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8" roundtripDataSignature="AMtx7mhewSzrxJlH96Qs66LcZo6tn01C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513C88-36F1-4D26-A68A-BA0A542A926A}">
  <a:tblStyle styleId="{F6513C88-36F1-4D26-A68A-BA0A542A926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6" y="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98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10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8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8"/>
          <p:cNvSpPr txBox="1">
            <a:spLocks noGrp="1"/>
          </p:cNvSpPr>
          <p:nvPr>
            <p:ph type="body" idx="1"/>
          </p:nvPr>
        </p:nvSpPr>
        <p:spPr>
          <a:xfrm>
            <a:off x="550875" y="1034541"/>
            <a:ext cx="3935095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0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C16C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" name="Google Shape;35;p90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1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1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1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C16C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86"/>
          <p:cNvSpPr/>
          <p:nvPr/>
        </p:nvSpPr>
        <p:spPr>
          <a:xfrm>
            <a:off x="0" y="765048"/>
            <a:ext cx="9144000" cy="4378960"/>
          </a:xfrm>
          <a:custGeom>
            <a:avLst/>
            <a:gdLst/>
            <a:ahLst/>
            <a:cxnLst/>
            <a:rect l="l" t="t" r="r" b="b"/>
            <a:pathLst>
              <a:path w="9144000" h="4378960" extrusionOk="0">
                <a:moveTo>
                  <a:pt x="0" y="4378451"/>
                </a:moveTo>
                <a:lnTo>
                  <a:pt x="9144000" y="4378451"/>
                </a:lnTo>
                <a:lnTo>
                  <a:pt x="9144000" y="0"/>
                </a:lnTo>
                <a:lnTo>
                  <a:pt x="0" y="0"/>
                </a:lnTo>
                <a:lnTo>
                  <a:pt x="0" y="43784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8" name="Google Shape;8;p8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656844"/>
            <a:ext cx="9144000" cy="10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8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89519" y="144779"/>
            <a:ext cx="1482852" cy="3154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86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6"/>
          <p:cNvSpPr txBox="1">
            <a:spLocks noGrp="1"/>
          </p:cNvSpPr>
          <p:nvPr>
            <p:ph type="body" idx="1"/>
          </p:nvPr>
        </p:nvSpPr>
        <p:spPr>
          <a:xfrm>
            <a:off x="550875" y="1034541"/>
            <a:ext cx="3935095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8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8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6076" y="173736"/>
            <a:ext cx="1482852" cy="31394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569163" y="1569211"/>
            <a:ext cx="4966970" cy="1854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Was ist Datenanalyse?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Daten in Unternehmen</a:t>
            </a:r>
            <a:endParaRPr/>
          </a:p>
        </p:txBody>
      </p:sp>
      <p:sp>
        <p:nvSpPr>
          <p:cNvPr id="310" name="Google Shape;310;p35"/>
          <p:cNvSpPr txBox="1"/>
          <p:nvPr/>
        </p:nvSpPr>
        <p:spPr>
          <a:xfrm>
            <a:off x="550875" y="1034541"/>
            <a:ext cx="3338195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Einteilung nach Erzeugung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Stammdaten (manuelle Pflege)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99085" marR="508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durch Prozesse erzeugte Daten (meist automatisch erzeugt)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Einteilung nach Datenart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99085" marR="132334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Strukturiert (Tabellen, Eingabemasken)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Unstrukturiert (Textdokumente,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990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Emails, …)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5"/>
          <p:cNvSpPr txBox="1"/>
          <p:nvPr/>
        </p:nvSpPr>
        <p:spPr>
          <a:xfrm>
            <a:off x="4651375" y="1034541"/>
            <a:ext cx="2512695" cy="194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Einteilung nach Abteilung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Einkauf / Beschaffung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Produktion / Fertigung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Vertrieb / Absatz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Finance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Personalwesen, Verwaltung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Forschung &amp; Entwicklung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Logistik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Daten in Unternehmen</a:t>
            </a:r>
            <a:endParaRPr/>
          </a:p>
        </p:txBody>
      </p:sp>
      <p:sp>
        <p:nvSpPr>
          <p:cNvPr id="317" name="Google Shape;317;p36"/>
          <p:cNvSpPr txBox="1"/>
          <p:nvPr/>
        </p:nvSpPr>
        <p:spPr>
          <a:xfrm>
            <a:off x="547217" y="1029715"/>
            <a:ext cx="3295015" cy="319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Externe Datenquellen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Studien / Befragungen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756285" lvl="1" indent="-287654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Social Media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756285" lvl="1" indent="-287654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Konkurrenzseiten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756285" lvl="1" indent="-2876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Google Analytics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Datenstreams/APIs von Drittanbietern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756285" lvl="1" indent="-287654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Wetter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756285" lvl="1" indent="-287654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Börsenkurse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756285" lvl="1" indent="-2876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News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Daten von Drittanbietern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756285" lvl="1" indent="-287654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Kataloge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Daten in Unternehmen</a:t>
            </a:r>
            <a:endParaRPr/>
          </a:p>
        </p:txBody>
      </p:sp>
      <p:sp>
        <p:nvSpPr>
          <p:cNvPr id="323" name="Google Shape;323;p37"/>
          <p:cNvSpPr txBox="1"/>
          <p:nvPr/>
        </p:nvSpPr>
        <p:spPr>
          <a:xfrm>
            <a:off x="6377940" y="3000755"/>
            <a:ext cx="1781810" cy="1572895"/>
          </a:xfrm>
          <a:prstGeom prst="rect">
            <a:avLst/>
          </a:prstGeom>
          <a:solidFill>
            <a:srgbClr val="D3F3B5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0625" rIns="0" bIns="0" anchor="t" anchorCtr="0">
            <a:spAutoFit/>
          </a:bodyPr>
          <a:lstStyle/>
          <a:p>
            <a:pPr marL="37846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LieferantID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846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846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Adresse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846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Ansprechpartner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846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KonditionID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6377940" y="2686811"/>
            <a:ext cx="1781810" cy="314325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75" rIns="0" bIns="0" anchor="t" anchorCtr="0">
            <a:spAutoFit/>
          </a:bodyPr>
          <a:lstStyle/>
          <a:p>
            <a:pPr marL="44576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Lieferanten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547217" y="1029715"/>
            <a:ext cx="732663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In Datenbankdiagrammen wird nur der Tabellenkopf (Tabellenname und Spaltennamen) dargestellt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6" name="Google Shape;326;p37"/>
          <p:cNvGraphicFramePr/>
          <p:nvPr/>
        </p:nvGraphicFramePr>
        <p:xfrm>
          <a:off x="461962" y="2940430"/>
          <a:ext cx="5057775" cy="1163950"/>
        </p:xfrm>
        <a:graphic>
          <a:graphicData uri="http://schemas.openxmlformats.org/drawingml/2006/table">
            <a:tbl>
              <a:tblPr firstRow="1" bandRow="1">
                <a:noFill/>
                <a:tableStyleId>{F6513C88-36F1-4D26-A68A-BA0A542A926A}</a:tableStyleId>
              </a:tblPr>
              <a:tblGrid>
                <a:gridCol w="101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cap="none">
                          <a:solidFill>
                            <a:srgbClr val="17083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LieferantID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DF4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cap="none">
                          <a:solidFill>
                            <a:srgbClr val="17083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DF4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cap="none">
                          <a:solidFill>
                            <a:srgbClr val="17083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Adresse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DF4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494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cap="none">
                          <a:solidFill>
                            <a:srgbClr val="17083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Ansprech partner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DF4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cap="none">
                          <a:solidFill>
                            <a:srgbClr val="17083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KonditionID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DF4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cap="none">
                          <a:solidFill>
                            <a:srgbClr val="17083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DF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rgbClr val="17083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F3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rgbClr val="17083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Firma A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F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F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F3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rgbClr val="17083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F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F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rgbClr val="17083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8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rgbClr val="17083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Firma B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8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rgbClr val="17083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rgbClr val="17083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F3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rgbClr val="17083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Firma C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F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F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F3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rgbClr val="17083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F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F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7" name="Google Shape;327;p37"/>
          <p:cNvGrpSpPr/>
          <p:nvPr/>
        </p:nvGrpSpPr>
        <p:grpSpPr>
          <a:xfrm>
            <a:off x="5633465" y="3417570"/>
            <a:ext cx="615950" cy="311150"/>
            <a:chOff x="5633465" y="3417570"/>
            <a:chExt cx="615950" cy="311150"/>
          </a:xfrm>
        </p:grpSpPr>
        <p:sp>
          <p:nvSpPr>
            <p:cNvPr id="328" name="Google Shape;328;p37"/>
            <p:cNvSpPr/>
            <p:nvPr/>
          </p:nvSpPr>
          <p:spPr>
            <a:xfrm>
              <a:off x="5633465" y="3417570"/>
              <a:ext cx="615950" cy="311150"/>
            </a:xfrm>
            <a:custGeom>
              <a:avLst/>
              <a:gdLst/>
              <a:ahLst/>
              <a:cxnLst/>
              <a:rect l="l" t="t" r="r" b="b"/>
              <a:pathLst>
                <a:path w="615950" h="311150" extrusionOk="0">
                  <a:moveTo>
                    <a:pt x="460248" y="0"/>
                  </a:moveTo>
                  <a:lnTo>
                    <a:pt x="460248" y="77723"/>
                  </a:lnTo>
                  <a:lnTo>
                    <a:pt x="0" y="77723"/>
                  </a:lnTo>
                  <a:lnTo>
                    <a:pt x="0" y="233171"/>
                  </a:lnTo>
                  <a:lnTo>
                    <a:pt x="460248" y="233171"/>
                  </a:lnTo>
                  <a:lnTo>
                    <a:pt x="460248" y="310895"/>
                  </a:lnTo>
                  <a:lnTo>
                    <a:pt x="615696" y="155447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5633465" y="3417570"/>
              <a:ext cx="615950" cy="311150"/>
            </a:xfrm>
            <a:custGeom>
              <a:avLst/>
              <a:gdLst/>
              <a:ahLst/>
              <a:cxnLst/>
              <a:rect l="l" t="t" r="r" b="b"/>
              <a:pathLst>
                <a:path w="615950" h="311150" extrusionOk="0">
                  <a:moveTo>
                    <a:pt x="0" y="77723"/>
                  </a:moveTo>
                  <a:lnTo>
                    <a:pt x="460248" y="77723"/>
                  </a:lnTo>
                  <a:lnTo>
                    <a:pt x="460248" y="0"/>
                  </a:lnTo>
                  <a:lnTo>
                    <a:pt x="615696" y="155447"/>
                  </a:lnTo>
                  <a:lnTo>
                    <a:pt x="460248" y="310895"/>
                  </a:lnTo>
                  <a:lnTo>
                    <a:pt x="460248" y="233171"/>
                  </a:lnTo>
                  <a:lnTo>
                    <a:pt x="0" y="233171"/>
                  </a:lnTo>
                  <a:lnTo>
                    <a:pt x="0" y="77723"/>
                  </a:lnTo>
                  <a:close/>
                </a:path>
              </a:pathLst>
            </a:custGeom>
            <a:noFill/>
            <a:ln w="2537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Daten in Unternehmen: Einkauf</a:t>
            </a:r>
            <a:endParaRPr/>
          </a:p>
        </p:txBody>
      </p:sp>
      <p:sp>
        <p:nvSpPr>
          <p:cNvPr id="348" name="Google Shape;348;p38"/>
          <p:cNvSpPr txBox="1"/>
          <p:nvPr/>
        </p:nvSpPr>
        <p:spPr>
          <a:xfrm>
            <a:off x="547217" y="1029715"/>
            <a:ext cx="377888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Welche Daten sind für den Einkauf relevant?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8"/>
          <p:cNvSpPr txBox="1"/>
          <p:nvPr/>
        </p:nvSpPr>
        <p:spPr>
          <a:xfrm>
            <a:off x="547217" y="1841752"/>
            <a:ext cx="1754505" cy="257122"/>
          </a:xfrm>
          <a:prstGeom prst="rect">
            <a:avLst/>
          </a:prstGeom>
          <a:solidFill>
            <a:srgbClr val="D3F3B5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377825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38"/>
          <p:cNvGrpSpPr/>
          <p:nvPr/>
        </p:nvGrpSpPr>
        <p:grpSpPr>
          <a:xfrm>
            <a:off x="547217" y="1527808"/>
            <a:ext cx="1754505" cy="314325"/>
            <a:chOff x="2228088" y="3240023"/>
            <a:chExt cx="1754505" cy="314325"/>
          </a:xfrm>
        </p:grpSpPr>
        <p:sp>
          <p:nvSpPr>
            <p:cNvPr id="368" name="Google Shape;368;p38"/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1754124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1754124" y="313944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0" y="313944"/>
                  </a:moveTo>
                  <a:lnTo>
                    <a:pt x="1754124" y="313944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" name="Google Shape;366;p38">
            <a:extLst>
              <a:ext uri="{FF2B5EF4-FFF2-40B4-BE49-F238E27FC236}">
                <a16:creationId xmlns:a16="http://schemas.microsoft.com/office/drawing/2014/main" id="{5DCC4887-4338-9AF2-1715-EFBA609493FD}"/>
              </a:ext>
            </a:extLst>
          </p:cNvPr>
          <p:cNvSpPr txBox="1"/>
          <p:nvPr/>
        </p:nvSpPr>
        <p:spPr>
          <a:xfrm>
            <a:off x="2618223" y="1839033"/>
            <a:ext cx="1754505" cy="257122"/>
          </a:xfrm>
          <a:prstGeom prst="rect">
            <a:avLst/>
          </a:prstGeom>
          <a:solidFill>
            <a:srgbClr val="D3F3B5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377825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oogle Shape;367;p38">
            <a:extLst>
              <a:ext uri="{FF2B5EF4-FFF2-40B4-BE49-F238E27FC236}">
                <a16:creationId xmlns:a16="http://schemas.microsoft.com/office/drawing/2014/main" id="{C3000814-C095-C4F3-5255-72810BB5E44F}"/>
              </a:ext>
            </a:extLst>
          </p:cNvPr>
          <p:cNvGrpSpPr/>
          <p:nvPr/>
        </p:nvGrpSpPr>
        <p:grpSpPr>
          <a:xfrm>
            <a:off x="2618223" y="1525089"/>
            <a:ext cx="1754505" cy="314325"/>
            <a:chOff x="2228088" y="3240023"/>
            <a:chExt cx="1754505" cy="314325"/>
          </a:xfrm>
        </p:grpSpPr>
        <p:sp>
          <p:nvSpPr>
            <p:cNvPr id="4" name="Google Shape;368;p38">
              <a:extLst>
                <a:ext uri="{FF2B5EF4-FFF2-40B4-BE49-F238E27FC236}">
                  <a16:creationId xmlns:a16="http://schemas.microsoft.com/office/drawing/2014/main" id="{0FD3C2FB-0DDD-9C91-1B4A-3057C24740D5}"/>
                </a:ext>
              </a:extLst>
            </p:cNvPr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1754124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1754124" y="313944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" name="Google Shape;369;p38">
              <a:extLst>
                <a:ext uri="{FF2B5EF4-FFF2-40B4-BE49-F238E27FC236}">
                  <a16:creationId xmlns:a16="http://schemas.microsoft.com/office/drawing/2014/main" id="{763F0370-70A2-9CA0-94C0-0A08874ABCA1}"/>
                </a:ext>
              </a:extLst>
            </p:cNvPr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0" y="313944"/>
                  </a:moveTo>
                  <a:lnTo>
                    <a:pt x="1754124" y="313944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" name="Google Shape;366;p38">
            <a:extLst>
              <a:ext uri="{FF2B5EF4-FFF2-40B4-BE49-F238E27FC236}">
                <a16:creationId xmlns:a16="http://schemas.microsoft.com/office/drawing/2014/main" id="{C423F5E6-D700-0514-E3C4-E8524A490FD6}"/>
              </a:ext>
            </a:extLst>
          </p:cNvPr>
          <p:cNvSpPr txBox="1"/>
          <p:nvPr/>
        </p:nvSpPr>
        <p:spPr>
          <a:xfrm>
            <a:off x="4724619" y="1839031"/>
            <a:ext cx="1754505" cy="257122"/>
          </a:xfrm>
          <a:prstGeom prst="rect">
            <a:avLst/>
          </a:prstGeom>
          <a:solidFill>
            <a:srgbClr val="D3F3B5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377825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367;p38">
            <a:extLst>
              <a:ext uri="{FF2B5EF4-FFF2-40B4-BE49-F238E27FC236}">
                <a16:creationId xmlns:a16="http://schemas.microsoft.com/office/drawing/2014/main" id="{B672E07D-A825-F490-8429-65736604FBF5}"/>
              </a:ext>
            </a:extLst>
          </p:cNvPr>
          <p:cNvGrpSpPr/>
          <p:nvPr/>
        </p:nvGrpSpPr>
        <p:grpSpPr>
          <a:xfrm>
            <a:off x="4724619" y="1525087"/>
            <a:ext cx="1754505" cy="314325"/>
            <a:chOff x="2228088" y="3240023"/>
            <a:chExt cx="1754505" cy="314325"/>
          </a:xfrm>
        </p:grpSpPr>
        <p:sp>
          <p:nvSpPr>
            <p:cNvPr id="8" name="Google Shape;368;p38">
              <a:extLst>
                <a:ext uri="{FF2B5EF4-FFF2-40B4-BE49-F238E27FC236}">
                  <a16:creationId xmlns:a16="http://schemas.microsoft.com/office/drawing/2014/main" id="{E342113F-E70A-24C1-60AB-F061C93066CB}"/>
                </a:ext>
              </a:extLst>
            </p:cNvPr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1754124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1754124" y="313944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" name="Google Shape;369;p38">
              <a:extLst>
                <a:ext uri="{FF2B5EF4-FFF2-40B4-BE49-F238E27FC236}">
                  <a16:creationId xmlns:a16="http://schemas.microsoft.com/office/drawing/2014/main" id="{4278C723-8A04-C64F-6E43-A304006A5CBF}"/>
                </a:ext>
              </a:extLst>
            </p:cNvPr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0" y="313944"/>
                  </a:moveTo>
                  <a:lnTo>
                    <a:pt x="1754124" y="313944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Daten in Unternehmen: Produktion</a:t>
            </a:r>
            <a:endParaRPr/>
          </a:p>
        </p:txBody>
      </p:sp>
      <p:sp>
        <p:nvSpPr>
          <p:cNvPr id="393" name="Google Shape;393;p39"/>
          <p:cNvSpPr txBox="1"/>
          <p:nvPr/>
        </p:nvSpPr>
        <p:spPr>
          <a:xfrm>
            <a:off x="547217" y="1029715"/>
            <a:ext cx="395541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Welche Daten sind in der Produktion relevant?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66;p38">
            <a:extLst>
              <a:ext uri="{FF2B5EF4-FFF2-40B4-BE49-F238E27FC236}">
                <a16:creationId xmlns:a16="http://schemas.microsoft.com/office/drawing/2014/main" id="{0EF25DA3-0C7D-F921-9D30-2E0260DDF433}"/>
              </a:ext>
            </a:extLst>
          </p:cNvPr>
          <p:cNvSpPr txBox="1"/>
          <p:nvPr/>
        </p:nvSpPr>
        <p:spPr>
          <a:xfrm>
            <a:off x="547217" y="1841752"/>
            <a:ext cx="1754505" cy="257122"/>
          </a:xfrm>
          <a:prstGeom prst="rect">
            <a:avLst/>
          </a:prstGeom>
          <a:solidFill>
            <a:srgbClr val="D3F3B5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377825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de-DE" dirty="0"/>
          </a:p>
        </p:txBody>
      </p:sp>
      <p:grpSp>
        <p:nvGrpSpPr>
          <p:cNvPr id="3" name="Google Shape;367;p38">
            <a:extLst>
              <a:ext uri="{FF2B5EF4-FFF2-40B4-BE49-F238E27FC236}">
                <a16:creationId xmlns:a16="http://schemas.microsoft.com/office/drawing/2014/main" id="{4FA66A1D-779D-6371-B426-B99226443D0A}"/>
              </a:ext>
            </a:extLst>
          </p:cNvPr>
          <p:cNvGrpSpPr/>
          <p:nvPr/>
        </p:nvGrpSpPr>
        <p:grpSpPr>
          <a:xfrm>
            <a:off x="547217" y="1527808"/>
            <a:ext cx="1754505" cy="314325"/>
            <a:chOff x="2228088" y="3240023"/>
            <a:chExt cx="1754505" cy="314325"/>
          </a:xfrm>
        </p:grpSpPr>
        <p:sp>
          <p:nvSpPr>
            <p:cNvPr id="4" name="Google Shape;368;p38">
              <a:extLst>
                <a:ext uri="{FF2B5EF4-FFF2-40B4-BE49-F238E27FC236}">
                  <a16:creationId xmlns:a16="http://schemas.microsoft.com/office/drawing/2014/main" id="{788F1AEF-AAA7-4972-FA64-ABEECE263F44}"/>
                </a:ext>
              </a:extLst>
            </p:cNvPr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1754124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1754124" y="313944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" name="Google Shape;369;p38">
              <a:extLst>
                <a:ext uri="{FF2B5EF4-FFF2-40B4-BE49-F238E27FC236}">
                  <a16:creationId xmlns:a16="http://schemas.microsoft.com/office/drawing/2014/main" id="{B93C6CDC-F2BD-2F63-9D64-95808A8A4628}"/>
                </a:ext>
              </a:extLst>
            </p:cNvPr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0" y="313944"/>
                  </a:moveTo>
                  <a:lnTo>
                    <a:pt x="1754124" y="313944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" name="Google Shape;366;p38">
            <a:extLst>
              <a:ext uri="{FF2B5EF4-FFF2-40B4-BE49-F238E27FC236}">
                <a16:creationId xmlns:a16="http://schemas.microsoft.com/office/drawing/2014/main" id="{551BFA07-D5F0-0FD0-5F45-31E334D44147}"/>
              </a:ext>
            </a:extLst>
          </p:cNvPr>
          <p:cNvSpPr txBox="1"/>
          <p:nvPr/>
        </p:nvSpPr>
        <p:spPr>
          <a:xfrm>
            <a:off x="2618223" y="1839033"/>
            <a:ext cx="1754505" cy="257122"/>
          </a:xfrm>
          <a:prstGeom prst="rect">
            <a:avLst/>
          </a:prstGeom>
          <a:solidFill>
            <a:srgbClr val="D3F3B5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377825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367;p38">
            <a:extLst>
              <a:ext uri="{FF2B5EF4-FFF2-40B4-BE49-F238E27FC236}">
                <a16:creationId xmlns:a16="http://schemas.microsoft.com/office/drawing/2014/main" id="{DF9B816A-AF0F-1919-1FFE-40663BCCF1A0}"/>
              </a:ext>
            </a:extLst>
          </p:cNvPr>
          <p:cNvGrpSpPr/>
          <p:nvPr/>
        </p:nvGrpSpPr>
        <p:grpSpPr>
          <a:xfrm>
            <a:off x="2618223" y="1525089"/>
            <a:ext cx="1754505" cy="314325"/>
            <a:chOff x="2228088" y="3240023"/>
            <a:chExt cx="1754505" cy="314325"/>
          </a:xfrm>
        </p:grpSpPr>
        <p:sp>
          <p:nvSpPr>
            <p:cNvPr id="8" name="Google Shape;368;p38">
              <a:extLst>
                <a:ext uri="{FF2B5EF4-FFF2-40B4-BE49-F238E27FC236}">
                  <a16:creationId xmlns:a16="http://schemas.microsoft.com/office/drawing/2014/main" id="{6F7EC9DA-310E-A05F-FFB0-CE4166D4BBD4}"/>
                </a:ext>
              </a:extLst>
            </p:cNvPr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1754124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1754124" y="313944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" name="Google Shape;369;p38">
              <a:extLst>
                <a:ext uri="{FF2B5EF4-FFF2-40B4-BE49-F238E27FC236}">
                  <a16:creationId xmlns:a16="http://schemas.microsoft.com/office/drawing/2014/main" id="{418DFAA8-9CFA-24FD-E4FB-A6DBCE2C787A}"/>
                </a:ext>
              </a:extLst>
            </p:cNvPr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0" y="313944"/>
                  </a:moveTo>
                  <a:lnTo>
                    <a:pt x="1754124" y="313944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" name="Google Shape;366;p38">
            <a:extLst>
              <a:ext uri="{FF2B5EF4-FFF2-40B4-BE49-F238E27FC236}">
                <a16:creationId xmlns:a16="http://schemas.microsoft.com/office/drawing/2014/main" id="{BA4CF4CA-C13D-2077-A91B-F8906D8162F9}"/>
              </a:ext>
            </a:extLst>
          </p:cNvPr>
          <p:cNvSpPr txBox="1"/>
          <p:nvPr/>
        </p:nvSpPr>
        <p:spPr>
          <a:xfrm>
            <a:off x="4724619" y="1839031"/>
            <a:ext cx="1754505" cy="257122"/>
          </a:xfrm>
          <a:prstGeom prst="rect">
            <a:avLst/>
          </a:prstGeom>
          <a:solidFill>
            <a:srgbClr val="D3F3B5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377825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367;p38">
            <a:extLst>
              <a:ext uri="{FF2B5EF4-FFF2-40B4-BE49-F238E27FC236}">
                <a16:creationId xmlns:a16="http://schemas.microsoft.com/office/drawing/2014/main" id="{26440755-9E42-BF47-3458-DE75FF9A5AAF}"/>
              </a:ext>
            </a:extLst>
          </p:cNvPr>
          <p:cNvGrpSpPr/>
          <p:nvPr/>
        </p:nvGrpSpPr>
        <p:grpSpPr>
          <a:xfrm>
            <a:off x="4724619" y="1525087"/>
            <a:ext cx="1754505" cy="314325"/>
            <a:chOff x="2228088" y="3240023"/>
            <a:chExt cx="1754505" cy="314325"/>
          </a:xfrm>
        </p:grpSpPr>
        <p:sp>
          <p:nvSpPr>
            <p:cNvPr id="12" name="Google Shape;368;p38">
              <a:extLst>
                <a:ext uri="{FF2B5EF4-FFF2-40B4-BE49-F238E27FC236}">
                  <a16:creationId xmlns:a16="http://schemas.microsoft.com/office/drawing/2014/main" id="{8E40670A-EF73-D4DE-756E-834C6FC1B888}"/>
                </a:ext>
              </a:extLst>
            </p:cNvPr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1754124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1754124" y="313944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" name="Google Shape;369;p38">
              <a:extLst>
                <a:ext uri="{FF2B5EF4-FFF2-40B4-BE49-F238E27FC236}">
                  <a16:creationId xmlns:a16="http://schemas.microsoft.com/office/drawing/2014/main" id="{43060B11-E0F8-1C9B-7075-C2F2D8F1C479}"/>
                </a:ext>
              </a:extLst>
            </p:cNvPr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0" y="313944"/>
                  </a:moveTo>
                  <a:lnTo>
                    <a:pt x="1754124" y="313944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Daten in Unternehmen: Vertrieb</a:t>
            </a:r>
            <a:endParaRPr/>
          </a:p>
        </p:txBody>
      </p:sp>
      <p:sp>
        <p:nvSpPr>
          <p:cNvPr id="459" name="Google Shape;459;p40"/>
          <p:cNvSpPr txBox="1"/>
          <p:nvPr/>
        </p:nvSpPr>
        <p:spPr>
          <a:xfrm>
            <a:off x="547217" y="1029715"/>
            <a:ext cx="3810000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Welche Daten sind für den Vertrieb relevant?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66;p38">
            <a:extLst>
              <a:ext uri="{FF2B5EF4-FFF2-40B4-BE49-F238E27FC236}">
                <a16:creationId xmlns:a16="http://schemas.microsoft.com/office/drawing/2014/main" id="{0891D21E-1B92-007C-F745-14657C7DFF83}"/>
              </a:ext>
            </a:extLst>
          </p:cNvPr>
          <p:cNvSpPr txBox="1"/>
          <p:nvPr/>
        </p:nvSpPr>
        <p:spPr>
          <a:xfrm>
            <a:off x="547217" y="1841752"/>
            <a:ext cx="1754505" cy="257122"/>
          </a:xfrm>
          <a:prstGeom prst="rect">
            <a:avLst/>
          </a:prstGeom>
          <a:solidFill>
            <a:srgbClr val="D3F3B5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377825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oogle Shape;367;p38">
            <a:extLst>
              <a:ext uri="{FF2B5EF4-FFF2-40B4-BE49-F238E27FC236}">
                <a16:creationId xmlns:a16="http://schemas.microsoft.com/office/drawing/2014/main" id="{ECFC549D-7021-A0F6-4DB6-69E2900B68BC}"/>
              </a:ext>
            </a:extLst>
          </p:cNvPr>
          <p:cNvGrpSpPr/>
          <p:nvPr/>
        </p:nvGrpSpPr>
        <p:grpSpPr>
          <a:xfrm>
            <a:off x="547217" y="1527808"/>
            <a:ext cx="1754505" cy="314325"/>
            <a:chOff x="2228088" y="3240023"/>
            <a:chExt cx="1754505" cy="314325"/>
          </a:xfrm>
        </p:grpSpPr>
        <p:sp>
          <p:nvSpPr>
            <p:cNvPr id="4" name="Google Shape;368;p38">
              <a:extLst>
                <a:ext uri="{FF2B5EF4-FFF2-40B4-BE49-F238E27FC236}">
                  <a16:creationId xmlns:a16="http://schemas.microsoft.com/office/drawing/2014/main" id="{76AC6395-BE2B-E595-FFF1-1A149487F3E7}"/>
                </a:ext>
              </a:extLst>
            </p:cNvPr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1754124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1754124" y="313944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" name="Google Shape;369;p38">
              <a:extLst>
                <a:ext uri="{FF2B5EF4-FFF2-40B4-BE49-F238E27FC236}">
                  <a16:creationId xmlns:a16="http://schemas.microsoft.com/office/drawing/2014/main" id="{BB3DFBEB-A781-50DB-E361-C6B9789385F1}"/>
                </a:ext>
              </a:extLst>
            </p:cNvPr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0" y="313944"/>
                  </a:moveTo>
                  <a:lnTo>
                    <a:pt x="1754124" y="313944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" name="Google Shape;366;p38">
            <a:extLst>
              <a:ext uri="{FF2B5EF4-FFF2-40B4-BE49-F238E27FC236}">
                <a16:creationId xmlns:a16="http://schemas.microsoft.com/office/drawing/2014/main" id="{0558DD24-3423-3E3B-6447-9BAEA886D76F}"/>
              </a:ext>
            </a:extLst>
          </p:cNvPr>
          <p:cNvSpPr txBox="1"/>
          <p:nvPr/>
        </p:nvSpPr>
        <p:spPr>
          <a:xfrm>
            <a:off x="2618223" y="1839033"/>
            <a:ext cx="1754505" cy="257122"/>
          </a:xfrm>
          <a:prstGeom prst="rect">
            <a:avLst/>
          </a:prstGeom>
          <a:solidFill>
            <a:srgbClr val="D3F3B5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377825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367;p38">
            <a:extLst>
              <a:ext uri="{FF2B5EF4-FFF2-40B4-BE49-F238E27FC236}">
                <a16:creationId xmlns:a16="http://schemas.microsoft.com/office/drawing/2014/main" id="{FC3F9741-AA13-FC07-C276-B344BA9238DF}"/>
              </a:ext>
            </a:extLst>
          </p:cNvPr>
          <p:cNvGrpSpPr/>
          <p:nvPr/>
        </p:nvGrpSpPr>
        <p:grpSpPr>
          <a:xfrm>
            <a:off x="2618223" y="1525089"/>
            <a:ext cx="1754505" cy="314325"/>
            <a:chOff x="2228088" y="3240023"/>
            <a:chExt cx="1754505" cy="314325"/>
          </a:xfrm>
        </p:grpSpPr>
        <p:sp>
          <p:nvSpPr>
            <p:cNvPr id="8" name="Google Shape;368;p38">
              <a:extLst>
                <a:ext uri="{FF2B5EF4-FFF2-40B4-BE49-F238E27FC236}">
                  <a16:creationId xmlns:a16="http://schemas.microsoft.com/office/drawing/2014/main" id="{D8620675-9CB3-55FE-0BFD-5203A006318F}"/>
                </a:ext>
              </a:extLst>
            </p:cNvPr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1754124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1754124" y="313944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" name="Google Shape;369;p38">
              <a:extLst>
                <a:ext uri="{FF2B5EF4-FFF2-40B4-BE49-F238E27FC236}">
                  <a16:creationId xmlns:a16="http://schemas.microsoft.com/office/drawing/2014/main" id="{C4C7A122-7702-89D0-02A6-C36775EAA5EE}"/>
                </a:ext>
              </a:extLst>
            </p:cNvPr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0" y="313944"/>
                  </a:moveTo>
                  <a:lnTo>
                    <a:pt x="1754124" y="313944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" name="Google Shape;366;p38">
            <a:extLst>
              <a:ext uri="{FF2B5EF4-FFF2-40B4-BE49-F238E27FC236}">
                <a16:creationId xmlns:a16="http://schemas.microsoft.com/office/drawing/2014/main" id="{8D6EC39A-A3D6-8FB8-4522-66E417484353}"/>
              </a:ext>
            </a:extLst>
          </p:cNvPr>
          <p:cNvSpPr txBox="1"/>
          <p:nvPr/>
        </p:nvSpPr>
        <p:spPr>
          <a:xfrm>
            <a:off x="4724619" y="1839031"/>
            <a:ext cx="1754505" cy="257122"/>
          </a:xfrm>
          <a:prstGeom prst="rect">
            <a:avLst/>
          </a:prstGeom>
          <a:solidFill>
            <a:srgbClr val="D3F3B5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377825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367;p38">
            <a:extLst>
              <a:ext uri="{FF2B5EF4-FFF2-40B4-BE49-F238E27FC236}">
                <a16:creationId xmlns:a16="http://schemas.microsoft.com/office/drawing/2014/main" id="{7B042EB4-B56E-B082-DAB0-367CA03CBB3B}"/>
              </a:ext>
            </a:extLst>
          </p:cNvPr>
          <p:cNvGrpSpPr/>
          <p:nvPr/>
        </p:nvGrpSpPr>
        <p:grpSpPr>
          <a:xfrm>
            <a:off x="4724619" y="1525087"/>
            <a:ext cx="1754505" cy="314325"/>
            <a:chOff x="2228088" y="3240023"/>
            <a:chExt cx="1754505" cy="314325"/>
          </a:xfrm>
        </p:grpSpPr>
        <p:sp>
          <p:nvSpPr>
            <p:cNvPr id="12" name="Google Shape;368;p38">
              <a:extLst>
                <a:ext uri="{FF2B5EF4-FFF2-40B4-BE49-F238E27FC236}">
                  <a16:creationId xmlns:a16="http://schemas.microsoft.com/office/drawing/2014/main" id="{7F55B610-7D12-D3F3-D217-26B8C4749473}"/>
                </a:ext>
              </a:extLst>
            </p:cNvPr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1754124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1754124" y="313944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" name="Google Shape;369;p38">
              <a:extLst>
                <a:ext uri="{FF2B5EF4-FFF2-40B4-BE49-F238E27FC236}">
                  <a16:creationId xmlns:a16="http://schemas.microsoft.com/office/drawing/2014/main" id="{E0EB4D73-9907-F327-2C87-F3EDCA6EB936}"/>
                </a:ext>
              </a:extLst>
            </p:cNvPr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0" y="313944"/>
                  </a:moveTo>
                  <a:lnTo>
                    <a:pt x="1754124" y="313944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Daten in Unternehmen: IT</a:t>
            </a:r>
            <a:endParaRPr/>
          </a:p>
        </p:txBody>
      </p:sp>
      <p:sp>
        <p:nvSpPr>
          <p:cNvPr id="490" name="Google Shape;490;p41"/>
          <p:cNvSpPr txBox="1"/>
          <p:nvPr/>
        </p:nvSpPr>
        <p:spPr>
          <a:xfrm>
            <a:off x="547217" y="876681"/>
            <a:ext cx="7248525" cy="23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Welche</a:t>
            </a:r>
            <a:r>
              <a:rPr lang="en-US" sz="14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Daten</a:t>
            </a:r>
            <a:r>
              <a:rPr lang="en-US" sz="14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sind</a:t>
            </a:r>
            <a:r>
              <a:rPr lang="en-US" sz="14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für die IT relevant?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66;p38">
            <a:extLst>
              <a:ext uri="{FF2B5EF4-FFF2-40B4-BE49-F238E27FC236}">
                <a16:creationId xmlns:a16="http://schemas.microsoft.com/office/drawing/2014/main" id="{053A14E8-2EF7-3FF6-C71D-5C69DC3D3CF0}"/>
              </a:ext>
            </a:extLst>
          </p:cNvPr>
          <p:cNvSpPr txBox="1"/>
          <p:nvPr/>
        </p:nvSpPr>
        <p:spPr>
          <a:xfrm>
            <a:off x="547217" y="1841752"/>
            <a:ext cx="1754505" cy="257122"/>
          </a:xfrm>
          <a:prstGeom prst="rect">
            <a:avLst/>
          </a:prstGeom>
          <a:solidFill>
            <a:srgbClr val="D3F3B5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377825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oogle Shape;367;p38">
            <a:extLst>
              <a:ext uri="{FF2B5EF4-FFF2-40B4-BE49-F238E27FC236}">
                <a16:creationId xmlns:a16="http://schemas.microsoft.com/office/drawing/2014/main" id="{24F66909-21D0-D0CC-29BF-A1263E85CAFD}"/>
              </a:ext>
            </a:extLst>
          </p:cNvPr>
          <p:cNvGrpSpPr/>
          <p:nvPr/>
        </p:nvGrpSpPr>
        <p:grpSpPr>
          <a:xfrm>
            <a:off x="547217" y="1527808"/>
            <a:ext cx="1754505" cy="314325"/>
            <a:chOff x="2228088" y="3240023"/>
            <a:chExt cx="1754505" cy="314325"/>
          </a:xfrm>
        </p:grpSpPr>
        <p:sp>
          <p:nvSpPr>
            <p:cNvPr id="4" name="Google Shape;368;p38">
              <a:extLst>
                <a:ext uri="{FF2B5EF4-FFF2-40B4-BE49-F238E27FC236}">
                  <a16:creationId xmlns:a16="http://schemas.microsoft.com/office/drawing/2014/main" id="{3D0FBD98-5D41-382B-DB27-614C673066E4}"/>
                </a:ext>
              </a:extLst>
            </p:cNvPr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1754124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1754124" y="313944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" name="Google Shape;369;p38">
              <a:extLst>
                <a:ext uri="{FF2B5EF4-FFF2-40B4-BE49-F238E27FC236}">
                  <a16:creationId xmlns:a16="http://schemas.microsoft.com/office/drawing/2014/main" id="{B7A61828-CE1B-1632-42D4-DAFC015CAE7A}"/>
                </a:ext>
              </a:extLst>
            </p:cNvPr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0" y="313944"/>
                  </a:moveTo>
                  <a:lnTo>
                    <a:pt x="1754124" y="313944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" name="Google Shape;366;p38">
            <a:extLst>
              <a:ext uri="{FF2B5EF4-FFF2-40B4-BE49-F238E27FC236}">
                <a16:creationId xmlns:a16="http://schemas.microsoft.com/office/drawing/2014/main" id="{4FE6519C-15B5-200E-1922-F514CC38E279}"/>
              </a:ext>
            </a:extLst>
          </p:cNvPr>
          <p:cNvSpPr txBox="1"/>
          <p:nvPr/>
        </p:nvSpPr>
        <p:spPr>
          <a:xfrm>
            <a:off x="2618223" y="1839033"/>
            <a:ext cx="1754505" cy="257122"/>
          </a:xfrm>
          <a:prstGeom prst="rect">
            <a:avLst/>
          </a:prstGeom>
          <a:solidFill>
            <a:srgbClr val="D3F3B5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377825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367;p38">
            <a:extLst>
              <a:ext uri="{FF2B5EF4-FFF2-40B4-BE49-F238E27FC236}">
                <a16:creationId xmlns:a16="http://schemas.microsoft.com/office/drawing/2014/main" id="{B7A0166C-A5C6-E7CE-6424-EA55927266F7}"/>
              </a:ext>
            </a:extLst>
          </p:cNvPr>
          <p:cNvGrpSpPr/>
          <p:nvPr/>
        </p:nvGrpSpPr>
        <p:grpSpPr>
          <a:xfrm>
            <a:off x="2618223" y="1525089"/>
            <a:ext cx="1754505" cy="314325"/>
            <a:chOff x="2228088" y="3240023"/>
            <a:chExt cx="1754505" cy="314325"/>
          </a:xfrm>
        </p:grpSpPr>
        <p:sp>
          <p:nvSpPr>
            <p:cNvPr id="8" name="Google Shape;368;p38">
              <a:extLst>
                <a:ext uri="{FF2B5EF4-FFF2-40B4-BE49-F238E27FC236}">
                  <a16:creationId xmlns:a16="http://schemas.microsoft.com/office/drawing/2014/main" id="{97C1FD05-AC99-1A68-694C-5C56D62817A1}"/>
                </a:ext>
              </a:extLst>
            </p:cNvPr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1754124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1754124" y="313944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" name="Google Shape;369;p38">
              <a:extLst>
                <a:ext uri="{FF2B5EF4-FFF2-40B4-BE49-F238E27FC236}">
                  <a16:creationId xmlns:a16="http://schemas.microsoft.com/office/drawing/2014/main" id="{5CD04DEF-B7A3-F071-395C-9BC6366AF045}"/>
                </a:ext>
              </a:extLst>
            </p:cNvPr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0" y="313944"/>
                  </a:moveTo>
                  <a:lnTo>
                    <a:pt x="1754124" y="313944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" name="Google Shape;366;p38">
            <a:extLst>
              <a:ext uri="{FF2B5EF4-FFF2-40B4-BE49-F238E27FC236}">
                <a16:creationId xmlns:a16="http://schemas.microsoft.com/office/drawing/2014/main" id="{6EC5EC6C-2E68-D69F-3D01-CA6D3F658C8E}"/>
              </a:ext>
            </a:extLst>
          </p:cNvPr>
          <p:cNvSpPr txBox="1"/>
          <p:nvPr/>
        </p:nvSpPr>
        <p:spPr>
          <a:xfrm>
            <a:off x="4724619" y="1839031"/>
            <a:ext cx="1754505" cy="257122"/>
          </a:xfrm>
          <a:prstGeom prst="rect">
            <a:avLst/>
          </a:prstGeom>
          <a:solidFill>
            <a:srgbClr val="D3F3B5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377825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367;p38">
            <a:extLst>
              <a:ext uri="{FF2B5EF4-FFF2-40B4-BE49-F238E27FC236}">
                <a16:creationId xmlns:a16="http://schemas.microsoft.com/office/drawing/2014/main" id="{2F67C995-B088-13F1-63F5-08F141D4DB51}"/>
              </a:ext>
            </a:extLst>
          </p:cNvPr>
          <p:cNvGrpSpPr/>
          <p:nvPr/>
        </p:nvGrpSpPr>
        <p:grpSpPr>
          <a:xfrm>
            <a:off x="4724619" y="1525087"/>
            <a:ext cx="1754505" cy="314325"/>
            <a:chOff x="2228088" y="3240023"/>
            <a:chExt cx="1754505" cy="314325"/>
          </a:xfrm>
        </p:grpSpPr>
        <p:sp>
          <p:nvSpPr>
            <p:cNvPr id="12" name="Google Shape;368;p38">
              <a:extLst>
                <a:ext uri="{FF2B5EF4-FFF2-40B4-BE49-F238E27FC236}">
                  <a16:creationId xmlns:a16="http://schemas.microsoft.com/office/drawing/2014/main" id="{1EAC45DA-3E89-4E63-8B78-B256ABAD351C}"/>
                </a:ext>
              </a:extLst>
            </p:cNvPr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1754124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1754124" y="313944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" name="Google Shape;369;p38">
              <a:extLst>
                <a:ext uri="{FF2B5EF4-FFF2-40B4-BE49-F238E27FC236}">
                  <a16:creationId xmlns:a16="http://schemas.microsoft.com/office/drawing/2014/main" id="{C899A17C-3DB9-84F7-0FC5-3B1289B3676C}"/>
                </a:ext>
              </a:extLst>
            </p:cNvPr>
            <p:cNvSpPr/>
            <p:nvPr/>
          </p:nvSpPr>
          <p:spPr>
            <a:xfrm>
              <a:off x="2228088" y="3240023"/>
              <a:ext cx="1754505" cy="314325"/>
            </a:xfrm>
            <a:custGeom>
              <a:avLst/>
              <a:gdLst/>
              <a:ahLst/>
              <a:cxnLst/>
              <a:rect l="l" t="t" r="r" b="b"/>
              <a:pathLst>
                <a:path w="1754504" h="314325" extrusionOk="0">
                  <a:moveTo>
                    <a:pt x="0" y="313944"/>
                  </a:moveTo>
                  <a:lnTo>
                    <a:pt x="1754124" y="313944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2"/>
          <p:cNvSpPr txBox="1"/>
          <p:nvPr/>
        </p:nvSpPr>
        <p:spPr>
          <a:xfrm>
            <a:off x="176885" y="157353"/>
            <a:ext cx="3652165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Daten</a:t>
            </a:r>
            <a:r>
              <a:rPr lang="en-US" sz="18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in </a:t>
            </a:r>
            <a:r>
              <a:rPr lang="en-US" sz="1800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Unternehmen</a:t>
            </a:r>
            <a:r>
              <a:rPr lang="en-US" sz="18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: Finance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38" name="Google Shape;538;p42"/>
          <p:cNvGrpSpPr/>
          <p:nvPr/>
        </p:nvGrpSpPr>
        <p:grpSpPr>
          <a:xfrm>
            <a:off x="6067044" y="1514855"/>
            <a:ext cx="2466340" cy="1886839"/>
            <a:chOff x="6067044" y="1514855"/>
            <a:chExt cx="2466340" cy="1886839"/>
          </a:xfrm>
        </p:grpSpPr>
        <p:sp>
          <p:nvSpPr>
            <p:cNvPr id="539" name="Google Shape;539;p42"/>
            <p:cNvSpPr/>
            <p:nvPr/>
          </p:nvSpPr>
          <p:spPr>
            <a:xfrm>
              <a:off x="6067044" y="1828799"/>
              <a:ext cx="2466340" cy="1572895"/>
            </a:xfrm>
            <a:custGeom>
              <a:avLst/>
              <a:gdLst/>
              <a:ahLst/>
              <a:cxnLst/>
              <a:rect l="l" t="t" r="r" b="b"/>
              <a:pathLst>
                <a:path w="2466340" h="1572895" extrusionOk="0">
                  <a:moveTo>
                    <a:pt x="2465831" y="0"/>
                  </a:moveTo>
                  <a:lnTo>
                    <a:pt x="0" y="0"/>
                  </a:lnTo>
                  <a:lnTo>
                    <a:pt x="0" y="1572768"/>
                  </a:lnTo>
                  <a:lnTo>
                    <a:pt x="2465831" y="1572768"/>
                  </a:lnTo>
                  <a:lnTo>
                    <a:pt x="2465831" y="0"/>
                  </a:lnTo>
                  <a:close/>
                </a:path>
              </a:pathLst>
            </a:custGeom>
            <a:solidFill>
              <a:srgbClr val="D3F3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0" name="Google Shape;540;p42"/>
            <p:cNvSpPr/>
            <p:nvPr/>
          </p:nvSpPr>
          <p:spPr>
            <a:xfrm>
              <a:off x="6067044" y="1828799"/>
              <a:ext cx="2466340" cy="1572895"/>
            </a:xfrm>
            <a:custGeom>
              <a:avLst/>
              <a:gdLst/>
              <a:ahLst/>
              <a:cxnLst/>
              <a:rect l="l" t="t" r="r" b="b"/>
              <a:pathLst>
                <a:path w="2466340" h="1572895" extrusionOk="0">
                  <a:moveTo>
                    <a:pt x="0" y="1572768"/>
                  </a:moveTo>
                  <a:lnTo>
                    <a:pt x="2465831" y="1572768"/>
                  </a:lnTo>
                  <a:lnTo>
                    <a:pt x="2465831" y="0"/>
                  </a:lnTo>
                  <a:lnTo>
                    <a:pt x="0" y="0"/>
                  </a:lnTo>
                  <a:lnTo>
                    <a:pt x="0" y="1572768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1" name="Google Shape;541;p42"/>
            <p:cNvSpPr/>
            <p:nvPr/>
          </p:nvSpPr>
          <p:spPr>
            <a:xfrm>
              <a:off x="6067044" y="1514855"/>
              <a:ext cx="2466340" cy="314325"/>
            </a:xfrm>
            <a:custGeom>
              <a:avLst/>
              <a:gdLst/>
              <a:ahLst/>
              <a:cxnLst/>
              <a:rect l="l" t="t" r="r" b="b"/>
              <a:pathLst>
                <a:path w="2466340" h="314325" extrusionOk="0">
                  <a:moveTo>
                    <a:pt x="2465831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2465831" y="313944"/>
                  </a:lnTo>
                  <a:lnTo>
                    <a:pt x="2465831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2" name="Google Shape;542;p42"/>
            <p:cNvSpPr/>
            <p:nvPr/>
          </p:nvSpPr>
          <p:spPr>
            <a:xfrm>
              <a:off x="6067044" y="1514855"/>
              <a:ext cx="2466340" cy="314325"/>
            </a:xfrm>
            <a:custGeom>
              <a:avLst/>
              <a:gdLst/>
              <a:ahLst/>
              <a:cxnLst/>
              <a:rect l="l" t="t" r="r" b="b"/>
              <a:pathLst>
                <a:path w="2466340" h="314325" extrusionOk="0">
                  <a:moveTo>
                    <a:pt x="0" y="313944"/>
                  </a:moveTo>
                  <a:lnTo>
                    <a:pt x="2465831" y="313944"/>
                  </a:lnTo>
                  <a:lnTo>
                    <a:pt x="2465831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543" name="Google Shape;543;p42"/>
          <p:cNvGrpSpPr/>
          <p:nvPr/>
        </p:nvGrpSpPr>
        <p:grpSpPr>
          <a:xfrm>
            <a:off x="467868" y="1514855"/>
            <a:ext cx="2466340" cy="1886839"/>
            <a:chOff x="467868" y="1514855"/>
            <a:chExt cx="2466340" cy="1886839"/>
          </a:xfrm>
        </p:grpSpPr>
        <p:sp>
          <p:nvSpPr>
            <p:cNvPr id="544" name="Google Shape;544;p42"/>
            <p:cNvSpPr/>
            <p:nvPr/>
          </p:nvSpPr>
          <p:spPr>
            <a:xfrm>
              <a:off x="467868" y="1828799"/>
              <a:ext cx="2466340" cy="1572895"/>
            </a:xfrm>
            <a:custGeom>
              <a:avLst/>
              <a:gdLst/>
              <a:ahLst/>
              <a:cxnLst/>
              <a:rect l="l" t="t" r="r" b="b"/>
              <a:pathLst>
                <a:path w="2466340" h="1572895" extrusionOk="0">
                  <a:moveTo>
                    <a:pt x="2465832" y="0"/>
                  </a:moveTo>
                  <a:lnTo>
                    <a:pt x="0" y="0"/>
                  </a:lnTo>
                  <a:lnTo>
                    <a:pt x="0" y="1572768"/>
                  </a:lnTo>
                  <a:lnTo>
                    <a:pt x="2465832" y="1572768"/>
                  </a:lnTo>
                  <a:lnTo>
                    <a:pt x="2465832" y="0"/>
                  </a:lnTo>
                  <a:close/>
                </a:path>
              </a:pathLst>
            </a:custGeom>
            <a:solidFill>
              <a:srgbClr val="D3F3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5" name="Google Shape;545;p42"/>
            <p:cNvSpPr/>
            <p:nvPr/>
          </p:nvSpPr>
          <p:spPr>
            <a:xfrm>
              <a:off x="467868" y="1828799"/>
              <a:ext cx="2466340" cy="1572895"/>
            </a:xfrm>
            <a:custGeom>
              <a:avLst/>
              <a:gdLst/>
              <a:ahLst/>
              <a:cxnLst/>
              <a:rect l="l" t="t" r="r" b="b"/>
              <a:pathLst>
                <a:path w="2466340" h="1572895" extrusionOk="0">
                  <a:moveTo>
                    <a:pt x="0" y="1572768"/>
                  </a:moveTo>
                  <a:lnTo>
                    <a:pt x="2465832" y="1572768"/>
                  </a:lnTo>
                  <a:lnTo>
                    <a:pt x="2465832" y="0"/>
                  </a:lnTo>
                  <a:lnTo>
                    <a:pt x="0" y="0"/>
                  </a:lnTo>
                  <a:lnTo>
                    <a:pt x="0" y="1572768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6" name="Google Shape;546;p42"/>
            <p:cNvSpPr/>
            <p:nvPr/>
          </p:nvSpPr>
          <p:spPr>
            <a:xfrm>
              <a:off x="467868" y="1514855"/>
              <a:ext cx="2466340" cy="314325"/>
            </a:xfrm>
            <a:custGeom>
              <a:avLst/>
              <a:gdLst/>
              <a:ahLst/>
              <a:cxnLst/>
              <a:rect l="l" t="t" r="r" b="b"/>
              <a:pathLst>
                <a:path w="2466340" h="314325" extrusionOk="0">
                  <a:moveTo>
                    <a:pt x="2465832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2465832" y="313944"/>
                  </a:lnTo>
                  <a:lnTo>
                    <a:pt x="2465832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467868" y="1514855"/>
              <a:ext cx="2466340" cy="314325"/>
            </a:xfrm>
            <a:custGeom>
              <a:avLst/>
              <a:gdLst/>
              <a:ahLst/>
              <a:cxnLst/>
              <a:rect l="l" t="t" r="r" b="b"/>
              <a:pathLst>
                <a:path w="2466340" h="314325" extrusionOk="0">
                  <a:moveTo>
                    <a:pt x="0" y="313944"/>
                  </a:moveTo>
                  <a:lnTo>
                    <a:pt x="2465832" y="313944"/>
                  </a:lnTo>
                  <a:lnTo>
                    <a:pt x="2465832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548" name="Google Shape;548;p42"/>
          <p:cNvGrpSpPr/>
          <p:nvPr/>
        </p:nvGrpSpPr>
        <p:grpSpPr>
          <a:xfrm>
            <a:off x="3278123" y="1514855"/>
            <a:ext cx="2466340" cy="1886839"/>
            <a:chOff x="3278123" y="1514855"/>
            <a:chExt cx="2466340" cy="1886839"/>
          </a:xfrm>
        </p:grpSpPr>
        <p:sp>
          <p:nvSpPr>
            <p:cNvPr id="549" name="Google Shape;549;p42"/>
            <p:cNvSpPr/>
            <p:nvPr/>
          </p:nvSpPr>
          <p:spPr>
            <a:xfrm>
              <a:off x="3278123" y="1828799"/>
              <a:ext cx="2466340" cy="1572895"/>
            </a:xfrm>
            <a:custGeom>
              <a:avLst/>
              <a:gdLst/>
              <a:ahLst/>
              <a:cxnLst/>
              <a:rect l="l" t="t" r="r" b="b"/>
              <a:pathLst>
                <a:path w="2466340" h="1572895" extrusionOk="0">
                  <a:moveTo>
                    <a:pt x="2465831" y="0"/>
                  </a:moveTo>
                  <a:lnTo>
                    <a:pt x="0" y="0"/>
                  </a:lnTo>
                  <a:lnTo>
                    <a:pt x="0" y="1572768"/>
                  </a:lnTo>
                  <a:lnTo>
                    <a:pt x="2465831" y="1572768"/>
                  </a:lnTo>
                  <a:lnTo>
                    <a:pt x="2465831" y="0"/>
                  </a:lnTo>
                  <a:close/>
                </a:path>
              </a:pathLst>
            </a:custGeom>
            <a:solidFill>
              <a:srgbClr val="D3F3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3278123" y="1828799"/>
              <a:ext cx="2466340" cy="1572895"/>
            </a:xfrm>
            <a:custGeom>
              <a:avLst/>
              <a:gdLst/>
              <a:ahLst/>
              <a:cxnLst/>
              <a:rect l="l" t="t" r="r" b="b"/>
              <a:pathLst>
                <a:path w="2466340" h="1572895" extrusionOk="0">
                  <a:moveTo>
                    <a:pt x="0" y="1572768"/>
                  </a:moveTo>
                  <a:lnTo>
                    <a:pt x="2465831" y="1572768"/>
                  </a:lnTo>
                  <a:lnTo>
                    <a:pt x="2465831" y="0"/>
                  </a:lnTo>
                  <a:lnTo>
                    <a:pt x="0" y="0"/>
                  </a:lnTo>
                  <a:lnTo>
                    <a:pt x="0" y="1572768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3278123" y="1514855"/>
              <a:ext cx="2466340" cy="314325"/>
            </a:xfrm>
            <a:custGeom>
              <a:avLst/>
              <a:gdLst/>
              <a:ahLst/>
              <a:cxnLst/>
              <a:rect l="l" t="t" r="r" b="b"/>
              <a:pathLst>
                <a:path w="2466340" h="314325" extrusionOk="0">
                  <a:moveTo>
                    <a:pt x="2465831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2465831" y="313944"/>
                  </a:lnTo>
                  <a:lnTo>
                    <a:pt x="2465831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3278123" y="1514855"/>
              <a:ext cx="2466340" cy="314325"/>
            </a:xfrm>
            <a:custGeom>
              <a:avLst/>
              <a:gdLst/>
              <a:ahLst/>
              <a:cxnLst/>
              <a:rect l="l" t="t" r="r" b="b"/>
              <a:pathLst>
                <a:path w="2466340" h="314325" extrusionOk="0">
                  <a:moveTo>
                    <a:pt x="0" y="313944"/>
                  </a:moveTo>
                  <a:lnTo>
                    <a:pt x="2465831" y="313944"/>
                  </a:lnTo>
                  <a:lnTo>
                    <a:pt x="2465831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53" name="Google Shape;553;p42"/>
          <p:cNvSpPr txBox="1"/>
          <p:nvPr/>
        </p:nvSpPr>
        <p:spPr>
          <a:xfrm>
            <a:off x="547217" y="1029715"/>
            <a:ext cx="3443604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Welche Daten sind für Finance relevant?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3"/>
          <p:cNvSpPr txBox="1"/>
          <p:nvPr/>
        </p:nvSpPr>
        <p:spPr>
          <a:xfrm>
            <a:off x="176885" y="157353"/>
            <a:ext cx="4256322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Daten</a:t>
            </a:r>
            <a:r>
              <a:rPr lang="en-US" sz="18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in </a:t>
            </a:r>
            <a:r>
              <a:rPr lang="en-US" sz="1800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Unternehmen</a:t>
            </a:r>
            <a:r>
              <a:rPr lang="en-US" sz="18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800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Personalwesen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59" name="Google Shape;559;p43"/>
          <p:cNvGrpSpPr/>
          <p:nvPr/>
        </p:nvGrpSpPr>
        <p:grpSpPr>
          <a:xfrm>
            <a:off x="6067044" y="1514855"/>
            <a:ext cx="2466340" cy="1886839"/>
            <a:chOff x="6067044" y="1514855"/>
            <a:chExt cx="2466340" cy="1886839"/>
          </a:xfrm>
        </p:grpSpPr>
        <p:sp>
          <p:nvSpPr>
            <p:cNvPr id="560" name="Google Shape;560;p43"/>
            <p:cNvSpPr/>
            <p:nvPr/>
          </p:nvSpPr>
          <p:spPr>
            <a:xfrm>
              <a:off x="6067044" y="1828799"/>
              <a:ext cx="2466340" cy="1572895"/>
            </a:xfrm>
            <a:custGeom>
              <a:avLst/>
              <a:gdLst/>
              <a:ahLst/>
              <a:cxnLst/>
              <a:rect l="l" t="t" r="r" b="b"/>
              <a:pathLst>
                <a:path w="2466340" h="1572895" extrusionOk="0">
                  <a:moveTo>
                    <a:pt x="2465831" y="0"/>
                  </a:moveTo>
                  <a:lnTo>
                    <a:pt x="0" y="0"/>
                  </a:lnTo>
                  <a:lnTo>
                    <a:pt x="0" y="1572768"/>
                  </a:lnTo>
                  <a:lnTo>
                    <a:pt x="2465831" y="1572768"/>
                  </a:lnTo>
                  <a:lnTo>
                    <a:pt x="2465831" y="0"/>
                  </a:lnTo>
                  <a:close/>
                </a:path>
              </a:pathLst>
            </a:custGeom>
            <a:solidFill>
              <a:srgbClr val="D3F3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6067044" y="1828799"/>
              <a:ext cx="2466340" cy="1572895"/>
            </a:xfrm>
            <a:custGeom>
              <a:avLst/>
              <a:gdLst/>
              <a:ahLst/>
              <a:cxnLst/>
              <a:rect l="l" t="t" r="r" b="b"/>
              <a:pathLst>
                <a:path w="2466340" h="1572895" extrusionOk="0">
                  <a:moveTo>
                    <a:pt x="0" y="1572768"/>
                  </a:moveTo>
                  <a:lnTo>
                    <a:pt x="2465831" y="1572768"/>
                  </a:lnTo>
                  <a:lnTo>
                    <a:pt x="2465831" y="0"/>
                  </a:lnTo>
                  <a:lnTo>
                    <a:pt x="0" y="0"/>
                  </a:lnTo>
                  <a:lnTo>
                    <a:pt x="0" y="1572768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6067044" y="1514855"/>
              <a:ext cx="2466340" cy="314325"/>
            </a:xfrm>
            <a:custGeom>
              <a:avLst/>
              <a:gdLst/>
              <a:ahLst/>
              <a:cxnLst/>
              <a:rect l="l" t="t" r="r" b="b"/>
              <a:pathLst>
                <a:path w="2466340" h="314325" extrusionOk="0">
                  <a:moveTo>
                    <a:pt x="2465831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2465831" y="313944"/>
                  </a:lnTo>
                  <a:lnTo>
                    <a:pt x="2465831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6067044" y="1514855"/>
              <a:ext cx="2466340" cy="314325"/>
            </a:xfrm>
            <a:custGeom>
              <a:avLst/>
              <a:gdLst/>
              <a:ahLst/>
              <a:cxnLst/>
              <a:rect l="l" t="t" r="r" b="b"/>
              <a:pathLst>
                <a:path w="2466340" h="314325" extrusionOk="0">
                  <a:moveTo>
                    <a:pt x="0" y="313944"/>
                  </a:moveTo>
                  <a:lnTo>
                    <a:pt x="2465831" y="313944"/>
                  </a:lnTo>
                  <a:lnTo>
                    <a:pt x="2465831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564" name="Google Shape;564;p43"/>
          <p:cNvGrpSpPr/>
          <p:nvPr/>
        </p:nvGrpSpPr>
        <p:grpSpPr>
          <a:xfrm>
            <a:off x="467868" y="1514855"/>
            <a:ext cx="2466340" cy="1886839"/>
            <a:chOff x="467868" y="1514855"/>
            <a:chExt cx="2466340" cy="1886839"/>
          </a:xfrm>
        </p:grpSpPr>
        <p:sp>
          <p:nvSpPr>
            <p:cNvPr id="565" name="Google Shape;565;p43"/>
            <p:cNvSpPr/>
            <p:nvPr/>
          </p:nvSpPr>
          <p:spPr>
            <a:xfrm>
              <a:off x="467868" y="1828799"/>
              <a:ext cx="2466340" cy="1572895"/>
            </a:xfrm>
            <a:custGeom>
              <a:avLst/>
              <a:gdLst/>
              <a:ahLst/>
              <a:cxnLst/>
              <a:rect l="l" t="t" r="r" b="b"/>
              <a:pathLst>
                <a:path w="2466340" h="1572895" extrusionOk="0">
                  <a:moveTo>
                    <a:pt x="2465832" y="0"/>
                  </a:moveTo>
                  <a:lnTo>
                    <a:pt x="0" y="0"/>
                  </a:lnTo>
                  <a:lnTo>
                    <a:pt x="0" y="1572768"/>
                  </a:lnTo>
                  <a:lnTo>
                    <a:pt x="2465832" y="1572768"/>
                  </a:lnTo>
                  <a:lnTo>
                    <a:pt x="2465832" y="0"/>
                  </a:lnTo>
                  <a:close/>
                </a:path>
              </a:pathLst>
            </a:custGeom>
            <a:solidFill>
              <a:srgbClr val="D3F3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467868" y="1828799"/>
              <a:ext cx="2466340" cy="1572895"/>
            </a:xfrm>
            <a:custGeom>
              <a:avLst/>
              <a:gdLst/>
              <a:ahLst/>
              <a:cxnLst/>
              <a:rect l="l" t="t" r="r" b="b"/>
              <a:pathLst>
                <a:path w="2466340" h="1572895" extrusionOk="0">
                  <a:moveTo>
                    <a:pt x="0" y="1572768"/>
                  </a:moveTo>
                  <a:lnTo>
                    <a:pt x="2465832" y="1572768"/>
                  </a:lnTo>
                  <a:lnTo>
                    <a:pt x="2465832" y="0"/>
                  </a:lnTo>
                  <a:lnTo>
                    <a:pt x="0" y="0"/>
                  </a:lnTo>
                  <a:lnTo>
                    <a:pt x="0" y="1572768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467868" y="1514855"/>
              <a:ext cx="2466340" cy="314325"/>
            </a:xfrm>
            <a:custGeom>
              <a:avLst/>
              <a:gdLst/>
              <a:ahLst/>
              <a:cxnLst/>
              <a:rect l="l" t="t" r="r" b="b"/>
              <a:pathLst>
                <a:path w="2466340" h="314325" extrusionOk="0">
                  <a:moveTo>
                    <a:pt x="2465832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2465832" y="313944"/>
                  </a:lnTo>
                  <a:lnTo>
                    <a:pt x="2465832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467868" y="1514855"/>
              <a:ext cx="2466340" cy="314325"/>
            </a:xfrm>
            <a:custGeom>
              <a:avLst/>
              <a:gdLst/>
              <a:ahLst/>
              <a:cxnLst/>
              <a:rect l="l" t="t" r="r" b="b"/>
              <a:pathLst>
                <a:path w="2466340" h="314325" extrusionOk="0">
                  <a:moveTo>
                    <a:pt x="0" y="313944"/>
                  </a:moveTo>
                  <a:lnTo>
                    <a:pt x="2465832" y="313944"/>
                  </a:lnTo>
                  <a:lnTo>
                    <a:pt x="2465832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569" name="Google Shape;569;p43"/>
          <p:cNvGrpSpPr/>
          <p:nvPr/>
        </p:nvGrpSpPr>
        <p:grpSpPr>
          <a:xfrm>
            <a:off x="3278123" y="1514855"/>
            <a:ext cx="2466340" cy="1886839"/>
            <a:chOff x="3278123" y="1514855"/>
            <a:chExt cx="2466340" cy="1886839"/>
          </a:xfrm>
        </p:grpSpPr>
        <p:sp>
          <p:nvSpPr>
            <p:cNvPr id="570" name="Google Shape;570;p43"/>
            <p:cNvSpPr/>
            <p:nvPr/>
          </p:nvSpPr>
          <p:spPr>
            <a:xfrm>
              <a:off x="3278123" y="1828799"/>
              <a:ext cx="2466340" cy="1572895"/>
            </a:xfrm>
            <a:custGeom>
              <a:avLst/>
              <a:gdLst/>
              <a:ahLst/>
              <a:cxnLst/>
              <a:rect l="l" t="t" r="r" b="b"/>
              <a:pathLst>
                <a:path w="2466340" h="1572895" extrusionOk="0">
                  <a:moveTo>
                    <a:pt x="2465831" y="0"/>
                  </a:moveTo>
                  <a:lnTo>
                    <a:pt x="0" y="0"/>
                  </a:lnTo>
                  <a:lnTo>
                    <a:pt x="0" y="1572768"/>
                  </a:lnTo>
                  <a:lnTo>
                    <a:pt x="2465831" y="1572768"/>
                  </a:lnTo>
                  <a:lnTo>
                    <a:pt x="2465831" y="0"/>
                  </a:lnTo>
                  <a:close/>
                </a:path>
              </a:pathLst>
            </a:custGeom>
            <a:solidFill>
              <a:srgbClr val="D3F3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278123" y="1828799"/>
              <a:ext cx="2466340" cy="1572895"/>
            </a:xfrm>
            <a:custGeom>
              <a:avLst/>
              <a:gdLst/>
              <a:ahLst/>
              <a:cxnLst/>
              <a:rect l="l" t="t" r="r" b="b"/>
              <a:pathLst>
                <a:path w="2466340" h="1572895" extrusionOk="0">
                  <a:moveTo>
                    <a:pt x="0" y="1572768"/>
                  </a:moveTo>
                  <a:lnTo>
                    <a:pt x="2465831" y="1572768"/>
                  </a:lnTo>
                  <a:lnTo>
                    <a:pt x="2465831" y="0"/>
                  </a:lnTo>
                  <a:lnTo>
                    <a:pt x="0" y="0"/>
                  </a:lnTo>
                  <a:lnTo>
                    <a:pt x="0" y="1572768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3278123" y="1514855"/>
              <a:ext cx="2466340" cy="314325"/>
            </a:xfrm>
            <a:custGeom>
              <a:avLst/>
              <a:gdLst/>
              <a:ahLst/>
              <a:cxnLst/>
              <a:rect l="l" t="t" r="r" b="b"/>
              <a:pathLst>
                <a:path w="2466340" h="314325" extrusionOk="0">
                  <a:moveTo>
                    <a:pt x="2465831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2465831" y="313944"/>
                  </a:lnTo>
                  <a:lnTo>
                    <a:pt x="2465831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3278123" y="1514855"/>
              <a:ext cx="2466340" cy="314325"/>
            </a:xfrm>
            <a:custGeom>
              <a:avLst/>
              <a:gdLst/>
              <a:ahLst/>
              <a:cxnLst/>
              <a:rect l="l" t="t" r="r" b="b"/>
              <a:pathLst>
                <a:path w="2466340" h="314325" extrusionOk="0">
                  <a:moveTo>
                    <a:pt x="0" y="313944"/>
                  </a:moveTo>
                  <a:lnTo>
                    <a:pt x="2465831" y="313944"/>
                  </a:lnTo>
                  <a:lnTo>
                    <a:pt x="2465831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74" name="Google Shape;574;p43"/>
          <p:cNvSpPr txBox="1"/>
          <p:nvPr/>
        </p:nvSpPr>
        <p:spPr>
          <a:xfrm>
            <a:off x="547217" y="1029715"/>
            <a:ext cx="442023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Welche Daten sind für das Personalwesen relevant?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/>
        </p:nvSpPr>
        <p:spPr>
          <a:xfrm>
            <a:off x="176885" y="157353"/>
            <a:ext cx="1839694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Begrifflichkeiten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0720" y="819911"/>
            <a:ext cx="4901183" cy="388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/>
        </p:nvSpPr>
        <p:spPr>
          <a:xfrm>
            <a:off x="550875" y="902334"/>
            <a:ext cx="3399154" cy="356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86385" marR="725170" lvl="0" indent="-28638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Datenanalyse / Data Analytics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86385" marR="757555" lvl="1" indent="-286385" algn="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Datenanalyst / Data Analyst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Informationsgewinnung aus Daten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Data Science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Data Scientist, Data Engineer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Problemlösen anhand von Daten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Business Intelligence (alt)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BI Specialist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Erstellung von Reportings mit SAP o.ä.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Business Analytics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Business Analyst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Schwerpunkt auf der BWL-Seite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Data Mining (alt)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Daten nach Mustern durchsuchen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1203" y="1191767"/>
            <a:ext cx="3386328" cy="3058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Maschinelles Lernen</a:t>
            </a:r>
            <a:endParaRPr/>
          </a:p>
        </p:txBody>
      </p:sp>
      <p:sp>
        <p:nvSpPr>
          <p:cNvPr id="271" name="Google Shape;271;p29"/>
          <p:cNvSpPr txBox="1"/>
          <p:nvPr/>
        </p:nvSpPr>
        <p:spPr>
          <a:xfrm>
            <a:off x="550875" y="1071194"/>
            <a:ext cx="6282690" cy="3439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99085" lvl="0" indent="-28701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Maschinelles Lernen / Machine Learning / ML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Wie lernt eine Maschine?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Überwachtes Lernen (supervised learning)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Unüberwachtes Lernen (unsupervised learning)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Bestärkendes Lernen (reinforcement learning)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500"/>
              <a:buFont typeface="Arial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170836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Künstliche Intelligenz (KI) / Artificial Intelligence (AI)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schwierig zu definieren: Alles was aktuell für Maschinen schwer ist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schwache/spezielle KI (weak/narrow AI) vs. allgemeine KI (general AI)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500"/>
              <a:buFont typeface="Arial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170836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Spezielle Form des Maschinellen Lernens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Algorithmen sind tiefe neuronale Netze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Data</a:t>
            </a:r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550875" y="1283588"/>
            <a:ext cx="3545840" cy="301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Big Data wird durch 3-6 Vs definiert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Volume</a:t>
            </a: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: Menge der Daten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Velocity</a:t>
            </a: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: Geschwindigkeit, mit der Daten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990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erzeugt werden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Variety</a:t>
            </a: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: Vielfalt der Daten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 i="1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Veracity: Echtheit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 i="1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Value: unternehmerischer Mehrwert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 i="1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Validity: Datenqualität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267967"/>
            <a:ext cx="3960876" cy="3253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Chancen &amp; Risiken von Datenanalyse</a:t>
            </a:r>
            <a:endParaRPr/>
          </a:p>
        </p:txBody>
      </p:sp>
      <p:sp>
        <p:nvSpPr>
          <p:cNvPr id="284" name="Google Shape;284;p31"/>
          <p:cNvSpPr txBox="1"/>
          <p:nvPr/>
        </p:nvSpPr>
        <p:spPr>
          <a:xfrm>
            <a:off x="4920996" y="915924"/>
            <a:ext cx="3612000" cy="3167100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920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Risiken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78460" lvl="0" indent="-287019" algn="l" rtl="0">
              <a:lnSpc>
                <a:spcPct val="100000"/>
              </a:lnSpc>
              <a:spcBef>
                <a:spcPts val="1685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Garbage In – Garbage Out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37846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Komplexitätsreduktion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37846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Fehlanreize durch K</a:t>
            </a:r>
            <a:r>
              <a:rPr lang="en-US"/>
              <a:t>ey Performance Indikatoren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37846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Verzerrung (Bias)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37846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Sicherheit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378460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unnötige Kosten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467868" y="915924"/>
            <a:ext cx="3611879" cy="3708400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Chancen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78460" lvl="0" indent="-287655" algn="l" rtl="0">
              <a:lnSpc>
                <a:spcPct val="100000"/>
              </a:lnSpc>
              <a:spcBef>
                <a:spcPts val="1685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bessere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Steuerung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des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Unternehmens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450"/>
              <a:buFont typeface="Arial"/>
              <a:buNone/>
            </a:pPr>
            <a:endParaRPr sz="1450" dirty="0">
              <a:latin typeface="Arial"/>
              <a:ea typeface="Arial"/>
              <a:cs typeface="Arial"/>
              <a:sym typeface="Arial"/>
            </a:endParaRPr>
          </a:p>
          <a:p>
            <a:pPr marL="378460" lvl="0" indent="-2876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Zusammenhänge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verstehen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450"/>
              <a:buFont typeface="Arial"/>
              <a:buNone/>
            </a:pPr>
            <a:endParaRPr sz="1450" dirty="0">
              <a:latin typeface="Arial"/>
              <a:ea typeface="Arial"/>
              <a:cs typeface="Arial"/>
              <a:sym typeface="Arial"/>
            </a:endParaRPr>
          </a:p>
          <a:p>
            <a:pPr marL="378460" lvl="0" indent="-2876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Produktivitätssteigerung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450"/>
              <a:buFont typeface="Arial"/>
              <a:buNone/>
            </a:pPr>
            <a:endParaRPr sz="1450" dirty="0">
              <a:latin typeface="Arial"/>
              <a:ea typeface="Arial"/>
              <a:cs typeface="Arial"/>
              <a:sym typeface="Arial"/>
            </a:endParaRPr>
          </a:p>
          <a:p>
            <a:pPr marL="378460" lvl="0" indent="-2876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Qualitätskontrolle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450"/>
              <a:buFont typeface="Arial"/>
              <a:buNone/>
            </a:pPr>
            <a:endParaRPr sz="1450" dirty="0">
              <a:latin typeface="Arial"/>
              <a:ea typeface="Arial"/>
              <a:cs typeface="Arial"/>
              <a:sym typeface="Arial"/>
            </a:endParaRPr>
          </a:p>
          <a:p>
            <a:pPr marL="378460" lvl="0" indent="-2876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bessere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Prognosen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Aufgaben eines Datenanalysten</a:t>
            </a:r>
            <a:endParaRPr/>
          </a:p>
        </p:txBody>
      </p:sp>
      <p:sp>
        <p:nvSpPr>
          <p:cNvPr id="291" name="Google Shape;291;p32"/>
          <p:cNvSpPr txBox="1"/>
          <p:nvPr/>
        </p:nvSpPr>
        <p:spPr>
          <a:xfrm>
            <a:off x="4920996" y="915924"/>
            <a:ext cx="3611879" cy="3708400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920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Routineaufgaben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78460" lvl="0" indent="-287019" algn="l" rtl="0">
              <a:lnSpc>
                <a:spcPct val="100000"/>
              </a:lnSpc>
              <a:spcBef>
                <a:spcPts val="1685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Datenfluss kontrollieren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37846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Reportings überwachen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37846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Reportings erstellen und bereitstellen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37846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KPIs präsentieren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37846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Support für andere Abteilungen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378460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Stammdatenpflege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467868" y="915924"/>
            <a:ext cx="3611879" cy="3708400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Projekte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78460" lvl="0" indent="-287655" algn="l" rtl="0">
              <a:lnSpc>
                <a:spcPct val="100000"/>
              </a:lnSpc>
              <a:spcBef>
                <a:spcPts val="1685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Problemstellung herausarbeiten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378460" lvl="0" indent="-2876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Lösungen skizzieren und abstimmen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378460" lvl="0" indent="-2876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Projektmanagement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539750" lvl="1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−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Aufgabenpakete definieren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539750" lvl="1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−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Projektfortschritt erfassen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539750" lvl="1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−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…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450"/>
              <a:buFont typeface="Noto Sans Symbols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378460" lvl="0" indent="-2876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Koordination mit IT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378460" lvl="0" indent="-2876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Umsetzung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378460" lvl="0" indent="-2876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Präsentation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Aufgaben eines Datenanalysten</a:t>
            </a:r>
            <a:endParaRPr/>
          </a:p>
        </p:txBody>
      </p:sp>
      <p:sp>
        <p:nvSpPr>
          <p:cNvPr id="298" name="Google Shape;298;p33"/>
          <p:cNvSpPr txBox="1"/>
          <p:nvPr/>
        </p:nvSpPr>
        <p:spPr>
          <a:xfrm>
            <a:off x="550875" y="1603628"/>
            <a:ext cx="7489190" cy="237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: Datenquellen verstehen und erschließen (mit IT, Data Engineer)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Aufbereitung</a:t>
            </a: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: Säubern, Transformation, fehlende Werte, Filterung, Pseudonymisierung, …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Modellierung</a:t>
            </a: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: Datenmodell erstellen, geeignete Metriken und Kennzahlen, …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Visualisierung</a:t>
            </a: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: Erstellung von Diagrammen, Grafiken, Dashboards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Analyse</a:t>
            </a: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: Informationen verstehen und interpretieren, statistische Auswertungen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Verwaltung</a:t>
            </a: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: Berichte, Code-Skripte, Benutzerverwaltung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6076" y="173736"/>
            <a:ext cx="1482852" cy="31394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4"/>
          <p:cNvSpPr txBox="1">
            <a:spLocks noGrp="1"/>
          </p:cNvSpPr>
          <p:nvPr>
            <p:ph type="title"/>
          </p:nvPr>
        </p:nvSpPr>
        <p:spPr>
          <a:xfrm>
            <a:off x="569162" y="1569211"/>
            <a:ext cx="5251973" cy="18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/>
              <a:t>Daten</a:t>
            </a:r>
            <a:r>
              <a:rPr lang="en-US" sz="6000" dirty="0"/>
              <a:t> in </a:t>
            </a:r>
            <a:r>
              <a:rPr lang="en-US" sz="6000" dirty="0" err="1"/>
              <a:t>Unternehmen</a:t>
            </a:r>
            <a:endParaRPr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51C75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Bildschirmpräsentation (16:9)</PresentationFormat>
  <Paragraphs>185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Noto Sans Symbols</vt:lpstr>
      <vt:lpstr>Times New Roman</vt:lpstr>
      <vt:lpstr>Trebuchet MS</vt:lpstr>
      <vt:lpstr>Office Theme</vt:lpstr>
      <vt:lpstr>Was ist Datenanalyse?</vt:lpstr>
      <vt:lpstr>PowerPoint-Präsentation</vt:lpstr>
      <vt:lpstr>PowerPoint-Präsentation</vt:lpstr>
      <vt:lpstr>Maschinelles Lernen</vt:lpstr>
      <vt:lpstr>Big Data</vt:lpstr>
      <vt:lpstr>Chancen &amp; Risiken von Datenanalyse</vt:lpstr>
      <vt:lpstr>Aufgaben eines Datenanalysten</vt:lpstr>
      <vt:lpstr>Aufgaben eines Datenanalysten</vt:lpstr>
      <vt:lpstr>Daten in Unternehmen</vt:lpstr>
      <vt:lpstr>Daten in Unternehmen</vt:lpstr>
      <vt:lpstr>Daten in Unternehmen</vt:lpstr>
      <vt:lpstr>Daten in Unternehmen</vt:lpstr>
      <vt:lpstr>Daten in Unternehmen: Einkauf</vt:lpstr>
      <vt:lpstr>Daten in Unternehmen: Produktion</vt:lpstr>
      <vt:lpstr>Daten in Unternehmen: Vertrieb</vt:lpstr>
      <vt:lpstr>Daten in Unternehmen: IT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Holger Aust</dc:creator>
  <cp:lastModifiedBy>Valentin</cp:lastModifiedBy>
  <cp:revision>9</cp:revision>
  <dcterms:created xsi:type="dcterms:W3CDTF">2022-10-20T13:20:56Z</dcterms:created>
  <dcterms:modified xsi:type="dcterms:W3CDTF">2024-08-20T05:41:29Z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2022-10-20T00:00:00Z</vt:filetime>
  </property>
  <property fmtid="{D5CDD505-2E9C-101B-9397-08002B2CF9AE}" pid="5" name="Producer">
    <vt:lpwstr>Microsoft® PowerPoint® 2019</vt:lpwstr>
  </property>
</Properties>
</file>