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47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ewSzrxJlH96Qs66LcZo6tn01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3C88-36F1-4D26-A68A-BA0A542A926A}">
  <a:tblStyle styleId="{F6513C88-36F1-4D26-A68A-BA0A542A92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0" y="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43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9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86"/>
          <p:cNvSpPr/>
          <p:nvPr/>
        </p:nvSpPr>
        <p:spPr>
          <a:xfrm>
            <a:off x="0" y="765048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 extrusionOk="0">
                <a:moveTo>
                  <a:pt x="0" y="4378451"/>
                </a:moveTo>
                <a:lnTo>
                  <a:pt x="9144000" y="4378451"/>
                </a:lnTo>
                <a:lnTo>
                  <a:pt x="9144000" y="0"/>
                </a:lnTo>
                <a:lnTo>
                  <a:pt x="0" y="0"/>
                </a:lnTo>
                <a:lnTo>
                  <a:pt x="0" y="43784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6844"/>
            <a:ext cx="9144000" cy="1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9519" y="144779"/>
            <a:ext cx="1482852" cy="31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6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1" name="Google Shape;51;p1"/>
          <p:cNvGrpSpPr/>
          <p:nvPr/>
        </p:nvGrpSpPr>
        <p:grpSpPr>
          <a:xfrm>
            <a:off x="8246364" y="4245864"/>
            <a:ext cx="897890" cy="897890"/>
            <a:chOff x="8246364" y="4245864"/>
            <a:chExt cx="897890" cy="897890"/>
          </a:xfrm>
        </p:grpSpPr>
        <p:sp>
          <p:nvSpPr>
            <p:cNvPr id="52" name="Google Shape;52;p1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 extrusionOk="0">
                  <a:moveTo>
                    <a:pt x="897635" y="0"/>
                  </a:move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 extrusionOk="0">
                  <a:moveTo>
                    <a:pt x="897635" y="0"/>
                  </a:moveTo>
                  <a:lnTo>
                    <a:pt x="149605" y="0"/>
                  </a:lnTo>
                  <a:lnTo>
                    <a:pt x="102299" y="7626"/>
                  </a:lnTo>
                  <a:lnTo>
                    <a:pt x="61228" y="28864"/>
                  </a:lnTo>
                  <a:lnTo>
                    <a:pt x="28850" y="61250"/>
                  </a:lnTo>
                  <a:lnTo>
                    <a:pt x="7622" y="102318"/>
                  </a:lnTo>
                  <a:lnTo>
                    <a:pt x="0" y="149606"/>
                  </a:ln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904" y="1761744"/>
            <a:ext cx="7632192" cy="161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ERP-System: Beispiel</a:t>
            </a:r>
            <a:endParaRPr/>
          </a:p>
        </p:txBody>
      </p:sp>
      <p:sp>
        <p:nvSpPr>
          <p:cNvPr id="983" name="Google Shape;983;p73"/>
          <p:cNvSpPr txBox="1"/>
          <p:nvPr/>
        </p:nvSpPr>
        <p:spPr>
          <a:xfrm>
            <a:off x="550874" y="811705"/>
            <a:ext cx="6733589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Beschaffungsprozess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von Ware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17083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Schritte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müssen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stattfinden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werden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ERP-System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dokumentiert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3"/>
          <p:cNvSpPr txBox="1"/>
          <p:nvPr/>
        </p:nvSpPr>
        <p:spPr>
          <a:xfrm>
            <a:off x="1193291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307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Produktion</a:t>
            </a:r>
          </a:p>
          <a:p>
            <a:pPr marL="307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3"/>
          <p:cNvSpPr txBox="1"/>
          <p:nvPr/>
        </p:nvSpPr>
        <p:spPr>
          <a:xfrm>
            <a:off x="3393947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Lager</a:t>
            </a:r>
            <a:endParaRPr lang="de-DE" sz="1400" b="1" dirty="0">
              <a:latin typeface="Arial"/>
              <a:ea typeface="Arial"/>
              <a:cs typeface="Arial"/>
              <a:sym typeface="Arial"/>
            </a:endParaRPr>
          </a:p>
          <a:p>
            <a:pPr marL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3"/>
          <p:cNvSpPr txBox="1"/>
          <p:nvPr/>
        </p:nvSpPr>
        <p:spPr>
          <a:xfrm>
            <a:off x="5608320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Arial"/>
                <a:ea typeface="Arial"/>
                <a:cs typeface="Arial"/>
                <a:sym typeface="Arial"/>
              </a:rPr>
              <a:t>Kunden</a:t>
            </a: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3"/>
          <p:cNvSpPr txBox="1"/>
          <p:nvPr/>
        </p:nvSpPr>
        <p:spPr>
          <a:xfrm>
            <a:off x="1193290" y="2267711"/>
            <a:ext cx="1500379" cy="1888337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Menschliche Ressourcen</a:t>
            </a: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Materialeinsatzplanung</a:t>
            </a: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Maschinendaten</a:t>
            </a: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Lagerdaten</a:t>
            </a: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Standort</a:t>
            </a:r>
          </a:p>
          <a:p>
            <a:pPr marL="9080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3"/>
          <p:cNvSpPr txBox="1"/>
          <p:nvPr/>
        </p:nvSpPr>
        <p:spPr>
          <a:xfrm>
            <a:off x="3393947" y="2267711"/>
            <a:ext cx="1610760" cy="1703672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62255" marR="229234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de-DE" sz="1200" dirty="0"/>
              <a:t>Kapazität</a:t>
            </a:r>
          </a:p>
          <a:p>
            <a:pPr marL="262255" marR="229234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de-DE" sz="1200" dirty="0"/>
              <a:t>Auslastung</a:t>
            </a:r>
          </a:p>
          <a:p>
            <a:pPr marL="262255" marR="229234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Lagereigenschaften</a:t>
            </a:r>
          </a:p>
          <a:p>
            <a:pPr marL="262255" marR="229234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de-DE" sz="1200" dirty="0"/>
              <a:t>Verfügbarkeit</a:t>
            </a:r>
          </a:p>
          <a:p>
            <a:pPr marL="262255" marR="229234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Standort</a:t>
            </a: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90805" marR="229234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3"/>
          <p:cNvSpPr txBox="1"/>
          <p:nvPr/>
        </p:nvSpPr>
        <p:spPr>
          <a:xfrm>
            <a:off x="5608320" y="2267711"/>
            <a:ext cx="1371600" cy="1888337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Kundendaten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Lieferschein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Bestellung</a:t>
            </a: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Rechnung</a:t>
            </a: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Verträge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Sondervereinbarungen, Boni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Umsatz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de-DE" sz="1200" dirty="0"/>
              <a:t>Kaufhistorie</a:t>
            </a: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73"/>
          <p:cNvGrpSpPr/>
          <p:nvPr/>
        </p:nvGrpSpPr>
        <p:grpSpPr>
          <a:xfrm>
            <a:off x="2693670" y="1930145"/>
            <a:ext cx="571500" cy="234950"/>
            <a:chOff x="2693670" y="1930145"/>
            <a:chExt cx="571500" cy="234950"/>
          </a:xfrm>
        </p:grpSpPr>
        <p:sp>
          <p:nvSpPr>
            <p:cNvPr id="991" name="Google Shape;991;p73"/>
            <p:cNvSpPr/>
            <p:nvPr/>
          </p:nvSpPr>
          <p:spPr>
            <a:xfrm>
              <a:off x="269367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2" y="0"/>
                  </a:moveTo>
                  <a:lnTo>
                    <a:pt x="454152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2" y="176022"/>
                  </a:lnTo>
                  <a:lnTo>
                    <a:pt x="454152" y="234696"/>
                  </a:lnTo>
                  <a:lnTo>
                    <a:pt x="571500" y="117348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73"/>
            <p:cNvSpPr/>
            <p:nvPr/>
          </p:nvSpPr>
          <p:spPr>
            <a:xfrm>
              <a:off x="269367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2" y="58674"/>
                  </a:lnTo>
                  <a:lnTo>
                    <a:pt x="454152" y="0"/>
                  </a:lnTo>
                  <a:lnTo>
                    <a:pt x="571500" y="117348"/>
                  </a:lnTo>
                  <a:lnTo>
                    <a:pt x="454152" y="234696"/>
                  </a:lnTo>
                  <a:lnTo>
                    <a:pt x="454152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3" name="Google Shape;993;p73"/>
          <p:cNvGrpSpPr/>
          <p:nvPr/>
        </p:nvGrpSpPr>
        <p:grpSpPr>
          <a:xfrm>
            <a:off x="4894326" y="1930145"/>
            <a:ext cx="571500" cy="234950"/>
            <a:chOff x="4894326" y="1930145"/>
            <a:chExt cx="571500" cy="234950"/>
          </a:xfrm>
        </p:grpSpPr>
        <p:sp>
          <p:nvSpPr>
            <p:cNvPr id="994" name="Google Shape;994;p73"/>
            <p:cNvSpPr/>
            <p:nvPr/>
          </p:nvSpPr>
          <p:spPr>
            <a:xfrm>
              <a:off x="4894326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1" y="0"/>
                  </a:moveTo>
                  <a:lnTo>
                    <a:pt x="454151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1" y="176022"/>
                  </a:lnTo>
                  <a:lnTo>
                    <a:pt x="454151" y="234696"/>
                  </a:lnTo>
                  <a:lnTo>
                    <a:pt x="571500" y="117348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894326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1" y="58674"/>
                  </a:lnTo>
                  <a:lnTo>
                    <a:pt x="454151" y="0"/>
                  </a:lnTo>
                  <a:lnTo>
                    <a:pt x="571500" y="117348"/>
                  </a:lnTo>
                  <a:lnTo>
                    <a:pt x="454151" y="234696"/>
                  </a:lnTo>
                  <a:lnTo>
                    <a:pt x="454151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098030" y="1930145"/>
            <a:ext cx="571500" cy="234950"/>
            <a:chOff x="7098030" y="1930145"/>
            <a:chExt cx="571500" cy="234950"/>
          </a:xfrm>
        </p:grpSpPr>
        <p:sp>
          <p:nvSpPr>
            <p:cNvPr id="997" name="Google Shape;997;p73"/>
            <p:cNvSpPr/>
            <p:nvPr/>
          </p:nvSpPr>
          <p:spPr>
            <a:xfrm>
              <a:off x="709803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1" y="0"/>
                  </a:moveTo>
                  <a:lnTo>
                    <a:pt x="454151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1" y="176022"/>
                  </a:lnTo>
                  <a:lnTo>
                    <a:pt x="454151" y="234696"/>
                  </a:lnTo>
                  <a:lnTo>
                    <a:pt x="571500" y="117348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709803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1" y="58674"/>
                  </a:lnTo>
                  <a:lnTo>
                    <a:pt x="454151" y="0"/>
                  </a:lnTo>
                  <a:lnTo>
                    <a:pt x="571500" y="117348"/>
                  </a:lnTo>
                  <a:lnTo>
                    <a:pt x="454151" y="234696"/>
                  </a:lnTo>
                  <a:lnTo>
                    <a:pt x="454151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052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5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Stammdatenverwaltung</a:t>
            </a:r>
            <a:endParaRPr/>
          </a:p>
        </p:txBody>
      </p:sp>
      <p:sp>
        <p:nvSpPr>
          <p:cNvPr id="1025" name="Google Shape;1025;p75"/>
          <p:cNvSpPr txBox="1"/>
          <p:nvPr/>
        </p:nvSpPr>
        <p:spPr>
          <a:xfrm>
            <a:off x="550875" y="1300353"/>
            <a:ext cx="7818120" cy="298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die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Grundinformationen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über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betrieblich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relevante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Objekte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enthalten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. Sie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werden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auch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statische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Grunddaten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engl.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master/core/static data)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genannt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Typische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Kunden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Personal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Kreditoren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Sachkonten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Anlagen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Warum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Datenqualität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Stammdatenpflege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wichtig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Stammdatenverwaltung</a:t>
            </a:r>
            <a:endParaRPr/>
          </a:p>
        </p:txBody>
      </p:sp>
      <p:sp>
        <p:nvSpPr>
          <p:cNvPr id="1031" name="Google Shape;1031;p76"/>
          <p:cNvSpPr txBox="1"/>
          <p:nvPr/>
        </p:nvSpPr>
        <p:spPr>
          <a:xfrm>
            <a:off x="550875" y="1193673"/>
            <a:ext cx="3521710" cy="319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Beispiel: Stammdaten im Krankenhaus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Patienten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Mitarbeiter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Anlagen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Kreditoren / Debitoren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Sachkonten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Leistungsträger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Diagnosen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Prozeduren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DRGs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7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37" name="Google Shape;1037;p77"/>
          <p:cNvSpPr txBox="1"/>
          <p:nvPr/>
        </p:nvSpPr>
        <p:spPr>
          <a:xfrm>
            <a:off x="550875" y="1034541"/>
            <a:ext cx="7428230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Dokumentenmanagementsysteme (DMS) sind Systeme, die den Umgang mit Dokumenten erleichtern sollen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Google Shape;1038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767" y="1943100"/>
            <a:ext cx="3592067" cy="26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44" name="Google Shape;1044;p78"/>
          <p:cNvSpPr txBox="1"/>
          <p:nvPr/>
        </p:nvSpPr>
        <p:spPr>
          <a:xfrm>
            <a:off x="550875" y="1034541"/>
            <a:ext cx="7554595" cy="219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6438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die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Vorteile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eines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DMS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gegenüber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einfachen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Dateiablage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z.B.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zentraler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Fileserver)?</a:t>
            </a:r>
          </a:p>
          <a:p>
            <a:pPr marL="12700" marR="6438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/>
              <a:t>Zugriffssteuerung / Berechtigungen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Versionierung/Historie/Dokumentation un</a:t>
            </a:r>
            <a:r>
              <a:rPr lang="de-DE" sz="1200" dirty="0"/>
              <a:t>d Backups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Zentraler Zugriff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/>
              <a:t>Gute Auffindbarkeit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Datenschutz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/>
              <a:t>Dokumentensicherheit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Tx/>
              <a:buChar char="-"/>
            </a:pPr>
            <a:r>
              <a:rPr lang="de-DE" sz="1200" dirty="0">
                <a:latin typeface="Arial"/>
                <a:ea typeface="Arial"/>
                <a:cs typeface="Arial"/>
                <a:sym typeface="Arial"/>
              </a:rPr>
              <a:t>Anbindbarkeit an z.B. ERP-Systeme</a:t>
            </a: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-"/>
            </a:pPr>
            <a:endParaRPr lang="de-DE" sz="13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50" name="Google Shape;1050;p79"/>
          <p:cNvSpPr txBox="1"/>
          <p:nvPr/>
        </p:nvSpPr>
        <p:spPr>
          <a:xfrm>
            <a:off x="550875" y="1036066"/>
            <a:ext cx="2986405" cy="343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Kundenbestellung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Anfrage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Angebot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Rückfragen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Auftrag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Bestellung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Rechnungsstellung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170836"/>
              </a:buClr>
              <a:buSzPts val="1500"/>
              <a:buFont typeface="Arial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internes Audit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Anleitung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internes Audit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Audit-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Checkliste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Fotos /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Notizen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Begehung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Ergebnis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Wiedervorlage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Dokumentenzyklus / Workflow</a:t>
            </a:r>
            <a:endParaRPr/>
          </a:p>
        </p:txBody>
      </p:sp>
      <p:sp>
        <p:nvSpPr>
          <p:cNvPr id="1056" name="Google Shape;1056;p80"/>
          <p:cNvSpPr txBox="1"/>
          <p:nvPr/>
        </p:nvSpPr>
        <p:spPr>
          <a:xfrm>
            <a:off x="1347216" y="29367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44259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Archiv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0"/>
          <p:cNvSpPr txBox="1"/>
          <p:nvPr/>
        </p:nvSpPr>
        <p:spPr>
          <a:xfrm>
            <a:off x="6006084" y="29367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876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Verteilung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0"/>
          <p:cNvSpPr txBox="1"/>
          <p:nvPr/>
        </p:nvSpPr>
        <p:spPr>
          <a:xfrm>
            <a:off x="3890771" y="4026408"/>
            <a:ext cx="137922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170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Veröffentlicht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0"/>
          <p:cNvSpPr txBox="1"/>
          <p:nvPr/>
        </p:nvSpPr>
        <p:spPr>
          <a:xfrm>
            <a:off x="3915155" y="1961388"/>
            <a:ext cx="137795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08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Bearbeitung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0"/>
          <p:cNvSpPr/>
          <p:nvPr/>
        </p:nvSpPr>
        <p:spPr>
          <a:xfrm>
            <a:off x="3057905" y="1576197"/>
            <a:ext cx="1586230" cy="385445"/>
          </a:xfrm>
          <a:custGeom>
            <a:avLst/>
            <a:gdLst/>
            <a:ahLst/>
            <a:cxnLst/>
            <a:rect l="l" t="t" r="r" b="b"/>
            <a:pathLst>
              <a:path w="1586229" h="385444" extrusionOk="0">
                <a:moveTo>
                  <a:pt x="1538223" y="309117"/>
                </a:moveTo>
                <a:lnTo>
                  <a:pt x="1509648" y="309117"/>
                </a:lnTo>
                <a:lnTo>
                  <a:pt x="1547748" y="385317"/>
                </a:lnTo>
                <a:lnTo>
                  <a:pt x="1579498" y="321817"/>
                </a:lnTo>
                <a:lnTo>
                  <a:pt x="1538223" y="321817"/>
                </a:lnTo>
                <a:lnTo>
                  <a:pt x="1538223" y="309117"/>
                </a:lnTo>
                <a:close/>
              </a:path>
              <a:path w="1586229" h="385444" extrusionOk="0">
                <a:moveTo>
                  <a:pt x="1538223" y="9525"/>
                </a:moveTo>
                <a:lnTo>
                  <a:pt x="1538223" y="321817"/>
                </a:lnTo>
                <a:lnTo>
                  <a:pt x="1557273" y="321817"/>
                </a:lnTo>
                <a:lnTo>
                  <a:pt x="1557273" y="19050"/>
                </a:lnTo>
                <a:lnTo>
                  <a:pt x="1547748" y="19050"/>
                </a:lnTo>
                <a:lnTo>
                  <a:pt x="1538223" y="9525"/>
                </a:lnTo>
                <a:close/>
              </a:path>
              <a:path w="1586229" h="385444" extrusionOk="0">
                <a:moveTo>
                  <a:pt x="1585848" y="309117"/>
                </a:moveTo>
                <a:lnTo>
                  <a:pt x="1557273" y="309117"/>
                </a:lnTo>
                <a:lnTo>
                  <a:pt x="1557273" y="321817"/>
                </a:lnTo>
                <a:lnTo>
                  <a:pt x="1579498" y="321817"/>
                </a:lnTo>
                <a:lnTo>
                  <a:pt x="1585848" y="309117"/>
                </a:lnTo>
                <a:close/>
              </a:path>
              <a:path w="1586229" h="385444" extrusionOk="0">
                <a:moveTo>
                  <a:pt x="1552956" y="0"/>
                </a:moveTo>
                <a:lnTo>
                  <a:pt x="0" y="0"/>
                </a:lnTo>
                <a:lnTo>
                  <a:pt x="0" y="19050"/>
                </a:lnTo>
                <a:lnTo>
                  <a:pt x="1538223" y="19050"/>
                </a:lnTo>
                <a:lnTo>
                  <a:pt x="1538223" y="9525"/>
                </a:lnTo>
                <a:lnTo>
                  <a:pt x="1557273" y="9525"/>
                </a:lnTo>
                <a:lnTo>
                  <a:pt x="1557273" y="4317"/>
                </a:lnTo>
                <a:lnTo>
                  <a:pt x="1552956" y="0"/>
                </a:lnTo>
                <a:close/>
              </a:path>
              <a:path w="1586229" h="385444" extrusionOk="0">
                <a:moveTo>
                  <a:pt x="1557273" y="9525"/>
                </a:moveTo>
                <a:lnTo>
                  <a:pt x="1538223" y="9525"/>
                </a:lnTo>
                <a:lnTo>
                  <a:pt x="1547748" y="19050"/>
                </a:lnTo>
                <a:lnTo>
                  <a:pt x="1557273" y="19050"/>
                </a:lnTo>
                <a:lnTo>
                  <a:pt x="1557273" y="952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1" name="Google Shape;1061;p80"/>
          <p:cNvSpPr txBox="1"/>
          <p:nvPr/>
        </p:nvSpPr>
        <p:spPr>
          <a:xfrm>
            <a:off x="3259328" y="1415287"/>
            <a:ext cx="60642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Dokument erstellen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0"/>
          <p:cNvSpPr/>
          <p:nvPr/>
        </p:nvSpPr>
        <p:spPr>
          <a:xfrm>
            <a:off x="5293614" y="2161413"/>
            <a:ext cx="1440180" cy="775335"/>
          </a:xfrm>
          <a:custGeom>
            <a:avLst/>
            <a:gdLst/>
            <a:ahLst/>
            <a:cxnLst/>
            <a:rect l="l" t="t" r="r" b="b"/>
            <a:pathLst>
              <a:path w="1440179" h="775335" extrusionOk="0">
                <a:moveTo>
                  <a:pt x="1392555" y="698881"/>
                </a:moveTo>
                <a:lnTo>
                  <a:pt x="1363980" y="698881"/>
                </a:lnTo>
                <a:lnTo>
                  <a:pt x="1402080" y="775081"/>
                </a:lnTo>
                <a:lnTo>
                  <a:pt x="1433830" y="711581"/>
                </a:lnTo>
                <a:lnTo>
                  <a:pt x="1392555" y="711581"/>
                </a:lnTo>
                <a:lnTo>
                  <a:pt x="1392555" y="698881"/>
                </a:lnTo>
                <a:close/>
              </a:path>
              <a:path w="1440179" h="775335" extrusionOk="0">
                <a:moveTo>
                  <a:pt x="1392555" y="9525"/>
                </a:moveTo>
                <a:lnTo>
                  <a:pt x="1392555" y="711581"/>
                </a:lnTo>
                <a:lnTo>
                  <a:pt x="1411605" y="711581"/>
                </a:lnTo>
                <a:lnTo>
                  <a:pt x="1411605" y="19050"/>
                </a:lnTo>
                <a:lnTo>
                  <a:pt x="1402080" y="19050"/>
                </a:lnTo>
                <a:lnTo>
                  <a:pt x="1392555" y="9525"/>
                </a:lnTo>
                <a:close/>
              </a:path>
              <a:path w="1440179" h="775335" extrusionOk="0">
                <a:moveTo>
                  <a:pt x="1440180" y="698881"/>
                </a:moveTo>
                <a:lnTo>
                  <a:pt x="1411605" y="698881"/>
                </a:lnTo>
                <a:lnTo>
                  <a:pt x="1411605" y="711581"/>
                </a:lnTo>
                <a:lnTo>
                  <a:pt x="1433830" y="711581"/>
                </a:lnTo>
                <a:lnTo>
                  <a:pt x="1440180" y="698881"/>
                </a:lnTo>
                <a:close/>
              </a:path>
              <a:path w="1440179" h="775335" extrusionOk="0">
                <a:moveTo>
                  <a:pt x="1407287" y="0"/>
                </a:moveTo>
                <a:lnTo>
                  <a:pt x="0" y="0"/>
                </a:lnTo>
                <a:lnTo>
                  <a:pt x="0" y="19050"/>
                </a:lnTo>
                <a:lnTo>
                  <a:pt x="1392555" y="19050"/>
                </a:lnTo>
                <a:lnTo>
                  <a:pt x="1392555" y="9525"/>
                </a:lnTo>
                <a:lnTo>
                  <a:pt x="1411605" y="9525"/>
                </a:lnTo>
                <a:lnTo>
                  <a:pt x="1411605" y="4318"/>
                </a:lnTo>
                <a:lnTo>
                  <a:pt x="1407287" y="0"/>
                </a:lnTo>
                <a:close/>
              </a:path>
              <a:path w="1440179" h="775335" extrusionOk="0">
                <a:moveTo>
                  <a:pt x="1411605" y="9525"/>
                </a:moveTo>
                <a:lnTo>
                  <a:pt x="1392555" y="9525"/>
                </a:lnTo>
                <a:lnTo>
                  <a:pt x="1402080" y="19050"/>
                </a:lnTo>
                <a:lnTo>
                  <a:pt x="1411605" y="19050"/>
                </a:lnTo>
                <a:lnTo>
                  <a:pt x="1411605" y="952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3" name="Google Shape;1063;p80"/>
          <p:cNvSpPr/>
          <p:nvPr/>
        </p:nvSpPr>
        <p:spPr>
          <a:xfrm>
            <a:off x="5270753" y="3356609"/>
            <a:ext cx="1435735" cy="918844"/>
          </a:xfrm>
          <a:custGeom>
            <a:avLst/>
            <a:gdLst/>
            <a:ahLst/>
            <a:cxnLst/>
            <a:rect l="l" t="t" r="r" b="b"/>
            <a:pathLst>
              <a:path w="1435734" h="918845" extrusionOk="0">
                <a:moveTo>
                  <a:pt x="76200" y="842429"/>
                </a:moveTo>
                <a:lnTo>
                  <a:pt x="0" y="880529"/>
                </a:lnTo>
                <a:lnTo>
                  <a:pt x="76200" y="918629"/>
                </a:lnTo>
                <a:lnTo>
                  <a:pt x="76200" y="890054"/>
                </a:lnTo>
                <a:lnTo>
                  <a:pt x="63500" y="890054"/>
                </a:lnTo>
                <a:lnTo>
                  <a:pt x="63500" y="871004"/>
                </a:lnTo>
                <a:lnTo>
                  <a:pt x="76200" y="871004"/>
                </a:lnTo>
                <a:lnTo>
                  <a:pt x="76200" y="842429"/>
                </a:lnTo>
                <a:close/>
              </a:path>
              <a:path w="1435734" h="918845" extrusionOk="0">
                <a:moveTo>
                  <a:pt x="76200" y="871004"/>
                </a:moveTo>
                <a:lnTo>
                  <a:pt x="63500" y="871004"/>
                </a:lnTo>
                <a:lnTo>
                  <a:pt x="63500" y="890054"/>
                </a:lnTo>
                <a:lnTo>
                  <a:pt x="76200" y="890054"/>
                </a:lnTo>
                <a:lnTo>
                  <a:pt x="76200" y="871004"/>
                </a:lnTo>
                <a:close/>
              </a:path>
              <a:path w="1435734" h="918845" extrusionOk="0">
                <a:moveTo>
                  <a:pt x="1416303" y="871004"/>
                </a:moveTo>
                <a:lnTo>
                  <a:pt x="76200" y="871004"/>
                </a:lnTo>
                <a:lnTo>
                  <a:pt x="76200" y="890054"/>
                </a:lnTo>
                <a:lnTo>
                  <a:pt x="1431036" y="890054"/>
                </a:lnTo>
                <a:lnTo>
                  <a:pt x="1435353" y="885799"/>
                </a:lnTo>
                <a:lnTo>
                  <a:pt x="1435353" y="880529"/>
                </a:lnTo>
                <a:lnTo>
                  <a:pt x="1416303" y="880529"/>
                </a:lnTo>
                <a:lnTo>
                  <a:pt x="1416303" y="871004"/>
                </a:lnTo>
                <a:close/>
              </a:path>
              <a:path w="1435734" h="918845" extrusionOk="0">
                <a:moveTo>
                  <a:pt x="1435353" y="0"/>
                </a:moveTo>
                <a:lnTo>
                  <a:pt x="1416303" y="0"/>
                </a:lnTo>
                <a:lnTo>
                  <a:pt x="1416303" y="880529"/>
                </a:lnTo>
                <a:lnTo>
                  <a:pt x="1425828" y="871004"/>
                </a:lnTo>
                <a:lnTo>
                  <a:pt x="1435353" y="871004"/>
                </a:lnTo>
                <a:lnTo>
                  <a:pt x="1435353" y="0"/>
                </a:lnTo>
                <a:close/>
              </a:path>
              <a:path w="1435734" h="918845" extrusionOk="0">
                <a:moveTo>
                  <a:pt x="1435353" y="871004"/>
                </a:moveTo>
                <a:lnTo>
                  <a:pt x="1425828" y="871004"/>
                </a:lnTo>
                <a:lnTo>
                  <a:pt x="1416303" y="880529"/>
                </a:lnTo>
                <a:lnTo>
                  <a:pt x="1435353" y="880529"/>
                </a:lnTo>
                <a:lnTo>
                  <a:pt x="1435353" y="87100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4" name="Google Shape;1064;p80"/>
          <p:cNvSpPr txBox="1"/>
          <p:nvPr/>
        </p:nvSpPr>
        <p:spPr>
          <a:xfrm>
            <a:off x="6074155" y="4245051"/>
            <a:ext cx="62039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"Gültig ab"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80"/>
          <p:cNvSpPr/>
          <p:nvPr/>
        </p:nvSpPr>
        <p:spPr>
          <a:xfrm>
            <a:off x="2000250" y="3356609"/>
            <a:ext cx="1892300" cy="890269"/>
          </a:xfrm>
          <a:custGeom>
            <a:avLst/>
            <a:gdLst/>
            <a:ahLst/>
            <a:cxnLst/>
            <a:rect l="l" t="t" r="r" b="b"/>
            <a:pathLst>
              <a:path w="1892300" h="890270" extrusionOk="0">
                <a:moveTo>
                  <a:pt x="47625" y="63500"/>
                </a:moveTo>
                <a:lnTo>
                  <a:pt x="28575" y="63500"/>
                </a:lnTo>
                <a:lnTo>
                  <a:pt x="28575" y="885799"/>
                </a:lnTo>
                <a:lnTo>
                  <a:pt x="32893" y="890054"/>
                </a:lnTo>
                <a:lnTo>
                  <a:pt x="1892300" y="890054"/>
                </a:lnTo>
                <a:lnTo>
                  <a:pt x="1892300" y="880529"/>
                </a:lnTo>
                <a:lnTo>
                  <a:pt x="47625" y="880529"/>
                </a:lnTo>
                <a:lnTo>
                  <a:pt x="38100" y="871004"/>
                </a:lnTo>
                <a:lnTo>
                  <a:pt x="47625" y="871004"/>
                </a:lnTo>
                <a:lnTo>
                  <a:pt x="47625" y="63500"/>
                </a:lnTo>
                <a:close/>
              </a:path>
              <a:path w="1892300" h="890270" extrusionOk="0">
                <a:moveTo>
                  <a:pt x="47625" y="871004"/>
                </a:moveTo>
                <a:lnTo>
                  <a:pt x="38100" y="871004"/>
                </a:lnTo>
                <a:lnTo>
                  <a:pt x="47625" y="880529"/>
                </a:lnTo>
                <a:lnTo>
                  <a:pt x="47625" y="871004"/>
                </a:lnTo>
                <a:close/>
              </a:path>
              <a:path w="1892300" h="890270" extrusionOk="0">
                <a:moveTo>
                  <a:pt x="1892300" y="871004"/>
                </a:moveTo>
                <a:lnTo>
                  <a:pt x="47625" y="871004"/>
                </a:lnTo>
                <a:lnTo>
                  <a:pt x="47625" y="880529"/>
                </a:lnTo>
                <a:lnTo>
                  <a:pt x="1892300" y="880529"/>
                </a:lnTo>
                <a:lnTo>
                  <a:pt x="1892300" y="871004"/>
                </a:lnTo>
                <a:close/>
              </a:path>
              <a:path w="1892300" h="890270" extrusionOk="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892300" h="890270" extrusionOk="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6" name="Google Shape;1066;p80"/>
          <p:cNvSpPr txBox="1"/>
          <p:nvPr/>
        </p:nvSpPr>
        <p:spPr>
          <a:xfrm>
            <a:off x="2033142" y="4245051"/>
            <a:ext cx="6413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"Gültig bis"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0"/>
          <p:cNvSpPr txBox="1"/>
          <p:nvPr/>
        </p:nvSpPr>
        <p:spPr>
          <a:xfrm>
            <a:off x="510641" y="945006"/>
            <a:ext cx="186817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Dokumentenzyklus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0"/>
          <p:cNvSpPr/>
          <p:nvPr/>
        </p:nvSpPr>
        <p:spPr>
          <a:xfrm>
            <a:off x="2028825" y="2132838"/>
            <a:ext cx="1887855" cy="803910"/>
          </a:xfrm>
          <a:custGeom>
            <a:avLst/>
            <a:gdLst/>
            <a:ahLst/>
            <a:cxnLst/>
            <a:rect l="l" t="t" r="r" b="b"/>
            <a:pathLst>
              <a:path w="1887854" h="803910" extrusionOk="0">
                <a:moveTo>
                  <a:pt x="19050" y="727456"/>
                </a:moveTo>
                <a:lnTo>
                  <a:pt x="0" y="727456"/>
                </a:lnTo>
                <a:lnTo>
                  <a:pt x="0" y="803656"/>
                </a:lnTo>
                <a:lnTo>
                  <a:pt x="19050" y="803656"/>
                </a:lnTo>
                <a:lnTo>
                  <a:pt x="19050" y="727456"/>
                </a:lnTo>
                <a:close/>
              </a:path>
              <a:path w="1887854" h="803910" extrusionOk="0">
                <a:moveTo>
                  <a:pt x="19050" y="594106"/>
                </a:moveTo>
                <a:lnTo>
                  <a:pt x="0" y="594106"/>
                </a:lnTo>
                <a:lnTo>
                  <a:pt x="0" y="670306"/>
                </a:lnTo>
                <a:lnTo>
                  <a:pt x="19050" y="670306"/>
                </a:lnTo>
                <a:lnTo>
                  <a:pt x="19050" y="594106"/>
                </a:lnTo>
                <a:close/>
              </a:path>
              <a:path w="1887854" h="803910" extrusionOk="0">
                <a:moveTo>
                  <a:pt x="19050" y="460756"/>
                </a:moveTo>
                <a:lnTo>
                  <a:pt x="0" y="460756"/>
                </a:lnTo>
                <a:lnTo>
                  <a:pt x="0" y="536956"/>
                </a:lnTo>
                <a:lnTo>
                  <a:pt x="19050" y="536956"/>
                </a:lnTo>
                <a:lnTo>
                  <a:pt x="19050" y="460756"/>
                </a:lnTo>
                <a:close/>
              </a:path>
              <a:path w="1887854" h="803910" extrusionOk="0">
                <a:moveTo>
                  <a:pt x="19050" y="327406"/>
                </a:moveTo>
                <a:lnTo>
                  <a:pt x="0" y="327406"/>
                </a:lnTo>
                <a:lnTo>
                  <a:pt x="0" y="403606"/>
                </a:lnTo>
                <a:lnTo>
                  <a:pt x="19050" y="403606"/>
                </a:lnTo>
                <a:lnTo>
                  <a:pt x="19050" y="327406"/>
                </a:lnTo>
                <a:close/>
              </a:path>
              <a:path w="1887854" h="803910" extrusionOk="0">
                <a:moveTo>
                  <a:pt x="19050" y="194056"/>
                </a:moveTo>
                <a:lnTo>
                  <a:pt x="0" y="194056"/>
                </a:lnTo>
                <a:lnTo>
                  <a:pt x="0" y="270256"/>
                </a:lnTo>
                <a:lnTo>
                  <a:pt x="19050" y="270256"/>
                </a:lnTo>
                <a:lnTo>
                  <a:pt x="19050" y="194056"/>
                </a:lnTo>
                <a:close/>
              </a:path>
              <a:path w="1887854" h="803910" extrusionOk="0">
                <a:moveTo>
                  <a:pt x="19050" y="60706"/>
                </a:moveTo>
                <a:lnTo>
                  <a:pt x="0" y="60706"/>
                </a:lnTo>
                <a:lnTo>
                  <a:pt x="0" y="136906"/>
                </a:lnTo>
                <a:lnTo>
                  <a:pt x="19050" y="136906"/>
                </a:lnTo>
                <a:lnTo>
                  <a:pt x="19050" y="60706"/>
                </a:lnTo>
                <a:close/>
              </a:path>
              <a:path w="1887854" h="803910" extrusionOk="0">
                <a:moveTo>
                  <a:pt x="120268" y="28575"/>
                </a:moveTo>
                <a:lnTo>
                  <a:pt x="44068" y="28575"/>
                </a:lnTo>
                <a:lnTo>
                  <a:pt x="44068" y="47625"/>
                </a:lnTo>
                <a:lnTo>
                  <a:pt x="120268" y="47625"/>
                </a:lnTo>
                <a:lnTo>
                  <a:pt x="120268" y="28575"/>
                </a:lnTo>
                <a:close/>
              </a:path>
              <a:path w="1887854" h="803910" extrusionOk="0">
                <a:moveTo>
                  <a:pt x="253619" y="28575"/>
                </a:moveTo>
                <a:lnTo>
                  <a:pt x="177419" y="28575"/>
                </a:lnTo>
                <a:lnTo>
                  <a:pt x="177419" y="47625"/>
                </a:lnTo>
                <a:lnTo>
                  <a:pt x="253619" y="47625"/>
                </a:lnTo>
                <a:lnTo>
                  <a:pt x="253619" y="28575"/>
                </a:lnTo>
                <a:close/>
              </a:path>
              <a:path w="1887854" h="803910" extrusionOk="0">
                <a:moveTo>
                  <a:pt x="386969" y="28575"/>
                </a:moveTo>
                <a:lnTo>
                  <a:pt x="310769" y="28575"/>
                </a:lnTo>
                <a:lnTo>
                  <a:pt x="310769" y="47625"/>
                </a:lnTo>
                <a:lnTo>
                  <a:pt x="386969" y="47625"/>
                </a:lnTo>
                <a:lnTo>
                  <a:pt x="386969" y="28575"/>
                </a:lnTo>
                <a:close/>
              </a:path>
              <a:path w="1887854" h="803910" extrusionOk="0">
                <a:moveTo>
                  <a:pt x="520319" y="28575"/>
                </a:moveTo>
                <a:lnTo>
                  <a:pt x="444119" y="28575"/>
                </a:lnTo>
                <a:lnTo>
                  <a:pt x="444119" y="47625"/>
                </a:lnTo>
                <a:lnTo>
                  <a:pt x="520319" y="47625"/>
                </a:lnTo>
                <a:lnTo>
                  <a:pt x="520319" y="28575"/>
                </a:lnTo>
                <a:close/>
              </a:path>
              <a:path w="1887854" h="803910" extrusionOk="0">
                <a:moveTo>
                  <a:pt x="653669" y="28575"/>
                </a:moveTo>
                <a:lnTo>
                  <a:pt x="577469" y="28575"/>
                </a:lnTo>
                <a:lnTo>
                  <a:pt x="577469" y="47625"/>
                </a:lnTo>
                <a:lnTo>
                  <a:pt x="653669" y="47625"/>
                </a:lnTo>
                <a:lnTo>
                  <a:pt x="653669" y="28575"/>
                </a:lnTo>
                <a:close/>
              </a:path>
              <a:path w="1887854" h="803910" extrusionOk="0">
                <a:moveTo>
                  <a:pt x="787019" y="28575"/>
                </a:moveTo>
                <a:lnTo>
                  <a:pt x="710819" y="28575"/>
                </a:lnTo>
                <a:lnTo>
                  <a:pt x="710819" y="47625"/>
                </a:lnTo>
                <a:lnTo>
                  <a:pt x="787019" y="47625"/>
                </a:lnTo>
                <a:lnTo>
                  <a:pt x="787019" y="28575"/>
                </a:lnTo>
                <a:close/>
              </a:path>
              <a:path w="1887854" h="803910" extrusionOk="0">
                <a:moveTo>
                  <a:pt x="920369" y="28575"/>
                </a:moveTo>
                <a:lnTo>
                  <a:pt x="844169" y="28575"/>
                </a:lnTo>
                <a:lnTo>
                  <a:pt x="844169" y="47625"/>
                </a:lnTo>
                <a:lnTo>
                  <a:pt x="920369" y="47625"/>
                </a:lnTo>
                <a:lnTo>
                  <a:pt x="920369" y="28575"/>
                </a:lnTo>
                <a:close/>
              </a:path>
              <a:path w="1887854" h="803910" extrusionOk="0">
                <a:moveTo>
                  <a:pt x="1053719" y="28575"/>
                </a:moveTo>
                <a:lnTo>
                  <a:pt x="977519" y="28575"/>
                </a:lnTo>
                <a:lnTo>
                  <a:pt x="977519" y="47625"/>
                </a:lnTo>
                <a:lnTo>
                  <a:pt x="1053719" y="47625"/>
                </a:lnTo>
                <a:lnTo>
                  <a:pt x="1053719" y="28575"/>
                </a:lnTo>
                <a:close/>
              </a:path>
              <a:path w="1887854" h="803910" extrusionOk="0">
                <a:moveTo>
                  <a:pt x="1187069" y="28575"/>
                </a:moveTo>
                <a:lnTo>
                  <a:pt x="1110869" y="28575"/>
                </a:lnTo>
                <a:lnTo>
                  <a:pt x="1110869" y="47625"/>
                </a:lnTo>
                <a:lnTo>
                  <a:pt x="1187069" y="47625"/>
                </a:lnTo>
                <a:lnTo>
                  <a:pt x="1187069" y="28575"/>
                </a:lnTo>
                <a:close/>
              </a:path>
              <a:path w="1887854" h="803910" extrusionOk="0">
                <a:moveTo>
                  <a:pt x="1320419" y="28575"/>
                </a:moveTo>
                <a:lnTo>
                  <a:pt x="1244219" y="28575"/>
                </a:lnTo>
                <a:lnTo>
                  <a:pt x="1244219" y="47625"/>
                </a:lnTo>
                <a:lnTo>
                  <a:pt x="1320419" y="47625"/>
                </a:lnTo>
                <a:lnTo>
                  <a:pt x="1320419" y="28575"/>
                </a:lnTo>
                <a:close/>
              </a:path>
              <a:path w="1887854" h="803910" extrusionOk="0">
                <a:moveTo>
                  <a:pt x="1453769" y="28575"/>
                </a:moveTo>
                <a:lnTo>
                  <a:pt x="1377569" y="28575"/>
                </a:lnTo>
                <a:lnTo>
                  <a:pt x="1377569" y="47625"/>
                </a:lnTo>
                <a:lnTo>
                  <a:pt x="1453769" y="47625"/>
                </a:lnTo>
                <a:lnTo>
                  <a:pt x="1453769" y="28575"/>
                </a:lnTo>
                <a:close/>
              </a:path>
              <a:path w="1887854" h="803910" extrusionOk="0">
                <a:moveTo>
                  <a:pt x="1587119" y="28575"/>
                </a:moveTo>
                <a:lnTo>
                  <a:pt x="1510919" y="28575"/>
                </a:lnTo>
                <a:lnTo>
                  <a:pt x="1510919" y="47625"/>
                </a:lnTo>
                <a:lnTo>
                  <a:pt x="1587119" y="47625"/>
                </a:lnTo>
                <a:lnTo>
                  <a:pt x="1587119" y="28575"/>
                </a:lnTo>
                <a:close/>
              </a:path>
              <a:path w="1887854" h="803910" extrusionOk="0">
                <a:moveTo>
                  <a:pt x="1720469" y="28575"/>
                </a:moveTo>
                <a:lnTo>
                  <a:pt x="1644269" y="28575"/>
                </a:lnTo>
                <a:lnTo>
                  <a:pt x="1644269" y="47625"/>
                </a:lnTo>
                <a:lnTo>
                  <a:pt x="1720469" y="47625"/>
                </a:lnTo>
                <a:lnTo>
                  <a:pt x="1720469" y="28575"/>
                </a:lnTo>
                <a:close/>
              </a:path>
              <a:path w="1887854" h="803910" extrusionOk="0">
                <a:moveTo>
                  <a:pt x="1811274" y="0"/>
                </a:moveTo>
                <a:lnTo>
                  <a:pt x="1811274" y="76200"/>
                </a:lnTo>
                <a:lnTo>
                  <a:pt x="1868424" y="47625"/>
                </a:lnTo>
                <a:lnTo>
                  <a:pt x="1823974" y="47625"/>
                </a:lnTo>
                <a:lnTo>
                  <a:pt x="1823974" y="28575"/>
                </a:lnTo>
                <a:lnTo>
                  <a:pt x="1868424" y="28575"/>
                </a:lnTo>
                <a:lnTo>
                  <a:pt x="1811274" y="0"/>
                </a:lnTo>
                <a:close/>
              </a:path>
              <a:path w="1887854" h="803910" extrusionOk="0">
                <a:moveTo>
                  <a:pt x="1811274" y="28575"/>
                </a:moveTo>
                <a:lnTo>
                  <a:pt x="1777619" y="28575"/>
                </a:lnTo>
                <a:lnTo>
                  <a:pt x="1777619" y="47625"/>
                </a:lnTo>
                <a:lnTo>
                  <a:pt x="1811274" y="47625"/>
                </a:lnTo>
                <a:lnTo>
                  <a:pt x="1811274" y="28575"/>
                </a:lnTo>
                <a:close/>
              </a:path>
              <a:path w="1887854" h="803910" extrusionOk="0">
                <a:moveTo>
                  <a:pt x="1868424" y="28575"/>
                </a:moveTo>
                <a:lnTo>
                  <a:pt x="1823974" y="28575"/>
                </a:lnTo>
                <a:lnTo>
                  <a:pt x="1823974" y="47625"/>
                </a:lnTo>
                <a:lnTo>
                  <a:pt x="1868424" y="47625"/>
                </a:lnTo>
                <a:lnTo>
                  <a:pt x="1887474" y="38100"/>
                </a:lnTo>
                <a:lnTo>
                  <a:pt x="1868424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9" name="Google Shape;1069;p80"/>
          <p:cNvSpPr txBox="1"/>
          <p:nvPr/>
        </p:nvSpPr>
        <p:spPr>
          <a:xfrm>
            <a:off x="2094992" y="1984375"/>
            <a:ext cx="79883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Reaktivierung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0"/>
          <p:cNvSpPr txBox="1"/>
          <p:nvPr/>
        </p:nvSpPr>
        <p:spPr>
          <a:xfrm>
            <a:off x="4259071" y="4455667"/>
            <a:ext cx="6521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Leserechte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0"/>
          <p:cNvSpPr txBox="1"/>
          <p:nvPr/>
        </p:nvSpPr>
        <p:spPr>
          <a:xfrm>
            <a:off x="5880353" y="3400805"/>
            <a:ext cx="7696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Hauptversion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0"/>
          <p:cNvSpPr txBox="1"/>
          <p:nvPr/>
        </p:nvSpPr>
        <p:spPr>
          <a:xfrm>
            <a:off x="7446644" y="2986785"/>
            <a:ext cx="6934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gelesen &amp;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freigegeben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0"/>
          <p:cNvSpPr txBox="1"/>
          <p:nvPr/>
        </p:nvSpPr>
        <p:spPr>
          <a:xfrm>
            <a:off x="6726428" y="2004186"/>
            <a:ext cx="112141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Bearbeitungsrechte entfernen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80"/>
          <p:cNvGrpSpPr/>
          <p:nvPr/>
        </p:nvGrpSpPr>
        <p:grpSpPr>
          <a:xfrm>
            <a:off x="3797808" y="2380488"/>
            <a:ext cx="381762" cy="430022"/>
            <a:chOff x="3797808" y="2380488"/>
            <a:chExt cx="381762" cy="430022"/>
          </a:xfrm>
        </p:grpSpPr>
        <p:sp>
          <p:nvSpPr>
            <p:cNvPr id="1075" name="Google Shape;1075;p80"/>
            <p:cNvSpPr/>
            <p:nvPr/>
          </p:nvSpPr>
          <p:spPr>
            <a:xfrm>
              <a:off x="3797808" y="2598420"/>
              <a:ext cx="344805" cy="212090"/>
            </a:xfrm>
            <a:custGeom>
              <a:avLst/>
              <a:gdLst/>
              <a:ahLst/>
              <a:cxnLst/>
              <a:rect l="l" t="t" r="r" b="b"/>
              <a:pathLst>
                <a:path w="344804" h="212089" extrusionOk="0">
                  <a:moveTo>
                    <a:pt x="143509" y="164592"/>
                  </a:moveTo>
                  <a:lnTo>
                    <a:pt x="57403" y="164592"/>
                  </a:lnTo>
                  <a:lnTo>
                    <a:pt x="2031" y="211836"/>
                  </a:lnTo>
                  <a:lnTo>
                    <a:pt x="143509" y="164592"/>
                  </a:lnTo>
                  <a:close/>
                </a:path>
                <a:path w="344804" h="212089" extrusionOk="0">
                  <a:moveTo>
                    <a:pt x="316991" y="0"/>
                  </a:moveTo>
                  <a:lnTo>
                    <a:pt x="27431" y="0"/>
                  </a:lnTo>
                  <a:lnTo>
                    <a:pt x="16769" y="2160"/>
                  </a:lnTo>
                  <a:lnTo>
                    <a:pt x="8048" y="8048"/>
                  </a:lnTo>
                  <a:lnTo>
                    <a:pt x="2160" y="16769"/>
                  </a:lnTo>
                  <a:lnTo>
                    <a:pt x="0" y="27431"/>
                  </a:lnTo>
                  <a:lnTo>
                    <a:pt x="0" y="137160"/>
                  </a:lnTo>
                  <a:lnTo>
                    <a:pt x="2160" y="147822"/>
                  </a:lnTo>
                  <a:lnTo>
                    <a:pt x="8048" y="156543"/>
                  </a:lnTo>
                  <a:lnTo>
                    <a:pt x="16769" y="162431"/>
                  </a:lnTo>
                  <a:lnTo>
                    <a:pt x="27431" y="164592"/>
                  </a:lnTo>
                  <a:lnTo>
                    <a:pt x="316991" y="164592"/>
                  </a:lnTo>
                  <a:lnTo>
                    <a:pt x="327654" y="162431"/>
                  </a:lnTo>
                  <a:lnTo>
                    <a:pt x="336375" y="156543"/>
                  </a:lnTo>
                  <a:lnTo>
                    <a:pt x="342263" y="147822"/>
                  </a:lnTo>
                  <a:lnTo>
                    <a:pt x="344424" y="137160"/>
                  </a:lnTo>
                  <a:lnTo>
                    <a:pt x="344424" y="27431"/>
                  </a:lnTo>
                  <a:lnTo>
                    <a:pt x="342263" y="16769"/>
                  </a:lnTo>
                  <a:lnTo>
                    <a:pt x="336375" y="8048"/>
                  </a:lnTo>
                  <a:lnTo>
                    <a:pt x="327654" y="2160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3797808" y="2598420"/>
              <a:ext cx="344805" cy="212090"/>
            </a:xfrm>
            <a:custGeom>
              <a:avLst/>
              <a:gdLst/>
              <a:ahLst/>
              <a:cxnLst/>
              <a:rect l="l" t="t" r="r" b="b"/>
              <a:pathLst>
                <a:path w="344804" h="212089" extrusionOk="0">
                  <a:moveTo>
                    <a:pt x="0" y="27431"/>
                  </a:moveTo>
                  <a:lnTo>
                    <a:pt x="2160" y="16769"/>
                  </a:lnTo>
                  <a:lnTo>
                    <a:pt x="8048" y="8048"/>
                  </a:lnTo>
                  <a:lnTo>
                    <a:pt x="16769" y="2160"/>
                  </a:lnTo>
                  <a:lnTo>
                    <a:pt x="27431" y="0"/>
                  </a:lnTo>
                  <a:lnTo>
                    <a:pt x="57403" y="0"/>
                  </a:lnTo>
                  <a:lnTo>
                    <a:pt x="143509" y="0"/>
                  </a:lnTo>
                  <a:lnTo>
                    <a:pt x="316991" y="0"/>
                  </a:lnTo>
                  <a:lnTo>
                    <a:pt x="327654" y="2160"/>
                  </a:lnTo>
                  <a:lnTo>
                    <a:pt x="336375" y="8048"/>
                  </a:lnTo>
                  <a:lnTo>
                    <a:pt x="342263" y="16769"/>
                  </a:lnTo>
                  <a:lnTo>
                    <a:pt x="344424" y="27431"/>
                  </a:lnTo>
                  <a:lnTo>
                    <a:pt x="344424" y="96012"/>
                  </a:lnTo>
                  <a:lnTo>
                    <a:pt x="344424" y="137160"/>
                  </a:lnTo>
                  <a:lnTo>
                    <a:pt x="342263" y="147822"/>
                  </a:lnTo>
                  <a:lnTo>
                    <a:pt x="336375" y="156543"/>
                  </a:lnTo>
                  <a:lnTo>
                    <a:pt x="327654" y="162431"/>
                  </a:lnTo>
                  <a:lnTo>
                    <a:pt x="316991" y="164592"/>
                  </a:lnTo>
                  <a:lnTo>
                    <a:pt x="143509" y="164592"/>
                  </a:lnTo>
                  <a:lnTo>
                    <a:pt x="2031" y="211836"/>
                  </a:lnTo>
                  <a:lnTo>
                    <a:pt x="57403" y="164592"/>
                  </a:lnTo>
                  <a:lnTo>
                    <a:pt x="27431" y="164592"/>
                  </a:lnTo>
                  <a:lnTo>
                    <a:pt x="16769" y="162431"/>
                  </a:lnTo>
                  <a:lnTo>
                    <a:pt x="8048" y="156543"/>
                  </a:lnTo>
                  <a:lnTo>
                    <a:pt x="2160" y="147822"/>
                  </a:lnTo>
                  <a:lnTo>
                    <a:pt x="0" y="137160"/>
                  </a:lnTo>
                  <a:lnTo>
                    <a:pt x="0" y="96012"/>
                  </a:lnTo>
                  <a:lnTo>
                    <a:pt x="0" y="27431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77" name="Google Shape;1077;p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65448" y="2380488"/>
              <a:ext cx="214122" cy="2213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8" name="Google Shape;1078;p80"/>
          <p:cNvGrpSpPr/>
          <p:nvPr/>
        </p:nvGrpSpPr>
        <p:grpSpPr>
          <a:xfrm>
            <a:off x="4866132" y="2380488"/>
            <a:ext cx="342900" cy="430022"/>
            <a:chOff x="4866132" y="2380488"/>
            <a:chExt cx="342900" cy="430022"/>
          </a:xfrm>
        </p:grpSpPr>
        <p:sp>
          <p:nvSpPr>
            <p:cNvPr id="1079" name="Google Shape;1079;p80"/>
            <p:cNvSpPr/>
            <p:nvPr/>
          </p:nvSpPr>
          <p:spPr>
            <a:xfrm>
              <a:off x="4866132" y="2598420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 extrusionOk="0">
                  <a:moveTo>
                    <a:pt x="142875" y="164592"/>
                  </a:moveTo>
                  <a:lnTo>
                    <a:pt x="57150" y="164592"/>
                  </a:lnTo>
                  <a:lnTo>
                    <a:pt x="2031" y="211836"/>
                  </a:lnTo>
                  <a:lnTo>
                    <a:pt x="142875" y="164592"/>
                  </a:lnTo>
                  <a:close/>
                </a:path>
                <a:path w="342900" h="212089" extrusionOk="0">
                  <a:moveTo>
                    <a:pt x="315467" y="0"/>
                  </a:moveTo>
                  <a:lnTo>
                    <a:pt x="27431" y="0"/>
                  </a:lnTo>
                  <a:lnTo>
                    <a:pt x="16769" y="2160"/>
                  </a:lnTo>
                  <a:lnTo>
                    <a:pt x="8048" y="8048"/>
                  </a:lnTo>
                  <a:lnTo>
                    <a:pt x="2160" y="16769"/>
                  </a:lnTo>
                  <a:lnTo>
                    <a:pt x="0" y="27431"/>
                  </a:lnTo>
                  <a:lnTo>
                    <a:pt x="0" y="137160"/>
                  </a:lnTo>
                  <a:lnTo>
                    <a:pt x="2160" y="147822"/>
                  </a:lnTo>
                  <a:lnTo>
                    <a:pt x="8048" y="156543"/>
                  </a:lnTo>
                  <a:lnTo>
                    <a:pt x="16769" y="162431"/>
                  </a:lnTo>
                  <a:lnTo>
                    <a:pt x="27431" y="164592"/>
                  </a:lnTo>
                  <a:lnTo>
                    <a:pt x="315467" y="164592"/>
                  </a:lnTo>
                  <a:lnTo>
                    <a:pt x="326130" y="162431"/>
                  </a:lnTo>
                  <a:lnTo>
                    <a:pt x="334851" y="156543"/>
                  </a:lnTo>
                  <a:lnTo>
                    <a:pt x="340739" y="147822"/>
                  </a:lnTo>
                  <a:lnTo>
                    <a:pt x="342900" y="137160"/>
                  </a:lnTo>
                  <a:lnTo>
                    <a:pt x="342900" y="27431"/>
                  </a:lnTo>
                  <a:lnTo>
                    <a:pt x="340739" y="16769"/>
                  </a:lnTo>
                  <a:lnTo>
                    <a:pt x="334851" y="8048"/>
                  </a:lnTo>
                  <a:lnTo>
                    <a:pt x="326130" y="2160"/>
                  </a:lnTo>
                  <a:lnTo>
                    <a:pt x="315467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80"/>
            <p:cNvSpPr/>
            <p:nvPr/>
          </p:nvSpPr>
          <p:spPr>
            <a:xfrm>
              <a:off x="4866132" y="2598420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 extrusionOk="0">
                  <a:moveTo>
                    <a:pt x="0" y="27431"/>
                  </a:moveTo>
                  <a:lnTo>
                    <a:pt x="2160" y="16769"/>
                  </a:lnTo>
                  <a:lnTo>
                    <a:pt x="8048" y="8048"/>
                  </a:lnTo>
                  <a:lnTo>
                    <a:pt x="16769" y="2160"/>
                  </a:lnTo>
                  <a:lnTo>
                    <a:pt x="27431" y="0"/>
                  </a:lnTo>
                  <a:lnTo>
                    <a:pt x="57150" y="0"/>
                  </a:lnTo>
                  <a:lnTo>
                    <a:pt x="142875" y="0"/>
                  </a:lnTo>
                  <a:lnTo>
                    <a:pt x="315467" y="0"/>
                  </a:lnTo>
                  <a:lnTo>
                    <a:pt x="326130" y="2160"/>
                  </a:lnTo>
                  <a:lnTo>
                    <a:pt x="334851" y="8048"/>
                  </a:lnTo>
                  <a:lnTo>
                    <a:pt x="340739" y="16769"/>
                  </a:lnTo>
                  <a:lnTo>
                    <a:pt x="342900" y="27431"/>
                  </a:lnTo>
                  <a:lnTo>
                    <a:pt x="342900" y="96012"/>
                  </a:lnTo>
                  <a:lnTo>
                    <a:pt x="342900" y="137160"/>
                  </a:lnTo>
                  <a:lnTo>
                    <a:pt x="340739" y="147822"/>
                  </a:lnTo>
                  <a:lnTo>
                    <a:pt x="334851" y="156543"/>
                  </a:lnTo>
                  <a:lnTo>
                    <a:pt x="326130" y="162431"/>
                  </a:lnTo>
                  <a:lnTo>
                    <a:pt x="315467" y="164592"/>
                  </a:lnTo>
                  <a:lnTo>
                    <a:pt x="142875" y="164592"/>
                  </a:lnTo>
                  <a:lnTo>
                    <a:pt x="2031" y="211836"/>
                  </a:lnTo>
                  <a:lnTo>
                    <a:pt x="57150" y="164592"/>
                  </a:lnTo>
                  <a:lnTo>
                    <a:pt x="27431" y="164592"/>
                  </a:lnTo>
                  <a:lnTo>
                    <a:pt x="16769" y="162431"/>
                  </a:lnTo>
                  <a:lnTo>
                    <a:pt x="8048" y="156543"/>
                  </a:lnTo>
                  <a:lnTo>
                    <a:pt x="2160" y="147822"/>
                  </a:lnTo>
                  <a:lnTo>
                    <a:pt x="0" y="137160"/>
                  </a:lnTo>
                  <a:lnTo>
                    <a:pt x="0" y="96012"/>
                  </a:lnTo>
                  <a:lnTo>
                    <a:pt x="0" y="27431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81" name="Google Shape;1081;p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98136" y="2380488"/>
              <a:ext cx="144017" cy="2204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2" name="Google Shape;1082;p80"/>
          <p:cNvSpPr txBox="1"/>
          <p:nvPr/>
        </p:nvSpPr>
        <p:spPr>
          <a:xfrm>
            <a:off x="4244085" y="2559811"/>
            <a:ext cx="58102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Feedback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Beispiel-Workflow: Urlaubsantrag</a:t>
            </a:r>
            <a:endParaRPr/>
          </a:p>
        </p:txBody>
      </p:sp>
      <p:sp>
        <p:nvSpPr>
          <p:cNvPr id="1088" name="Google Shape;1088;p81"/>
          <p:cNvSpPr txBox="1"/>
          <p:nvPr/>
        </p:nvSpPr>
        <p:spPr>
          <a:xfrm>
            <a:off x="673608" y="2598420"/>
            <a:ext cx="112014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297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Antrag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81"/>
          <p:cNvSpPr txBox="1"/>
          <p:nvPr/>
        </p:nvSpPr>
        <p:spPr>
          <a:xfrm>
            <a:off x="4325111" y="3631691"/>
            <a:ext cx="137795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222250" marR="92075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Benachrichtigung Antragssteller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81"/>
          <p:cNvSpPr txBox="1"/>
          <p:nvPr/>
        </p:nvSpPr>
        <p:spPr>
          <a:xfrm>
            <a:off x="4708652" y="2337942"/>
            <a:ext cx="7404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Vorgesetzter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81"/>
          <p:cNvSpPr txBox="1"/>
          <p:nvPr/>
        </p:nvSpPr>
        <p:spPr>
          <a:xfrm>
            <a:off x="510641" y="945006"/>
            <a:ext cx="139890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Urlaubsantrag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1"/>
          <p:cNvSpPr txBox="1"/>
          <p:nvPr/>
        </p:nvSpPr>
        <p:spPr>
          <a:xfrm>
            <a:off x="6113525" y="2584200"/>
            <a:ext cx="680700" cy="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genehmigt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81"/>
          <p:cNvSpPr txBox="1"/>
          <p:nvPr/>
        </p:nvSpPr>
        <p:spPr>
          <a:xfrm>
            <a:off x="4325111" y="2598420"/>
            <a:ext cx="137795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273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81"/>
          <p:cNvSpPr/>
          <p:nvPr/>
        </p:nvSpPr>
        <p:spPr>
          <a:xfrm>
            <a:off x="1794510" y="2771394"/>
            <a:ext cx="680720" cy="76200"/>
          </a:xfrm>
          <a:custGeom>
            <a:avLst/>
            <a:gdLst/>
            <a:ahLst/>
            <a:cxnLst/>
            <a:rect l="l" t="t" r="r" b="b"/>
            <a:pathLst>
              <a:path w="680719" h="76200" extrusionOk="0">
                <a:moveTo>
                  <a:pt x="604519" y="0"/>
                </a:moveTo>
                <a:lnTo>
                  <a:pt x="604519" y="76200"/>
                </a:lnTo>
                <a:lnTo>
                  <a:pt x="661669" y="47625"/>
                </a:lnTo>
                <a:lnTo>
                  <a:pt x="617219" y="47625"/>
                </a:lnTo>
                <a:lnTo>
                  <a:pt x="617219" y="28575"/>
                </a:lnTo>
                <a:lnTo>
                  <a:pt x="661669" y="28575"/>
                </a:lnTo>
                <a:lnTo>
                  <a:pt x="604519" y="0"/>
                </a:lnTo>
                <a:close/>
              </a:path>
              <a:path w="680719" h="76200" extrusionOk="0">
                <a:moveTo>
                  <a:pt x="60451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4519" y="47625"/>
                </a:lnTo>
                <a:lnTo>
                  <a:pt x="604519" y="28575"/>
                </a:lnTo>
                <a:close/>
              </a:path>
              <a:path w="680719" h="76200" extrusionOk="0">
                <a:moveTo>
                  <a:pt x="661669" y="28575"/>
                </a:moveTo>
                <a:lnTo>
                  <a:pt x="617219" y="28575"/>
                </a:lnTo>
                <a:lnTo>
                  <a:pt x="617219" y="47625"/>
                </a:lnTo>
                <a:lnTo>
                  <a:pt x="661669" y="47625"/>
                </a:lnTo>
                <a:lnTo>
                  <a:pt x="680719" y="38100"/>
                </a:lnTo>
                <a:lnTo>
                  <a:pt x="661669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5" name="Google Shape;1095;p81"/>
          <p:cNvSpPr txBox="1"/>
          <p:nvPr/>
        </p:nvSpPr>
        <p:spPr>
          <a:xfrm>
            <a:off x="7203947" y="2598420"/>
            <a:ext cx="137922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224154" marR="92075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Benachrichtigung Antragssteller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1"/>
          <p:cNvSpPr/>
          <p:nvPr/>
        </p:nvSpPr>
        <p:spPr>
          <a:xfrm>
            <a:off x="4976621" y="3019805"/>
            <a:ext cx="76200" cy="613410"/>
          </a:xfrm>
          <a:custGeom>
            <a:avLst/>
            <a:gdLst/>
            <a:ahLst/>
            <a:cxnLst/>
            <a:rect l="l" t="t" r="r" b="b"/>
            <a:pathLst>
              <a:path w="76200" h="613410" extrusionOk="0">
                <a:moveTo>
                  <a:pt x="28575" y="536956"/>
                </a:moveTo>
                <a:lnTo>
                  <a:pt x="0" y="536956"/>
                </a:lnTo>
                <a:lnTo>
                  <a:pt x="38100" y="613156"/>
                </a:lnTo>
                <a:lnTo>
                  <a:pt x="69850" y="549656"/>
                </a:lnTo>
                <a:lnTo>
                  <a:pt x="28575" y="549656"/>
                </a:lnTo>
                <a:lnTo>
                  <a:pt x="28575" y="536956"/>
                </a:lnTo>
                <a:close/>
              </a:path>
              <a:path w="76200" h="613410" extrusionOk="0">
                <a:moveTo>
                  <a:pt x="47625" y="0"/>
                </a:moveTo>
                <a:lnTo>
                  <a:pt x="28575" y="0"/>
                </a:lnTo>
                <a:lnTo>
                  <a:pt x="28575" y="549656"/>
                </a:lnTo>
                <a:lnTo>
                  <a:pt x="47625" y="549656"/>
                </a:lnTo>
                <a:lnTo>
                  <a:pt x="47625" y="0"/>
                </a:lnTo>
                <a:close/>
              </a:path>
              <a:path w="76200" h="613410" extrusionOk="0">
                <a:moveTo>
                  <a:pt x="76200" y="536956"/>
                </a:moveTo>
                <a:lnTo>
                  <a:pt x="47625" y="536956"/>
                </a:lnTo>
                <a:lnTo>
                  <a:pt x="47625" y="549656"/>
                </a:lnTo>
                <a:lnTo>
                  <a:pt x="69850" y="549656"/>
                </a:lnTo>
                <a:lnTo>
                  <a:pt x="76200" y="53695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7" name="Google Shape;1097;p81"/>
          <p:cNvSpPr txBox="1"/>
          <p:nvPr/>
        </p:nvSpPr>
        <p:spPr>
          <a:xfrm>
            <a:off x="5068570" y="3293490"/>
            <a:ext cx="5791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abgelehnt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81"/>
          <p:cNvSpPr/>
          <p:nvPr/>
        </p:nvSpPr>
        <p:spPr>
          <a:xfrm>
            <a:off x="5703570" y="2771394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 extrusionOk="0">
                <a:moveTo>
                  <a:pt x="1425321" y="0"/>
                </a:moveTo>
                <a:lnTo>
                  <a:pt x="1425321" y="76200"/>
                </a:lnTo>
                <a:lnTo>
                  <a:pt x="1482471" y="47625"/>
                </a:lnTo>
                <a:lnTo>
                  <a:pt x="1438021" y="47625"/>
                </a:lnTo>
                <a:lnTo>
                  <a:pt x="1438021" y="28575"/>
                </a:lnTo>
                <a:lnTo>
                  <a:pt x="1482471" y="28575"/>
                </a:lnTo>
                <a:lnTo>
                  <a:pt x="1425321" y="0"/>
                </a:lnTo>
                <a:close/>
              </a:path>
              <a:path w="1501775" h="76200" extrusionOk="0">
                <a:moveTo>
                  <a:pt x="142532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425321" y="47625"/>
                </a:lnTo>
                <a:lnTo>
                  <a:pt x="1425321" y="28575"/>
                </a:lnTo>
                <a:close/>
              </a:path>
              <a:path w="1501775" h="76200" extrusionOk="0">
                <a:moveTo>
                  <a:pt x="1482471" y="28575"/>
                </a:moveTo>
                <a:lnTo>
                  <a:pt x="1438021" y="28575"/>
                </a:lnTo>
                <a:lnTo>
                  <a:pt x="1438021" y="47625"/>
                </a:lnTo>
                <a:lnTo>
                  <a:pt x="1482471" y="47625"/>
                </a:lnTo>
                <a:lnTo>
                  <a:pt x="1501521" y="38100"/>
                </a:lnTo>
                <a:lnTo>
                  <a:pt x="1482471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9" name="Google Shape;1099;p81"/>
          <p:cNvSpPr txBox="1"/>
          <p:nvPr/>
        </p:nvSpPr>
        <p:spPr>
          <a:xfrm>
            <a:off x="7203947" y="30891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435609" marR="155575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Eintrag in ERP- System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1"/>
          <p:cNvSpPr/>
          <p:nvPr/>
        </p:nvSpPr>
        <p:spPr>
          <a:xfrm>
            <a:off x="5700648" y="2800476"/>
            <a:ext cx="1504950" cy="511809"/>
          </a:xfrm>
          <a:custGeom>
            <a:avLst/>
            <a:gdLst/>
            <a:ahLst/>
            <a:cxnLst/>
            <a:rect l="l" t="t" r="r" b="b"/>
            <a:pathLst>
              <a:path w="1504950" h="511810" extrusionOk="0">
                <a:moveTo>
                  <a:pt x="1429085" y="484530"/>
                </a:moveTo>
                <a:lnTo>
                  <a:pt x="1420241" y="511683"/>
                </a:lnTo>
                <a:lnTo>
                  <a:pt x="1504442" y="499110"/>
                </a:lnTo>
                <a:lnTo>
                  <a:pt x="1493660" y="488442"/>
                </a:lnTo>
                <a:lnTo>
                  <a:pt x="1441069" y="488442"/>
                </a:lnTo>
                <a:lnTo>
                  <a:pt x="1429085" y="484530"/>
                </a:lnTo>
                <a:close/>
              </a:path>
              <a:path w="1504950" h="511810" extrusionOk="0">
                <a:moveTo>
                  <a:pt x="1435006" y="466354"/>
                </a:moveTo>
                <a:lnTo>
                  <a:pt x="1429085" y="484530"/>
                </a:lnTo>
                <a:lnTo>
                  <a:pt x="1441069" y="488442"/>
                </a:lnTo>
                <a:lnTo>
                  <a:pt x="1447037" y="470281"/>
                </a:lnTo>
                <a:lnTo>
                  <a:pt x="1435006" y="466354"/>
                </a:lnTo>
                <a:close/>
              </a:path>
              <a:path w="1504950" h="511810" extrusionOk="0">
                <a:moveTo>
                  <a:pt x="1443862" y="439166"/>
                </a:moveTo>
                <a:lnTo>
                  <a:pt x="1435006" y="466354"/>
                </a:lnTo>
                <a:lnTo>
                  <a:pt x="1447037" y="470281"/>
                </a:lnTo>
                <a:lnTo>
                  <a:pt x="1441069" y="488442"/>
                </a:lnTo>
                <a:lnTo>
                  <a:pt x="1493660" y="488442"/>
                </a:lnTo>
                <a:lnTo>
                  <a:pt x="1443862" y="439166"/>
                </a:lnTo>
                <a:close/>
              </a:path>
              <a:path w="1504950" h="511810" extrusionOk="0">
                <a:moveTo>
                  <a:pt x="5841" y="0"/>
                </a:moveTo>
                <a:lnTo>
                  <a:pt x="0" y="18034"/>
                </a:lnTo>
                <a:lnTo>
                  <a:pt x="1429085" y="484530"/>
                </a:lnTo>
                <a:lnTo>
                  <a:pt x="1435006" y="466354"/>
                </a:lnTo>
                <a:lnTo>
                  <a:pt x="584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1" name="Google Shape;1101;p81"/>
          <p:cNvSpPr txBox="1"/>
          <p:nvPr/>
        </p:nvSpPr>
        <p:spPr>
          <a:xfrm>
            <a:off x="2474976" y="2598420"/>
            <a:ext cx="111887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3679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System-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565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prüfung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81"/>
          <p:cNvSpPr/>
          <p:nvPr/>
        </p:nvSpPr>
        <p:spPr>
          <a:xfrm>
            <a:off x="3594353" y="2771394"/>
            <a:ext cx="731520" cy="76200"/>
          </a:xfrm>
          <a:custGeom>
            <a:avLst/>
            <a:gdLst/>
            <a:ahLst/>
            <a:cxnLst/>
            <a:rect l="l" t="t" r="r" b="b"/>
            <a:pathLst>
              <a:path w="731520" h="76200" extrusionOk="0">
                <a:moveTo>
                  <a:pt x="654812" y="0"/>
                </a:moveTo>
                <a:lnTo>
                  <a:pt x="654812" y="76200"/>
                </a:lnTo>
                <a:lnTo>
                  <a:pt x="711962" y="47625"/>
                </a:lnTo>
                <a:lnTo>
                  <a:pt x="667512" y="47625"/>
                </a:lnTo>
                <a:lnTo>
                  <a:pt x="667512" y="28575"/>
                </a:lnTo>
                <a:lnTo>
                  <a:pt x="711962" y="28575"/>
                </a:lnTo>
                <a:lnTo>
                  <a:pt x="654812" y="0"/>
                </a:lnTo>
                <a:close/>
              </a:path>
              <a:path w="731520" h="76200" extrusionOk="0">
                <a:moveTo>
                  <a:pt x="65481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54812" y="47625"/>
                </a:lnTo>
                <a:lnTo>
                  <a:pt x="654812" y="28575"/>
                </a:lnTo>
                <a:close/>
              </a:path>
              <a:path w="731520" h="76200" extrusionOk="0">
                <a:moveTo>
                  <a:pt x="711962" y="28575"/>
                </a:moveTo>
                <a:lnTo>
                  <a:pt x="667512" y="28575"/>
                </a:lnTo>
                <a:lnTo>
                  <a:pt x="667512" y="47625"/>
                </a:lnTo>
                <a:lnTo>
                  <a:pt x="711962" y="47625"/>
                </a:lnTo>
                <a:lnTo>
                  <a:pt x="731012" y="38100"/>
                </a:lnTo>
                <a:lnTo>
                  <a:pt x="711962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108" name="Google Shape;1108;p82"/>
          <p:cNvSpPr txBox="1"/>
          <p:nvPr/>
        </p:nvSpPr>
        <p:spPr>
          <a:xfrm>
            <a:off x="550875" y="1036066"/>
            <a:ext cx="6961505" cy="252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Metadaten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bezeichnen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zusätzliche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strukturierte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Informationen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die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einem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gehören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. Dieser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sollen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zur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Auffindbarkeit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Filterung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beitragen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5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Metadaten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könnten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sinnvoll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sein?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r>
              <a:rPr lang="de-DE" sz="1650" dirty="0"/>
              <a:t>Erstellungsdatum, Änderungsdatum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r>
              <a:rPr lang="de-DE" sz="1650" dirty="0"/>
              <a:t>Format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r>
              <a:rPr lang="de-DE" sz="1650" dirty="0"/>
              <a:t>Autor/Ersteller/Berechtigte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r>
              <a:rPr lang="de-DE" sz="1650" dirty="0"/>
              <a:t>Schlagwörter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r>
              <a:rPr lang="de-DE" sz="1650" dirty="0"/>
              <a:t>Allgemeine Kategorien (Rechnung, Lieferschein </a:t>
            </a:r>
            <a:r>
              <a:rPr lang="de-DE" sz="1650" dirty="0" err="1"/>
              <a:t>usw</a:t>
            </a:r>
            <a:r>
              <a:rPr lang="de-DE" sz="1650" dirty="0"/>
              <a:t>…)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endParaRPr lang="de-DE" sz="16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Relationship Management-</a:t>
            </a:r>
            <a:r>
              <a:rPr lang="en-US" dirty="0" err="1"/>
              <a:t>Systeme</a:t>
            </a:r>
            <a:endParaRPr dirty="0"/>
          </a:p>
        </p:txBody>
      </p:sp>
      <p:sp>
        <p:nvSpPr>
          <p:cNvPr id="1114" name="Google Shape;1114;p83"/>
          <p:cNvSpPr txBox="1"/>
          <p:nvPr/>
        </p:nvSpPr>
        <p:spPr>
          <a:xfrm>
            <a:off x="550875" y="1603628"/>
            <a:ext cx="3299460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CRM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ist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Strategie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systematischen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Gestaltung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der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Beziehung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Interaktion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Organisation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mit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bestehenden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potentiellen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Kunden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 dirty="0">
              <a:latin typeface="Arial"/>
              <a:ea typeface="Arial"/>
              <a:cs typeface="Arial"/>
              <a:sym typeface="Arial"/>
            </a:endParaRPr>
          </a:p>
          <a:p>
            <a:pPr marL="299085" marR="54864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Informationen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kann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Unternehmen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sammeln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Wie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können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diese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genutzt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werden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5" name="Google Shape;11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196" y="915924"/>
            <a:ext cx="4297680" cy="32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6076" y="173736"/>
            <a:ext cx="1482852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5"/>
          <p:cNvSpPr txBox="1">
            <a:spLocks noGrp="1"/>
          </p:cNvSpPr>
          <p:nvPr>
            <p:ph type="title"/>
          </p:nvPr>
        </p:nvSpPr>
        <p:spPr>
          <a:xfrm>
            <a:off x="569163" y="1111453"/>
            <a:ext cx="4728210" cy="27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Daten- management- Systeme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4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Content-Management-System</a:t>
            </a:r>
            <a:endParaRPr/>
          </a:p>
        </p:txBody>
      </p:sp>
      <p:sp>
        <p:nvSpPr>
          <p:cNvPr id="1121" name="Google Shape;1121;p84"/>
          <p:cNvSpPr txBox="1"/>
          <p:nvPr/>
        </p:nvSpPr>
        <p:spPr>
          <a:xfrm>
            <a:off x="550875" y="1496949"/>
            <a:ext cx="3437890" cy="23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Content-Management-System ist eine Software zur gemeinschaftlicher Erstellung, Bearbeitung, Organisation und Darstellung digitaler Inhalte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marR="23431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CMS werden meistens für Webseiten verwendet (Wordpress, Joomla, TYPO3, Drupal, Shopify, …)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marR="59309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sollten CMS an Funktionen mitbringen?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723" y="915924"/>
            <a:ext cx="38907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5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Ticketsystem</a:t>
            </a:r>
            <a:endParaRPr/>
          </a:p>
        </p:txBody>
      </p:sp>
      <p:sp>
        <p:nvSpPr>
          <p:cNvPr id="1128" name="Google Shape;1128;p85"/>
          <p:cNvSpPr txBox="1"/>
          <p:nvPr/>
        </p:nvSpPr>
        <p:spPr>
          <a:xfrm>
            <a:off x="550875" y="1283588"/>
            <a:ext cx="3245485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Ticketsysteme werden meistens in der IT (Helpdesk) verwendet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Einfaches Öffnen eines Tickets per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marR="5784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Abstimmung bei wechselnden Mitarbeitern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Monitoring über Servicelevel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7284" y="915924"/>
            <a:ext cx="4337304" cy="225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Datenhaltung in der Cloud</a:t>
            </a:r>
            <a:endParaRPr/>
          </a:p>
        </p:txBody>
      </p:sp>
      <p:grpSp>
        <p:nvGrpSpPr>
          <p:cNvPr id="909" name="Google Shape;909;p66"/>
          <p:cNvGrpSpPr/>
          <p:nvPr/>
        </p:nvGrpSpPr>
        <p:grpSpPr>
          <a:xfrm>
            <a:off x="705611" y="1528572"/>
            <a:ext cx="2473961" cy="2850388"/>
            <a:chOff x="705612" y="1528572"/>
            <a:chExt cx="2473960" cy="2850388"/>
          </a:xfrm>
        </p:grpSpPr>
        <p:sp>
          <p:nvSpPr>
            <p:cNvPr id="910" name="Google Shape;910;p66"/>
            <p:cNvSpPr/>
            <p:nvPr/>
          </p:nvSpPr>
          <p:spPr>
            <a:xfrm>
              <a:off x="705612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60" h="2557779" extrusionOk="0">
                  <a:moveTo>
                    <a:pt x="2473452" y="0"/>
                  </a:moveTo>
                  <a:lnTo>
                    <a:pt x="0" y="0"/>
                  </a:lnTo>
                  <a:lnTo>
                    <a:pt x="0" y="2557272"/>
                  </a:lnTo>
                  <a:lnTo>
                    <a:pt x="2473452" y="2557272"/>
                  </a:lnTo>
                  <a:lnTo>
                    <a:pt x="2473452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Datenschutz, -sicherheit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Bessere Performance, Stabilität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Monatliche Nutzungskosten entfallen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Hohe Konfigurierbarkeit, mehr Kontrolle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Unabhängigkeit von Dritten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Einfachere Wiederherstellung</a:t>
              </a:r>
            </a:p>
          </p:txBody>
        </p:sp>
        <p:sp>
          <p:nvSpPr>
            <p:cNvPr id="911" name="Google Shape;911;p66"/>
            <p:cNvSpPr/>
            <p:nvPr/>
          </p:nvSpPr>
          <p:spPr>
            <a:xfrm>
              <a:off x="705612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60" h="2557779" extrusionOk="0">
                  <a:moveTo>
                    <a:pt x="0" y="2557272"/>
                  </a:moveTo>
                  <a:lnTo>
                    <a:pt x="2473452" y="2557272"/>
                  </a:lnTo>
                  <a:lnTo>
                    <a:pt x="2473452" y="0"/>
                  </a:lnTo>
                  <a:lnTo>
                    <a:pt x="0" y="0"/>
                  </a:lnTo>
                  <a:lnTo>
                    <a:pt x="0" y="2557272"/>
                  </a:lnTo>
                  <a:close/>
                </a:path>
              </a:pathLst>
            </a:custGeom>
            <a:noFill/>
            <a:ln w="126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800"/>
            </a:p>
          </p:txBody>
        </p:sp>
        <p:sp>
          <p:nvSpPr>
            <p:cNvPr id="912" name="Google Shape;912;p66"/>
            <p:cNvSpPr/>
            <p:nvPr/>
          </p:nvSpPr>
          <p:spPr>
            <a:xfrm>
              <a:off x="705612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60" h="292735" extrusionOk="0">
                  <a:moveTo>
                    <a:pt x="2473452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2473452" y="292608"/>
                  </a:lnTo>
                  <a:lnTo>
                    <a:pt x="2473452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800"/>
            </a:p>
          </p:txBody>
        </p:sp>
        <p:sp>
          <p:nvSpPr>
            <p:cNvPr id="913" name="Google Shape;913;p66"/>
            <p:cNvSpPr/>
            <p:nvPr/>
          </p:nvSpPr>
          <p:spPr>
            <a:xfrm>
              <a:off x="705612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60" h="292735" extrusionOk="0">
                  <a:moveTo>
                    <a:pt x="0" y="292608"/>
                  </a:moveTo>
                  <a:lnTo>
                    <a:pt x="2473452" y="292608"/>
                  </a:lnTo>
                  <a:lnTo>
                    <a:pt x="2473452" y="0"/>
                  </a:lnTo>
                  <a:lnTo>
                    <a:pt x="0" y="0"/>
                  </a:lnTo>
                  <a:lnTo>
                    <a:pt x="0" y="292608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800"/>
            </a:p>
          </p:txBody>
        </p:sp>
      </p:grpSp>
      <p:sp>
        <p:nvSpPr>
          <p:cNvPr id="914" name="Google Shape;914;p66"/>
          <p:cNvSpPr txBox="1"/>
          <p:nvPr/>
        </p:nvSpPr>
        <p:spPr>
          <a:xfrm>
            <a:off x="705612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7353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On-Premise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5" name="Google Shape;915;p66"/>
          <p:cNvGrpSpPr/>
          <p:nvPr/>
        </p:nvGrpSpPr>
        <p:grpSpPr>
          <a:xfrm>
            <a:off x="5084064" y="1528572"/>
            <a:ext cx="2473960" cy="2850388"/>
            <a:chOff x="5084064" y="1528572"/>
            <a:chExt cx="2473960" cy="2850388"/>
          </a:xfrm>
        </p:grpSpPr>
        <p:sp>
          <p:nvSpPr>
            <p:cNvPr id="916" name="Google Shape;916;p66"/>
            <p:cNvSpPr/>
            <p:nvPr/>
          </p:nvSpPr>
          <p:spPr>
            <a:xfrm>
              <a:off x="5084064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59" h="2557779" extrusionOk="0">
                  <a:moveTo>
                    <a:pt x="2473451" y="0"/>
                  </a:moveTo>
                  <a:lnTo>
                    <a:pt x="0" y="0"/>
                  </a:lnTo>
                  <a:lnTo>
                    <a:pt x="0" y="2557272"/>
                  </a:lnTo>
                  <a:lnTo>
                    <a:pt x="2473451" y="2557272"/>
                  </a:lnTo>
                  <a:lnTo>
                    <a:pt x="247345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Keine hohen Anschaffungskosten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Zugriff von überall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Leicht skalierbar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Leichtere globale Kooperation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Automatische Wartung und garantierte Sicherheit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dirty="0"/>
                <a:t>Erspart Personalkosten</a:t>
              </a:r>
              <a:endParaRPr dirty="0"/>
            </a:p>
          </p:txBody>
        </p:sp>
        <p:sp>
          <p:nvSpPr>
            <p:cNvPr id="917" name="Google Shape;917;p66"/>
            <p:cNvSpPr/>
            <p:nvPr/>
          </p:nvSpPr>
          <p:spPr>
            <a:xfrm>
              <a:off x="5084064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59" h="2557779" extrusionOk="0">
                  <a:moveTo>
                    <a:pt x="0" y="2557272"/>
                  </a:moveTo>
                  <a:lnTo>
                    <a:pt x="2473451" y="2557272"/>
                  </a:lnTo>
                  <a:lnTo>
                    <a:pt x="2473451" y="0"/>
                  </a:lnTo>
                  <a:lnTo>
                    <a:pt x="0" y="0"/>
                  </a:lnTo>
                  <a:lnTo>
                    <a:pt x="0" y="2557272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66"/>
            <p:cNvSpPr/>
            <p:nvPr/>
          </p:nvSpPr>
          <p:spPr>
            <a:xfrm>
              <a:off x="5084064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59" h="292735" extrusionOk="0">
                  <a:moveTo>
                    <a:pt x="2473451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2473451" y="292608"/>
                  </a:lnTo>
                  <a:lnTo>
                    <a:pt x="247345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66"/>
            <p:cNvSpPr/>
            <p:nvPr/>
          </p:nvSpPr>
          <p:spPr>
            <a:xfrm>
              <a:off x="5084064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59" h="292735" extrusionOk="0">
                  <a:moveTo>
                    <a:pt x="0" y="292608"/>
                  </a:moveTo>
                  <a:lnTo>
                    <a:pt x="2473451" y="292608"/>
                  </a:lnTo>
                  <a:lnTo>
                    <a:pt x="2473451" y="0"/>
                  </a:lnTo>
                  <a:lnTo>
                    <a:pt x="0" y="0"/>
                  </a:lnTo>
                  <a:lnTo>
                    <a:pt x="0" y="292608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0" name="Google Shape;920;p66"/>
          <p:cNvSpPr txBox="1"/>
          <p:nvPr/>
        </p:nvSpPr>
        <p:spPr>
          <a:xfrm>
            <a:off x="5084064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31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Cloud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6"/>
          <p:cNvSpPr txBox="1"/>
          <p:nvPr/>
        </p:nvSpPr>
        <p:spPr>
          <a:xfrm>
            <a:off x="550875" y="1008380"/>
            <a:ext cx="446722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die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Vorteile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für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lokale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vs. Cloud-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Datenhaltung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7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Datenmanagementsysteme</a:t>
            </a:r>
            <a:endParaRPr/>
          </a:p>
        </p:txBody>
      </p:sp>
      <p:sp>
        <p:nvSpPr>
          <p:cNvPr id="927" name="Google Shape;927;p67"/>
          <p:cNvSpPr txBox="1"/>
          <p:nvPr/>
        </p:nvSpPr>
        <p:spPr>
          <a:xfrm>
            <a:off x="550875" y="1069670"/>
            <a:ext cx="7863205" cy="344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Datenmanagementsystem ist ein System zur rechnergestützen Erfassung, Speicherung, Pflege,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Verarbeitung, Analyse und Visualisierung von Daten. Es besteht aus Datenbank(en) und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Enterprise-Resource-Planning-Systems (ERP)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Dokumentenmanagementsysteme (DMS)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Zentrale Stammdatenverwaltung (MDM = Master Data Management)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Produktdatenmanagement (PDM), Media Asset Management(MAM)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Content-Management-Systeme (CMS)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Customer-Relationship-Management-Systeme (CRM)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Ticketsysteme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ERP-Systeme</a:t>
            </a:r>
            <a:endParaRPr/>
          </a:p>
        </p:txBody>
      </p:sp>
      <p:sp>
        <p:nvSpPr>
          <p:cNvPr id="933" name="Google Shape;933;p68"/>
          <p:cNvSpPr txBox="1"/>
          <p:nvPr/>
        </p:nvSpPr>
        <p:spPr>
          <a:xfrm>
            <a:off x="550875" y="1146428"/>
            <a:ext cx="7738745" cy="32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129539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ERP (Enterprise Ressource Planning) ist die unternehmerische Aufgabe Personal und Ressourcen rechtzeitig und bedarfsgerecht zu planen, zu steuern und zu verwalten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170836"/>
              </a:buClr>
              <a:buSzPts val="1850"/>
              <a:buFont typeface="Arial"/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299085" marR="119379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ERP-System unterstützt dabei, sämtliche Ressourcen eines Unternehmens zu planen bzw. die operativen Prozessen durchzuführen. Die Hauptprozesse Beschaffen, Produzieren und Verkaufen werden koordiniert.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ERP-Systeme sind meist große Systeme mit einer Vielzahl von Funktionen. SAP, Oracle, Microsoft und Infor sind die Schwergewichte. Der Markt ist aber zersplittert mit vielen kleinen, spezialisierten Anbietern.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ERP-Systeme</a:t>
            </a:r>
            <a:endParaRPr/>
          </a:p>
        </p:txBody>
      </p:sp>
      <p:sp>
        <p:nvSpPr>
          <p:cNvPr id="939" name="Google Shape;939;p69"/>
          <p:cNvSpPr txBox="1"/>
          <p:nvPr/>
        </p:nvSpPr>
        <p:spPr>
          <a:xfrm>
            <a:off x="3651503" y="783336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Production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9"/>
          <p:cNvSpPr txBox="1"/>
          <p:nvPr/>
        </p:nvSpPr>
        <p:spPr>
          <a:xfrm>
            <a:off x="6169152" y="2142744"/>
            <a:ext cx="1264920" cy="87820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09" marR="197485" lvl="0" indent="138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Human Resources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9"/>
          <p:cNvSpPr txBox="1"/>
          <p:nvPr/>
        </p:nvSpPr>
        <p:spPr>
          <a:xfrm>
            <a:off x="5661659" y="35646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1770" marR="182880" lvl="0" indent="40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Finance &amp; Accounting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9"/>
          <p:cNvSpPr txBox="1"/>
          <p:nvPr/>
        </p:nvSpPr>
        <p:spPr>
          <a:xfrm>
            <a:off x="3651503" y="39837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934" marR="231775" lvl="0" indent="838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Sales &amp; Marketing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9"/>
          <p:cNvSpPr txBox="1"/>
          <p:nvPr/>
        </p:nvSpPr>
        <p:spPr>
          <a:xfrm>
            <a:off x="1790700" y="35646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9"/>
          <p:cNvSpPr txBox="1"/>
          <p:nvPr/>
        </p:nvSpPr>
        <p:spPr>
          <a:xfrm>
            <a:off x="1395983" y="2186939"/>
            <a:ext cx="1266825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0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63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Reporting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9"/>
          <p:cNvSpPr txBox="1"/>
          <p:nvPr/>
        </p:nvSpPr>
        <p:spPr>
          <a:xfrm>
            <a:off x="1627632" y="871727"/>
            <a:ext cx="1266825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105410" lvl="0" indent="1536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9"/>
          <p:cNvSpPr txBox="1"/>
          <p:nvPr/>
        </p:nvSpPr>
        <p:spPr>
          <a:xfrm>
            <a:off x="5661659" y="871727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3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Planning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9"/>
          <p:cNvSpPr txBox="1"/>
          <p:nvPr/>
        </p:nvSpPr>
        <p:spPr>
          <a:xfrm>
            <a:off x="3651503" y="2173223"/>
            <a:ext cx="1264920" cy="878205"/>
          </a:xfrm>
          <a:prstGeom prst="rect">
            <a:avLst/>
          </a:prstGeom>
          <a:solidFill>
            <a:srgbClr val="5C16C1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9"/>
          <p:cNvSpPr/>
          <p:nvPr/>
        </p:nvSpPr>
        <p:spPr>
          <a:xfrm>
            <a:off x="4912867" y="3056382"/>
            <a:ext cx="761365" cy="508634"/>
          </a:xfrm>
          <a:custGeom>
            <a:avLst/>
            <a:gdLst/>
            <a:ahLst/>
            <a:cxnLst/>
            <a:rect l="l" t="t" r="r" b="b"/>
            <a:pathLst>
              <a:path w="761364" h="508635" extrusionOk="0">
                <a:moveTo>
                  <a:pt x="694361" y="471365"/>
                </a:moveTo>
                <a:lnTo>
                  <a:pt x="676783" y="497840"/>
                </a:lnTo>
                <a:lnTo>
                  <a:pt x="761365" y="508254"/>
                </a:lnTo>
                <a:lnTo>
                  <a:pt x="744237" y="478409"/>
                </a:lnTo>
                <a:lnTo>
                  <a:pt x="704977" y="478409"/>
                </a:lnTo>
                <a:lnTo>
                  <a:pt x="694361" y="471365"/>
                </a:lnTo>
                <a:close/>
              </a:path>
              <a:path w="761364" h="508635" extrusionOk="0">
                <a:moveTo>
                  <a:pt x="701358" y="460829"/>
                </a:moveTo>
                <a:lnTo>
                  <a:pt x="694361" y="471365"/>
                </a:lnTo>
                <a:lnTo>
                  <a:pt x="704977" y="478409"/>
                </a:lnTo>
                <a:lnTo>
                  <a:pt x="711962" y="467868"/>
                </a:lnTo>
                <a:lnTo>
                  <a:pt x="701358" y="460829"/>
                </a:lnTo>
                <a:close/>
              </a:path>
              <a:path w="761364" h="508635" extrusionOk="0">
                <a:moveTo>
                  <a:pt x="718947" y="434340"/>
                </a:moveTo>
                <a:lnTo>
                  <a:pt x="701358" y="460829"/>
                </a:lnTo>
                <a:lnTo>
                  <a:pt x="711962" y="467868"/>
                </a:lnTo>
                <a:lnTo>
                  <a:pt x="704977" y="478409"/>
                </a:lnTo>
                <a:lnTo>
                  <a:pt x="744237" y="478409"/>
                </a:lnTo>
                <a:lnTo>
                  <a:pt x="718947" y="434340"/>
                </a:lnTo>
                <a:close/>
              </a:path>
              <a:path w="761364" h="508635" extrusionOk="0">
                <a:moveTo>
                  <a:pt x="7112" y="0"/>
                </a:moveTo>
                <a:lnTo>
                  <a:pt x="0" y="10668"/>
                </a:lnTo>
                <a:lnTo>
                  <a:pt x="694361" y="471365"/>
                </a:lnTo>
                <a:lnTo>
                  <a:pt x="701358" y="460829"/>
                </a:lnTo>
                <a:lnTo>
                  <a:pt x="7112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49" name="Google Shape;949;p69"/>
          <p:cNvSpPr/>
          <p:nvPr/>
        </p:nvSpPr>
        <p:spPr>
          <a:xfrm>
            <a:off x="4916296" y="2545460"/>
            <a:ext cx="1252855" cy="76200"/>
          </a:xfrm>
          <a:custGeom>
            <a:avLst/>
            <a:gdLst/>
            <a:ahLst/>
            <a:cxnLst/>
            <a:rect l="l" t="t" r="r" b="b"/>
            <a:pathLst>
              <a:path w="1252854" h="76200" extrusionOk="0">
                <a:moveTo>
                  <a:pt x="1242449" y="31368"/>
                </a:moveTo>
                <a:lnTo>
                  <a:pt x="1189101" y="31368"/>
                </a:lnTo>
                <a:lnTo>
                  <a:pt x="1189354" y="44068"/>
                </a:lnTo>
                <a:lnTo>
                  <a:pt x="1176748" y="44377"/>
                </a:lnTo>
                <a:lnTo>
                  <a:pt x="1177543" y="76200"/>
                </a:lnTo>
                <a:lnTo>
                  <a:pt x="1252727" y="36194"/>
                </a:lnTo>
                <a:lnTo>
                  <a:pt x="1242449" y="31368"/>
                </a:lnTo>
                <a:close/>
              </a:path>
              <a:path w="1252854" h="76200" extrusionOk="0">
                <a:moveTo>
                  <a:pt x="1176430" y="31678"/>
                </a:moveTo>
                <a:lnTo>
                  <a:pt x="0" y="60451"/>
                </a:lnTo>
                <a:lnTo>
                  <a:pt x="253" y="73151"/>
                </a:lnTo>
                <a:lnTo>
                  <a:pt x="1176748" y="44377"/>
                </a:lnTo>
                <a:lnTo>
                  <a:pt x="1176430" y="31678"/>
                </a:lnTo>
                <a:close/>
              </a:path>
              <a:path w="1252854" h="76200" extrusionOk="0">
                <a:moveTo>
                  <a:pt x="1189101" y="31368"/>
                </a:moveTo>
                <a:lnTo>
                  <a:pt x="1176430" y="31678"/>
                </a:lnTo>
                <a:lnTo>
                  <a:pt x="1176748" y="44377"/>
                </a:lnTo>
                <a:lnTo>
                  <a:pt x="1189354" y="44068"/>
                </a:lnTo>
                <a:lnTo>
                  <a:pt x="1189101" y="31368"/>
                </a:lnTo>
                <a:close/>
              </a:path>
              <a:path w="1252854" h="76200" extrusionOk="0">
                <a:moveTo>
                  <a:pt x="1175639" y="0"/>
                </a:moveTo>
                <a:lnTo>
                  <a:pt x="1176430" y="31678"/>
                </a:lnTo>
                <a:lnTo>
                  <a:pt x="1189101" y="31368"/>
                </a:lnTo>
                <a:lnTo>
                  <a:pt x="1242449" y="31368"/>
                </a:lnTo>
                <a:lnTo>
                  <a:pt x="117563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0" name="Google Shape;950;p69"/>
          <p:cNvSpPr/>
          <p:nvPr/>
        </p:nvSpPr>
        <p:spPr>
          <a:xfrm>
            <a:off x="4913248" y="1746504"/>
            <a:ext cx="761365" cy="445770"/>
          </a:xfrm>
          <a:custGeom>
            <a:avLst/>
            <a:gdLst/>
            <a:ahLst/>
            <a:cxnLst/>
            <a:rect l="l" t="t" r="r" b="b"/>
            <a:pathLst>
              <a:path w="761364" h="445769" extrusionOk="0">
                <a:moveTo>
                  <a:pt x="691948" y="32797"/>
                </a:moveTo>
                <a:lnTo>
                  <a:pt x="0" y="434340"/>
                </a:lnTo>
                <a:lnTo>
                  <a:pt x="6350" y="445389"/>
                </a:lnTo>
                <a:lnTo>
                  <a:pt x="698287" y="43727"/>
                </a:lnTo>
                <a:lnTo>
                  <a:pt x="691948" y="32797"/>
                </a:lnTo>
                <a:close/>
              </a:path>
              <a:path w="761364" h="445769" extrusionOk="0">
                <a:moveTo>
                  <a:pt x="743655" y="26416"/>
                </a:moveTo>
                <a:lnTo>
                  <a:pt x="702945" y="26416"/>
                </a:lnTo>
                <a:lnTo>
                  <a:pt x="709295" y="37337"/>
                </a:lnTo>
                <a:lnTo>
                  <a:pt x="698287" y="43727"/>
                </a:lnTo>
                <a:lnTo>
                  <a:pt x="714248" y="71247"/>
                </a:lnTo>
                <a:lnTo>
                  <a:pt x="743655" y="26416"/>
                </a:lnTo>
                <a:close/>
              </a:path>
              <a:path w="761364" h="445769" extrusionOk="0">
                <a:moveTo>
                  <a:pt x="702945" y="26416"/>
                </a:moveTo>
                <a:lnTo>
                  <a:pt x="691948" y="32797"/>
                </a:lnTo>
                <a:lnTo>
                  <a:pt x="698287" y="43727"/>
                </a:lnTo>
                <a:lnTo>
                  <a:pt x="709295" y="37337"/>
                </a:lnTo>
                <a:lnTo>
                  <a:pt x="702945" y="26416"/>
                </a:lnTo>
                <a:close/>
              </a:path>
              <a:path w="761364" h="445769" extrusionOk="0">
                <a:moveTo>
                  <a:pt x="760984" y="0"/>
                </a:moveTo>
                <a:lnTo>
                  <a:pt x="676021" y="5334"/>
                </a:lnTo>
                <a:lnTo>
                  <a:pt x="691948" y="32797"/>
                </a:lnTo>
                <a:lnTo>
                  <a:pt x="702945" y="26416"/>
                </a:lnTo>
                <a:lnTo>
                  <a:pt x="743655" y="26416"/>
                </a:lnTo>
                <a:lnTo>
                  <a:pt x="760984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1" name="Google Shape;951;p69"/>
          <p:cNvSpPr/>
          <p:nvPr/>
        </p:nvSpPr>
        <p:spPr>
          <a:xfrm>
            <a:off x="2906267" y="1746504"/>
            <a:ext cx="761365" cy="433070"/>
          </a:xfrm>
          <a:custGeom>
            <a:avLst/>
            <a:gdLst/>
            <a:ahLst/>
            <a:cxnLst/>
            <a:rect l="l" t="t" r="r" b="b"/>
            <a:pathLst>
              <a:path w="761364" h="433069" extrusionOk="0">
                <a:moveTo>
                  <a:pt x="69469" y="31883"/>
                </a:moveTo>
                <a:lnTo>
                  <a:pt x="63239" y="42928"/>
                </a:lnTo>
                <a:lnTo>
                  <a:pt x="754760" y="432816"/>
                </a:lnTo>
                <a:lnTo>
                  <a:pt x="760983" y="421767"/>
                </a:lnTo>
                <a:lnTo>
                  <a:pt x="69469" y="31883"/>
                </a:lnTo>
                <a:close/>
              </a:path>
              <a:path w="761364" h="433069" extrusionOk="0">
                <a:moveTo>
                  <a:pt x="0" y="0"/>
                </a:moveTo>
                <a:lnTo>
                  <a:pt x="47625" y="70612"/>
                </a:lnTo>
                <a:lnTo>
                  <a:pt x="63239" y="42928"/>
                </a:lnTo>
                <a:lnTo>
                  <a:pt x="52196" y="36703"/>
                </a:lnTo>
                <a:lnTo>
                  <a:pt x="58419" y="25654"/>
                </a:lnTo>
                <a:lnTo>
                  <a:pt x="72983" y="25654"/>
                </a:lnTo>
                <a:lnTo>
                  <a:pt x="85089" y="4191"/>
                </a:lnTo>
                <a:lnTo>
                  <a:pt x="0" y="0"/>
                </a:lnTo>
                <a:close/>
              </a:path>
              <a:path w="761364" h="433069" extrusionOk="0">
                <a:moveTo>
                  <a:pt x="58419" y="25654"/>
                </a:moveTo>
                <a:lnTo>
                  <a:pt x="52196" y="36703"/>
                </a:lnTo>
                <a:lnTo>
                  <a:pt x="63239" y="42928"/>
                </a:lnTo>
                <a:lnTo>
                  <a:pt x="69469" y="31883"/>
                </a:lnTo>
                <a:lnTo>
                  <a:pt x="58419" y="25654"/>
                </a:lnTo>
                <a:close/>
              </a:path>
              <a:path w="761364" h="433069" extrusionOk="0">
                <a:moveTo>
                  <a:pt x="72983" y="25654"/>
                </a:moveTo>
                <a:lnTo>
                  <a:pt x="58419" y="25654"/>
                </a:lnTo>
                <a:lnTo>
                  <a:pt x="69469" y="31883"/>
                </a:lnTo>
                <a:lnTo>
                  <a:pt x="72983" y="2565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2" name="Google Shape;952;p69"/>
          <p:cNvSpPr/>
          <p:nvPr/>
        </p:nvSpPr>
        <p:spPr>
          <a:xfrm>
            <a:off x="4245864" y="1659635"/>
            <a:ext cx="76200" cy="514350"/>
          </a:xfrm>
          <a:custGeom>
            <a:avLst/>
            <a:gdLst/>
            <a:ahLst/>
            <a:cxnLst/>
            <a:rect l="l" t="t" r="r" b="b"/>
            <a:pathLst>
              <a:path w="76200" h="514350" extrusionOk="0">
                <a:moveTo>
                  <a:pt x="44450" y="63500"/>
                </a:moveTo>
                <a:lnTo>
                  <a:pt x="31750" y="63500"/>
                </a:lnTo>
                <a:lnTo>
                  <a:pt x="31750" y="514095"/>
                </a:lnTo>
                <a:lnTo>
                  <a:pt x="44450" y="514095"/>
                </a:lnTo>
                <a:lnTo>
                  <a:pt x="44450" y="63500"/>
                </a:lnTo>
                <a:close/>
              </a:path>
              <a:path w="76200" h="514350" extrusionOk="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4350" extrusionOk="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3" name="Google Shape;953;p69"/>
          <p:cNvSpPr/>
          <p:nvPr/>
        </p:nvSpPr>
        <p:spPr>
          <a:xfrm>
            <a:off x="2662427" y="2585720"/>
            <a:ext cx="989965" cy="76200"/>
          </a:xfrm>
          <a:custGeom>
            <a:avLst/>
            <a:gdLst/>
            <a:ahLst/>
            <a:cxnLst/>
            <a:rect l="l" t="t" r="r" b="b"/>
            <a:pathLst>
              <a:path w="989964" h="76200" extrusionOk="0">
                <a:moveTo>
                  <a:pt x="75692" y="0"/>
                </a:moveTo>
                <a:lnTo>
                  <a:pt x="0" y="38988"/>
                </a:lnTo>
                <a:lnTo>
                  <a:pt x="76708" y="76200"/>
                </a:lnTo>
                <a:lnTo>
                  <a:pt x="76286" y="44577"/>
                </a:lnTo>
                <a:lnTo>
                  <a:pt x="63627" y="44577"/>
                </a:lnTo>
                <a:lnTo>
                  <a:pt x="63373" y="31877"/>
                </a:lnTo>
                <a:lnTo>
                  <a:pt x="76114" y="31714"/>
                </a:lnTo>
                <a:lnTo>
                  <a:pt x="75692" y="0"/>
                </a:lnTo>
                <a:close/>
              </a:path>
              <a:path w="989964" h="76200" extrusionOk="0">
                <a:moveTo>
                  <a:pt x="76114" y="31714"/>
                </a:moveTo>
                <a:lnTo>
                  <a:pt x="63373" y="31877"/>
                </a:lnTo>
                <a:lnTo>
                  <a:pt x="63627" y="44577"/>
                </a:lnTo>
                <a:lnTo>
                  <a:pt x="76284" y="44415"/>
                </a:lnTo>
                <a:lnTo>
                  <a:pt x="76114" y="31714"/>
                </a:lnTo>
                <a:close/>
              </a:path>
              <a:path w="989964" h="76200" extrusionOk="0">
                <a:moveTo>
                  <a:pt x="76284" y="44415"/>
                </a:moveTo>
                <a:lnTo>
                  <a:pt x="63627" y="44577"/>
                </a:lnTo>
                <a:lnTo>
                  <a:pt x="76286" y="44577"/>
                </a:lnTo>
                <a:lnTo>
                  <a:pt x="76284" y="44415"/>
                </a:lnTo>
                <a:close/>
              </a:path>
              <a:path w="989964" h="76200" extrusionOk="0">
                <a:moveTo>
                  <a:pt x="989457" y="20066"/>
                </a:moveTo>
                <a:lnTo>
                  <a:pt x="76114" y="31714"/>
                </a:lnTo>
                <a:lnTo>
                  <a:pt x="76284" y="44415"/>
                </a:lnTo>
                <a:lnTo>
                  <a:pt x="989584" y="32766"/>
                </a:lnTo>
                <a:lnTo>
                  <a:pt x="989457" y="2006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4" name="Google Shape;954;p69"/>
          <p:cNvSpPr/>
          <p:nvPr/>
        </p:nvSpPr>
        <p:spPr>
          <a:xfrm>
            <a:off x="3075432" y="3056889"/>
            <a:ext cx="580390" cy="508000"/>
          </a:xfrm>
          <a:custGeom>
            <a:avLst/>
            <a:gdLst/>
            <a:ahLst/>
            <a:cxnLst/>
            <a:rect l="l" t="t" r="r" b="b"/>
            <a:pathLst>
              <a:path w="580389" h="508000" extrusionOk="0">
                <a:moveTo>
                  <a:pt x="32385" y="429006"/>
                </a:moveTo>
                <a:lnTo>
                  <a:pt x="0" y="507746"/>
                </a:lnTo>
                <a:lnTo>
                  <a:pt x="82423" y="486410"/>
                </a:lnTo>
                <a:lnTo>
                  <a:pt x="68806" y="470789"/>
                </a:lnTo>
                <a:lnTo>
                  <a:pt x="52069" y="470789"/>
                </a:lnTo>
                <a:lnTo>
                  <a:pt x="43687" y="461264"/>
                </a:lnTo>
                <a:lnTo>
                  <a:pt x="53236" y="452927"/>
                </a:lnTo>
                <a:lnTo>
                  <a:pt x="32385" y="429006"/>
                </a:lnTo>
                <a:close/>
              </a:path>
              <a:path w="580389" h="508000" extrusionOk="0">
                <a:moveTo>
                  <a:pt x="53236" y="452927"/>
                </a:moveTo>
                <a:lnTo>
                  <a:pt x="43687" y="461264"/>
                </a:lnTo>
                <a:lnTo>
                  <a:pt x="52069" y="470789"/>
                </a:lnTo>
                <a:lnTo>
                  <a:pt x="61574" y="462492"/>
                </a:lnTo>
                <a:lnTo>
                  <a:pt x="53236" y="452927"/>
                </a:lnTo>
                <a:close/>
              </a:path>
              <a:path w="580389" h="508000" extrusionOk="0">
                <a:moveTo>
                  <a:pt x="61574" y="462492"/>
                </a:moveTo>
                <a:lnTo>
                  <a:pt x="52069" y="470789"/>
                </a:lnTo>
                <a:lnTo>
                  <a:pt x="68806" y="470789"/>
                </a:lnTo>
                <a:lnTo>
                  <a:pt x="61574" y="462492"/>
                </a:lnTo>
                <a:close/>
              </a:path>
              <a:path w="580389" h="508000" extrusionOk="0">
                <a:moveTo>
                  <a:pt x="572007" y="0"/>
                </a:moveTo>
                <a:lnTo>
                  <a:pt x="53236" y="452927"/>
                </a:lnTo>
                <a:lnTo>
                  <a:pt x="61574" y="462492"/>
                </a:lnTo>
                <a:lnTo>
                  <a:pt x="580390" y="9652"/>
                </a:lnTo>
                <a:lnTo>
                  <a:pt x="572007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5" name="Google Shape;955;p69"/>
          <p:cNvSpPr/>
          <p:nvPr/>
        </p:nvSpPr>
        <p:spPr>
          <a:xfrm>
            <a:off x="4245864" y="3051048"/>
            <a:ext cx="76200" cy="933450"/>
          </a:xfrm>
          <a:custGeom>
            <a:avLst/>
            <a:gdLst/>
            <a:ahLst/>
            <a:cxnLst/>
            <a:rect l="l" t="t" r="r" b="b"/>
            <a:pathLst>
              <a:path w="76200" h="933450" extrusionOk="0">
                <a:moveTo>
                  <a:pt x="31750" y="856983"/>
                </a:moveTo>
                <a:lnTo>
                  <a:pt x="0" y="856983"/>
                </a:lnTo>
                <a:lnTo>
                  <a:pt x="38100" y="933183"/>
                </a:lnTo>
                <a:lnTo>
                  <a:pt x="69850" y="869683"/>
                </a:lnTo>
                <a:lnTo>
                  <a:pt x="31750" y="869683"/>
                </a:lnTo>
                <a:lnTo>
                  <a:pt x="31750" y="856983"/>
                </a:lnTo>
                <a:close/>
              </a:path>
              <a:path w="76200" h="933450" extrusionOk="0">
                <a:moveTo>
                  <a:pt x="44450" y="0"/>
                </a:moveTo>
                <a:lnTo>
                  <a:pt x="31750" y="0"/>
                </a:lnTo>
                <a:lnTo>
                  <a:pt x="31750" y="869683"/>
                </a:lnTo>
                <a:lnTo>
                  <a:pt x="44450" y="869683"/>
                </a:lnTo>
                <a:lnTo>
                  <a:pt x="44450" y="0"/>
                </a:lnTo>
                <a:close/>
              </a:path>
              <a:path w="76200" h="933450" extrusionOk="0">
                <a:moveTo>
                  <a:pt x="76200" y="856983"/>
                </a:moveTo>
                <a:lnTo>
                  <a:pt x="44450" y="856983"/>
                </a:lnTo>
                <a:lnTo>
                  <a:pt x="44450" y="869683"/>
                </a:lnTo>
                <a:lnTo>
                  <a:pt x="69850" y="869683"/>
                </a:lnTo>
                <a:lnTo>
                  <a:pt x="76200" y="856983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Aufgaben eines ERP-Systems</a:t>
            </a:r>
            <a:endParaRPr/>
          </a:p>
        </p:txBody>
      </p:sp>
      <p:sp>
        <p:nvSpPr>
          <p:cNvPr id="961" name="Google Shape;961;p70"/>
          <p:cNvSpPr txBox="1"/>
          <p:nvPr/>
        </p:nvSpPr>
        <p:spPr>
          <a:xfrm>
            <a:off x="550875" y="1237869"/>
            <a:ext cx="6654165" cy="286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Aufgaben eines ERP-Systems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Verwaltung der </a:t>
            </a: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Maschinen, Mitarbeiter, Stücklisten, Arbeitspläne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Durchführung der Kerngeschäftsprozesse (</a:t>
            </a: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Bewegungsdaten</a:t>
            </a: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Bestellaufträge, Fertigungsaufträge, Kundenaufträge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Planung &amp; Steuerung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Ausgleich zwischen (interner) Nachfrage und Angebot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Material, Fertigungsressourcen, Liquidität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Anforderungen an ERP-Systeme</a:t>
            </a:r>
            <a:endParaRPr/>
          </a:p>
        </p:txBody>
      </p:sp>
      <p:sp>
        <p:nvSpPr>
          <p:cNvPr id="967" name="Google Shape;967;p71"/>
          <p:cNvSpPr txBox="1"/>
          <p:nvPr/>
        </p:nvSpPr>
        <p:spPr>
          <a:xfrm>
            <a:off x="550875" y="1034541"/>
            <a:ext cx="6421120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Anforderungen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ERP-System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Standorte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Standort-Arten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(Fabrik,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Filiale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Abteilungen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Buchhaltung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Produktion,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Vertrieb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…)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Produkte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Zuordnung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Produkt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Standort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Mehrsprachigkeit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Zeitzonen</a:t>
            </a:r>
            <a:r>
              <a:rPr lang="en-US" sz="18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Mehrwährungen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Vor- und Nachteile von ERP-Systemen</a:t>
            </a:r>
            <a:endParaRPr/>
          </a:p>
        </p:txBody>
      </p:sp>
      <p:sp>
        <p:nvSpPr>
          <p:cNvPr id="973" name="Google Shape;973;p72"/>
          <p:cNvSpPr txBox="1"/>
          <p:nvPr/>
        </p:nvSpPr>
        <p:spPr>
          <a:xfrm>
            <a:off x="550874" y="1034541"/>
            <a:ext cx="6421425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- und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Nachteile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Vergleich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getrennten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Systemen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2"/>
          <p:cNvSpPr txBox="1"/>
          <p:nvPr/>
        </p:nvSpPr>
        <p:spPr>
          <a:xfrm>
            <a:off x="705612" y="1821179"/>
            <a:ext cx="2473960" cy="2557780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Dokumentation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marR="82041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ein System / Synchronisation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Standardisiert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marR="45846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Schnittstellen für Partnerunternehmen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Modularität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Programmierbarkeit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Skalierbarkeit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72"/>
          <p:cNvSpPr txBox="1"/>
          <p:nvPr/>
        </p:nvSpPr>
        <p:spPr>
          <a:xfrm>
            <a:off x="705612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Vorteile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72"/>
          <p:cNvSpPr txBox="1"/>
          <p:nvPr/>
        </p:nvSpPr>
        <p:spPr>
          <a:xfrm>
            <a:off x="5084064" y="1821179"/>
            <a:ext cx="2473960" cy="2557780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379095" marR="35623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Einführungsaufwand/- kosten sehr hoch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743585" lvl="0" indent="-2870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Änderungen sind aufwändig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292100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Umfang / Komplexität / Kosten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981710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Erlernbarkeit / Schulungen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24002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häufig veraltet / nicht modern / Usability nicht komfortabel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72"/>
          <p:cNvSpPr txBox="1"/>
          <p:nvPr/>
        </p:nvSpPr>
        <p:spPr>
          <a:xfrm>
            <a:off x="5084064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Nachteile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1C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Bildschirmpräsentation (16:9)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Trebuchet MS</vt:lpstr>
      <vt:lpstr>Office Theme</vt:lpstr>
      <vt:lpstr>PowerPoint-Präsentation</vt:lpstr>
      <vt:lpstr>Daten- management- Systeme</vt:lpstr>
      <vt:lpstr>Datenhaltung in der Cloud</vt:lpstr>
      <vt:lpstr>Datenmanagementsysteme</vt:lpstr>
      <vt:lpstr>ERP-Systeme</vt:lpstr>
      <vt:lpstr>ERP-Systeme</vt:lpstr>
      <vt:lpstr>Aufgaben eines ERP-Systems</vt:lpstr>
      <vt:lpstr>Anforderungen an ERP-Systeme</vt:lpstr>
      <vt:lpstr>Vor- und Nachteile von ERP-Systemen</vt:lpstr>
      <vt:lpstr>ERP-System: Beispiel</vt:lpstr>
      <vt:lpstr>Stammdatenverwaltung</vt:lpstr>
      <vt:lpstr>Stammdatenverwaltung</vt:lpstr>
      <vt:lpstr>Dokumentenmanagementsysteme</vt:lpstr>
      <vt:lpstr>Dokumentenmanagementsysteme</vt:lpstr>
      <vt:lpstr>Dokumentenmanagementsysteme</vt:lpstr>
      <vt:lpstr>Dokumentenzyklus / Workflow</vt:lpstr>
      <vt:lpstr>Beispiel-Workflow: Urlaubsantrag</vt:lpstr>
      <vt:lpstr>Dokumentenmanagementsysteme</vt:lpstr>
      <vt:lpstr>Customer Relationship Management-Systeme</vt:lpstr>
      <vt:lpstr>Content-Management-System</vt:lpstr>
      <vt:lpstr>Ticketsystem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Aust</dc:creator>
  <cp:lastModifiedBy>Valentin</cp:lastModifiedBy>
  <cp:revision>12</cp:revision>
  <dcterms:created xsi:type="dcterms:W3CDTF">2022-10-20T13:20:56Z</dcterms:created>
  <dcterms:modified xsi:type="dcterms:W3CDTF">2024-08-22T08:59:10Z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2022-10-20T00:00:00Z</vt:filetime>
  </property>
  <property fmtid="{D5CDD505-2E9C-101B-9397-08002B2CF9AE}" pid="5" name="Producer">
    <vt:lpwstr>Microsoft® PowerPoint® 2019</vt:lpwstr>
  </property>
</Properties>
</file>