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 id="2147483660" r:id="rId2"/>
  </p:sldMasterIdLst>
  <p:sldIdLst>
    <p:sldId id="256" r:id="rId3"/>
    <p:sldId id="261" r:id="rId4"/>
    <p:sldId id="258" r:id="rId5"/>
    <p:sldId id="262" r:id="rId6"/>
    <p:sldId id="259" r:id="rId7"/>
    <p:sldId id="268" r:id="rId8"/>
    <p:sldId id="260" r:id="rId9"/>
    <p:sldId id="265" r:id="rId10"/>
    <p:sldId id="266" r:id="rId11"/>
    <p:sldId id="267" r:id="rId12"/>
    <p:sldId id="264" r:id="rId13"/>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p:scale>
          <a:sx n="90" d="100"/>
          <a:sy n="90" d="100"/>
        </p:scale>
        <p:origin x="668"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9/17/2024</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‹Nr.›</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3148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9/17/2024</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‹Nr.›</a:t>
            </a:fld>
            <a:endParaRPr lang="en-US"/>
          </a:p>
        </p:txBody>
      </p:sp>
    </p:spTree>
    <p:extLst>
      <p:ext uri="{BB962C8B-B14F-4D97-AF65-F5344CB8AC3E}">
        <p14:creationId xmlns:p14="http://schemas.microsoft.com/office/powerpoint/2010/main" val="3476974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9/17/2024</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‹Nr.›</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5040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9/17/2024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265891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9/17/2024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9296554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9/17/2024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653469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9/17/2024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134972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9/17/2024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16021754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9/17/2024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8280259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293604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9/17/2024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894061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9/17/2024</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‹Nr.›</a:t>
            </a:fld>
            <a:endParaRPr lang="en-US"/>
          </a:p>
        </p:txBody>
      </p:sp>
    </p:spTree>
    <p:extLst>
      <p:ext uri="{BB962C8B-B14F-4D97-AF65-F5344CB8AC3E}">
        <p14:creationId xmlns:p14="http://schemas.microsoft.com/office/powerpoint/2010/main" val="1507434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9/17/2024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27980143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9/17/2024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583023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9/17/2024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3403359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9/17/2024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‹Nr.›</a:t>
            </a:fld>
            <a:endParaRPr lang="en-US"/>
          </a:p>
        </p:txBody>
      </p:sp>
    </p:spTree>
    <p:extLst>
      <p:ext uri="{BB962C8B-B14F-4D97-AF65-F5344CB8AC3E}">
        <p14:creationId xmlns:p14="http://schemas.microsoft.com/office/powerpoint/2010/main" val="4155792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9/17/2024</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‹Nr.›</a:t>
            </a:fld>
            <a:endParaRPr lang="en-US"/>
          </a:p>
        </p:txBody>
      </p:sp>
    </p:spTree>
    <p:extLst>
      <p:ext uri="{BB962C8B-B14F-4D97-AF65-F5344CB8AC3E}">
        <p14:creationId xmlns:p14="http://schemas.microsoft.com/office/powerpoint/2010/main" val="2039136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9/17/2024</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‹Nr.›</a:t>
            </a:fld>
            <a:endParaRPr lang="en-US"/>
          </a:p>
        </p:txBody>
      </p:sp>
    </p:spTree>
    <p:extLst>
      <p:ext uri="{BB962C8B-B14F-4D97-AF65-F5344CB8AC3E}">
        <p14:creationId xmlns:p14="http://schemas.microsoft.com/office/powerpoint/2010/main" val="4170113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9/17/2024</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‹Nr.›</a:t>
            </a:fld>
            <a:endParaRPr lang="en-US"/>
          </a:p>
        </p:txBody>
      </p:sp>
    </p:spTree>
    <p:extLst>
      <p:ext uri="{BB962C8B-B14F-4D97-AF65-F5344CB8AC3E}">
        <p14:creationId xmlns:p14="http://schemas.microsoft.com/office/powerpoint/2010/main" val="261914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9/17/2024</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‹Nr.›</a:t>
            </a:fld>
            <a:endParaRPr lang="en-US"/>
          </a:p>
        </p:txBody>
      </p:sp>
    </p:spTree>
    <p:extLst>
      <p:ext uri="{BB962C8B-B14F-4D97-AF65-F5344CB8AC3E}">
        <p14:creationId xmlns:p14="http://schemas.microsoft.com/office/powerpoint/2010/main" val="131390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9/17/2024</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‹Nr.›</a:t>
            </a:fld>
            <a:endParaRPr lang="en-US"/>
          </a:p>
        </p:txBody>
      </p:sp>
    </p:spTree>
    <p:extLst>
      <p:ext uri="{BB962C8B-B14F-4D97-AF65-F5344CB8AC3E}">
        <p14:creationId xmlns:p14="http://schemas.microsoft.com/office/powerpoint/2010/main" val="2283264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9/17/2024</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‹Nr.›</a:t>
            </a:fld>
            <a:endParaRPr lang="en-US"/>
          </a:p>
        </p:txBody>
      </p:sp>
    </p:spTree>
    <p:extLst>
      <p:ext uri="{BB962C8B-B14F-4D97-AF65-F5344CB8AC3E}">
        <p14:creationId xmlns:p14="http://schemas.microsoft.com/office/powerpoint/2010/main" val="23249029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9/17/2024</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‹Nr.›</a:t>
            </a:fld>
            <a:endParaRPr lang="en-US"/>
          </a:p>
        </p:txBody>
      </p:sp>
    </p:spTree>
    <p:extLst>
      <p:ext uri="{BB962C8B-B14F-4D97-AF65-F5344CB8AC3E}">
        <p14:creationId xmlns:p14="http://schemas.microsoft.com/office/powerpoint/2010/main" val="479660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9/17/2024</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‹Nr.›</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172823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37" r:id="rId5"/>
    <p:sldLayoutId id="2147483738" r:id="rId6"/>
    <p:sldLayoutId id="2147483743" r:id="rId7"/>
    <p:sldLayoutId id="2147483739" r:id="rId8"/>
    <p:sldLayoutId id="2147483740" r:id="rId9"/>
    <p:sldLayoutId id="2147483741" r:id="rId10"/>
    <p:sldLayoutId id="2147483742"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9/17/2024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‹Nr.›</a:t>
            </a:fld>
            <a:endParaRPr lang="en-US"/>
          </a:p>
        </p:txBody>
      </p:sp>
    </p:spTree>
    <p:extLst>
      <p:ext uri="{BB962C8B-B14F-4D97-AF65-F5344CB8AC3E}">
        <p14:creationId xmlns:p14="http://schemas.microsoft.com/office/powerpoint/2010/main" val="3525295320"/>
      </p:ext>
    </p:extLst>
  </p:cSld>
  <p:clrMap bg1="lt1" tx1="dk1" bg2="lt2" tx2="dk2" accent1="accent1" accent2="accent2" accent3="accent3" accent4="accent4" accent5="accent5" accent6="accent6" hlink="hlink" folHlink="folHlink"/>
  <p:sldLayoutIdLst>
    <p:sldLayoutId id="2147483672" r:id="rId1"/>
    <p:sldLayoutId id="2147483671" r:id="rId2"/>
    <p:sldLayoutId id="2147483670" r:id="rId3"/>
    <p:sldLayoutId id="2147483669" r:id="rId4"/>
    <p:sldLayoutId id="2147483668" r:id="rId5"/>
    <p:sldLayoutId id="2147483667" r:id="rId6"/>
    <p:sldLayoutId id="2147483666" r:id="rId7"/>
    <p:sldLayoutId id="2147483665" r:id="rId8"/>
    <p:sldLayoutId id="2147483664" r:id="rId9"/>
    <p:sldLayoutId id="2147483663" r:id="rId10"/>
    <p:sldLayoutId id="2147483661" r:id="rId11"/>
    <p:sldLayoutId id="2147483662"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Laser Leuchten, die ein Dreieck bilden">
            <a:extLst>
              <a:ext uri="{FF2B5EF4-FFF2-40B4-BE49-F238E27FC236}">
                <a16:creationId xmlns:a16="http://schemas.microsoft.com/office/drawing/2014/main" id="{E36CBE34-AE91-86D1-E065-B4C95E3D4A23}"/>
              </a:ext>
            </a:extLst>
          </p:cNvPr>
          <p:cNvPicPr>
            <a:picLocks noChangeAspect="1"/>
          </p:cNvPicPr>
          <p:nvPr/>
        </p:nvPicPr>
        <p:blipFill>
          <a:blip r:embed="rId2">
            <a:alphaModFix amt="40000"/>
          </a:blip>
          <a:srcRect t="8365" b="1635"/>
          <a:stretch/>
        </p:blipFill>
        <p:spPr>
          <a:xfrm>
            <a:off x="-2" y="-4"/>
            <a:ext cx="12192001" cy="6858001"/>
          </a:xfrm>
          <a:prstGeom prst="rect">
            <a:avLst/>
          </a:prstGeom>
        </p:spPr>
      </p:pic>
      <p:sp>
        <p:nvSpPr>
          <p:cNvPr id="2" name="Titel 1">
            <a:extLst>
              <a:ext uri="{FF2B5EF4-FFF2-40B4-BE49-F238E27FC236}">
                <a16:creationId xmlns:a16="http://schemas.microsoft.com/office/drawing/2014/main" id="{A1FF9213-68B9-73BE-32B5-A960830752A2}"/>
              </a:ext>
            </a:extLst>
          </p:cNvPr>
          <p:cNvSpPr>
            <a:spLocks noGrp="1"/>
          </p:cNvSpPr>
          <p:nvPr>
            <p:ph type="ctrTitle"/>
          </p:nvPr>
        </p:nvSpPr>
        <p:spPr>
          <a:xfrm>
            <a:off x="1567272" y="960255"/>
            <a:ext cx="9057451" cy="850392"/>
          </a:xfrm>
        </p:spPr>
        <p:txBody>
          <a:bodyPr anchor="t">
            <a:normAutofit fontScale="90000"/>
          </a:bodyPr>
          <a:lstStyle/>
          <a:p>
            <a:r>
              <a:rPr lang="de-DE" dirty="0">
                <a:solidFill>
                  <a:srgbClr val="FFFFFF"/>
                </a:solidFill>
              </a:rPr>
              <a:t>Tagesaufgabe Zeitmanagement</a:t>
            </a:r>
          </a:p>
        </p:txBody>
      </p:sp>
      <p:sp>
        <p:nvSpPr>
          <p:cNvPr id="3" name="Untertitel 2">
            <a:extLst>
              <a:ext uri="{FF2B5EF4-FFF2-40B4-BE49-F238E27FC236}">
                <a16:creationId xmlns:a16="http://schemas.microsoft.com/office/drawing/2014/main" id="{7F6E688D-2FF3-1FD7-74DD-86E1C6E20746}"/>
              </a:ext>
            </a:extLst>
          </p:cNvPr>
          <p:cNvSpPr>
            <a:spLocks noGrp="1"/>
          </p:cNvSpPr>
          <p:nvPr>
            <p:ph type="subTitle" idx="1"/>
          </p:nvPr>
        </p:nvSpPr>
        <p:spPr>
          <a:xfrm>
            <a:off x="823784" y="2413000"/>
            <a:ext cx="10859567" cy="3505473"/>
          </a:xfrm>
        </p:spPr>
        <p:txBody>
          <a:bodyPr anchor="b">
            <a:normAutofit/>
          </a:bodyPr>
          <a:lstStyle/>
          <a:p>
            <a:pPr>
              <a:lnSpc>
                <a:spcPct val="115000"/>
              </a:lnSpc>
              <a:spcBef>
                <a:spcPts val="600"/>
              </a:spcBef>
              <a:spcAft>
                <a:spcPts val="2100"/>
              </a:spcAft>
            </a:pPr>
            <a:r>
              <a:rPr lang="de-DE" sz="1600" b="1" dirty="0">
                <a:effectLst/>
                <a:latin typeface="+mj-lt"/>
                <a:ea typeface="Montserrat" panose="00000500000000000000" pitchFamily="2" charset="0"/>
                <a:cs typeface="Montserrat" panose="00000500000000000000" pitchFamily="2" charset="0"/>
              </a:rPr>
              <a:t>Aufgabe 1: Kategorisiere die Aufgaben in A, B, und C basierend auf ihrer Wichtigkeit und Dringlichkeit:</a:t>
            </a:r>
            <a:endParaRPr lang="de-DE" sz="1600" b="1" dirty="0">
              <a:effectLst/>
              <a:latin typeface="+mj-lt"/>
              <a:ea typeface="Arial" panose="020B0604020202020204" pitchFamily="34" charset="0"/>
            </a:endParaRPr>
          </a:p>
          <a:p>
            <a:pPr marL="742950" lvl="1" indent="-285750" algn="l">
              <a:lnSpc>
                <a:spcPct val="115000"/>
              </a:lnSpc>
              <a:spcBef>
                <a:spcPts val="2100"/>
              </a:spcBef>
              <a:spcAft>
                <a:spcPts val="0"/>
              </a:spcAft>
              <a:buFont typeface="Arial" panose="020B0604020202020204" pitchFamily="34" charset="0"/>
              <a:buChar char="○"/>
            </a:pPr>
            <a:r>
              <a:rPr lang="de-DE" sz="1600" b="1" u="none" strike="noStrike" dirty="0">
                <a:effectLst/>
                <a:latin typeface="+mj-lt"/>
                <a:ea typeface="Montserrat" panose="00000500000000000000" pitchFamily="2" charset="0"/>
                <a:cs typeface="Montserrat" panose="00000500000000000000" pitchFamily="2" charset="0"/>
              </a:rPr>
              <a:t>A-Aufgaben: Höchste Priorität, dringend und wichtig</a:t>
            </a:r>
            <a:endParaRPr lang="de-DE" sz="1600" b="1" u="none" strike="noStrike" dirty="0">
              <a:effectLst/>
              <a:latin typeface="+mj-lt"/>
              <a:ea typeface="Arial" panose="020B0604020202020204" pitchFamily="34" charset="0"/>
            </a:endParaRPr>
          </a:p>
          <a:p>
            <a:pPr marL="742950" lvl="1" indent="-285750" algn="l">
              <a:lnSpc>
                <a:spcPct val="115000"/>
              </a:lnSpc>
              <a:buFont typeface="Arial" panose="020B0604020202020204" pitchFamily="34" charset="0"/>
              <a:buChar char="○"/>
            </a:pPr>
            <a:r>
              <a:rPr lang="de-DE" sz="1600" b="1" u="none" strike="noStrike" dirty="0">
                <a:effectLst/>
                <a:latin typeface="+mj-lt"/>
                <a:ea typeface="Montserrat" panose="00000500000000000000" pitchFamily="2" charset="0"/>
                <a:cs typeface="Montserrat" panose="00000500000000000000" pitchFamily="2" charset="0"/>
              </a:rPr>
              <a:t>B-Aufgaben: Mittlere Priorität, wichtig aber nicht dringend</a:t>
            </a:r>
            <a:endParaRPr lang="de-DE" sz="1600" b="1" u="none" strike="noStrike" dirty="0">
              <a:effectLst/>
              <a:latin typeface="+mj-lt"/>
              <a:ea typeface="Arial" panose="020B0604020202020204" pitchFamily="34" charset="0"/>
            </a:endParaRPr>
          </a:p>
          <a:p>
            <a:pPr marL="742950" lvl="1" indent="-285750" algn="l">
              <a:lnSpc>
                <a:spcPct val="115000"/>
              </a:lnSpc>
              <a:spcAft>
                <a:spcPts val="3600"/>
              </a:spcAft>
              <a:buFont typeface="Arial" panose="020B0604020202020204" pitchFamily="34" charset="0"/>
              <a:buChar char="○"/>
            </a:pPr>
            <a:r>
              <a:rPr lang="de-DE" sz="1600" b="1" u="none" strike="noStrike" dirty="0">
                <a:effectLst/>
                <a:latin typeface="+mj-lt"/>
                <a:ea typeface="Montserrat" panose="00000500000000000000" pitchFamily="2" charset="0"/>
                <a:cs typeface="Montserrat" panose="00000500000000000000" pitchFamily="2" charset="0"/>
              </a:rPr>
              <a:t>C-Aufgaben: Niedrigste Priorität, weder dringend noch wichtig</a:t>
            </a:r>
            <a:endParaRPr lang="de-DE" sz="1600" b="1" u="none" strike="noStrike" dirty="0">
              <a:effectLst/>
              <a:latin typeface="+mj-lt"/>
              <a:ea typeface="Arial" panose="020B0604020202020204" pitchFamily="34" charset="0"/>
            </a:endParaRPr>
          </a:p>
          <a:p>
            <a:endParaRPr lang="de-DE" dirty="0">
              <a:solidFill>
                <a:srgbClr val="FFFFFF"/>
              </a:solidFill>
            </a:endParaRP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5304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Laser Leuchten, die ein Dreieck bilden">
            <a:extLst>
              <a:ext uri="{FF2B5EF4-FFF2-40B4-BE49-F238E27FC236}">
                <a16:creationId xmlns:a16="http://schemas.microsoft.com/office/drawing/2014/main" id="{E36CBE34-AE91-86D1-E065-B4C95E3D4A23}"/>
              </a:ext>
            </a:extLst>
          </p:cNvPr>
          <p:cNvPicPr>
            <a:picLocks noChangeAspect="1"/>
          </p:cNvPicPr>
          <p:nvPr/>
        </p:nvPicPr>
        <p:blipFill>
          <a:blip r:embed="rId2">
            <a:alphaModFix amt="40000"/>
          </a:blip>
          <a:srcRect t="8365" b="1635"/>
          <a:stretch/>
        </p:blipFill>
        <p:spPr>
          <a:xfrm>
            <a:off x="-2" y="-4"/>
            <a:ext cx="12192001" cy="6858001"/>
          </a:xfrm>
          <a:prstGeom prst="rect">
            <a:avLst/>
          </a:prstGeom>
        </p:spPr>
      </p:pic>
      <p:sp>
        <p:nvSpPr>
          <p:cNvPr id="2" name="Titel 1">
            <a:extLst>
              <a:ext uri="{FF2B5EF4-FFF2-40B4-BE49-F238E27FC236}">
                <a16:creationId xmlns:a16="http://schemas.microsoft.com/office/drawing/2014/main" id="{A1FF9213-68B9-73BE-32B5-A960830752A2}"/>
              </a:ext>
            </a:extLst>
          </p:cNvPr>
          <p:cNvSpPr>
            <a:spLocks noGrp="1"/>
          </p:cNvSpPr>
          <p:nvPr>
            <p:ph type="ctrTitle"/>
          </p:nvPr>
        </p:nvSpPr>
        <p:spPr>
          <a:xfrm>
            <a:off x="1440330" y="969166"/>
            <a:ext cx="9057451" cy="850392"/>
          </a:xfrm>
        </p:spPr>
        <p:txBody>
          <a:bodyPr anchor="t">
            <a:normAutofit fontScale="90000"/>
          </a:bodyPr>
          <a:lstStyle/>
          <a:p>
            <a:pPr algn="ctr"/>
            <a:r>
              <a:rPr lang="de-DE" dirty="0">
                <a:solidFill>
                  <a:srgbClr val="FFFFFF"/>
                </a:solidFill>
              </a:rPr>
              <a:t>Tagesaufgabe Zeitmanagement</a:t>
            </a:r>
          </a:p>
        </p:txBody>
      </p:sp>
      <p:sp>
        <p:nvSpPr>
          <p:cNvPr id="3" name="Untertitel 2">
            <a:extLst>
              <a:ext uri="{FF2B5EF4-FFF2-40B4-BE49-F238E27FC236}">
                <a16:creationId xmlns:a16="http://schemas.microsoft.com/office/drawing/2014/main" id="{7F6E688D-2FF3-1FD7-74DD-86E1C6E20746}"/>
              </a:ext>
            </a:extLst>
          </p:cNvPr>
          <p:cNvSpPr>
            <a:spLocks noGrp="1"/>
          </p:cNvSpPr>
          <p:nvPr>
            <p:ph type="subTitle" idx="1"/>
          </p:nvPr>
        </p:nvSpPr>
        <p:spPr>
          <a:xfrm>
            <a:off x="1440330" y="2732989"/>
            <a:ext cx="9311335" cy="3476934"/>
          </a:xfrm>
        </p:spPr>
        <p:txBody>
          <a:bodyPr anchor="b">
            <a:normAutofit fontScale="85000" lnSpcReduction="20000"/>
          </a:bodyPr>
          <a:lstStyle/>
          <a:p>
            <a:pPr algn="l"/>
            <a:r>
              <a:rPr lang="de-DE" sz="1600" b="1" i="0" u="none" strike="noStrike" dirty="0">
                <a:effectLst/>
                <a:latin typeface="+mj-lt"/>
                <a:ea typeface="Montserrat" panose="00000500000000000000" pitchFamily="2" charset="0"/>
                <a:cs typeface="Montserrat" panose="00000500000000000000" pitchFamily="2" charset="0"/>
              </a:rPr>
              <a:t>Aufgabe 4</a:t>
            </a:r>
          </a:p>
          <a:p>
            <a:pPr algn="l"/>
            <a:r>
              <a:rPr lang="de-DE" b="1" i="0" dirty="0">
                <a:solidFill>
                  <a:srgbClr val="D1D2D3"/>
                </a:solidFill>
                <a:effectLst/>
                <a:highlight>
                  <a:srgbClr val="800000"/>
                </a:highlight>
                <a:latin typeface="Slack-Lato"/>
              </a:rPr>
              <a:t>Niedrige Priorität (kann verschoben werden)</a:t>
            </a:r>
            <a:br>
              <a:rPr lang="de-DE" b="0" i="0" dirty="0">
                <a:solidFill>
                  <a:srgbClr val="D1D2D3"/>
                </a:solidFill>
                <a:effectLst/>
                <a:highlight>
                  <a:srgbClr val="800000"/>
                </a:highlight>
                <a:latin typeface="Slack-Lato"/>
              </a:rPr>
            </a:br>
            <a:r>
              <a:rPr lang="de-DE" b="1" i="0" dirty="0">
                <a:solidFill>
                  <a:srgbClr val="D1D2D3"/>
                </a:solidFill>
                <a:effectLst/>
                <a:latin typeface="Slack-Lato"/>
              </a:rPr>
              <a:t>Beantworten von E-Mails und administrativen Aufgaben</a:t>
            </a:r>
            <a:r>
              <a:rPr lang="de-DE" b="0" i="0" dirty="0">
                <a:solidFill>
                  <a:srgbClr val="D1D2D3"/>
                </a:solidFill>
                <a:effectLst/>
                <a:latin typeface="Slack-Lato"/>
              </a:rPr>
              <a:t>: kann immer wieder zwischengeschoben werden, falls man Zeit überbrücken muss</a:t>
            </a:r>
            <a:br>
              <a:rPr lang="de-DE" b="0" i="0" dirty="0">
                <a:solidFill>
                  <a:srgbClr val="D1D2D3"/>
                </a:solidFill>
                <a:effectLst/>
                <a:latin typeface="Slack-Lato"/>
              </a:rPr>
            </a:br>
            <a:endParaRPr lang="de-DE" b="0" i="0" dirty="0">
              <a:solidFill>
                <a:srgbClr val="D1D2D3"/>
              </a:solidFill>
              <a:effectLst/>
              <a:latin typeface="Slack-Lato"/>
            </a:endParaRPr>
          </a:p>
          <a:p>
            <a:pPr algn="l"/>
            <a:r>
              <a:rPr lang="de-DE" b="1" i="0" dirty="0">
                <a:solidFill>
                  <a:srgbClr val="D1D2D3"/>
                </a:solidFill>
                <a:effectLst/>
                <a:latin typeface="Slack-Lato"/>
              </a:rPr>
              <a:t>Fortbildung: Online-Kurs zu </a:t>
            </a:r>
            <a:r>
              <a:rPr lang="de-DE" b="1" i="0" dirty="0" err="1">
                <a:solidFill>
                  <a:srgbClr val="D1D2D3"/>
                </a:solidFill>
                <a:effectLst/>
                <a:latin typeface="Slack-Lato"/>
              </a:rPr>
              <a:t>Machine</a:t>
            </a:r>
            <a:r>
              <a:rPr lang="de-DE" b="1" i="0" dirty="0">
                <a:solidFill>
                  <a:srgbClr val="D1D2D3"/>
                </a:solidFill>
                <a:effectLst/>
                <a:latin typeface="Slack-Lato"/>
              </a:rPr>
              <a:t> Learning:</a:t>
            </a:r>
            <a:r>
              <a:rPr lang="de-DE" b="0" i="0" dirty="0">
                <a:solidFill>
                  <a:srgbClr val="D1D2D3"/>
                </a:solidFill>
                <a:effectLst/>
                <a:latin typeface="Slack-Lato"/>
              </a:rPr>
              <a:t> es ist eine persönliche Entwicklung und hier darf man noch flexibel sein.</a:t>
            </a:r>
            <a:br>
              <a:rPr lang="de-DE" b="0" i="0" dirty="0">
                <a:solidFill>
                  <a:srgbClr val="D1D2D3"/>
                </a:solidFill>
                <a:effectLst/>
                <a:latin typeface="Slack-Lato"/>
              </a:rPr>
            </a:br>
            <a:endParaRPr lang="de-DE" b="0" i="0" dirty="0">
              <a:solidFill>
                <a:srgbClr val="D1D2D3"/>
              </a:solidFill>
              <a:effectLst/>
              <a:latin typeface="Slack-Lato"/>
            </a:endParaRPr>
          </a:p>
          <a:p>
            <a:pPr algn="l"/>
            <a:r>
              <a:rPr lang="de-DE" b="1" i="0" dirty="0">
                <a:solidFill>
                  <a:srgbClr val="D1D2D3"/>
                </a:solidFill>
                <a:effectLst/>
                <a:latin typeface="Slack-Lato"/>
              </a:rPr>
              <a:t>1:1 Meeting mit dem Vorgesetzten</a:t>
            </a:r>
            <a:r>
              <a:rPr lang="de-DE" b="0" i="0" dirty="0">
                <a:solidFill>
                  <a:srgbClr val="D1D2D3"/>
                </a:solidFill>
                <a:effectLst/>
                <a:latin typeface="Slack-Lato"/>
              </a:rPr>
              <a:t>: Vielleicht nicht ganz so dringend, da wir reguläre Feedback-Meeting haben.</a:t>
            </a:r>
            <a:br>
              <a:rPr lang="de-DE" b="0" i="0" dirty="0">
                <a:solidFill>
                  <a:srgbClr val="D1D2D3"/>
                </a:solidFill>
                <a:effectLst/>
                <a:latin typeface="Slack-Lato"/>
              </a:rPr>
            </a:br>
            <a:endParaRPr lang="de-DE" b="0" i="0" dirty="0">
              <a:solidFill>
                <a:srgbClr val="D1D2D3"/>
              </a:solidFill>
              <a:effectLst/>
              <a:latin typeface="Slack-Lato"/>
            </a:endParaRPr>
          </a:p>
          <a:p>
            <a:pPr algn="l"/>
            <a:r>
              <a:rPr lang="de-DE" b="1" i="0" dirty="0">
                <a:solidFill>
                  <a:srgbClr val="D1D2D3"/>
                </a:solidFill>
                <a:effectLst/>
                <a:latin typeface="Slack-Lato"/>
              </a:rPr>
              <a:t>Teilnahme an einem Team-Meeting</a:t>
            </a:r>
            <a:r>
              <a:rPr lang="de-DE" b="0" i="0" dirty="0">
                <a:solidFill>
                  <a:srgbClr val="D1D2D3"/>
                </a:solidFill>
                <a:effectLst/>
                <a:latin typeface="Slack-Lato"/>
              </a:rPr>
              <a:t>: geschieht routinemäßig</a:t>
            </a:r>
          </a:p>
          <a:p>
            <a:pPr algn="l"/>
            <a:endParaRPr lang="de-DE" b="0" i="0" dirty="0">
              <a:solidFill>
                <a:srgbClr val="D1D2D3"/>
              </a:solidFill>
              <a:effectLst/>
              <a:latin typeface="Slack-Lato"/>
            </a:endParaRP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726466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Laser Leuchten, die ein Dreieck bilden">
            <a:extLst>
              <a:ext uri="{FF2B5EF4-FFF2-40B4-BE49-F238E27FC236}">
                <a16:creationId xmlns:a16="http://schemas.microsoft.com/office/drawing/2014/main" id="{E36CBE34-AE91-86D1-E065-B4C95E3D4A23}"/>
              </a:ext>
            </a:extLst>
          </p:cNvPr>
          <p:cNvPicPr>
            <a:picLocks noChangeAspect="1"/>
          </p:cNvPicPr>
          <p:nvPr/>
        </p:nvPicPr>
        <p:blipFill>
          <a:blip r:embed="rId2">
            <a:alphaModFix amt="40000"/>
          </a:blip>
          <a:srcRect t="8365" b="1635"/>
          <a:stretch/>
        </p:blipFill>
        <p:spPr>
          <a:xfrm>
            <a:off x="0" y="114296"/>
            <a:ext cx="12192001" cy="6858001"/>
          </a:xfrm>
          <a:prstGeom prst="rect">
            <a:avLst/>
          </a:prstGeom>
        </p:spPr>
      </p:pic>
      <p:sp>
        <p:nvSpPr>
          <p:cNvPr id="2" name="Titel 1">
            <a:extLst>
              <a:ext uri="{FF2B5EF4-FFF2-40B4-BE49-F238E27FC236}">
                <a16:creationId xmlns:a16="http://schemas.microsoft.com/office/drawing/2014/main" id="{A1FF9213-68B9-73BE-32B5-A960830752A2}"/>
              </a:ext>
            </a:extLst>
          </p:cNvPr>
          <p:cNvSpPr>
            <a:spLocks noGrp="1"/>
          </p:cNvSpPr>
          <p:nvPr>
            <p:ph type="ctrTitle"/>
          </p:nvPr>
        </p:nvSpPr>
        <p:spPr>
          <a:xfrm>
            <a:off x="1251037" y="921169"/>
            <a:ext cx="9057451" cy="850392"/>
          </a:xfrm>
        </p:spPr>
        <p:txBody>
          <a:bodyPr anchor="t">
            <a:normAutofit fontScale="90000"/>
          </a:bodyPr>
          <a:lstStyle/>
          <a:p>
            <a:r>
              <a:rPr lang="de-DE" dirty="0">
                <a:solidFill>
                  <a:srgbClr val="FFFFFF"/>
                </a:solidFill>
              </a:rPr>
              <a:t>Tagesaufgabe Zeitmanagement</a:t>
            </a:r>
          </a:p>
        </p:txBody>
      </p:sp>
      <p:sp>
        <p:nvSpPr>
          <p:cNvPr id="3" name="Untertitel 2">
            <a:extLst>
              <a:ext uri="{FF2B5EF4-FFF2-40B4-BE49-F238E27FC236}">
                <a16:creationId xmlns:a16="http://schemas.microsoft.com/office/drawing/2014/main" id="{7F6E688D-2FF3-1FD7-74DD-86E1C6E20746}"/>
              </a:ext>
            </a:extLst>
          </p:cNvPr>
          <p:cNvSpPr>
            <a:spLocks noGrp="1"/>
          </p:cNvSpPr>
          <p:nvPr>
            <p:ph type="subTitle" idx="1"/>
          </p:nvPr>
        </p:nvSpPr>
        <p:spPr>
          <a:xfrm>
            <a:off x="3085002" y="2573368"/>
            <a:ext cx="5389520" cy="3978128"/>
          </a:xfrm>
        </p:spPr>
        <p:txBody>
          <a:bodyPr anchor="b">
            <a:normAutofit fontScale="70000" lnSpcReduction="20000"/>
          </a:bodyPr>
          <a:lstStyle/>
          <a:p>
            <a:pPr marL="285750" indent="-285750" algn="ctr">
              <a:lnSpc>
                <a:spcPct val="115000"/>
              </a:lnSpc>
              <a:spcBef>
                <a:spcPts val="600"/>
              </a:spcBef>
              <a:spcAft>
                <a:spcPts val="2100"/>
              </a:spcAft>
              <a:buFont typeface="Wingdings" panose="05000000000000000000" pitchFamily="2" charset="2"/>
              <a:buChar char="Ø"/>
            </a:pPr>
            <a:r>
              <a:rPr lang="de-DE" sz="2400" b="1" u="sng" strike="noStrike" dirty="0">
                <a:effectLst/>
                <a:highlight>
                  <a:srgbClr val="00FF00"/>
                </a:highlight>
                <a:latin typeface="+mj-lt"/>
                <a:ea typeface="Montserrat" panose="00000500000000000000" pitchFamily="2" charset="0"/>
                <a:cs typeface="Montserrat" panose="00000500000000000000" pitchFamily="2" charset="0"/>
              </a:rPr>
              <a:t>Diskussionsrunde</a:t>
            </a:r>
            <a:endParaRPr lang="de-DE" sz="2400" b="1" u="sng" strike="noStrike" dirty="0">
              <a:effectLst/>
              <a:highlight>
                <a:srgbClr val="00FF00"/>
              </a:highlight>
              <a:latin typeface="+mj-lt"/>
              <a:ea typeface="Arial" panose="020B0604020202020204" pitchFamily="34" charset="0"/>
            </a:endParaRPr>
          </a:p>
          <a:p>
            <a:pPr marL="171450" indent="-171450" algn="ctr">
              <a:buFont typeface="Wingdings" panose="05000000000000000000" pitchFamily="2" charset="2"/>
              <a:buChar char="v"/>
            </a:pPr>
            <a:r>
              <a:rPr lang="de-DE" sz="1100" dirty="0"/>
              <a:t>Wichtigste und dringendste Aufgaben zuerst</a:t>
            </a:r>
          </a:p>
          <a:p>
            <a:pPr marL="171450" indent="-171450" algn="ctr">
              <a:buFont typeface="Wingdings" panose="05000000000000000000" pitchFamily="2" charset="2"/>
              <a:buChar char="v"/>
            </a:pPr>
            <a:r>
              <a:rPr lang="de-DE" sz="1100" dirty="0"/>
              <a:t>Struktur und Übersicht in großen Projekten</a:t>
            </a:r>
          </a:p>
          <a:p>
            <a:pPr marL="171450" indent="-171450" algn="ctr">
              <a:buFont typeface="Wingdings" panose="05000000000000000000" pitchFamily="2" charset="2"/>
              <a:buChar char="v"/>
            </a:pPr>
            <a:r>
              <a:rPr lang="de-DE" sz="1100" dirty="0"/>
              <a:t>Einhalten von Deadlines</a:t>
            </a:r>
          </a:p>
          <a:p>
            <a:pPr marL="171450" indent="-171450" algn="ctr">
              <a:buFont typeface="Wingdings" panose="05000000000000000000" pitchFamily="2" charset="2"/>
              <a:buChar char="v"/>
            </a:pPr>
            <a:endParaRPr lang="de-DE" sz="1100" dirty="0"/>
          </a:p>
          <a:p>
            <a:pPr marL="171450" indent="-171450" algn="ctr">
              <a:buFont typeface="Wingdings" panose="05000000000000000000" pitchFamily="2" charset="2"/>
              <a:buChar char="v"/>
            </a:pPr>
            <a:r>
              <a:rPr lang="de-DE" sz="1100" dirty="0"/>
              <a:t>Kurzfristige und unvorhersehbare Änderungen der Priorisierung</a:t>
            </a:r>
          </a:p>
          <a:p>
            <a:pPr marL="171450" indent="-171450" algn="ctr">
              <a:buFont typeface="Wingdings" panose="05000000000000000000" pitchFamily="2" charset="2"/>
              <a:buChar char="v"/>
            </a:pPr>
            <a:r>
              <a:rPr lang="de-DE" sz="1100" dirty="0"/>
              <a:t>Realistische Einschätzung der eigenen Fähigkeiten, passende Zeiteinteilung</a:t>
            </a:r>
          </a:p>
          <a:p>
            <a:pPr marL="171450" indent="-171450" algn="ctr">
              <a:buFont typeface="Wingdings" panose="05000000000000000000" pitchFamily="2" charset="2"/>
              <a:buChar char="v"/>
            </a:pPr>
            <a:r>
              <a:rPr lang="de-DE" sz="1100" dirty="0"/>
              <a:t>Kommunikationsprobleme, unterschiedliche Vorstellungen</a:t>
            </a:r>
          </a:p>
          <a:p>
            <a:pPr marL="171450" indent="-171450" algn="ctr">
              <a:buFont typeface="Wingdings" panose="05000000000000000000" pitchFamily="2" charset="2"/>
              <a:buChar char="v"/>
            </a:pPr>
            <a:endParaRPr lang="de-DE" sz="1100" dirty="0"/>
          </a:p>
          <a:p>
            <a:pPr marL="171450" indent="-171450" algn="ctr">
              <a:buFont typeface="Wingdings" panose="05000000000000000000" pitchFamily="2" charset="2"/>
              <a:buChar char="v"/>
            </a:pPr>
            <a:r>
              <a:rPr lang="de-DE" sz="1100" dirty="0"/>
              <a:t>Gängige Priorisierungsmethoden, Eisenhower-Matrix </a:t>
            </a:r>
            <a:r>
              <a:rPr lang="de-DE" sz="1100" dirty="0" err="1"/>
              <a:t>ect</a:t>
            </a:r>
            <a:r>
              <a:rPr lang="de-DE" sz="1100" dirty="0"/>
              <a:t>…</a:t>
            </a:r>
          </a:p>
          <a:p>
            <a:pPr marL="171450" indent="-171450" algn="ctr">
              <a:buFont typeface="Wingdings" panose="05000000000000000000" pitchFamily="2" charset="2"/>
              <a:buChar char="v"/>
            </a:pPr>
            <a:r>
              <a:rPr lang="de-DE" sz="1100" dirty="0"/>
              <a:t>Flexibilität</a:t>
            </a:r>
          </a:p>
          <a:p>
            <a:pPr marL="171450" indent="-171450" algn="ctr">
              <a:buFont typeface="Wingdings" panose="05000000000000000000" pitchFamily="2" charset="2"/>
              <a:buChar char="v"/>
            </a:pPr>
            <a:r>
              <a:rPr lang="de-DE" sz="1100" dirty="0"/>
              <a:t>tägliche Teammeetings und Status-Updates</a:t>
            </a:r>
          </a:p>
          <a:p>
            <a:pPr marL="171450" indent="-171450" algn="ctr">
              <a:buFont typeface="Wingdings" panose="05000000000000000000" pitchFamily="2" charset="2"/>
              <a:buChar char="v"/>
            </a:pPr>
            <a:endParaRPr lang="de-DE" sz="1100" dirty="0"/>
          </a:p>
          <a:p>
            <a:pPr marL="171450" indent="-171450" algn="ctr">
              <a:buFont typeface="Wingdings" panose="05000000000000000000" pitchFamily="2" charset="2"/>
              <a:buChar char="v"/>
            </a:pPr>
            <a:r>
              <a:rPr lang="de-DE" sz="1100" dirty="0"/>
              <a:t>Einheitliche und klare (eindeutige) Ziele gemeinsam definieren</a:t>
            </a:r>
          </a:p>
          <a:p>
            <a:pPr marL="171450" indent="-171450" algn="ctr">
              <a:buFont typeface="Wingdings" panose="05000000000000000000" pitchFamily="2" charset="2"/>
              <a:buChar char="v"/>
            </a:pPr>
            <a:r>
              <a:rPr lang="de-DE" sz="1100" dirty="0"/>
              <a:t>Gegenseitiger Support</a:t>
            </a:r>
          </a:p>
          <a:p>
            <a:pPr marL="171450" indent="-171450" algn="ctr">
              <a:buFont typeface="Wingdings" panose="05000000000000000000" pitchFamily="2" charset="2"/>
              <a:buChar char="v"/>
            </a:pPr>
            <a:r>
              <a:rPr lang="de-DE" sz="1100" dirty="0"/>
              <a:t>Effektivere Aufgaben/</a:t>
            </a:r>
            <a:r>
              <a:rPr lang="de-DE" sz="1100"/>
              <a:t>Ressourcen </a:t>
            </a:r>
            <a:r>
              <a:rPr lang="de-DE" sz="1100" dirty="0"/>
              <a:t>V</a:t>
            </a:r>
            <a:r>
              <a:rPr lang="de-DE" sz="1100"/>
              <a:t>erteilung</a:t>
            </a:r>
            <a:endParaRPr lang="de-DE" sz="1100" dirty="0"/>
          </a:p>
          <a:p>
            <a:pPr marL="171450" indent="-171450" algn="ctr">
              <a:buFont typeface="Wingdings" panose="05000000000000000000" pitchFamily="2" charset="2"/>
              <a:buChar char="v"/>
            </a:pPr>
            <a:endParaRPr lang="de-DE" sz="1100" dirty="0"/>
          </a:p>
          <a:p>
            <a:pPr marL="171450" indent="-171450" algn="ctr">
              <a:buFont typeface="Wingdings" panose="05000000000000000000" pitchFamily="2" charset="2"/>
              <a:buChar char="v"/>
            </a:pPr>
            <a:endParaRPr lang="de-DE" sz="1100" dirty="0"/>
          </a:p>
          <a:p>
            <a:pPr marL="171450" indent="-171450" algn="ctr">
              <a:buFont typeface="Wingdings" panose="05000000000000000000" pitchFamily="2" charset="2"/>
              <a:buChar char="v"/>
            </a:pPr>
            <a:endParaRPr lang="de-DE" sz="1100" dirty="0"/>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ntertitel 2">
            <a:extLst>
              <a:ext uri="{FF2B5EF4-FFF2-40B4-BE49-F238E27FC236}">
                <a16:creationId xmlns:a16="http://schemas.microsoft.com/office/drawing/2014/main" id="{47B8610D-2DEA-3E96-E7D8-572EB96A41AC}"/>
              </a:ext>
            </a:extLst>
          </p:cNvPr>
          <p:cNvSpPr txBox="1">
            <a:spLocks/>
          </p:cNvSpPr>
          <p:nvPr/>
        </p:nvSpPr>
        <p:spPr>
          <a:xfrm>
            <a:off x="6194528" y="1828710"/>
            <a:ext cx="4689132" cy="1244689"/>
          </a:xfrm>
          <a:prstGeom prst="rect">
            <a:avLst/>
          </a:prstGeom>
        </p:spPr>
        <p:txBody>
          <a:bodyPr vert="horz" lIns="91440" tIns="45720" rIns="91440" bIns="45720" rtlCol="0" anchor="b">
            <a:normAutofit/>
          </a:bodyPr>
          <a:lstStyle>
            <a:lvl1pPr marL="0" indent="0" algn="l" defTabSz="914400" rtl="0" eaLnBrk="1" latinLnBrk="0" hangingPunct="1">
              <a:lnSpc>
                <a:spcPct val="10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endParaRPr lang="de-DE" sz="1100" dirty="0">
              <a:solidFill>
                <a:srgbClr val="FFFFFF"/>
              </a:solidFill>
            </a:endParaRPr>
          </a:p>
        </p:txBody>
      </p:sp>
    </p:spTree>
    <p:extLst>
      <p:ext uri="{BB962C8B-B14F-4D97-AF65-F5344CB8AC3E}">
        <p14:creationId xmlns:p14="http://schemas.microsoft.com/office/powerpoint/2010/main" val="28835797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Laser Leuchten, die ein Dreieck bilden">
            <a:extLst>
              <a:ext uri="{FF2B5EF4-FFF2-40B4-BE49-F238E27FC236}">
                <a16:creationId xmlns:a16="http://schemas.microsoft.com/office/drawing/2014/main" id="{E36CBE34-AE91-86D1-E065-B4C95E3D4A23}"/>
              </a:ext>
            </a:extLst>
          </p:cNvPr>
          <p:cNvPicPr>
            <a:picLocks noChangeAspect="1"/>
          </p:cNvPicPr>
          <p:nvPr/>
        </p:nvPicPr>
        <p:blipFill>
          <a:blip r:embed="rId2">
            <a:alphaModFix amt="40000"/>
          </a:blip>
          <a:srcRect t="8365" b="1635"/>
          <a:stretch/>
        </p:blipFill>
        <p:spPr>
          <a:xfrm>
            <a:off x="-2" y="-4"/>
            <a:ext cx="12192001" cy="6858001"/>
          </a:xfrm>
          <a:prstGeom prst="rect">
            <a:avLst/>
          </a:prstGeom>
        </p:spPr>
      </p:pic>
      <p:sp>
        <p:nvSpPr>
          <p:cNvPr id="2" name="Titel 1">
            <a:extLst>
              <a:ext uri="{FF2B5EF4-FFF2-40B4-BE49-F238E27FC236}">
                <a16:creationId xmlns:a16="http://schemas.microsoft.com/office/drawing/2014/main" id="{A1FF9213-68B9-73BE-32B5-A960830752A2}"/>
              </a:ext>
            </a:extLst>
          </p:cNvPr>
          <p:cNvSpPr>
            <a:spLocks noGrp="1"/>
          </p:cNvSpPr>
          <p:nvPr>
            <p:ph type="ctrTitle"/>
          </p:nvPr>
        </p:nvSpPr>
        <p:spPr>
          <a:xfrm>
            <a:off x="1567272" y="991108"/>
            <a:ext cx="9057451" cy="850392"/>
          </a:xfrm>
        </p:spPr>
        <p:txBody>
          <a:bodyPr anchor="t">
            <a:normAutofit fontScale="90000"/>
          </a:bodyPr>
          <a:lstStyle/>
          <a:p>
            <a:r>
              <a:rPr lang="de-DE" dirty="0">
                <a:solidFill>
                  <a:srgbClr val="FFFFFF"/>
                </a:solidFill>
              </a:rPr>
              <a:t>Tagesaufgabe Zeitmanagement</a:t>
            </a:r>
          </a:p>
        </p:txBody>
      </p:sp>
      <p:sp>
        <p:nvSpPr>
          <p:cNvPr id="3" name="Untertitel 2">
            <a:extLst>
              <a:ext uri="{FF2B5EF4-FFF2-40B4-BE49-F238E27FC236}">
                <a16:creationId xmlns:a16="http://schemas.microsoft.com/office/drawing/2014/main" id="{7F6E688D-2FF3-1FD7-74DD-86E1C6E20746}"/>
              </a:ext>
            </a:extLst>
          </p:cNvPr>
          <p:cNvSpPr>
            <a:spLocks noGrp="1"/>
          </p:cNvSpPr>
          <p:nvPr>
            <p:ph type="subTitle" idx="1"/>
          </p:nvPr>
        </p:nvSpPr>
        <p:spPr>
          <a:xfrm>
            <a:off x="5539053" y="2413000"/>
            <a:ext cx="6144298" cy="3505473"/>
          </a:xfrm>
        </p:spPr>
        <p:txBody>
          <a:bodyPr anchor="b">
            <a:normAutofit/>
          </a:bodyPr>
          <a:lstStyle/>
          <a:p>
            <a:pPr>
              <a:lnSpc>
                <a:spcPct val="115000"/>
              </a:lnSpc>
              <a:spcBef>
                <a:spcPts val="600"/>
              </a:spcBef>
              <a:spcAft>
                <a:spcPts val="2100"/>
              </a:spcAft>
            </a:pPr>
            <a:r>
              <a:rPr lang="de-DE" sz="1600" b="1" dirty="0">
                <a:effectLst/>
                <a:latin typeface="+mj-lt"/>
                <a:ea typeface="Montserrat" panose="00000500000000000000" pitchFamily="2" charset="0"/>
                <a:cs typeface="Montserrat" panose="00000500000000000000" pitchFamily="2" charset="0"/>
              </a:rPr>
              <a:t>Aufgabe 1:</a:t>
            </a:r>
            <a:r>
              <a:rPr lang="de-DE" sz="1600" dirty="0">
                <a:effectLst/>
                <a:latin typeface="+mj-lt"/>
                <a:ea typeface="Montserrat" panose="00000500000000000000" pitchFamily="2" charset="0"/>
                <a:cs typeface="Montserrat" panose="00000500000000000000" pitchFamily="2" charset="0"/>
              </a:rPr>
              <a:t> Kategorisiere die Aufgaben in A, B, und C basierend auf ihrer Wichtigkeit und Dringlichkeit:</a:t>
            </a:r>
            <a:endParaRPr lang="de-DE" sz="1600" dirty="0">
              <a:effectLst/>
              <a:latin typeface="+mj-lt"/>
              <a:ea typeface="Arial" panose="020B0604020202020204" pitchFamily="34" charset="0"/>
            </a:endParaRPr>
          </a:p>
          <a:p>
            <a:pPr marL="742950" lvl="1" indent="-285750" algn="l">
              <a:lnSpc>
                <a:spcPct val="115000"/>
              </a:lnSpc>
              <a:spcBef>
                <a:spcPts val="2100"/>
              </a:spcBef>
              <a:spcAft>
                <a:spcPts val="0"/>
              </a:spcAft>
              <a:buFont typeface="Arial" panose="020B0604020202020204" pitchFamily="34" charset="0"/>
              <a:buChar char="○"/>
            </a:pPr>
            <a:r>
              <a:rPr lang="de-DE" sz="2400" b="1" u="none" strike="noStrike" dirty="0">
                <a:solidFill>
                  <a:srgbClr val="92D050"/>
                </a:solidFill>
                <a:effectLst/>
                <a:latin typeface="+mj-lt"/>
                <a:ea typeface="Montserrat" panose="00000500000000000000" pitchFamily="2" charset="0"/>
                <a:cs typeface="Montserrat" panose="00000500000000000000" pitchFamily="2" charset="0"/>
              </a:rPr>
              <a:t>A</a:t>
            </a:r>
            <a:r>
              <a:rPr lang="de-DE" sz="1600" u="none" strike="noStrike" dirty="0">
                <a:effectLst/>
                <a:latin typeface="+mj-lt"/>
                <a:ea typeface="Montserrat" panose="00000500000000000000" pitchFamily="2" charset="0"/>
                <a:cs typeface="Montserrat" panose="00000500000000000000" pitchFamily="2" charset="0"/>
              </a:rPr>
              <a:t>-Aufgaben: Höchste Priorität, dringend und wichtig</a:t>
            </a:r>
            <a:endParaRPr lang="de-DE" sz="1600" u="none" strike="noStrike" dirty="0">
              <a:effectLst/>
              <a:latin typeface="+mj-lt"/>
              <a:ea typeface="Arial" panose="020B0604020202020204" pitchFamily="34" charset="0"/>
            </a:endParaRPr>
          </a:p>
          <a:p>
            <a:pPr marL="742950" lvl="1" indent="-285750" algn="l">
              <a:lnSpc>
                <a:spcPct val="115000"/>
              </a:lnSpc>
              <a:buFont typeface="Arial" panose="020B0604020202020204" pitchFamily="34" charset="0"/>
              <a:buChar char="○"/>
            </a:pPr>
            <a:r>
              <a:rPr lang="de-DE" sz="2400" b="1" u="none" strike="noStrike" dirty="0">
                <a:solidFill>
                  <a:srgbClr val="FFFF00"/>
                </a:solidFill>
                <a:effectLst/>
                <a:latin typeface="+mj-lt"/>
                <a:ea typeface="Montserrat" panose="00000500000000000000" pitchFamily="2" charset="0"/>
                <a:cs typeface="Montserrat" panose="00000500000000000000" pitchFamily="2" charset="0"/>
              </a:rPr>
              <a:t>B</a:t>
            </a:r>
            <a:r>
              <a:rPr lang="de-DE" sz="1600" u="none" strike="noStrike" dirty="0">
                <a:effectLst/>
                <a:latin typeface="+mj-lt"/>
                <a:ea typeface="Montserrat" panose="00000500000000000000" pitchFamily="2" charset="0"/>
                <a:cs typeface="Montserrat" panose="00000500000000000000" pitchFamily="2" charset="0"/>
              </a:rPr>
              <a:t>-Aufgaben: Mittlere Priorität, wichtig aber nicht dringend</a:t>
            </a:r>
            <a:endParaRPr lang="de-DE" sz="1600" u="none" strike="noStrike" dirty="0">
              <a:effectLst/>
              <a:latin typeface="+mj-lt"/>
              <a:ea typeface="Arial" panose="020B0604020202020204" pitchFamily="34" charset="0"/>
            </a:endParaRPr>
          </a:p>
          <a:p>
            <a:pPr marL="742950" lvl="1" indent="-285750" algn="l">
              <a:lnSpc>
                <a:spcPct val="115000"/>
              </a:lnSpc>
              <a:spcAft>
                <a:spcPts val="3600"/>
              </a:spcAft>
              <a:buFont typeface="Arial" panose="020B0604020202020204" pitchFamily="34" charset="0"/>
              <a:buChar char="○"/>
            </a:pPr>
            <a:r>
              <a:rPr lang="de-DE" sz="2400" b="1" u="none" strike="noStrike" dirty="0">
                <a:solidFill>
                  <a:srgbClr val="FF0000"/>
                </a:solidFill>
                <a:effectLst/>
                <a:latin typeface="+mj-lt"/>
                <a:ea typeface="Montserrat" panose="00000500000000000000" pitchFamily="2" charset="0"/>
                <a:cs typeface="Montserrat" panose="00000500000000000000" pitchFamily="2" charset="0"/>
              </a:rPr>
              <a:t>C</a:t>
            </a:r>
            <a:r>
              <a:rPr lang="de-DE" sz="1600" u="none" strike="noStrike" dirty="0">
                <a:effectLst/>
                <a:latin typeface="+mj-lt"/>
                <a:ea typeface="Montserrat" panose="00000500000000000000" pitchFamily="2" charset="0"/>
                <a:cs typeface="Montserrat" panose="00000500000000000000" pitchFamily="2" charset="0"/>
              </a:rPr>
              <a:t>-Aufgaben: Niedrigste Priorität, weder dringend noch wichtig</a:t>
            </a:r>
            <a:endParaRPr lang="de-DE" sz="1600" u="none" strike="noStrike" dirty="0">
              <a:effectLst/>
              <a:latin typeface="+mj-lt"/>
              <a:ea typeface="Arial" panose="020B0604020202020204" pitchFamily="34" charset="0"/>
            </a:endParaRPr>
          </a:p>
          <a:p>
            <a:endParaRPr lang="de-DE" dirty="0">
              <a:solidFill>
                <a:srgbClr val="FFFFFF"/>
              </a:solidFill>
            </a:endParaRP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feld 4">
            <a:extLst>
              <a:ext uri="{FF2B5EF4-FFF2-40B4-BE49-F238E27FC236}">
                <a16:creationId xmlns:a16="http://schemas.microsoft.com/office/drawing/2014/main" id="{4A9F076A-B35C-A089-2A64-CD0375519516}"/>
              </a:ext>
            </a:extLst>
          </p:cNvPr>
          <p:cNvSpPr txBox="1"/>
          <p:nvPr/>
        </p:nvSpPr>
        <p:spPr>
          <a:xfrm>
            <a:off x="355600" y="2032000"/>
            <a:ext cx="5308600" cy="4109843"/>
          </a:xfrm>
          <a:prstGeom prst="rect">
            <a:avLst/>
          </a:prstGeom>
          <a:noFill/>
        </p:spPr>
        <p:txBody>
          <a:bodyPr wrap="square" rtlCol="0">
            <a:spAutoFit/>
          </a:bodyPr>
          <a:lstStyle/>
          <a:p>
            <a:pPr>
              <a:lnSpc>
                <a:spcPct val="150000"/>
              </a:lnSpc>
              <a:spcBef>
                <a:spcPts val="1200"/>
              </a:spcBef>
              <a:spcAft>
                <a:spcPts val="200"/>
              </a:spcAft>
            </a:pPr>
            <a:r>
              <a:rPr lang="de-DE" sz="1100" b="1" dirty="0">
                <a:effectLst/>
                <a:latin typeface="+mj-lt"/>
                <a:ea typeface="Montserrat" panose="00000500000000000000" pitchFamily="2" charset="0"/>
                <a:cs typeface="Montserrat" panose="00000500000000000000" pitchFamily="2" charset="0"/>
              </a:rPr>
              <a:t>Liste der anstehenden Aufgaben:</a:t>
            </a:r>
            <a:endParaRPr lang="de-DE" sz="1100" b="1" dirty="0">
              <a:effectLst/>
              <a:latin typeface="+mj-lt"/>
            </a:endParaRPr>
          </a:p>
          <a:p>
            <a:pPr lvl="0">
              <a:lnSpc>
                <a:spcPct val="115000"/>
              </a:lnSpc>
              <a:spcBef>
                <a:spcPts val="600"/>
              </a:spcBef>
              <a:spcAft>
                <a:spcPts val="0"/>
              </a:spcAft>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808000"/>
                </a:highlight>
                <a:latin typeface="+mj-lt"/>
                <a:ea typeface="Montserrat" panose="00000500000000000000" pitchFamily="2" charset="0"/>
                <a:cs typeface="Montserrat" panose="00000500000000000000" pitchFamily="2" charset="0"/>
              </a:rPr>
              <a:t>Erstellen wöchentlichen Statusberichts bis Freitag 12 Uhr  (ca. 2 Stunden)</a:t>
            </a:r>
            <a:endParaRPr lang="de-DE" sz="1100" u="none" strike="noStrike" dirty="0">
              <a:effectLst/>
              <a:highlight>
                <a:srgbClr val="808000"/>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00FF00"/>
                </a:highlight>
                <a:latin typeface="+mj-lt"/>
                <a:ea typeface="Montserrat" panose="00000500000000000000" pitchFamily="2" charset="0"/>
                <a:cs typeface="Montserrat" panose="00000500000000000000" pitchFamily="2" charset="0"/>
              </a:rPr>
              <a:t>Datenbereinigung und Vorbereitung für ein neues Projekt bis Mittwoch (ca. 4 Stunden)</a:t>
            </a:r>
            <a:endParaRPr lang="de-DE" sz="1100" u="none" strike="noStrike" dirty="0">
              <a:effectLst/>
              <a:highlight>
                <a:srgbClr val="00FF00"/>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808000"/>
                </a:highlight>
                <a:latin typeface="+mj-lt"/>
                <a:ea typeface="Montserrat" panose="00000500000000000000" pitchFamily="2" charset="0"/>
                <a:cs typeface="Montserrat" panose="00000500000000000000" pitchFamily="2" charset="0"/>
              </a:rPr>
              <a:t>Teilnahme an einem Team-Meeting am Dienstag um 15 Uhr  (1 Stunde)</a:t>
            </a:r>
            <a:endParaRPr lang="de-DE" sz="1100" u="none" strike="noStrike" dirty="0">
              <a:effectLst/>
              <a:highlight>
                <a:srgbClr val="808000"/>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00FF00"/>
                </a:highlight>
                <a:latin typeface="+mj-lt"/>
                <a:ea typeface="Montserrat" panose="00000500000000000000" pitchFamily="2" charset="0"/>
                <a:cs typeface="Montserrat" panose="00000500000000000000" pitchFamily="2" charset="0"/>
              </a:rPr>
              <a:t>Analyse eines großen Datensatzes für einen Kundenbericht mit Abgabetermin Donnerstag 12 Uhr  (ca. 8 Stunden)</a:t>
            </a:r>
            <a:endParaRPr lang="de-DE" sz="1100" u="none" strike="noStrike" dirty="0">
              <a:effectLst/>
              <a:highlight>
                <a:srgbClr val="00FF00"/>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808000"/>
                </a:highlight>
                <a:latin typeface="+mj-lt"/>
                <a:ea typeface="Montserrat" panose="00000500000000000000" pitchFamily="2" charset="0"/>
                <a:cs typeface="Montserrat" panose="00000500000000000000" pitchFamily="2" charset="0"/>
              </a:rPr>
              <a:t>Durchführung einer Präsentation über aktuelle Forschungsergebnisse am Freitag um 15 Uhr (2 Stunden)</a:t>
            </a:r>
            <a:endParaRPr lang="de-DE" sz="1100" u="none" strike="noStrike" dirty="0">
              <a:effectLst/>
              <a:highlight>
                <a:srgbClr val="808000"/>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FF0000"/>
                </a:highlight>
                <a:latin typeface="+mj-lt"/>
                <a:ea typeface="Montserrat" panose="00000500000000000000" pitchFamily="2" charset="0"/>
                <a:cs typeface="Montserrat" panose="00000500000000000000" pitchFamily="2" charset="0"/>
              </a:rPr>
              <a:t>Beantworten von E-Mails und administrativen Aufgaben (täglich 30 Minuten)</a:t>
            </a:r>
            <a:endParaRPr lang="de-DE" sz="1100" u="none" strike="noStrike" dirty="0">
              <a:effectLst/>
              <a:highlight>
                <a:srgbClr val="FF0000"/>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00FF00"/>
                </a:highlight>
                <a:latin typeface="+mj-lt"/>
                <a:ea typeface="Montserrat" panose="00000500000000000000" pitchFamily="2" charset="0"/>
                <a:cs typeface="Montserrat" panose="00000500000000000000" pitchFamily="2" charset="0"/>
              </a:rPr>
              <a:t>Erstellung von Visualisierungen für das Management bis Freitag 15 Uhr (ca. 5 Stunden)</a:t>
            </a:r>
            <a:endParaRPr lang="de-DE" sz="1100" u="none" strike="noStrike" dirty="0">
              <a:effectLst/>
              <a:highlight>
                <a:srgbClr val="00FF00"/>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00FF00"/>
                </a:highlight>
                <a:latin typeface="+mj-lt"/>
                <a:ea typeface="Montserrat" panose="00000500000000000000" pitchFamily="2" charset="0"/>
                <a:cs typeface="Montserrat" panose="00000500000000000000" pitchFamily="2" charset="0"/>
              </a:rPr>
              <a:t>1:1 Meeting mit dem Vorgesetzten am Mittwoch um 10 Uhr (1 Stunde)</a:t>
            </a:r>
            <a:endParaRPr lang="de-DE" sz="1100" u="none" strike="noStrike" dirty="0">
              <a:effectLst/>
              <a:highlight>
                <a:srgbClr val="00FF00"/>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808000"/>
                </a:highlight>
                <a:latin typeface="+mj-lt"/>
                <a:ea typeface="Montserrat" panose="00000500000000000000" pitchFamily="2" charset="0"/>
                <a:cs typeface="Montserrat" panose="00000500000000000000" pitchFamily="2" charset="0"/>
              </a:rPr>
              <a:t>Fortbildung: Online-Kurs zu </a:t>
            </a:r>
            <a:r>
              <a:rPr lang="de-DE" sz="1100" u="none" strike="noStrike" dirty="0" err="1">
                <a:effectLst/>
                <a:highlight>
                  <a:srgbClr val="808000"/>
                </a:highlight>
                <a:latin typeface="+mj-lt"/>
                <a:ea typeface="Montserrat" panose="00000500000000000000" pitchFamily="2" charset="0"/>
                <a:cs typeface="Montserrat" panose="00000500000000000000" pitchFamily="2" charset="0"/>
              </a:rPr>
              <a:t>Machine</a:t>
            </a:r>
            <a:r>
              <a:rPr lang="de-DE" sz="1100" u="none" strike="noStrike" dirty="0">
                <a:effectLst/>
                <a:highlight>
                  <a:srgbClr val="808000"/>
                </a:highlight>
                <a:latin typeface="+mj-lt"/>
                <a:ea typeface="Montserrat" panose="00000500000000000000" pitchFamily="2" charset="0"/>
                <a:cs typeface="Montserrat" panose="00000500000000000000" pitchFamily="2" charset="0"/>
              </a:rPr>
              <a:t> Learning (täglich 1 Stunde um 09 Uhr morgens)</a:t>
            </a:r>
            <a:endParaRPr lang="de-DE" sz="1100" u="none" strike="noStrike" dirty="0">
              <a:effectLst/>
              <a:highlight>
                <a:srgbClr val="808000"/>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808000"/>
                </a:highlight>
                <a:latin typeface="+mj-lt"/>
                <a:ea typeface="Montserrat" panose="00000500000000000000" pitchFamily="2" charset="0"/>
                <a:cs typeface="Montserrat" panose="00000500000000000000" pitchFamily="2" charset="0"/>
              </a:rPr>
              <a:t>Feedback-Sitzung mit dem Team zu laufenden Projekten Donnerstag um 09 Uhr  (1 Stunde)</a:t>
            </a:r>
            <a:endParaRPr lang="de-DE" sz="1100" u="none" strike="noStrike" dirty="0">
              <a:effectLst/>
              <a:highlight>
                <a:srgbClr val="808000"/>
              </a:highlight>
              <a:latin typeface="+mj-lt"/>
              <a:ea typeface="Roboto" panose="02000000000000000000" pitchFamily="2" charset="0"/>
              <a:cs typeface="Roboto" panose="02000000000000000000" pitchFamily="2" charset="0"/>
            </a:endParaRPr>
          </a:p>
          <a:p>
            <a:pPr lvl="0">
              <a:lnSpc>
                <a:spcPct val="115000"/>
              </a:lnSpc>
              <a:spcAft>
                <a:spcPts val="2100"/>
              </a:spcAft>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FF0000"/>
                </a:highlight>
                <a:latin typeface="+mj-lt"/>
                <a:ea typeface="Montserrat" panose="00000500000000000000" pitchFamily="2" charset="0"/>
                <a:cs typeface="Montserrat" panose="00000500000000000000" pitchFamily="2" charset="0"/>
              </a:rPr>
              <a:t>Planung des nächsten Monatsprojekts (ca. 3 Stunden)</a:t>
            </a:r>
            <a:endParaRPr lang="de-DE" sz="1100" u="none" strike="noStrike" dirty="0">
              <a:effectLst/>
              <a:highlight>
                <a:srgbClr val="FF0000"/>
              </a:highlight>
              <a:latin typeface="+mj-lt"/>
              <a:ea typeface="Roboto" panose="02000000000000000000" pitchFamily="2" charset="0"/>
              <a:cs typeface="Roboto" panose="02000000000000000000" pitchFamily="2" charset="0"/>
            </a:endParaRPr>
          </a:p>
          <a:p>
            <a:endParaRPr lang="de-DE" dirty="0"/>
          </a:p>
        </p:txBody>
      </p:sp>
    </p:spTree>
    <p:extLst>
      <p:ext uri="{BB962C8B-B14F-4D97-AF65-F5344CB8AC3E}">
        <p14:creationId xmlns:p14="http://schemas.microsoft.com/office/powerpoint/2010/main" val="80456690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Laser Leuchten, die ein Dreieck bilden">
            <a:extLst>
              <a:ext uri="{FF2B5EF4-FFF2-40B4-BE49-F238E27FC236}">
                <a16:creationId xmlns:a16="http://schemas.microsoft.com/office/drawing/2014/main" id="{E36CBE34-AE91-86D1-E065-B4C95E3D4A23}"/>
              </a:ext>
            </a:extLst>
          </p:cNvPr>
          <p:cNvPicPr>
            <a:picLocks noChangeAspect="1"/>
          </p:cNvPicPr>
          <p:nvPr/>
        </p:nvPicPr>
        <p:blipFill>
          <a:blip r:embed="rId2">
            <a:alphaModFix amt="40000"/>
          </a:blip>
          <a:srcRect t="8365" b="1635"/>
          <a:stretch/>
        </p:blipFill>
        <p:spPr>
          <a:xfrm>
            <a:off x="-2" y="-4"/>
            <a:ext cx="12192001" cy="6858001"/>
          </a:xfrm>
          <a:prstGeom prst="rect">
            <a:avLst/>
          </a:prstGeom>
        </p:spPr>
      </p:pic>
      <p:sp>
        <p:nvSpPr>
          <p:cNvPr id="2" name="Titel 1">
            <a:extLst>
              <a:ext uri="{FF2B5EF4-FFF2-40B4-BE49-F238E27FC236}">
                <a16:creationId xmlns:a16="http://schemas.microsoft.com/office/drawing/2014/main" id="{A1FF9213-68B9-73BE-32B5-A960830752A2}"/>
              </a:ext>
            </a:extLst>
          </p:cNvPr>
          <p:cNvSpPr>
            <a:spLocks noGrp="1"/>
          </p:cNvSpPr>
          <p:nvPr>
            <p:ph type="ctrTitle"/>
          </p:nvPr>
        </p:nvSpPr>
        <p:spPr>
          <a:xfrm>
            <a:off x="1567272" y="971805"/>
            <a:ext cx="9057451" cy="850392"/>
          </a:xfrm>
        </p:spPr>
        <p:txBody>
          <a:bodyPr anchor="t">
            <a:normAutofit fontScale="90000"/>
          </a:bodyPr>
          <a:lstStyle/>
          <a:p>
            <a:r>
              <a:rPr lang="de-DE" dirty="0">
                <a:solidFill>
                  <a:srgbClr val="FFFFFF"/>
                </a:solidFill>
              </a:rPr>
              <a:t>Tagesaufgabe Zeitmanagement</a:t>
            </a:r>
          </a:p>
        </p:txBody>
      </p:sp>
      <p:sp>
        <p:nvSpPr>
          <p:cNvPr id="3" name="Untertitel 2">
            <a:extLst>
              <a:ext uri="{FF2B5EF4-FFF2-40B4-BE49-F238E27FC236}">
                <a16:creationId xmlns:a16="http://schemas.microsoft.com/office/drawing/2014/main" id="{7F6E688D-2FF3-1FD7-74DD-86E1C6E20746}"/>
              </a:ext>
            </a:extLst>
          </p:cNvPr>
          <p:cNvSpPr>
            <a:spLocks noGrp="1"/>
          </p:cNvSpPr>
          <p:nvPr>
            <p:ph type="subTitle" idx="1"/>
          </p:nvPr>
        </p:nvSpPr>
        <p:spPr>
          <a:xfrm>
            <a:off x="766120" y="2794003"/>
            <a:ext cx="10947326" cy="2398037"/>
          </a:xfrm>
        </p:spPr>
        <p:txBody>
          <a:bodyPr anchor="b">
            <a:normAutofit/>
          </a:bodyPr>
          <a:lstStyle/>
          <a:p>
            <a:pPr>
              <a:lnSpc>
                <a:spcPct val="115000"/>
              </a:lnSpc>
              <a:spcBef>
                <a:spcPts val="2100"/>
              </a:spcBef>
              <a:spcAft>
                <a:spcPts val="3600"/>
              </a:spcAft>
            </a:pPr>
            <a:r>
              <a:rPr lang="de-DE" sz="1600" b="1" i="0" dirty="0">
                <a:effectLst/>
                <a:latin typeface="+mj-lt"/>
                <a:ea typeface="Montserrat" panose="00000500000000000000" pitchFamily="2" charset="0"/>
                <a:cs typeface="Montserrat" panose="00000500000000000000" pitchFamily="2" charset="0"/>
              </a:rPr>
              <a:t>Aufgabe 2: Ordne die Aufgaben in die Eisenhower-Matrix ein (Wichtig/Dringend, Wichtig/Nicht dringend, Nicht wichtig/Dringend, Nicht wichtig/Nicht dringend)</a:t>
            </a:r>
            <a:endParaRPr lang="de-DE" sz="1600" b="1" i="0" dirty="0">
              <a:effectLst/>
              <a:latin typeface="+mj-lt"/>
              <a:ea typeface="Arial" panose="020B0604020202020204" pitchFamily="34" charset="0"/>
            </a:endParaRPr>
          </a:p>
          <a:p>
            <a:endParaRPr lang="de-DE" dirty="0">
              <a:solidFill>
                <a:srgbClr val="FFFFFF"/>
              </a:solidFill>
            </a:endParaRP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0257828"/>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Laser Leuchten, die ein Dreieck bilden">
            <a:extLst>
              <a:ext uri="{FF2B5EF4-FFF2-40B4-BE49-F238E27FC236}">
                <a16:creationId xmlns:a16="http://schemas.microsoft.com/office/drawing/2014/main" id="{E36CBE34-AE91-86D1-E065-B4C95E3D4A23}"/>
              </a:ext>
            </a:extLst>
          </p:cNvPr>
          <p:cNvPicPr>
            <a:picLocks noChangeAspect="1"/>
          </p:cNvPicPr>
          <p:nvPr/>
        </p:nvPicPr>
        <p:blipFill>
          <a:blip r:embed="rId2">
            <a:alphaModFix amt="40000"/>
          </a:blip>
          <a:srcRect t="8365" b="1635"/>
          <a:stretch/>
        </p:blipFill>
        <p:spPr>
          <a:xfrm>
            <a:off x="-2" y="-4"/>
            <a:ext cx="12192001" cy="6858001"/>
          </a:xfrm>
          <a:prstGeom prst="rect">
            <a:avLst/>
          </a:prstGeom>
        </p:spPr>
      </p:pic>
      <p:sp>
        <p:nvSpPr>
          <p:cNvPr id="2" name="Titel 1">
            <a:extLst>
              <a:ext uri="{FF2B5EF4-FFF2-40B4-BE49-F238E27FC236}">
                <a16:creationId xmlns:a16="http://schemas.microsoft.com/office/drawing/2014/main" id="{A1FF9213-68B9-73BE-32B5-A960830752A2}"/>
              </a:ext>
            </a:extLst>
          </p:cNvPr>
          <p:cNvSpPr>
            <a:spLocks noGrp="1"/>
          </p:cNvSpPr>
          <p:nvPr>
            <p:ph type="ctrTitle"/>
          </p:nvPr>
        </p:nvSpPr>
        <p:spPr>
          <a:xfrm>
            <a:off x="1456983" y="970288"/>
            <a:ext cx="9057451" cy="850392"/>
          </a:xfrm>
        </p:spPr>
        <p:txBody>
          <a:bodyPr anchor="t">
            <a:normAutofit fontScale="90000"/>
          </a:bodyPr>
          <a:lstStyle/>
          <a:p>
            <a:r>
              <a:rPr lang="de-DE" dirty="0">
                <a:solidFill>
                  <a:srgbClr val="FFFFFF"/>
                </a:solidFill>
              </a:rPr>
              <a:t>Tagesaufgabe Zeitmanagement</a:t>
            </a:r>
          </a:p>
        </p:txBody>
      </p:sp>
      <p:sp>
        <p:nvSpPr>
          <p:cNvPr id="3" name="Untertitel 2">
            <a:extLst>
              <a:ext uri="{FF2B5EF4-FFF2-40B4-BE49-F238E27FC236}">
                <a16:creationId xmlns:a16="http://schemas.microsoft.com/office/drawing/2014/main" id="{7F6E688D-2FF3-1FD7-74DD-86E1C6E20746}"/>
              </a:ext>
            </a:extLst>
          </p:cNvPr>
          <p:cNvSpPr>
            <a:spLocks noGrp="1"/>
          </p:cNvSpPr>
          <p:nvPr>
            <p:ph type="subTitle" idx="1"/>
          </p:nvPr>
        </p:nvSpPr>
        <p:spPr>
          <a:xfrm>
            <a:off x="6096000" y="2794003"/>
            <a:ext cx="5617445" cy="2398037"/>
          </a:xfrm>
        </p:spPr>
        <p:txBody>
          <a:bodyPr anchor="b">
            <a:normAutofit/>
          </a:bodyPr>
          <a:lstStyle/>
          <a:p>
            <a:pPr>
              <a:lnSpc>
                <a:spcPct val="115000"/>
              </a:lnSpc>
              <a:spcBef>
                <a:spcPts val="2100"/>
              </a:spcBef>
              <a:spcAft>
                <a:spcPts val="3600"/>
              </a:spcAft>
            </a:pPr>
            <a:r>
              <a:rPr lang="de-DE" sz="1800" b="1" dirty="0">
                <a:effectLst/>
                <a:latin typeface="+mj-lt"/>
                <a:ea typeface="Montserrat" panose="00000500000000000000" pitchFamily="2" charset="0"/>
                <a:cs typeface="Montserrat" panose="00000500000000000000" pitchFamily="2" charset="0"/>
              </a:rPr>
              <a:t>Aufgabe 2:</a:t>
            </a:r>
            <a:r>
              <a:rPr lang="de-DE" sz="1800" dirty="0">
                <a:effectLst/>
                <a:latin typeface="+mj-lt"/>
                <a:ea typeface="Montserrat" panose="00000500000000000000" pitchFamily="2" charset="0"/>
                <a:cs typeface="Montserrat" panose="00000500000000000000" pitchFamily="2" charset="0"/>
              </a:rPr>
              <a:t> Ordne die Aufgaben in die Eisenhower-Matrix ein (</a:t>
            </a:r>
            <a:r>
              <a:rPr lang="de-DE" sz="1800" dirty="0">
                <a:effectLst/>
                <a:highlight>
                  <a:srgbClr val="00FF00"/>
                </a:highlight>
                <a:latin typeface="+mj-lt"/>
                <a:ea typeface="Montserrat" panose="00000500000000000000" pitchFamily="2" charset="0"/>
                <a:cs typeface="Montserrat" panose="00000500000000000000" pitchFamily="2" charset="0"/>
              </a:rPr>
              <a:t>Wichtig/Dringend</a:t>
            </a:r>
            <a:r>
              <a:rPr lang="de-DE" sz="1800" dirty="0">
                <a:effectLst/>
                <a:latin typeface="+mj-lt"/>
                <a:ea typeface="Montserrat" panose="00000500000000000000" pitchFamily="2" charset="0"/>
                <a:cs typeface="Montserrat" panose="00000500000000000000" pitchFamily="2" charset="0"/>
              </a:rPr>
              <a:t>, </a:t>
            </a:r>
            <a:r>
              <a:rPr lang="de-DE" sz="1600" dirty="0">
                <a:effectLst/>
                <a:highlight>
                  <a:srgbClr val="00FFFF"/>
                </a:highlight>
                <a:latin typeface="+mj-lt"/>
                <a:ea typeface="Montserrat" panose="00000500000000000000" pitchFamily="2" charset="0"/>
                <a:cs typeface="Montserrat" panose="00000500000000000000" pitchFamily="2" charset="0"/>
              </a:rPr>
              <a:t>Wichtig</a:t>
            </a:r>
            <a:r>
              <a:rPr lang="de-DE" sz="1800" dirty="0">
                <a:effectLst/>
                <a:highlight>
                  <a:srgbClr val="00FFFF"/>
                </a:highlight>
                <a:latin typeface="+mj-lt"/>
                <a:ea typeface="Montserrat" panose="00000500000000000000" pitchFamily="2" charset="0"/>
                <a:cs typeface="Montserrat" panose="00000500000000000000" pitchFamily="2" charset="0"/>
              </a:rPr>
              <a:t>/Nicht dringend</a:t>
            </a:r>
            <a:r>
              <a:rPr lang="de-DE" sz="1800" dirty="0">
                <a:effectLst/>
                <a:latin typeface="+mj-lt"/>
                <a:ea typeface="Montserrat" panose="00000500000000000000" pitchFamily="2" charset="0"/>
                <a:cs typeface="Montserrat" panose="00000500000000000000" pitchFamily="2" charset="0"/>
              </a:rPr>
              <a:t>, </a:t>
            </a:r>
            <a:r>
              <a:rPr lang="de-DE" sz="1800" dirty="0">
                <a:effectLst/>
                <a:highlight>
                  <a:srgbClr val="808000"/>
                </a:highlight>
                <a:latin typeface="+mj-lt"/>
                <a:ea typeface="Montserrat" panose="00000500000000000000" pitchFamily="2" charset="0"/>
                <a:cs typeface="Montserrat" panose="00000500000000000000" pitchFamily="2" charset="0"/>
              </a:rPr>
              <a:t>Nicht wichtig/Dringend</a:t>
            </a:r>
            <a:r>
              <a:rPr lang="de-DE" sz="1800" dirty="0">
                <a:effectLst/>
                <a:latin typeface="+mj-lt"/>
                <a:ea typeface="Montserrat" panose="00000500000000000000" pitchFamily="2" charset="0"/>
                <a:cs typeface="Montserrat" panose="00000500000000000000" pitchFamily="2" charset="0"/>
              </a:rPr>
              <a:t>, </a:t>
            </a:r>
            <a:r>
              <a:rPr lang="de-DE" sz="1800" dirty="0">
                <a:effectLst/>
                <a:highlight>
                  <a:srgbClr val="FF0000"/>
                </a:highlight>
                <a:latin typeface="+mj-lt"/>
                <a:ea typeface="Montserrat" panose="00000500000000000000" pitchFamily="2" charset="0"/>
                <a:cs typeface="Montserrat" panose="00000500000000000000" pitchFamily="2" charset="0"/>
              </a:rPr>
              <a:t>Nicht wichtig/Nicht dringend</a:t>
            </a:r>
            <a:r>
              <a:rPr lang="de-DE" sz="1800" dirty="0">
                <a:effectLst/>
                <a:latin typeface="+mj-lt"/>
                <a:ea typeface="Montserrat" panose="00000500000000000000" pitchFamily="2" charset="0"/>
                <a:cs typeface="Montserrat" panose="00000500000000000000" pitchFamily="2" charset="0"/>
              </a:rPr>
              <a:t>):</a:t>
            </a:r>
            <a:endParaRPr lang="de-DE" sz="1800" dirty="0">
              <a:effectLst/>
              <a:latin typeface="+mj-lt"/>
              <a:ea typeface="Arial" panose="020B0604020202020204" pitchFamily="34" charset="0"/>
            </a:endParaRPr>
          </a:p>
          <a:p>
            <a:endParaRPr lang="de-DE" dirty="0">
              <a:solidFill>
                <a:srgbClr val="FFFFFF"/>
              </a:solidFill>
            </a:endParaRP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feld 4">
            <a:extLst>
              <a:ext uri="{FF2B5EF4-FFF2-40B4-BE49-F238E27FC236}">
                <a16:creationId xmlns:a16="http://schemas.microsoft.com/office/drawing/2014/main" id="{A9252F9D-0EFF-95E6-A04B-120211DA80E5}"/>
              </a:ext>
            </a:extLst>
          </p:cNvPr>
          <p:cNvSpPr txBox="1"/>
          <p:nvPr/>
        </p:nvSpPr>
        <p:spPr>
          <a:xfrm>
            <a:off x="342899" y="2133600"/>
            <a:ext cx="5196153" cy="4304512"/>
          </a:xfrm>
          <a:prstGeom prst="rect">
            <a:avLst/>
          </a:prstGeom>
          <a:noFill/>
        </p:spPr>
        <p:txBody>
          <a:bodyPr wrap="square" rtlCol="0">
            <a:spAutoFit/>
          </a:bodyPr>
          <a:lstStyle/>
          <a:p>
            <a:pPr>
              <a:lnSpc>
                <a:spcPct val="150000"/>
              </a:lnSpc>
              <a:spcBef>
                <a:spcPts val="1200"/>
              </a:spcBef>
              <a:spcAft>
                <a:spcPts val="200"/>
              </a:spcAft>
            </a:pPr>
            <a:r>
              <a:rPr lang="de-DE" sz="1100" b="1" dirty="0">
                <a:effectLst/>
                <a:latin typeface="+mj-lt"/>
                <a:ea typeface="Montserrat" panose="00000500000000000000" pitchFamily="2" charset="0"/>
                <a:cs typeface="Montserrat" panose="00000500000000000000" pitchFamily="2" charset="0"/>
              </a:rPr>
              <a:t>Liste der anstehenden Aufgaben:</a:t>
            </a:r>
            <a:endParaRPr lang="de-DE" sz="1100" b="1" dirty="0">
              <a:effectLst/>
              <a:latin typeface="+mj-lt"/>
            </a:endParaRPr>
          </a:p>
          <a:p>
            <a:pPr lvl="0">
              <a:lnSpc>
                <a:spcPct val="115000"/>
              </a:lnSpc>
              <a:spcBef>
                <a:spcPts val="600"/>
              </a:spcBef>
              <a:spcAft>
                <a:spcPts val="0"/>
              </a:spcAft>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00FFFF"/>
                </a:highlight>
                <a:latin typeface="+mj-lt"/>
                <a:ea typeface="Montserrat" panose="00000500000000000000" pitchFamily="2" charset="0"/>
                <a:cs typeface="Montserrat" panose="00000500000000000000" pitchFamily="2" charset="0"/>
              </a:rPr>
              <a:t>Erstellen wöchentlichen Statusberichts bis Freitag 12 Uhr  (ca. 2 Stunden)</a:t>
            </a:r>
            <a:endParaRPr lang="de-DE" sz="1100" u="none" strike="noStrike" dirty="0">
              <a:effectLst/>
              <a:highlight>
                <a:srgbClr val="00FFFF"/>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00FF00"/>
                </a:highlight>
                <a:latin typeface="+mj-lt"/>
                <a:ea typeface="Montserrat" panose="00000500000000000000" pitchFamily="2" charset="0"/>
                <a:cs typeface="Montserrat" panose="00000500000000000000" pitchFamily="2" charset="0"/>
              </a:rPr>
              <a:t>Datenbereinigung und Vorbereitung für ein neues Projekt bis Mittwoch (ca. 4 Stunden)</a:t>
            </a:r>
            <a:endParaRPr lang="de-DE" sz="1100" u="none" strike="noStrike" dirty="0">
              <a:effectLst/>
              <a:highlight>
                <a:srgbClr val="00FF00"/>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00FFFF"/>
                </a:highlight>
                <a:latin typeface="+mj-lt"/>
                <a:ea typeface="Montserrat" panose="00000500000000000000" pitchFamily="2" charset="0"/>
                <a:cs typeface="Montserrat" panose="00000500000000000000" pitchFamily="2" charset="0"/>
              </a:rPr>
              <a:t>Teilnahme an einem Team-Meeting am Dienstag um 15 Uhr  (1 Stunde)</a:t>
            </a:r>
            <a:endParaRPr lang="de-DE" sz="1100" u="none" strike="noStrike" dirty="0">
              <a:effectLst/>
              <a:highlight>
                <a:srgbClr val="00FFFF"/>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00FF00"/>
                </a:highlight>
                <a:latin typeface="+mj-lt"/>
                <a:ea typeface="Montserrat" panose="00000500000000000000" pitchFamily="2" charset="0"/>
                <a:cs typeface="Montserrat" panose="00000500000000000000" pitchFamily="2" charset="0"/>
              </a:rPr>
              <a:t>Analyse eines großen Datensatzes für einen Kundenbericht mit Abgabetermin Donnerstag 12 Uhr  (ca. 8 Stunden)</a:t>
            </a:r>
            <a:endParaRPr lang="de-DE" sz="1100" u="none" strike="noStrike" dirty="0">
              <a:effectLst/>
              <a:highlight>
                <a:srgbClr val="00FF00"/>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00FFFF"/>
                </a:highlight>
                <a:latin typeface="+mj-lt"/>
                <a:ea typeface="Montserrat" panose="00000500000000000000" pitchFamily="2" charset="0"/>
                <a:cs typeface="Montserrat" panose="00000500000000000000" pitchFamily="2" charset="0"/>
              </a:rPr>
              <a:t>Durchführung einer Präsentation über aktuelle Forschungsergebnisse am Freitag um 15 Uhr (2 Stunden)</a:t>
            </a:r>
            <a:endParaRPr lang="de-DE" sz="1100" u="none" strike="noStrike" dirty="0">
              <a:effectLst/>
              <a:highlight>
                <a:srgbClr val="00FFFF"/>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FF0000"/>
                </a:highlight>
                <a:latin typeface="+mj-lt"/>
                <a:ea typeface="Montserrat" panose="00000500000000000000" pitchFamily="2" charset="0"/>
                <a:cs typeface="Montserrat" panose="00000500000000000000" pitchFamily="2" charset="0"/>
              </a:rPr>
              <a:t>Beantworten von E-Mails und administrativen Aufgaben (täglich 30 Minuten)</a:t>
            </a:r>
            <a:endParaRPr lang="de-DE" sz="1100" u="none" strike="noStrike" dirty="0">
              <a:effectLst/>
              <a:highlight>
                <a:srgbClr val="FF0000"/>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00FFFF"/>
                </a:highlight>
                <a:latin typeface="+mj-lt"/>
                <a:ea typeface="Montserrat" panose="00000500000000000000" pitchFamily="2" charset="0"/>
                <a:cs typeface="Montserrat" panose="00000500000000000000" pitchFamily="2" charset="0"/>
              </a:rPr>
              <a:t>Erstellung von Visualisierungen für das Management bis Freitag 15 Uhr (ca. 5 Stunden)</a:t>
            </a:r>
            <a:endParaRPr lang="de-DE" sz="1100" u="none" strike="noStrike" dirty="0">
              <a:effectLst/>
              <a:highlight>
                <a:srgbClr val="00FFFF"/>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00FF00"/>
                </a:highlight>
                <a:latin typeface="+mj-lt"/>
                <a:ea typeface="Montserrat" panose="00000500000000000000" pitchFamily="2" charset="0"/>
                <a:cs typeface="Montserrat" panose="00000500000000000000" pitchFamily="2" charset="0"/>
              </a:rPr>
              <a:t>1:1 Meeting mit dem Vorgesetzten am Mittwoch um 10 Uhr (1 Stunde)</a:t>
            </a:r>
            <a:endParaRPr lang="de-DE" sz="1100" u="none" strike="noStrike" dirty="0">
              <a:effectLst/>
              <a:highlight>
                <a:srgbClr val="00FF00"/>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00FFFF"/>
                </a:highlight>
                <a:latin typeface="+mj-lt"/>
                <a:ea typeface="Montserrat" panose="00000500000000000000" pitchFamily="2" charset="0"/>
                <a:cs typeface="Montserrat" panose="00000500000000000000" pitchFamily="2" charset="0"/>
              </a:rPr>
              <a:t>Fortbildung: Online-Kurs zu </a:t>
            </a:r>
            <a:r>
              <a:rPr lang="de-DE" sz="1100" u="none" strike="noStrike" dirty="0" err="1">
                <a:effectLst/>
                <a:highlight>
                  <a:srgbClr val="00FFFF"/>
                </a:highlight>
                <a:latin typeface="+mj-lt"/>
                <a:ea typeface="Montserrat" panose="00000500000000000000" pitchFamily="2" charset="0"/>
                <a:cs typeface="Montserrat" panose="00000500000000000000" pitchFamily="2" charset="0"/>
              </a:rPr>
              <a:t>Machine</a:t>
            </a:r>
            <a:r>
              <a:rPr lang="de-DE" sz="1100" u="none" strike="noStrike" dirty="0">
                <a:effectLst/>
                <a:highlight>
                  <a:srgbClr val="00FFFF"/>
                </a:highlight>
                <a:latin typeface="+mj-lt"/>
                <a:ea typeface="Montserrat" panose="00000500000000000000" pitchFamily="2" charset="0"/>
                <a:cs typeface="Montserrat" panose="00000500000000000000" pitchFamily="2" charset="0"/>
              </a:rPr>
              <a:t> Learning (täglich 1 Stunde um 09 Uhr morgens)</a:t>
            </a:r>
            <a:endParaRPr lang="de-DE" sz="1100" u="none" strike="noStrike" dirty="0">
              <a:effectLst/>
              <a:highlight>
                <a:srgbClr val="00FFFF"/>
              </a:highlight>
              <a:latin typeface="+mj-lt"/>
              <a:ea typeface="Roboto" panose="02000000000000000000" pitchFamily="2" charset="0"/>
              <a:cs typeface="Roboto" panose="02000000000000000000" pitchFamily="2" charset="0"/>
            </a:endParaRPr>
          </a:p>
          <a:p>
            <a:pPr lvl="0">
              <a:lnSpc>
                <a:spcPct val="115000"/>
              </a:lnSpc>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00FFFF"/>
                </a:highlight>
                <a:latin typeface="+mj-lt"/>
                <a:ea typeface="Montserrat" panose="00000500000000000000" pitchFamily="2" charset="0"/>
                <a:cs typeface="Montserrat" panose="00000500000000000000" pitchFamily="2" charset="0"/>
              </a:rPr>
              <a:t>Feedback-Sitzung mit dem Team zu laufenden Projekten Donnerstag um 09 Uhr  (1 Stunde)</a:t>
            </a:r>
            <a:endParaRPr lang="de-DE" sz="1100" u="none" strike="noStrike" dirty="0">
              <a:effectLst/>
              <a:highlight>
                <a:srgbClr val="00FFFF"/>
              </a:highlight>
              <a:latin typeface="+mj-lt"/>
              <a:ea typeface="Roboto" panose="02000000000000000000" pitchFamily="2" charset="0"/>
              <a:cs typeface="Roboto" panose="02000000000000000000" pitchFamily="2" charset="0"/>
            </a:endParaRPr>
          </a:p>
          <a:p>
            <a:pPr lvl="0">
              <a:lnSpc>
                <a:spcPct val="115000"/>
              </a:lnSpc>
              <a:spcAft>
                <a:spcPts val="2100"/>
              </a:spcAft>
              <a:buClr>
                <a:srgbClr val="0D0D0D"/>
              </a:buClr>
              <a:buSzPts val="1200"/>
            </a:pPr>
            <a:r>
              <a:rPr lang="de-DE" sz="1100" u="none" strike="noStrike" dirty="0">
                <a:effectLst/>
                <a:latin typeface="+mj-lt"/>
                <a:ea typeface="Montserrat" panose="00000500000000000000" pitchFamily="2" charset="0"/>
                <a:cs typeface="Montserrat" panose="00000500000000000000" pitchFamily="2" charset="0"/>
              </a:rPr>
              <a:t>-</a:t>
            </a:r>
            <a:r>
              <a:rPr lang="de-DE" sz="1100" u="none" strike="noStrike" dirty="0">
                <a:effectLst/>
                <a:highlight>
                  <a:srgbClr val="FF0000"/>
                </a:highlight>
                <a:latin typeface="+mj-lt"/>
                <a:ea typeface="Montserrat" panose="00000500000000000000" pitchFamily="2" charset="0"/>
                <a:cs typeface="Montserrat" panose="00000500000000000000" pitchFamily="2" charset="0"/>
              </a:rPr>
              <a:t>Planung des nächsten Monatsprojekts (ca. 3 Stunden)</a:t>
            </a:r>
            <a:endParaRPr lang="de-DE" sz="1100" u="none" strike="noStrike" dirty="0">
              <a:effectLst/>
              <a:highlight>
                <a:srgbClr val="FF0000"/>
              </a:highlight>
              <a:latin typeface="+mj-lt"/>
              <a:ea typeface="Roboto" panose="02000000000000000000" pitchFamily="2" charset="0"/>
              <a:cs typeface="Roboto" panose="02000000000000000000" pitchFamily="2" charset="0"/>
            </a:endParaRPr>
          </a:p>
          <a:p>
            <a:endParaRPr lang="de-DE" dirty="0"/>
          </a:p>
        </p:txBody>
      </p:sp>
    </p:spTree>
    <p:extLst>
      <p:ext uri="{BB962C8B-B14F-4D97-AF65-F5344CB8AC3E}">
        <p14:creationId xmlns:p14="http://schemas.microsoft.com/office/powerpoint/2010/main" val="158131652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Laser Leuchten, die ein Dreieck bilden">
            <a:extLst>
              <a:ext uri="{FF2B5EF4-FFF2-40B4-BE49-F238E27FC236}">
                <a16:creationId xmlns:a16="http://schemas.microsoft.com/office/drawing/2014/main" id="{E36CBE34-AE91-86D1-E065-B4C95E3D4A23}"/>
              </a:ext>
            </a:extLst>
          </p:cNvPr>
          <p:cNvPicPr>
            <a:picLocks noChangeAspect="1"/>
          </p:cNvPicPr>
          <p:nvPr/>
        </p:nvPicPr>
        <p:blipFill>
          <a:blip r:embed="rId2">
            <a:alphaModFix amt="40000"/>
          </a:blip>
          <a:srcRect t="8365" b="1635"/>
          <a:stretch/>
        </p:blipFill>
        <p:spPr>
          <a:xfrm>
            <a:off x="-2" y="-4"/>
            <a:ext cx="12192001" cy="6858001"/>
          </a:xfrm>
          <a:prstGeom prst="rect">
            <a:avLst/>
          </a:prstGeom>
        </p:spPr>
      </p:pic>
      <p:sp>
        <p:nvSpPr>
          <p:cNvPr id="2" name="Titel 1">
            <a:extLst>
              <a:ext uri="{FF2B5EF4-FFF2-40B4-BE49-F238E27FC236}">
                <a16:creationId xmlns:a16="http://schemas.microsoft.com/office/drawing/2014/main" id="{A1FF9213-68B9-73BE-32B5-A960830752A2}"/>
              </a:ext>
            </a:extLst>
          </p:cNvPr>
          <p:cNvSpPr>
            <a:spLocks noGrp="1"/>
          </p:cNvSpPr>
          <p:nvPr>
            <p:ph type="ctrTitle"/>
          </p:nvPr>
        </p:nvSpPr>
        <p:spPr>
          <a:xfrm>
            <a:off x="1465220" y="983860"/>
            <a:ext cx="9057451" cy="850392"/>
          </a:xfrm>
        </p:spPr>
        <p:txBody>
          <a:bodyPr anchor="t">
            <a:normAutofit fontScale="90000"/>
          </a:bodyPr>
          <a:lstStyle/>
          <a:p>
            <a:r>
              <a:rPr lang="de-DE" dirty="0">
                <a:solidFill>
                  <a:srgbClr val="FFFFFF"/>
                </a:solidFill>
              </a:rPr>
              <a:t>Tagesaufgabe Zeitmanagement</a:t>
            </a:r>
          </a:p>
        </p:txBody>
      </p:sp>
      <p:sp>
        <p:nvSpPr>
          <p:cNvPr id="3" name="Untertitel 2">
            <a:extLst>
              <a:ext uri="{FF2B5EF4-FFF2-40B4-BE49-F238E27FC236}">
                <a16:creationId xmlns:a16="http://schemas.microsoft.com/office/drawing/2014/main" id="{7F6E688D-2FF3-1FD7-74DD-86E1C6E20746}"/>
              </a:ext>
            </a:extLst>
          </p:cNvPr>
          <p:cNvSpPr>
            <a:spLocks noGrp="1"/>
          </p:cNvSpPr>
          <p:nvPr>
            <p:ph type="subTitle" idx="1"/>
          </p:nvPr>
        </p:nvSpPr>
        <p:spPr>
          <a:xfrm>
            <a:off x="513257" y="2600266"/>
            <a:ext cx="11165482" cy="2106285"/>
          </a:xfrm>
        </p:spPr>
        <p:txBody>
          <a:bodyPr anchor="b">
            <a:normAutofit/>
          </a:bodyPr>
          <a:lstStyle/>
          <a:p>
            <a:pPr>
              <a:lnSpc>
                <a:spcPct val="115000"/>
              </a:lnSpc>
              <a:spcBef>
                <a:spcPts val="600"/>
              </a:spcBef>
              <a:spcAft>
                <a:spcPts val="2100"/>
              </a:spcAft>
            </a:pPr>
            <a:r>
              <a:rPr lang="de-DE" sz="1600" b="1" i="0" u="none" strike="noStrike" dirty="0">
                <a:effectLst/>
                <a:latin typeface="+mj-lt"/>
                <a:ea typeface="Arial" panose="020B0604020202020204" pitchFamily="34" charset="0"/>
              </a:rPr>
              <a:t>Aufgabe 3: Erstelle einen Wochenplan inklusive </a:t>
            </a:r>
            <a:r>
              <a:rPr lang="de-DE" sz="1600" b="1" i="0" u="none" strike="noStrike" dirty="0" err="1">
                <a:effectLst/>
                <a:latin typeface="+mj-lt"/>
                <a:ea typeface="Arial" panose="020B0604020202020204" pitchFamily="34" charset="0"/>
              </a:rPr>
              <a:t>Timeblocking</a:t>
            </a:r>
            <a:r>
              <a:rPr lang="de-DE" sz="1600" b="1" i="0" u="none" strike="noStrike" dirty="0">
                <a:effectLst/>
                <a:latin typeface="+mj-lt"/>
                <a:ea typeface="Arial" panose="020B0604020202020204" pitchFamily="34" charset="0"/>
              </a:rPr>
              <a:t> und Pausen für die anstehenden Aufgaben. Nutze dafür Google </a:t>
            </a:r>
            <a:r>
              <a:rPr lang="de-DE" sz="1600" b="1" i="0" u="none" strike="noStrike" dirty="0" err="1">
                <a:effectLst/>
                <a:latin typeface="+mj-lt"/>
                <a:ea typeface="Arial" panose="020B0604020202020204" pitchFamily="34" charset="0"/>
              </a:rPr>
              <a:t>Calendar</a:t>
            </a:r>
            <a:r>
              <a:rPr lang="de-DE" sz="1600" b="1" i="0" u="none" strike="noStrike" dirty="0">
                <a:effectLst/>
                <a:latin typeface="+mj-lt"/>
                <a:ea typeface="Arial" panose="020B0604020202020204" pitchFamily="34" charset="0"/>
              </a:rPr>
              <a:t> und erstelle einen Wochenplan wie du sie aus der heutigen Präsentation kennst. Schaue dir dazu gerne wieder die Präsentation an. Lade am Ende ein Screenshot deiner Woche in </a:t>
            </a:r>
            <a:r>
              <a:rPr lang="de-DE" sz="1600" b="1" i="0" u="none" strike="noStrike" dirty="0" err="1">
                <a:effectLst/>
                <a:latin typeface="+mj-lt"/>
                <a:ea typeface="Arial" panose="020B0604020202020204" pitchFamily="34" charset="0"/>
              </a:rPr>
              <a:t>Moodle</a:t>
            </a:r>
            <a:r>
              <a:rPr lang="de-DE" sz="1600" b="1" i="0" u="none" strike="noStrike" dirty="0">
                <a:effectLst/>
                <a:latin typeface="+mj-lt"/>
                <a:ea typeface="Arial" panose="020B0604020202020204" pitchFamily="34" charset="0"/>
              </a:rPr>
              <a:t> hoch!</a:t>
            </a:r>
          </a:p>
          <a:p>
            <a:endParaRPr lang="de-DE" dirty="0">
              <a:solidFill>
                <a:srgbClr val="FFFFFF"/>
              </a:solidFill>
            </a:endParaRP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34926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Laser Leuchten, die ein Dreieck bilden">
            <a:extLst>
              <a:ext uri="{FF2B5EF4-FFF2-40B4-BE49-F238E27FC236}">
                <a16:creationId xmlns:a16="http://schemas.microsoft.com/office/drawing/2014/main" id="{E36CBE34-AE91-86D1-E065-B4C95E3D4A23}"/>
              </a:ext>
            </a:extLst>
          </p:cNvPr>
          <p:cNvPicPr>
            <a:picLocks noChangeAspect="1"/>
          </p:cNvPicPr>
          <p:nvPr/>
        </p:nvPicPr>
        <p:blipFill>
          <a:blip r:embed="rId2">
            <a:alphaModFix amt="40000"/>
          </a:blip>
          <a:srcRect t="8365" b="1635"/>
          <a:stretch/>
        </p:blipFill>
        <p:spPr>
          <a:xfrm>
            <a:off x="-2" y="-4"/>
            <a:ext cx="12192001" cy="6858001"/>
          </a:xfrm>
          <a:prstGeom prst="rect">
            <a:avLst/>
          </a:prstGeom>
        </p:spPr>
      </p:pic>
      <p:sp>
        <p:nvSpPr>
          <p:cNvPr id="2" name="Titel 1">
            <a:extLst>
              <a:ext uri="{FF2B5EF4-FFF2-40B4-BE49-F238E27FC236}">
                <a16:creationId xmlns:a16="http://schemas.microsoft.com/office/drawing/2014/main" id="{A1FF9213-68B9-73BE-32B5-A960830752A2}"/>
              </a:ext>
            </a:extLst>
          </p:cNvPr>
          <p:cNvSpPr>
            <a:spLocks noGrp="1"/>
          </p:cNvSpPr>
          <p:nvPr>
            <p:ph type="ctrTitle"/>
          </p:nvPr>
        </p:nvSpPr>
        <p:spPr>
          <a:xfrm>
            <a:off x="1465220" y="983860"/>
            <a:ext cx="9057451" cy="850392"/>
          </a:xfrm>
        </p:spPr>
        <p:txBody>
          <a:bodyPr anchor="t">
            <a:normAutofit fontScale="90000"/>
          </a:bodyPr>
          <a:lstStyle/>
          <a:p>
            <a:r>
              <a:rPr lang="de-DE" dirty="0">
                <a:solidFill>
                  <a:srgbClr val="FFFFFF"/>
                </a:solidFill>
              </a:rPr>
              <a:t>Tagesaufgabe Zeitmanagement</a:t>
            </a:r>
          </a:p>
        </p:txBody>
      </p:sp>
      <p:sp>
        <p:nvSpPr>
          <p:cNvPr id="3" name="Untertitel 2">
            <a:extLst>
              <a:ext uri="{FF2B5EF4-FFF2-40B4-BE49-F238E27FC236}">
                <a16:creationId xmlns:a16="http://schemas.microsoft.com/office/drawing/2014/main" id="{7F6E688D-2FF3-1FD7-74DD-86E1C6E20746}"/>
              </a:ext>
            </a:extLst>
          </p:cNvPr>
          <p:cNvSpPr>
            <a:spLocks noGrp="1"/>
          </p:cNvSpPr>
          <p:nvPr>
            <p:ph type="subTitle" idx="1"/>
          </p:nvPr>
        </p:nvSpPr>
        <p:spPr>
          <a:xfrm>
            <a:off x="513257" y="2600266"/>
            <a:ext cx="11165482" cy="2106285"/>
          </a:xfrm>
        </p:spPr>
        <p:txBody>
          <a:bodyPr anchor="b">
            <a:normAutofit/>
          </a:bodyPr>
          <a:lstStyle/>
          <a:p>
            <a:pPr>
              <a:lnSpc>
                <a:spcPct val="115000"/>
              </a:lnSpc>
              <a:spcBef>
                <a:spcPts val="600"/>
              </a:spcBef>
              <a:spcAft>
                <a:spcPts val="2100"/>
              </a:spcAft>
            </a:pPr>
            <a:r>
              <a:rPr lang="de-DE" sz="1600" b="1" i="0" u="none" strike="noStrike" dirty="0">
                <a:effectLst/>
                <a:latin typeface="+mj-lt"/>
                <a:ea typeface="Arial" panose="020B0604020202020204" pitchFamily="34" charset="0"/>
              </a:rPr>
              <a:t>Aufgabe 3:</a:t>
            </a:r>
            <a:endParaRPr lang="de-DE" dirty="0">
              <a:solidFill>
                <a:srgbClr val="FFFFFF"/>
              </a:solidFill>
            </a:endParaRP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fik 5" descr="Ein Bild, das Text, Screenshot, Software, Computersymbol enthält.&#10;&#10;Automatisch generierte Beschreibung">
            <a:extLst>
              <a:ext uri="{FF2B5EF4-FFF2-40B4-BE49-F238E27FC236}">
                <a16:creationId xmlns:a16="http://schemas.microsoft.com/office/drawing/2014/main" id="{4D3F945A-5B60-6024-1B2A-E028E34A6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4796" y="1751798"/>
            <a:ext cx="10003943" cy="4395100"/>
          </a:xfrm>
          <a:prstGeom prst="rect">
            <a:avLst/>
          </a:prstGeom>
        </p:spPr>
      </p:pic>
    </p:spTree>
    <p:extLst>
      <p:ext uri="{BB962C8B-B14F-4D97-AF65-F5344CB8AC3E}">
        <p14:creationId xmlns:p14="http://schemas.microsoft.com/office/powerpoint/2010/main" val="348839625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Laser Leuchten, die ein Dreieck bilden">
            <a:extLst>
              <a:ext uri="{FF2B5EF4-FFF2-40B4-BE49-F238E27FC236}">
                <a16:creationId xmlns:a16="http://schemas.microsoft.com/office/drawing/2014/main" id="{E36CBE34-AE91-86D1-E065-B4C95E3D4A23}"/>
              </a:ext>
            </a:extLst>
          </p:cNvPr>
          <p:cNvPicPr>
            <a:picLocks noChangeAspect="1"/>
          </p:cNvPicPr>
          <p:nvPr/>
        </p:nvPicPr>
        <p:blipFill>
          <a:blip r:embed="rId2">
            <a:alphaModFix amt="40000"/>
          </a:blip>
          <a:srcRect t="8365" b="1635"/>
          <a:stretch/>
        </p:blipFill>
        <p:spPr>
          <a:xfrm>
            <a:off x="-2" y="-4"/>
            <a:ext cx="12192001" cy="6858001"/>
          </a:xfrm>
          <a:prstGeom prst="rect">
            <a:avLst/>
          </a:prstGeom>
        </p:spPr>
      </p:pic>
      <p:sp>
        <p:nvSpPr>
          <p:cNvPr id="2" name="Titel 1">
            <a:extLst>
              <a:ext uri="{FF2B5EF4-FFF2-40B4-BE49-F238E27FC236}">
                <a16:creationId xmlns:a16="http://schemas.microsoft.com/office/drawing/2014/main" id="{A1FF9213-68B9-73BE-32B5-A960830752A2}"/>
              </a:ext>
            </a:extLst>
          </p:cNvPr>
          <p:cNvSpPr>
            <a:spLocks noGrp="1"/>
          </p:cNvSpPr>
          <p:nvPr>
            <p:ph type="ctrTitle"/>
          </p:nvPr>
        </p:nvSpPr>
        <p:spPr>
          <a:xfrm>
            <a:off x="1440330" y="969166"/>
            <a:ext cx="9057451" cy="850392"/>
          </a:xfrm>
        </p:spPr>
        <p:txBody>
          <a:bodyPr anchor="t">
            <a:normAutofit fontScale="90000"/>
          </a:bodyPr>
          <a:lstStyle/>
          <a:p>
            <a:pPr algn="ctr"/>
            <a:r>
              <a:rPr lang="de-DE" dirty="0">
                <a:solidFill>
                  <a:srgbClr val="FFFFFF"/>
                </a:solidFill>
              </a:rPr>
              <a:t>Tagesaufgabe Zeitmanagement</a:t>
            </a:r>
          </a:p>
        </p:txBody>
      </p:sp>
      <p:sp>
        <p:nvSpPr>
          <p:cNvPr id="3" name="Untertitel 2">
            <a:extLst>
              <a:ext uri="{FF2B5EF4-FFF2-40B4-BE49-F238E27FC236}">
                <a16:creationId xmlns:a16="http://schemas.microsoft.com/office/drawing/2014/main" id="{7F6E688D-2FF3-1FD7-74DD-86E1C6E20746}"/>
              </a:ext>
            </a:extLst>
          </p:cNvPr>
          <p:cNvSpPr>
            <a:spLocks noGrp="1"/>
          </p:cNvSpPr>
          <p:nvPr>
            <p:ph type="subTitle" idx="1"/>
          </p:nvPr>
        </p:nvSpPr>
        <p:spPr>
          <a:xfrm>
            <a:off x="1440330" y="2130638"/>
            <a:ext cx="9311335" cy="2549359"/>
          </a:xfrm>
        </p:spPr>
        <p:txBody>
          <a:bodyPr anchor="b">
            <a:normAutofit/>
          </a:bodyPr>
          <a:lstStyle/>
          <a:p>
            <a:pPr>
              <a:lnSpc>
                <a:spcPct val="115000"/>
              </a:lnSpc>
              <a:spcBef>
                <a:spcPts val="600"/>
              </a:spcBef>
              <a:spcAft>
                <a:spcPts val="2100"/>
              </a:spcAft>
            </a:pPr>
            <a:r>
              <a:rPr lang="de-DE" sz="1600" b="1" i="0" u="none" strike="noStrike" dirty="0">
                <a:effectLst/>
                <a:latin typeface="+mj-lt"/>
                <a:ea typeface="Montserrat" panose="00000500000000000000" pitchFamily="2" charset="0"/>
                <a:cs typeface="Montserrat" panose="00000500000000000000" pitchFamily="2" charset="0"/>
              </a:rPr>
              <a:t>Aufgabe 4: Erstelle nun final eine Prioritätenliste! Welche Aufgaben haben für dich hohe Priorität und müssen erledigt werden? Liste diese auf und begründe. Welche Aufgaben haben mittlere Priorität? Liste auf und begründe. Welche Aufgaben haben niedrige Priorität und es wäre schön, wenn sie erledigt werden. Diese Aufgaben könnten zur Not auch wann anders erledigt werden. Liste auf und begründe. Wichtig!!!</a:t>
            </a:r>
            <a:endParaRPr lang="de-DE" sz="1600" b="1" i="0" u="none" strike="noStrike" dirty="0">
              <a:effectLst/>
              <a:latin typeface="+mj-lt"/>
              <a:ea typeface="Arial" panose="020B0604020202020204" pitchFamily="34" charset="0"/>
            </a:endParaRPr>
          </a:p>
          <a:p>
            <a:endParaRPr lang="de-DE" dirty="0">
              <a:solidFill>
                <a:srgbClr val="FFFFFF"/>
              </a:solidFill>
            </a:endParaRP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605819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Laser Leuchten, die ein Dreieck bilden">
            <a:extLst>
              <a:ext uri="{FF2B5EF4-FFF2-40B4-BE49-F238E27FC236}">
                <a16:creationId xmlns:a16="http://schemas.microsoft.com/office/drawing/2014/main" id="{E36CBE34-AE91-86D1-E065-B4C95E3D4A23}"/>
              </a:ext>
            </a:extLst>
          </p:cNvPr>
          <p:cNvPicPr>
            <a:picLocks noChangeAspect="1"/>
          </p:cNvPicPr>
          <p:nvPr/>
        </p:nvPicPr>
        <p:blipFill>
          <a:blip r:embed="rId2">
            <a:alphaModFix amt="40000"/>
          </a:blip>
          <a:srcRect t="8365" b="1635"/>
          <a:stretch/>
        </p:blipFill>
        <p:spPr>
          <a:xfrm>
            <a:off x="-2" y="-4"/>
            <a:ext cx="12192001" cy="6858001"/>
          </a:xfrm>
          <a:prstGeom prst="rect">
            <a:avLst/>
          </a:prstGeom>
        </p:spPr>
      </p:pic>
      <p:sp>
        <p:nvSpPr>
          <p:cNvPr id="2" name="Titel 1">
            <a:extLst>
              <a:ext uri="{FF2B5EF4-FFF2-40B4-BE49-F238E27FC236}">
                <a16:creationId xmlns:a16="http://schemas.microsoft.com/office/drawing/2014/main" id="{A1FF9213-68B9-73BE-32B5-A960830752A2}"/>
              </a:ext>
            </a:extLst>
          </p:cNvPr>
          <p:cNvSpPr>
            <a:spLocks noGrp="1"/>
          </p:cNvSpPr>
          <p:nvPr>
            <p:ph type="ctrTitle"/>
          </p:nvPr>
        </p:nvSpPr>
        <p:spPr>
          <a:xfrm>
            <a:off x="1440330" y="969166"/>
            <a:ext cx="9057451" cy="850392"/>
          </a:xfrm>
        </p:spPr>
        <p:txBody>
          <a:bodyPr anchor="t">
            <a:normAutofit fontScale="90000"/>
          </a:bodyPr>
          <a:lstStyle/>
          <a:p>
            <a:pPr algn="ctr"/>
            <a:r>
              <a:rPr lang="de-DE" dirty="0">
                <a:solidFill>
                  <a:srgbClr val="FFFFFF"/>
                </a:solidFill>
              </a:rPr>
              <a:t>Tagesaufgabe Zeitmanagement</a:t>
            </a:r>
          </a:p>
        </p:txBody>
      </p:sp>
      <p:sp>
        <p:nvSpPr>
          <p:cNvPr id="3" name="Untertitel 2">
            <a:extLst>
              <a:ext uri="{FF2B5EF4-FFF2-40B4-BE49-F238E27FC236}">
                <a16:creationId xmlns:a16="http://schemas.microsoft.com/office/drawing/2014/main" id="{7F6E688D-2FF3-1FD7-74DD-86E1C6E20746}"/>
              </a:ext>
            </a:extLst>
          </p:cNvPr>
          <p:cNvSpPr>
            <a:spLocks noGrp="1"/>
          </p:cNvSpPr>
          <p:nvPr>
            <p:ph type="subTitle" idx="1"/>
          </p:nvPr>
        </p:nvSpPr>
        <p:spPr>
          <a:xfrm>
            <a:off x="1440330" y="2732989"/>
            <a:ext cx="9311335" cy="3476934"/>
          </a:xfrm>
        </p:spPr>
        <p:txBody>
          <a:bodyPr anchor="b">
            <a:normAutofit fontScale="77500" lnSpcReduction="20000"/>
          </a:bodyPr>
          <a:lstStyle/>
          <a:p>
            <a:pPr algn="l"/>
            <a:r>
              <a:rPr lang="de-DE" sz="1600" b="1" i="0" u="none" strike="noStrike" dirty="0">
                <a:effectLst/>
                <a:latin typeface="+mj-lt"/>
                <a:ea typeface="Montserrat" panose="00000500000000000000" pitchFamily="2" charset="0"/>
                <a:cs typeface="Montserrat" panose="00000500000000000000" pitchFamily="2" charset="0"/>
              </a:rPr>
              <a:t>Aufgabe 4</a:t>
            </a:r>
          </a:p>
          <a:p>
            <a:pPr algn="l"/>
            <a:r>
              <a:rPr lang="de-DE" b="1" i="0" dirty="0">
                <a:solidFill>
                  <a:srgbClr val="D1D2D3"/>
                </a:solidFill>
                <a:effectLst/>
                <a:highlight>
                  <a:srgbClr val="008000"/>
                </a:highlight>
                <a:latin typeface="Slack-Lato"/>
              </a:rPr>
              <a:t>Hohe Priorität (müssen erledigt werden)</a:t>
            </a:r>
            <a:br>
              <a:rPr lang="de-DE" b="0" i="0" dirty="0">
                <a:solidFill>
                  <a:srgbClr val="D1D2D3"/>
                </a:solidFill>
                <a:effectLst/>
                <a:highlight>
                  <a:srgbClr val="008000"/>
                </a:highlight>
                <a:latin typeface="Slack-Lato"/>
              </a:rPr>
            </a:br>
            <a:r>
              <a:rPr lang="de-DE" b="0" i="0" dirty="0">
                <a:solidFill>
                  <a:srgbClr val="D1D2D3"/>
                </a:solidFill>
                <a:effectLst/>
                <a:latin typeface="Slack-Lato"/>
              </a:rPr>
              <a:t>-</a:t>
            </a:r>
            <a:r>
              <a:rPr lang="de-DE" b="1" i="0" dirty="0">
                <a:solidFill>
                  <a:srgbClr val="D1D2D3"/>
                </a:solidFill>
                <a:effectLst/>
                <a:latin typeface="Slack-Lato"/>
              </a:rPr>
              <a:t>Analyse eines großen Datensatzes für einen Kundenbericht</a:t>
            </a:r>
            <a:r>
              <a:rPr lang="de-DE" b="0" i="0" dirty="0">
                <a:solidFill>
                  <a:srgbClr val="D1D2D3"/>
                </a:solidFill>
                <a:effectLst/>
                <a:latin typeface="Slack-Lato"/>
              </a:rPr>
              <a:t>: Abgabe des Berichts ist wichtig, da es sich um einen Kundenauftrag handelt</a:t>
            </a:r>
            <a:br>
              <a:rPr lang="de-DE" b="0" i="0" dirty="0">
                <a:solidFill>
                  <a:srgbClr val="D1D2D3"/>
                </a:solidFill>
                <a:effectLst/>
                <a:latin typeface="Slack-Lato"/>
              </a:rPr>
            </a:br>
            <a:endParaRPr lang="de-DE" b="0" i="0" dirty="0">
              <a:solidFill>
                <a:srgbClr val="D1D2D3"/>
              </a:solidFill>
              <a:effectLst/>
              <a:latin typeface="Slack-Lato"/>
            </a:endParaRPr>
          </a:p>
          <a:p>
            <a:pPr algn="l"/>
            <a:r>
              <a:rPr lang="de-DE" b="1" i="0" dirty="0">
                <a:solidFill>
                  <a:srgbClr val="D1D2D3"/>
                </a:solidFill>
                <a:effectLst/>
                <a:latin typeface="Slack-Lato"/>
              </a:rPr>
              <a:t>-Erstellen eines wöchentlichen Statusberichts</a:t>
            </a:r>
            <a:r>
              <a:rPr lang="de-DE" b="0" i="0" dirty="0">
                <a:solidFill>
                  <a:srgbClr val="D1D2D3"/>
                </a:solidFill>
                <a:effectLst/>
                <a:latin typeface="Slack-Lato"/>
              </a:rPr>
              <a:t>: Es ist wichtig, einen regelmäßigen Überblick zu haben, um den Projektfortschritt im Auge zu behalten</a:t>
            </a:r>
            <a:br>
              <a:rPr lang="de-DE" b="0" i="0" dirty="0">
                <a:solidFill>
                  <a:srgbClr val="D1D2D3"/>
                </a:solidFill>
                <a:effectLst/>
                <a:latin typeface="Slack-Lato"/>
              </a:rPr>
            </a:br>
            <a:endParaRPr lang="de-DE" b="0" i="0" dirty="0">
              <a:solidFill>
                <a:srgbClr val="D1D2D3"/>
              </a:solidFill>
              <a:effectLst/>
              <a:latin typeface="Slack-Lato"/>
            </a:endParaRPr>
          </a:p>
          <a:p>
            <a:pPr algn="l"/>
            <a:r>
              <a:rPr lang="de-DE" b="1" i="0" dirty="0">
                <a:solidFill>
                  <a:srgbClr val="D1D2D3"/>
                </a:solidFill>
                <a:effectLst/>
                <a:latin typeface="Slack-Lato"/>
              </a:rPr>
              <a:t>-Datenbereinigung und Vorbereitung für das neue Projekt</a:t>
            </a:r>
            <a:r>
              <a:rPr lang="de-DE" b="0" i="0" dirty="0">
                <a:solidFill>
                  <a:srgbClr val="D1D2D3"/>
                </a:solidFill>
                <a:effectLst/>
                <a:latin typeface="Slack-Lato"/>
              </a:rPr>
              <a:t>: Ohne eine ordnungsgemäße Datenbereinigung kann kein neues Projekt richtig gelingen</a:t>
            </a:r>
            <a:br>
              <a:rPr lang="de-DE" b="0" i="0" dirty="0">
                <a:solidFill>
                  <a:srgbClr val="D1D2D3"/>
                </a:solidFill>
                <a:effectLst/>
                <a:latin typeface="Slack-Lato"/>
              </a:rPr>
            </a:br>
            <a:endParaRPr lang="de-DE" b="0" i="0" dirty="0">
              <a:solidFill>
                <a:srgbClr val="D1D2D3"/>
              </a:solidFill>
              <a:effectLst/>
              <a:latin typeface="Slack-Lato"/>
            </a:endParaRPr>
          </a:p>
          <a:p>
            <a:pPr algn="l"/>
            <a:r>
              <a:rPr lang="de-DE" b="1" i="0" dirty="0">
                <a:solidFill>
                  <a:srgbClr val="D1D2D3"/>
                </a:solidFill>
                <a:effectLst/>
                <a:latin typeface="Slack-Lato"/>
              </a:rPr>
              <a:t>-Präsentation über Forschungsergebnisse</a:t>
            </a:r>
            <a:r>
              <a:rPr lang="de-DE" b="0" i="0" dirty="0">
                <a:solidFill>
                  <a:srgbClr val="D1D2D3"/>
                </a:solidFill>
                <a:effectLst/>
                <a:latin typeface="Slack-Lato"/>
              </a:rPr>
              <a:t>: Präsentation ist bereits für Freitag fest eingeplant und erfordert eine gute Vorbereitung.</a:t>
            </a:r>
            <a:br>
              <a:rPr lang="de-DE" b="0" i="0" dirty="0">
                <a:solidFill>
                  <a:srgbClr val="D1D2D3"/>
                </a:solidFill>
                <a:effectLst/>
                <a:latin typeface="Slack-Lato"/>
              </a:rPr>
            </a:br>
            <a:endParaRPr lang="de-DE" b="0" i="0" dirty="0">
              <a:solidFill>
                <a:srgbClr val="D1D2D3"/>
              </a:solidFill>
              <a:effectLst/>
              <a:latin typeface="Slack-Lato"/>
            </a:endParaRPr>
          </a:p>
          <a:p>
            <a:pPr algn="l"/>
            <a:endParaRPr lang="de-DE" b="0" i="0" dirty="0">
              <a:solidFill>
                <a:srgbClr val="D1D2D3"/>
              </a:solidFill>
              <a:effectLst/>
              <a:latin typeface="Slack-Lato"/>
            </a:endParaRP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281494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Neon Laser Leuchten, die ein Dreieck bilden">
            <a:extLst>
              <a:ext uri="{FF2B5EF4-FFF2-40B4-BE49-F238E27FC236}">
                <a16:creationId xmlns:a16="http://schemas.microsoft.com/office/drawing/2014/main" id="{E36CBE34-AE91-86D1-E065-B4C95E3D4A23}"/>
              </a:ext>
            </a:extLst>
          </p:cNvPr>
          <p:cNvPicPr>
            <a:picLocks noChangeAspect="1"/>
          </p:cNvPicPr>
          <p:nvPr/>
        </p:nvPicPr>
        <p:blipFill>
          <a:blip r:embed="rId2">
            <a:alphaModFix amt="40000"/>
          </a:blip>
          <a:srcRect t="8365" b="1635"/>
          <a:stretch/>
        </p:blipFill>
        <p:spPr>
          <a:xfrm>
            <a:off x="-2" y="-4"/>
            <a:ext cx="12192001" cy="6858001"/>
          </a:xfrm>
          <a:prstGeom prst="rect">
            <a:avLst/>
          </a:prstGeom>
        </p:spPr>
      </p:pic>
      <p:sp>
        <p:nvSpPr>
          <p:cNvPr id="2" name="Titel 1">
            <a:extLst>
              <a:ext uri="{FF2B5EF4-FFF2-40B4-BE49-F238E27FC236}">
                <a16:creationId xmlns:a16="http://schemas.microsoft.com/office/drawing/2014/main" id="{A1FF9213-68B9-73BE-32B5-A960830752A2}"/>
              </a:ext>
            </a:extLst>
          </p:cNvPr>
          <p:cNvSpPr>
            <a:spLocks noGrp="1"/>
          </p:cNvSpPr>
          <p:nvPr>
            <p:ph type="ctrTitle"/>
          </p:nvPr>
        </p:nvSpPr>
        <p:spPr>
          <a:xfrm>
            <a:off x="1440330" y="969166"/>
            <a:ext cx="9057451" cy="850392"/>
          </a:xfrm>
        </p:spPr>
        <p:txBody>
          <a:bodyPr anchor="t">
            <a:normAutofit fontScale="90000"/>
          </a:bodyPr>
          <a:lstStyle/>
          <a:p>
            <a:pPr algn="ctr"/>
            <a:r>
              <a:rPr lang="de-DE" dirty="0">
                <a:solidFill>
                  <a:srgbClr val="FFFFFF"/>
                </a:solidFill>
              </a:rPr>
              <a:t>Tagesaufgabe Zeitmanagement</a:t>
            </a:r>
          </a:p>
        </p:txBody>
      </p:sp>
      <p:sp>
        <p:nvSpPr>
          <p:cNvPr id="3" name="Untertitel 2">
            <a:extLst>
              <a:ext uri="{FF2B5EF4-FFF2-40B4-BE49-F238E27FC236}">
                <a16:creationId xmlns:a16="http://schemas.microsoft.com/office/drawing/2014/main" id="{7F6E688D-2FF3-1FD7-74DD-86E1C6E20746}"/>
              </a:ext>
            </a:extLst>
          </p:cNvPr>
          <p:cNvSpPr>
            <a:spLocks noGrp="1"/>
          </p:cNvSpPr>
          <p:nvPr>
            <p:ph type="subTitle" idx="1"/>
          </p:nvPr>
        </p:nvSpPr>
        <p:spPr>
          <a:xfrm>
            <a:off x="1440330" y="2732989"/>
            <a:ext cx="9311335" cy="3476934"/>
          </a:xfrm>
        </p:spPr>
        <p:txBody>
          <a:bodyPr anchor="b">
            <a:normAutofit fontScale="85000" lnSpcReduction="20000"/>
          </a:bodyPr>
          <a:lstStyle/>
          <a:p>
            <a:pPr algn="l"/>
            <a:r>
              <a:rPr lang="de-DE" sz="1600" b="1" i="0" u="none" strike="noStrike" dirty="0">
                <a:effectLst/>
                <a:latin typeface="+mj-lt"/>
                <a:ea typeface="Montserrat" panose="00000500000000000000" pitchFamily="2" charset="0"/>
                <a:cs typeface="Montserrat" panose="00000500000000000000" pitchFamily="2" charset="0"/>
              </a:rPr>
              <a:t>Aufgabe 4</a:t>
            </a:r>
          </a:p>
          <a:p>
            <a:pPr algn="l"/>
            <a:r>
              <a:rPr lang="de-DE" b="1" i="0" dirty="0">
                <a:solidFill>
                  <a:srgbClr val="D1D2D3"/>
                </a:solidFill>
                <a:effectLst/>
                <a:highlight>
                  <a:srgbClr val="808000"/>
                </a:highlight>
                <a:latin typeface="Slack-Lato"/>
              </a:rPr>
              <a:t>Mittlere Priorität (wichtig, aber weniger dringend)</a:t>
            </a:r>
            <a:br>
              <a:rPr lang="de-DE" b="0" i="0" dirty="0">
                <a:solidFill>
                  <a:srgbClr val="D1D2D3"/>
                </a:solidFill>
                <a:effectLst/>
                <a:highlight>
                  <a:srgbClr val="808000"/>
                </a:highlight>
                <a:latin typeface="Slack-Lato"/>
              </a:rPr>
            </a:br>
            <a:r>
              <a:rPr lang="de-DE" b="1" i="0" dirty="0">
                <a:solidFill>
                  <a:srgbClr val="D1D2D3"/>
                </a:solidFill>
                <a:effectLst/>
                <a:latin typeface="Slack-Lato"/>
              </a:rPr>
              <a:t>Erstellung von Visualisierungen für das Management</a:t>
            </a:r>
            <a:r>
              <a:rPr lang="de-DE" b="0" i="0" dirty="0">
                <a:solidFill>
                  <a:srgbClr val="D1D2D3"/>
                </a:solidFill>
                <a:effectLst/>
                <a:latin typeface="Slack-Lato"/>
              </a:rPr>
              <a:t>: es gibt etwas Spielraum, jedoch basiert die Managemententscheidungen auf den Visualisierungen</a:t>
            </a:r>
            <a:br>
              <a:rPr lang="de-DE" b="0" i="0" dirty="0">
                <a:solidFill>
                  <a:srgbClr val="D1D2D3"/>
                </a:solidFill>
                <a:effectLst/>
                <a:latin typeface="Slack-Lato"/>
              </a:rPr>
            </a:br>
            <a:endParaRPr lang="de-DE" b="0" i="0" dirty="0">
              <a:solidFill>
                <a:srgbClr val="D1D2D3"/>
              </a:solidFill>
              <a:effectLst/>
              <a:latin typeface="Slack-Lato"/>
            </a:endParaRPr>
          </a:p>
          <a:p>
            <a:pPr algn="l"/>
            <a:r>
              <a:rPr lang="de-DE" b="1" i="0" dirty="0">
                <a:solidFill>
                  <a:srgbClr val="D1D2D3"/>
                </a:solidFill>
                <a:effectLst/>
                <a:latin typeface="Slack-Lato"/>
              </a:rPr>
              <a:t>Planung des nächsten Monatsprojekts</a:t>
            </a:r>
            <a:r>
              <a:rPr lang="de-DE" b="0" i="0" dirty="0">
                <a:solidFill>
                  <a:srgbClr val="D1D2D3"/>
                </a:solidFill>
                <a:effectLst/>
                <a:latin typeface="Slack-Lato"/>
              </a:rPr>
              <a:t>: Unabhängig davon, ob man sich am Anfang oder Ende des Monats befindet, ist eine langfristige Planung ebenso wichtig</a:t>
            </a:r>
            <a:br>
              <a:rPr lang="de-DE" b="0" i="0" dirty="0">
                <a:solidFill>
                  <a:srgbClr val="D1D2D3"/>
                </a:solidFill>
                <a:effectLst/>
                <a:latin typeface="Slack-Lato"/>
              </a:rPr>
            </a:br>
            <a:endParaRPr lang="de-DE" b="0" i="0" dirty="0">
              <a:solidFill>
                <a:srgbClr val="D1D2D3"/>
              </a:solidFill>
              <a:effectLst/>
              <a:latin typeface="Slack-Lato"/>
            </a:endParaRPr>
          </a:p>
          <a:p>
            <a:pPr algn="l"/>
            <a:r>
              <a:rPr lang="de-DE" b="1" i="0" dirty="0">
                <a:solidFill>
                  <a:srgbClr val="D1D2D3"/>
                </a:solidFill>
                <a:effectLst/>
                <a:latin typeface="Slack-Lato"/>
              </a:rPr>
              <a:t>Feedback-Sitzung mit dem Team</a:t>
            </a:r>
            <a:r>
              <a:rPr lang="de-DE" b="0" i="0" dirty="0">
                <a:solidFill>
                  <a:srgbClr val="D1D2D3"/>
                </a:solidFill>
                <a:effectLst/>
                <a:latin typeface="Slack-Lato"/>
              </a:rPr>
              <a:t>: sehe ich als relevant für die Zusammenarbeit im Team</a:t>
            </a:r>
            <a:br>
              <a:rPr lang="de-DE" b="0" i="0" dirty="0">
                <a:solidFill>
                  <a:srgbClr val="D1D2D3"/>
                </a:solidFill>
                <a:effectLst/>
                <a:latin typeface="Slack-Lato"/>
              </a:rPr>
            </a:br>
            <a:endParaRPr lang="de-DE" b="0" i="0" dirty="0">
              <a:solidFill>
                <a:srgbClr val="D1D2D3"/>
              </a:solidFill>
              <a:effectLst/>
              <a:latin typeface="Slack-Lato"/>
            </a:endParaRPr>
          </a:p>
          <a:p>
            <a:br>
              <a:rPr lang="de-DE" b="0" i="0" dirty="0">
                <a:solidFill>
                  <a:srgbClr val="D1D2D3"/>
                </a:solidFill>
                <a:effectLst/>
                <a:latin typeface="Slack-Lato"/>
              </a:rPr>
            </a:br>
            <a:endParaRPr lang="de-DE" b="0" i="0" dirty="0">
              <a:solidFill>
                <a:srgbClr val="D1D2D3"/>
              </a:solidFill>
              <a:effectLst/>
              <a:latin typeface="Slack-Lato"/>
            </a:endParaRPr>
          </a:p>
        </p:txBody>
      </p:sp>
      <p:sp>
        <p:nvSpPr>
          <p:cNvPr id="16" name="Rectangle 15">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7">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9748723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Brush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otalTime>0</TotalTime>
  <Words>950</Words>
  <Application>Microsoft Office PowerPoint</Application>
  <PresentationFormat>Breitbild</PresentationFormat>
  <Paragraphs>80</Paragraphs>
  <Slides>11</Slides>
  <Notes>0</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11</vt:i4>
      </vt:variant>
    </vt:vector>
  </HeadingPairs>
  <TitlesOfParts>
    <vt:vector size="18" baseType="lpstr">
      <vt:lpstr>Arial</vt:lpstr>
      <vt:lpstr>Bierstadt</vt:lpstr>
      <vt:lpstr>Century Gothic</vt:lpstr>
      <vt:lpstr>Slack-Lato</vt:lpstr>
      <vt:lpstr>Wingdings</vt:lpstr>
      <vt:lpstr>GestaltVTI</vt:lpstr>
      <vt:lpstr>BrushVTI</vt:lpstr>
      <vt:lpstr>Tagesaufgabe Zeitmanagement</vt:lpstr>
      <vt:lpstr>Tagesaufgabe Zeitmanagement</vt:lpstr>
      <vt:lpstr>Tagesaufgabe Zeitmanagement</vt:lpstr>
      <vt:lpstr>Tagesaufgabe Zeitmanagement</vt:lpstr>
      <vt:lpstr>Tagesaufgabe Zeitmanagement</vt:lpstr>
      <vt:lpstr>Tagesaufgabe Zeitmanagement</vt:lpstr>
      <vt:lpstr>Tagesaufgabe Zeitmanagement</vt:lpstr>
      <vt:lpstr>Tagesaufgabe Zeitmanagement</vt:lpstr>
      <vt:lpstr>Tagesaufgabe Zeitmanagement</vt:lpstr>
      <vt:lpstr>Tagesaufgabe Zeitmanagement</vt:lpstr>
      <vt:lpstr>Tagesaufgabe Zeitmanagement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Matthiesen</dc:creator>
  <cp:lastModifiedBy>Michael Matthiesen</cp:lastModifiedBy>
  <cp:revision>20</cp:revision>
  <dcterms:created xsi:type="dcterms:W3CDTF">2024-09-16T10:17:32Z</dcterms:created>
  <dcterms:modified xsi:type="dcterms:W3CDTF">2024-09-17T06:49:43Z</dcterms:modified>
</cp:coreProperties>
</file>