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546" r:id="rId3"/>
    <p:sldId id="547" r:id="rId4"/>
    <p:sldId id="646" r:id="rId5"/>
    <p:sldId id="549" r:id="rId6"/>
    <p:sldId id="648" r:id="rId7"/>
    <p:sldId id="649" r:id="rId8"/>
    <p:sldId id="550" r:id="rId9"/>
    <p:sldId id="553" r:id="rId10"/>
    <p:sldId id="62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90" autoAdjust="0"/>
    <p:restoredTop sz="85612" autoAdjust="0"/>
  </p:normalViewPr>
  <p:slideViewPr>
    <p:cSldViewPr snapToGrid="0">
      <p:cViewPr varScale="1">
        <p:scale>
          <a:sx n="63" d="100"/>
          <a:sy n="63" d="100"/>
        </p:scale>
        <p:origin x="10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CA2D34-EEE1-4EFD-9464-287110C3DDE1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AFFA6-DC19-4D4C-859F-A29D8A485B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294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2CA58-6FD8-4ACA-9D1E-EE4A7346A6C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747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2CA58-6FD8-4ACA-9D1E-EE4A7346A6C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674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2CA58-6FD8-4ACA-9D1E-EE4A7346A6C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482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2CA58-6FD8-4ACA-9D1E-EE4A7346A6C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100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AFFA6-DC19-4D4C-859F-A29D8A485B11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029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CA58-6FD8-4ACA-9D1E-EE4A7346A6C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377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2CA58-6FD8-4ACA-9D1E-EE4A7346A6C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728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A2CA58-6FD8-4ACA-9D1E-EE4A7346A6C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119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A2CA58-6FD8-4ACA-9D1E-EE4A7346A6C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606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EF51B-D591-C310-E211-003702735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94DEA2-A141-D466-7601-FCCFFB9AE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3B674C-810D-D2F5-9B14-25A5B25D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061C-9E1F-4CA6-B14C-C61FA6911AC2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A1E1B9-9F49-17E6-F78C-D94B9CDC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0EABF5-C11F-D5BE-D6E8-8BCECB56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53F9-997F-401D-8456-3FBA3BF23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407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E6A6E9-BE65-6CE0-E46B-53CAD4B0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2C317F-B243-8A09-121D-184FCDCA4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124AEE-36C2-D8EF-C7D8-DD2AADCF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061C-9E1F-4CA6-B14C-C61FA6911AC2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44DA74-A503-507D-DABC-876924F6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DA9224-53C6-EE85-1FAE-29F0015C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53F9-997F-401D-8456-3FBA3BF23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911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328429F-C058-3EC0-141E-237B9EC3C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C29198-F7F6-68AD-92EC-D459FBC85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A4B1F1-51EB-2E13-C542-E685239D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061C-9E1F-4CA6-B14C-C61FA6911AC2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AAC294-36E3-C65E-7159-7D1A0A170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23B323-0793-1D3F-2D61-A5F31D65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53F9-997F-401D-8456-3FBA3BF23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587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klassisch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378F3-2CB9-4280-B33F-C8577910DF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Überschrift steht hier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9A07B9DC-C534-42C1-A866-509782905BE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20688" y="1018140"/>
            <a:ext cx="11350310" cy="5115959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</a:lstStyle>
          <a:p>
            <a:pPr marL="457200" indent="-457200">
              <a:lnSpc>
                <a:spcPct val="120000"/>
              </a:lnSpc>
              <a:spcBef>
                <a:spcPts val="0"/>
              </a:spcBef>
              <a:buClr>
                <a:schemeClr val="accent5"/>
              </a:buClr>
              <a:buFont typeface="Symbol" pitchFamily="2" charset="2"/>
              <a:buChar char="-"/>
            </a:pPr>
            <a:r>
              <a:rPr lang="de-DE" b="0" i="0">
                <a:latin typeface="Source Sans Pro" panose="020B0503030403020204" pitchFamily="34" charset="0"/>
                <a:ea typeface="Source Sans Pro" panose="020B0503030403020204" pitchFamily="34" charset="0"/>
              </a:rPr>
              <a:t>Erste Ebene, Aufzählung, Source Sans Pro, 32 </a:t>
            </a:r>
            <a:r>
              <a:rPr lang="de-DE" b="0" i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pt</a:t>
            </a:r>
            <a:r>
              <a:rPr lang="de-DE" b="0" i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638175" lvl="1" indent="-457200">
              <a:buClr>
                <a:schemeClr val="accent5"/>
              </a:buClr>
              <a:buFont typeface="Symbol" pitchFamily="2" charset="2"/>
              <a:buChar char="-"/>
            </a:pPr>
            <a:r>
              <a:rPr lang="de-DE" i="0">
                <a:latin typeface="Source Sans Pro" panose="020B0503030403020204" pitchFamily="34" charset="0"/>
                <a:ea typeface="Source Sans Pro" panose="020B0503030403020204" pitchFamily="34" charset="0"/>
              </a:rPr>
              <a:t>Zweite Ebene, Source Sans Pro fett, 28 </a:t>
            </a:r>
            <a:r>
              <a:rPr lang="de-DE" i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pt</a:t>
            </a:r>
            <a:r>
              <a:rPr lang="de-DE" i="0"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</a:p>
          <a:p>
            <a:pPr marL="819150" lvl="2" indent="-457200">
              <a:buClr>
                <a:schemeClr val="accent5"/>
              </a:buClr>
              <a:buFont typeface="Symbol" pitchFamily="2" charset="2"/>
              <a:buChar char="-"/>
            </a:pPr>
            <a:r>
              <a:rPr lang="de-DE">
                <a:latin typeface="Source Sans Pro" panose="020B0503030403020204" pitchFamily="34" charset="0"/>
                <a:ea typeface="Source Sans Pro" panose="020B0503030403020204" pitchFamily="34" charset="0"/>
              </a:rPr>
              <a:t>Dritte Ebene, Source Sans Pro, 24 </a:t>
            </a:r>
            <a:r>
              <a:rPr lang="de-DE" err="1">
                <a:latin typeface="Source Sans Pro" panose="020B0503030403020204" pitchFamily="34" charset="0"/>
                <a:ea typeface="Source Sans Pro" panose="020B0503030403020204" pitchFamily="34" charset="0"/>
              </a:rPr>
              <a:t>pt</a:t>
            </a:r>
            <a:r>
              <a:rPr lang="de-DE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1000125" lvl="3" indent="-457200">
              <a:buClr>
                <a:schemeClr val="accent5"/>
              </a:buClr>
              <a:buFont typeface="Symbol" pitchFamily="2" charset="2"/>
              <a:buChar char="-"/>
            </a:pPr>
            <a:r>
              <a:rPr lang="de-DE">
                <a:latin typeface="Source Sans Pro" panose="020B0503030403020204" pitchFamily="34" charset="0"/>
                <a:ea typeface="Source Sans Pro" panose="020B0503030403020204" pitchFamily="34" charset="0"/>
              </a:rPr>
              <a:t>Vierte Ebene, Source Sans Pro, 20pt.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Symbol" pitchFamily="2" charset="2"/>
              <a:buChar char="-"/>
            </a:pPr>
            <a:endParaRPr lang="de-DE" i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411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chenaufgab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47BC0AFD-7152-44E6-A8E3-79D9D68B6B9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0586" y="1020592"/>
            <a:ext cx="9538116" cy="5112943"/>
          </a:xfrm>
        </p:spPr>
        <p:txBody>
          <a:bodyPr/>
          <a:lstStyle>
            <a:lvl1pPr>
              <a:defRPr sz="2400"/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20000"/>
              <a:buFont typeface="Symbol" panose="05050102010706020507" pitchFamily="18" charset="2"/>
              <a:buChar char="-"/>
              <a:tabLst/>
              <a:defRPr/>
            </a:pPr>
            <a:r>
              <a:rPr lang="de-DE" b="0" i="0">
                <a:latin typeface="Source Sans Pro" panose="020B0503030403020204" pitchFamily="34" charset="0"/>
                <a:ea typeface="Source Sans Pro" panose="020B0503030403020204" pitchFamily="34" charset="0"/>
              </a:rPr>
              <a:t>Aufzählung oder Fließtext Source Sans Pro, 24</a:t>
            </a:r>
            <a:r>
              <a:rPr lang="de-DE">
                <a:latin typeface="Source Sans Pro" panose="020B0503030403020204" pitchFamily="34" charset="0"/>
                <a:ea typeface="Source Sans Pro" panose="020B0503030403020204" pitchFamily="34" charset="0"/>
              </a:rPr>
              <a:t> - 32</a:t>
            </a:r>
            <a:r>
              <a:rPr lang="de-DE" b="0" i="0">
                <a:latin typeface="Source Sans Pro" panose="020B0503030403020204" pitchFamily="34" charset="0"/>
                <a:ea typeface="Source Sans Pro" panose="020B0503030403020204" pitchFamily="34" charset="0"/>
              </a:rPr>
              <a:t>pt.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20000"/>
              <a:buFont typeface="Symbol" panose="05050102010706020507" pitchFamily="18" charset="2"/>
              <a:buChar char="-"/>
              <a:tabLst/>
              <a:defRPr/>
            </a:pPr>
            <a:r>
              <a:rPr lang="de-DE" b="1" i="0">
                <a:latin typeface="Source Sans Pro" panose="020B0503030403020204" pitchFamily="34" charset="0"/>
                <a:ea typeface="Source Sans Pro" panose="020B0503030403020204" pitchFamily="34" charset="0"/>
              </a:rPr>
              <a:t>Hervorhebungen Source Sans Pro fett, 24 - 32 </a:t>
            </a:r>
            <a:r>
              <a:rPr lang="de-DE" b="1" i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pt</a:t>
            </a:r>
            <a:r>
              <a:rPr lang="de-DE" b="0" i="0"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</a:p>
        </p:txBody>
      </p:sp>
      <p:sp>
        <p:nvSpPr>
          <p:cNvPr id="8" name="Textplatzhalter 22">
            <a:extLst>
              <a:ext uri="{FF2B5EF4-FFF2-40B4-BE49-F238E27FC236}">
                <a16:creationId xmlns:a16="http://schemas.microsoft.com/office/drawing/2014/main" id="{67880E4E-7FF2-4020-9049-2DD58C47B7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0689" y="6286500"/>
            <a:ext cx="10456862" cy="278758"/>
          </a:xfrm>
        </p:spPr>
        <p:txBody>
          <a:bodyPr anchor="b" anchorCtr="0"/>
          <a:lstStyle>
            <a:lvl1pPr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/>
              <a:t>Quelle Text: </a:t>
            </a:r>
            <a:r>
              <a:rPr lang="en-US" err="1"/>
              <a:t>Autorennachname</a:t>
            </a:r>
            <a:r>
              <a:rPr lang="en-US"/>
              <a:t>, JJJJ, S. 123.</a:t>
            </a:r>
            <a:endParaRPr lang="de-DE" sz="80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CEF160A-3973-E149-8A8F-18EA9823196E}"/>
              </a:ext>
            </a:extLst>
          </p:cNvPr>
          <p:cNvSpPr txBox="1">
            <a:spLocks/>
          </p:cNvSpPr>
          <p:nvPr userDrawn="1"/>
        </p:nvSpPr>
        <p:spPr>
          <a:xfrm>
            <a:off x="420586" y="344582"/>
            <a:ext cx="11350413" cy="37988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1400" kern="1200" cap="all" spc="-20" baseline="0" smtClean="0">
                <a:solidFill>
                  <a:schemeClr val="tx1"/>
                </a:solidFill>
                <a:latin typeface="Source Sans Pro Bold" panose="020B0703030503020204" pitchFamily="34" charset="0"/>
                <a:ea typeface="+mj-ea"/>
                <a:cs typeface="+mj-cs"/>
              </a:defRPr>
            </a:lvl1pPr>
          </a:lstStyle>
          <a:p>
            <a:r>
              <a:rPr lang="de-DE" dirty="0"/>
              <a:t>RECHENAUFGABE</a:t>
            </a:r>
          </a:p>
        </p:txBody>
      </p:sp>
      <p:pic>
        <p:nvPicPr>
          <p:cNvPr id="11" name="Grafik 10" descr="Abakus mit einfarbiger Füllung">
            <a:extLst>
              <a:ext uri="{FF2B5EF4-FFF2-40B4-BE49-F238E27FC236}">
                <a16:creationId xmlns:a16="http://schemas.microsoft.com/office/drawing/2014/main" id="{BAF2F332-AFEA-6BE3-D28D-DCA3943514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69964" y="727075"/>
            <a:ext cx="1183222" cy="118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028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chenaufgabe Musterlösung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3">
            <a:extLst>
              <a:ext uri="{FF2B5EF4-FFF2-40B4-BE49-F238E27FC236}">
                <a16:creationId xmlns:a16="http://schemas.microsoft.com/office/drawing/2014/main" id="{47BC0AFD-7152-44E6-A8E3-79D9D68B6B9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0586" y="1020592"/>
            <a:ext cx="9538116" cy="5112943"/>
          </a:xfrm>
        </p:spPr>
        <p:txBody>
          <a:bodyPr/>
          <a:lstStyle>
            <a:lvl1pPr>
              <a:defRPr sz="2400"/>
            </a:lvl1pPr>
          </a:lstStyle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20000"/>
              <a:buFont typeface="Symbol" panose="05050102010706020507" pitchFamily="18" charset="2"/>
              <a:buChar char="-"/>
              <a:tabLst/>
              <a:defRPr/>
            </a:pPr>
            <a:r>
              <a:rPr lang="de-DE" b="0" i="0">
                <a:latin typeface="Source Sans Pro" panose="020B0503030403020204" pitchFamily="34" charset="0"/>
                <a:ea typeface="Source Sans Pro" panose="020B0503030403020204" pitchFamily="34" charset="0"/>
              </a:rPr>
              <a:t>Aufzählung oder Fließtext Source Sans Pro, 24</a:t>
            </a:r>
            <a:r>
              <a:rPr lang="de-DE">
                <a:latin typeface="Source Sans Pro" panose="020B0503030403020204" pitchFamily="34" charset="0"/>
                <a:ea typeface="Source Sans Pro" panose="020B0503030403020204" pitchFamily="34" charset="0"/>
              </a:rPr>
              <a:t> - 32</a:t>
            </a:r>
            <a:r>
              <a:rPr lang="de-DE" b="0" i="0">
                <a:latin typeface="Source Sans Pro" panose="020B0503030403020204" pitchFamily="34" charset="0"/>
                <a:ea typeface="Source Sans Pro" panose="020B0503030403020204" pitchFamily="34" charset="0"/>
              </a:rPr>
              <a:t>pt.</a:t>
            </a:r>
          </a:p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120000"/>
              <a:buFont typeface="Symbol" panose="05050102010706020507" pitchFamily="18" charset="2"/>
              <a:buChar char="-"/>
              <a:tabLst/>
              <a:defRPr/>
            </a:pPr>
            <a:r>
              <a:rPr lang="de-DE" b="1" i="0">
                <a:latin typeface="Source Sans Pro" panose="020B0503030403020204" pitchFamily="34" charset="0"/>
                <a:ea typeface="Source Sans Pro" panose="020B0503030403020204" pitchFamily="34" charset="0"/>
              </a:rPr>
              <a:t>Hervorhebungen Source Sans Pro fett, 24 - 32 </a:t>
            </a:r>
            <a:r>
              <a:rPr lang="de-DE" b="1" i="0" err="1">
                <a:latin typeface="Source Sans Pro" panose="020B0503030403020204" pitchFamily="34" charset="0"/>
                <a:ea typeface="Source Sans Pro" panose="020B0503030403020204" pitchFamily="34" charset="0"/>
              </a:rPr>
              <a:t>pt</a:t>
            </a:r>
            <a:r>
              <a:rPr lang="de-DE" b="0" i="0"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</a:p>
        </p:txBody>
      </p:sp>
      <p:sp>
        <p:nvSpPr>
          <p:cNvPr id="8" name="Textplatzhalter 22">
            <a:extLst>
              <a:ext uri="{FF2B5EF4-FFF2-40B4-BE49-F238E27FC236}">
                <a16:creationId xmlns:a16="http://schemas.microsoft.com/office/drawing/2014/main" id="{67880E4E-7FF2-4020-9049-2DD58C47B7B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0689" y="6286500"/>
            <a:ext cx="10456862" cy="278758"/>
          </a:xfrm>
        </p:spPr>
        <p:txBody>
          <a:bodyPr anchor="b" anchorCtr="0"/>
          <a:lstStyle>
            <a:lvl1pPr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r>
              <a:rPr lang="en-US"/>
              <a:t>Quelle Text: </a:t>
            </a:r>
            <a:r>
              <a:rPr lang="en-US" err="1"/>
              <a:t>Autorennachname</a:t>
            </a:r>
            <a:r>
              <a:rPr lang="en-US"/>
              <a:t>, JJJJ, S. 123.</a:t>
            </a:r>
            <a:endParaRPr lang="de-DE" sz="80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CEF160A-3973-E149-8A8F-18EA9823196E}"/>
              </a:ext>
            </a:extLst>
          </p:cNvPr>
          <p:cNvSpPr txBox="1">
            <a:spLocks/>
          </p:cNvSpPr>
          <p:nvPr userDrawn="1"/>
        </p:nvSpPr>
        <p:spPr>
          <a:xfrm>
            <a:off x="420586" y="344582"/>
            <a:ext cx="11350413" cy="379883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1400" kern="1200" cap="all" spc="-20" baseline="0" smtClean="0">
                <a:solidFill>
                  <a:schemeClr val="tx1"/>
                </a:solidFill>
                <a:latin typeface="Source Sans Pro Bold" panose="020B0703030503020204" pitchFamily="34" charset="0"/>
                <a:ea typeface="+mj-ea"/>
                <a:cs typeface="+mj-cs"/>
              </a:defRPr>
            </a:lvl1pPr>
          </a:lstStyle>
          <a:p>
            <a:r>
              <a:rPr lang="de-DE" dirty="0"/>
              <a:t>RECHENAUFGABE – MUSTERLÖSUNG</a:t>
            </a:r>
          </a:p>
        </p:txBody>
      </p:sp>
      <p:pic>
        <p:nvPicPr>
          <p:cNvPr id="11" name="Grafik 10" descr="Abakus mit einfarbiger Füllung">
            <a:extLst>
              <a:ext uri="{FF2B5EF4-FFF2-40B4-BE49-F238E27FC236}">
                <a16:creationId xmlns:a16="http://schemas.microsoft.com/office/drawing/2014/main" id="{BAF2F332-AFEA-6BE3-D28D-DCA3943514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69964" y="727075"/>
            <a:ext cx="1183222" cy="118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15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C9A2A-FBAB-5128-174F-729F55AD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B42D57-35EF-A689-64F4-E2703BE8F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27EDE6-F5A6-3E9D-4F3B-37D8771A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061C-9E1F-4CA6-B14C-C61FA6911AC2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69B593-B380-F966-C039-41F65F3A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E867EF-D340-E75C-BE0E-1AC33CB0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53F9-997F-401D-8456-3FBA3BF23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796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20DA2-72EC-FA87-E701-C7977F10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3244EC-282B-6D1C-4147-EF58CC2BD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9D122D-C077-C600-5CFA-778C8791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061C-9E1F-4CA6-B14C-C61FA6911AC2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C1D562-DC30-61FC-D4E3-6016AD19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879702-A6E4-3382-7C5B-C38E45A0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53F9-997F-401D-8456-3FBA3BF23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66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F42297-0596-7E24-C612-6CA8C3BC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9464C0-FFD4-AA90-F23C-BCA695037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060A5A-DE1E-203C-0ACF-B94FA131C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57105F-2CA1-D9F2-EC31-B00520EB9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061C-9E1F-4CA6-B14C-C61FA6911AC2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A67EE5-07E5-BBF1-7FBA-F15F15562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2D3DCC-3328-F917-11ED-DF635B1E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53F9-997F-401D-8456-3FBA3BF23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55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A9EE7-0CB1-2DDA-AC42-A288BDE0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27CDB2-7520-E6AC-8715-5D7024614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2DA787B-A71D-B33F-F09D-CD9926748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2981052-BA0F-F73E-69F5-3952DC5D7A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024987-6783-54F1-F31A-4DDBD808A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CCDF087-8FBA-8D0F-A2FE-E39FC55D0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061C-9E1F-4CA6-B14C-C61FA6911AC2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60331A5-8D3A-94A1-9A7D-8D40E2574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FBD74F2-E452-350F-B57C-409B5F67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53F9-997F-401D-8456-3FBA3BF23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96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0F12DC-0BAF-09C9-A616-6669B538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07DB6D-461C-50FC-F0B4-4720B9756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061C-9E1F-4CA6-B14C-C61FA6911AC2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F152B9-AC73-BBC9-7316-4AB9E301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A160062-F54B-06DC-5852-6233CBEB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53F9-997F-401D-8456-3FBA3BF23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994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56752E-D2AD-B914-B787-B62716177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061C-9E1F-4CA6-B14C-C61FA6911AC2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7AA03BE-CEC6-8288-C471-82F2F84E8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DE84E5-3EAC-B290-2939-F404356D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53F9-997F-401D-8456-3FBA3BF23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849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8DF18-E660-3D36-3B46-06FEDDB8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87DDF8-827C-1A62-092C-A19B8C533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B027B7-2DBB-0C3C-482C-6577B0120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705B33-8CF9-6EB9-34CD-4DE9FE20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061C-9E1F-4CA6-B14C-C61FA6911AC2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1094D9-9A92-5430-0B19-141BAF0F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D64210-B2B3-560C-8CE2-5A0F8A557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53F9-997F-401D-8456-3FBA3BF23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2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95119-E826-B671-E11A-9882C06E6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BF3FDE-CD0A-EED4-3191-8F45AB667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0AB522-715C-3954-72BB-21D23CDF7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A98CA23-32EC-F43D-FF8D-AD9FDC7C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061C-9E1F-4CA6-B14C-C61FA6911AC2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B2D73A-60C1-E827-2DB3-102115AEE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58620D-B4CB-F10D-4AD1-8911DF01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B53F9-997F-401D-8456-3FBA3BF23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0356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6A97ED-51A1-A553-E738-CE3E15D7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8BCE3D-1454-95B5-229B-E652028FC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E0D5D3-CBCC-F634-D61E-B09B77793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3061C-9E1F-4CA6-B14C-C61FA6911AC2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320E8F-53C0-F02A-33C4-2F45C530E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8B915C-6B32-BF7D-831B-BA34BD17A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B53F9-997F-401D-8456-3FBA3BF23E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594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upload.wikimedia.org/wikipedia/commons/thumb/3/3a/Linear_regression.svg/1280px-Linear_regression.svg.p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upload.wikimedia.org/wikipedia/commons/thumb/3/3a/Linear_regression.svg/1280px-Linear_regression.svg.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upload.wikimedia.org/wikipedia/commons/thumb/3/3a/Linear_regression.svg/1280px-Linear_regression.svg.png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1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upload.wikimedia.org/wikipedia/commons/thumb/3/3a/Linear_regression.svg/1280px-Linear_regression.svg.png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34361D-A90F-08F7-9F8A-F9BDAC2381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Einführung Regressionsanalyse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F43E1A-CF13-8791-1A4B-8009D71707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Kurzfoliensammlung </a:t>
            </a:r>
            <a:r>
              <a:rPr lang="de-DE" dirty="0" err="1"/>
              <a:t>DataCraft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7735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095D635-30BA-495F-ACC1-27846DC3A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43" y="0"/>
            <a:ext cx="10515600" cy="1325563"/>
          </a:xfrm>
        </p:spPr>
        <p:txBody>
          <a:bodyPr/>
          <a:lstStyle/>
          <a:p>
            <a:r>
              <a:rPr lang="de-DE" dirty="0"/>
              <a:t>Korrelation vs. Regression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ABE1C1C-E845-42E8-A012-286BFB68CAB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Korrelations- und Regressionsanalyse hängen eng zusammen. 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Beide untersuchen den (linearen) Zusammenhang zwischen zwei Variablen.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Die Entscheidung, ob eine (einfache) Regression oder bivariate Korrelation gerechnet wird, ist abhängig von der Fragestellung:</a:t>
            </a:r>
          </a:p>
          <a:p>
            <a:pPr marL="717550" lvl="2" indent="-355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Bei </a:t>
            </a:r>
            <a:r>
              <a:rPr lang="de-DE" sz="2400" b="1" dirty="0"/>
              <a:t>klaren Abhängigkeiten </a:t>
            </a:r>
            <a:r>
              <a:rPr lang="de-DE" sz="2400" dirty="0"/>
              <a:t>(z.B. vorher-nachher) ist eine </a:t>
            </a:r>
            <a:r>
              <a:rPr lang="de-DE" sz="2400" b="1" dirty="0"/>
              <a:t>Regression</a:t>
            </a:r>
            <a:r>
              <a:rPr lang="de-DE" sz="2400" dirty="0"/>
              <a:t> angebracht.</a:t>
            </a:r>
          </a:p>
          <a:p>
            <a:pPr marL="717550" lvl="2" indent="-355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Bei </a:t>
            </a:r>
            <a:r>
              <a:rPr lang="de-DE" sz="2400" b="1" dirty="0"/>
              <a:t>gegenseitiger Beeinflussung </a:t>
            </a:r>
            <a:r>
              <a:rPr lang="de-DE" sz="2400" dirty="0"/>
              <a:t>der Variablen ist eine </a:t>
            </a:r>
            <a:r>
              <a:rPr lang="de-DE" sz="2400" b="1" dirty="0"/>
              <a:t>Korrelationsanalyse </a:t>
            </a:r>
            <a:r>
              <a:rPr lang="de-DE" sz="2400" dirty="0"/>
              <a:t>sinnvoller.</a:t>
            </a:r>
          </a:p>
          <a:p>
            <a:pPr marL="354625" indent="-3556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Mathematischer Zusammenhang der beiden Methoden: </a:t>
            </a:r>
          </a:p>
          <a:p>
            <a:pPr defTabSz="358775">
              <a:spcAft>
                <a:spcPts val="1200"/>
              </a:spcAft>
            </a:pPr>
            <a:r>
              <a:rPr lang="de-DE" sz="2400" b="1" dirty="0"/>
              <a:t>	Das Bestimmtheitsmaß der (einfachen) linearen Regression ist das Quadrat von 	</a:t>
            </a:r>
            <a:r>
              <a:rPr lang="de-DE" sz="2400" b="1" dirty="0" err="1"/>
              <a:t>Pearson‘s</a:t>
            </a:r>
            <a:r>
              <a:rPr lang="de-DE" sz="2400" b="1" dirty="0"/>
              <a:t> Korrelationskoeffizient.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135894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CE2DE97-2EE2-7641-BFFA-F7267CA4D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43" y="0"/>
            <a:ext cx="10515600" cy="1325563"/>
          </a:xfrm>
        </p:spPr>
        <p:txBody>
          <a:bodyPr/>
          <a:lstStyle/>
          <a:p>
            <a:r>
              <a:rPr lang="de-DE" dirty="0"/>
              <a:t>Regressionsgerade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20D0BDF-F591-384C-BF69-971E01149AD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sz="2800" dirty="0"/>
              <a:t>Bei einer Regression sagt eine Variable (Ursache) eine andere Variable vorher (Wirkung).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Die Ursache wird als </a:t>
            </a:r>
            <a:r>
              <a:rPr lang="de-DE" sz="2800" b="1" dirty="0"/>
              <a:t>unabhängige Variable (X) </a:t>
            </a:r>
            <a:r>
              <a:rPr lang="de-DE" sz="2800" dirty="0"/>
              <a:t>bezeichnet.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Die Wirkung wird als </a:t>
            </a:r>
            <a:r>
              <a:rPr lang="de-DE" sz="2800" b="1" dirty="0"/>
              <a:t>abhängige Variable (Y) </a:t>
            </a:r>
            <a:r>
              <a:rPr lang="de-DE" sz="2800" dirty="0"/>
              <a:t>bezeichnet.</a:t>
            </a:r>
          </a:p>
          <a:p>
            <a:r>
              <a:rPr lang="de-DE" sz="2800" dirty="0"/>
              <a:t>Problem: In den Sozialwissenschaften / Wirtschaftswissenschaften und auch „im echten Leben“ hängen Ursache und Wirkung nicht immer in 100% der Fälle identisch zusammen. So frieren z.B. Menschen unterschiedlich schnell, auch wenn generell eine niedrige Temperatur eher dazu führt, dass Menschen frieren.</a:t>
            </a:r>
          </a:p>
          <a:p>
            <a:pPr marL="0" indent="0">
              <a:buNone/>
            </a:pP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3302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CE2DE97-2EE2-7641-BFFA-F7267CA4D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579"/>
            <a:ext cx="10515600" cy="1325563"/>
          </a:xfrm>
        </p:spPr>
        <p:txBody>
          <a:bodyPr/>
          <a:lstStyle/>
          <a:p>
            <a:r>
              <a:rPr lang="de-DE" dirty="0"/>
              <a:t>Beispiel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71C07F6-F9C5-47CF-8F4E-2D8D40D3B67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99" y="1419647"/>
            <a:ext cx="7038474" cy="465199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B433415-A6D4-4DDA-B3F1-BD1E25FC2913}"/>
              </a:ext>
            </a:extLst>
          </p:cNvPr>
          <p:cNvSpPr txBox="1"/>
          <p:nvPr/>
        </p:nvSpPr>
        <p:spPr>
          <a:xfrm>
            <a:off x="7467673" y="3651403"/>
            <a:ext cx="4298868" cy="144655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200" dirty="0">
                <a:solidFill>
                  <a:schemeClr val="bg1"/>
                </a:solidFill>
              </a:rPr>
              <a:t>Fiktives Beispiel: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bg1"/>
                </a:solidFill>
              </a:rPr>
              <a:t>Temperatur in Celsius (X-Achse)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>
                <a:solidFill>
                  <a:schemeClr val="bg1"/>
                </a:solidFill>
              </a:rPr>
              <a:t>subjektives Wärmeempfinden (Y-Achse), Skala 0-20.</a:t>
            </a:r>
          </a:p>
        </p:txBody>
      </p:sp>
      <p:sp>
        <p:nvSpPr>
          <p:cNvPr id="9" name="Rechteck 8"/>
          <p:cNvSpPr/>
          <p:nvPr/>
        </p:nvSpPr>
        <p:spPr>
          <a:xfrm>
            <a:off x="419100" y="6296832"/>
            <a:ext cx="106807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/>
              <a:t>Bildquelle: </a:t>
            </a:r>
            <a:r>
              <a:rPr lang="de-DE" sz="1200" dirty="0">
                <a:hlinkClick r:id="rId4"/>
              </a:rPr>
              <a:t>https://upload.wikimedia.org/wikipedia/commons/thumb/3/3a/Linear_regression.svg/1280px-Linear_regression.svg.png</a:t>
            </a:r>
            <a:r>
              <a:rPr lang="de-DE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8811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CE2DE97-2EE2-7641-BFFA-F7267CA4D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43" y="0"/>
            <a:ext cx="10515600" cy="1325563"/>
          </a:xfrm>
        </p:spPr>
        <p:txBody>
          <a:bodyPr/>
          <a:lstStyle/>
          <a:p>
            <a:r>
              <a:rPr lang="de-DE" dirty="0"/>
              <a:t>BEISPIEL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D20D0BDF-F591-384C-BF69-971E01149AD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de-DE" sz="2600" dirty="0"/>
              <a:t>Die Ursache „Temperatur“ sagt </a:t>
            </a:r>
            <a:br>
              <a:rPr lang="de-DE" sz="2600" dirty="0"/>
            </a:br>
            <a:r>
              <a:rPr lang="de-DE" sz="2600" dirty="0"/>
              <a:t>als </a:t>
            </a:r>
            <a:r>
              <a:rPr lang="de-DE" sz="2600" b="1" dirty="0"/>
              <a:t>unabhängige Variable (X)</a:t>
            </a:r>
            <a:br>
              <a:rPr lang="de-DE" sz="2600" b="1" dirty="0"/>
            </a:br>
            <a:r>
              <a:rPr lang="de-DE" sz="2600" dirty="0"/>
              <a:t>die Wirkung „Wärmeempfinden“</a:t>
            </a:r>
            <a:br>
              <a:rPr lang="de-DE" sz="2600" dirty="0"/>
            </a:br>
            <a:r>
              <a:rPr lang="de-DE" sz="2600" dirty="0"/>
              <a:t>als </a:t>
            </a:r>
            <a:r>
              <a:rPr lang="de-DE" sz="2600" b="1" dirty="0"/>
              <a:t>abhängige Variable (Y) </a:t>
            </a:r>
            <a:br>
              <a:rPr lang="de-DE" sz="2600" b="1" dirty="0"/>
            </a:br>
            <a:r>
              <a:rPr lang="de-DE" sz="2600" dirty="0"/>
              <a:t>vorher.</a:t>
            </a:r>
          </a:p>
          <a:p>
            <a:r>
              <a:rPr lang="de-DE" sz="2600" dirty="0"/>
              <a:t>Der rote Strich ist die </a:t>
            </a:r>
            <a:br>
              <a:rPr lang="de-DE" sz="2600" dirty="0"/>
            </a:br>
            <a:r>
              <a:rPr lang="de-DE" sz="2600" dirty="0"/>
              <a:t>Regressionsgerade. Das </a:t>
            </a:r>
            <a:br>
              <a:rPr lang="de-DE" sz="2600" dirty="0"/>
            </a:br>
            <a:r>
              <a:rPr lang="de-DE" sz="2600" dirty="0"/>
              <a:t>ist die </a:t>
            </a:r>
            <a:r>
              <a:rPr lang="de-DE" sz="2600" i="1" dirty="0"/>
              <a:t>durchschnittliche</a:t>
            </a:r>
            <a:br>
              <a:rPr lang="de-DE" sz="2600" i="1" dirty="0"/>
            </a:br>
            <a:r>
              <a:rPr lang="de-DE" sz="2600" i="1" dirty="0"/>
              <a:t>Vorhersage </a:t>
            </a:r>
            <a:r>
              <a:rPr lang="de-DE" sz="2600" dirty="0"/>
              <a:t>von Y durch X.</a:t>
            </a:r>
          </a:p>
          <a:p>
            <a:r>
              <a:rPr lang="de-DE" sz="2600" dirty="0"/>
              <a:t>Es wird die Regressionsgerade genommen, bei der die individuellen Abweichungen </a:t>
            </a:r>
            <a:r>
              <a:rPr lang="de-DE" sz="2600" b="1" dirty="0"/>
              <a:t>minimal</a:t>
            </a:r>
            <a:r>
              <a:rPr lang="de-DE" sz="2600" dirty="0"/>
              <a:t> sind. </a:t>
            </a:r>
          </a:p>
          <a:p>
            <a:pPr marL="0" indent="0">
              <a:buNone/>
            </a:pPr>
            <a:endParaRPr lang="de-DE" sz="26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71C07F6-F9C5-47CF-8F4E-2D8D40D3B67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450" y="1018140"/>
            <a:ext cx="5299194" cy="3502437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00871B16-032F-1036-F439-B5ECDBBF4546}"/>
              </a:ext>
            </a:extLst>
          </p:cNvPr>
          <p:cNvSpPr/>
          <p:nvPr/>
        </p:nvSpPr>
        <p:spPr>
          <a:xfrm>
            <a:off x="419100" y="6296832"/>
            <a:ext cx="106807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/>
              <a:t>Bildquelle: </a:t>
            </a:r>
            <a:r>
              <a:rPr lang="de-DE" sz="1200" dirty="0">
                <a:hlinkClick r:id="rId4"/>
              </a:rPr>
              <a:t>https://upload.wikimedia.org/wikipedia/commons/thumb/3/3a/Linear_regression.svg/1280px-Linear_regression.svg.png</a:t>
            </a:r>
            <a:r>
              <a:rPr lang="de-DE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498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/>
          <p:cNvSpPr/>
          <p:nvPr/>
        </p:nvSpPr>
        <p:spPr>
          <a:xfrm>
            <a:off x="4599972" y="2075089"/>
            <a:ext cx="597507" cy="7684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3633851" y="2075090"/>
            <a:ext cx="597507" cy="76840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CE2DE97-2EE2-7641-BFFA-F7267CA4D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53"/>
            <a:ext cx="10515600" cy="1325563"/>
          </a:xfrm>
        </p:spPr>
        <p:txBody>
          <a:bodyPr/>
          <a:lstStyle/>
          <a:p>
            <a:r>
              <a:rPr lang="de-DE" dirty="0"/>
              <a:t>PARAMETER</a:t>
            </a:r>
          </a:p>
        </p:txBody>
      </p:sp>
      <p:sp>
        <p:nvSpPr>
          <p:cNvPr id="8" name="Fußzeilenplatzhalter 3"/>
          <p:cNvSpPr txBox="1">
            <a:spLocks/>
          </p:cNvSpPr>
          <p:nvPr/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l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9" name="Foliennummernplatzhalter 4"/>
          <p:cNvSpPr txBox="1">
            <a:spLocks/>
          </p:cNvSpPr>
          <p:nvPr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 marL="0" algn="ctr" defTabSz="914400" rtl="0" eaLnBrk="1" latinLnBrk="0" hangingPunct="1">
              <a:defRPr sz="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71C07F6-F9C5-47CF-8F4E-2D8D40D3B67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28" y="3242273"/>
            <a:ext cx="3843705" cy="25404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/>
              <p:cNvSpPr txBox="1"/>
              <p:nvPr/>
            </p:nvSpPr>
            <p:spPr>
              <a:xfrm>
                <a:off x="2674248" y="2119327"/>
                <a:ext cx="3912160" cy="664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de-DE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sz="3600" dirty="0"/>
              </a:p>
            </p:txBody>
          </p:sp>
        </mc:Choice>
        <mc:Fallback xmlns=""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248" y="2119327"/>
                <a:ext cx="3912160" cy="6647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bgerundete rechteckige Legende 22"/>
          <p:cNvSpPr/>
          <p:nvPr/>
        </p:nvSpPr>
        <p:spPr>
          <a:xfrm>
            <a:off x="398772" y="1232787"/>
            <a:ext cx="2938194" cy="949183"/>
          </a:xfrm>
          <a:prstGeom prst="wedgeRoundRectCallout">
            <a:avLst>
              <a:gd name="adj1" fmla="val 36905"/>
              <a:gd name="adj2" fmla="val 68245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Abhängige Variable</a:t>
            </a:r>
            <a:r>
              <a:rPr lang="de-DE" sz="2000" dirty="0"/>
              <a:t>: Jeweiliges Wärme-empfinden (y-Wert)</a:t>
            </a:r>
          </a:p>
        </p:txBody>
      </p:sp>
      <p:sp>
        <p:nvSpPr>
          <p:cNvPr id="25" name="Abgerundete rechteckige Legende 24"/>
          <p:cNvSpPr/>
          <p:nvPr/>
        </p:nvSpPr>
        <p:spPr>
          <a:xfrm>
            <a:off x="4564343" y="820883"/>
            <a:ext cx="2869610" cy="938525"/>
          </a:xfrm>
          <a:prstGeom prst="wedgeRoundRectCallout">
            <a:avLst>
              <a:gd name="adj1" fmla="val -16907"/>
              <a:gd name="adj2" fmla="val 103583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Unabhängige Variable</a:t>
            </a:r>
            <a:r>
              <a:rPr lang="de-DE" sz="2000" dirty="0"/>
              <a:t>: Jeweilige Temperatur in Celsius (x-Wert)</a:t>
            </a:r>
          </a:p>
        </p:txBody>
      </p:sp>
      <p:sp>
        <p:nvSpPr>
          <p:cNvPr id="26" name="Abgerundete rechteckige Legende 25"/>
          <p:cNvSpPr/>
          <p:nvPr/>
        </p:nvSpPr>
        <p:spPr>
          <a:xfrm>
            <a:off x="7638619" y="2015715"/>
            <a:ext cx="3156051" cy="1293554"/>
          </a:xfrm>
          <a:prstGeom prst="wedgeRoundRectCallout">
            <a:avLst>
              <a:gd name="adj1" fmla="val -81795"/>
              <a:gd name="adj2" fmla="val -10410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b="1" dirty="0"/>
              <a:t>Individuelle Abweichungen </a:t>
            </a:r>
          </a:p>
          <a:p>
            <a:pPr algn="ctr"/>
            <a:r>
              <a:rPr lang="de-DE" sz="2000" dirty="0"/>
              <a:t>(= Punkt nicht direkt auf Regressionsgerade)</a:t>
            </a:r>
          </a:p>
        </p:txBody>
      </p:sp>
      <p:grpSp>
        <p:nvGrpSpPr>
          <p:cNvPr id="30" name="Gruppieren 29"/>
          <p:cNvGrpSpPr/>
          <p:nvPr/>
        </p:nvGrpSpPr>
        <p:grpSpPr>
          <a:xfrm>
            <a:off x="3832821" y="3213736"/>
            <a:ext cx="6631978" cy="3084220"/>
            <a:chOff x="3832821" y="3501834"/>
            <a:chExt cx="6631978" cy="3084220"/>
          </a:xfrm>
        </p:grpSpPr>
        <p:sp>
          <p:nvSpPr>
            <p:cNvPr id="29" name="Gleichschenkliges Dreieck 28"/>
            <p:cNvSpPr/>
            <p:nvPr/>
          </p:nvSpPr>
          <p:spPr>
            <a:xfrm rot="17850247">
              <a:off x="4790528" y="2544127"/>
              <a:ext cx="641268" cy="2556682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Abgerundete rechteckige Legende 26"/>
                <p:cNvSpPr/>
                <p:nvPr/>
              </p:nvSpPr>
              <p:spPr>
                <a:xfrm>
                  <a:off x="5462650" y="3809252"/>
                  <a:ext cx="5002149" cy="2776802"/>
                </a:xfrm>
                <a:prstGeom prst="wedgeRoundRectCallout">
                  <a:avLst>
                    <a:gd name="adj1" fmla="val -55486"/>
                    <a:gd name="adj2" fmla="val -71931"/>
                    <a:gd name="adj3" fmla="val 16667"/>
                  </a:avLst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de-DE" sz="2000" b="1" dirty="0"/>
                    <a:t>Parameter</a:t>
                  </a:r>
                  <a:r>
                    <a:rPr lang="de-DE" sz="2000" dirty="0"/>
                    <a:t> (Geben an, wie die Regressionsgerade aussieht): 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de-DE" sz="2000" dirty="0"/>
                    <a:t>: Anstieg je Einzelwert x („</a:t>
                  </a:r>
                  <a:r>
                    <a:rPr lang="de-DE" sz="2000" b="1" dirty="0"/>
                    <a:t>Steigung</a:t>
                  </a:r>
                  <a:r>
                    <a:rPr lang="de-DE" sz="2000" dirty="0"/>
                    <a:t>“)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de-DE" sz="2000" dirty="0"/>
                    <a:t>: Schnittpunkt an der Y-Achse </a:t>
                  </a:r>
                </a:p>
                <a:p>
                  <a:pPr defTabSz="273050"/>
                  <a:r>
                    <a:rPr lang="de-DE" sz="2000" dirty="0"/>
                    <a:t>	(„</a:t>
                  </a:r>
                  <a:r>
                    <a:rPr lang="de-DE" sz="2000" b="1" dirty="0"/>
                    <a:t>y-Achsenabschnitt</a:t>
                  </a:r>
                  <a:r>
                    <a:rPr lang="de-DE" sz="2000" dirty="0"/>
                    <a:t>“)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endParaRPr lang="de-DE" sz="2000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de-DE" sz="2000" dirty="0"/>
                    <a:t> und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e-DE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de-DE" sz="2000" dirty="0"/>
                    <a:t> werden mit Hilfe der </a:t>
                  </a:r>
                  <a:r>
                    <a:rPr lang="de-DE" sz="2000" b="1" dirty="0"/>
                    <a:t>Methode „Kleinste-Quadrate-Schätzer“ </a:t>
                  </a:r>
                  <a:r>
                    <a:rPr lang="de-DE" sz="2000" dirty="0"/>
                    <a:t>geschätzt.</a:t>
                  </a:r>
                </a:p>
              </p:txBody>
            </p:sp>
          </mc:Choice>
          <mc:Fallback xmlns="">
            <p:sp>
              <p:nvSpPr>
                <p:cNvPr id="27" name="Abgerundete rechteckige Legend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2650" y="3809252"/>
                  <a:ext cx="5002149" cy="2776802"/>
                </a:xfrm>
                <a:prstGeom prst="wedgeRoundRectCallout">
                  <a:avLst>
                    <a:gd name="adj1" fmla="val -55486"/>
                    <a:gd name="adj2" fmla="val -71931"/>
                    <a:gd name="adj3" fmla="val 16667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hteck 15">
            <a:extLst>
              <a:ext uri="{FF2B5EF4-FFF2-40B4-BE49-F238E27FC236}">
                <a16:creationId xmlns:a16="http://schemas.microsoft.com/office/drawing/2014/main" id="{249F49FC-265E-5D68-3AFB-3FCE7CA3B566}"/>
              </a:ext>
            </a:extLst>
          </p:cNvPr>
          <p:cNvSpPr/>
          <p:nvPr/>
        </p:nvSpPr>
        <p:spPr>
          <a:xfrm>
            <a:off x="419100" y="6296832"/>
            <a:ext cx="106807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/>
              <a:t>Bildquelle: </a:t>
            </a:r>
            <a:r>
              <a:rPr lang="de-DE" sz="1200" dirty="0">
                <a:hlinkClick r:id="rId6"/>
              </a:rPr>
              <a:t>https://upload.wikimedia.org/wikipedia/commons/thumb/3/3a/Linear_regression.svg/1280px-Linear_regression.svg.png</a:t>
            </a:r>
            <a:r>
              <a:rPr lang="de-DE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60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1" grpId="0" animBg="1"/>
      <p:bldP spid="23" grpId="0" animBg="1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ED539F71-E5B4-D213-36BA-BC7398B256F7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420585" y="1020592"/>
                <a:ext cx="9420328" cy="5112943"/>
              </a:xfrm>
            </p:spPr>
            <p:txBody>
              <a:bodyPr/>
              <a:lstStyle/>
              <a:p>
                <a:r>
                  <a:rPr lang="de-DE" dirty="0"/>
                  <a:t>Du willst den Marktpreis einer Apartmentwohnung ermitteln. Hierfür hast Du anhand der Preise von 100 Apartments mit Größen zwischen 75m² und 150m² ein Regressionsmodell erstellt. Deine Regressionsgerade lautet: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=−185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+4,5∙</m:t>
                    </m:r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dirty="0"/>
              </a:p>
              <a:p>
                <a:pPr>
                  <a:spcAft>
                    <a:spcPts val="1200"/>
                  </a:spcAft>
                </a:pPr>
                <a:r>
                  <a:rPr lang="de-DE" dirty="0"/>
                  <a:t>Dabei repräsentiert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die </a:t>
                </a:r>
                <a:r>
                  <a:rPr lang="de-DE" b="1" dirty="0"/>
                  <a:t>Größe</a:t>
                </a:r>
                <a:r>
                  <a:rPr lang="de-DE" dirty="0"/>
                  <a:t> des Apartments in m²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den </a:t>
                </a:r>
                <a:r>
                  <a:rPr lang="de-DE" b="1" dirty="0"/>
                  <a:t>Marktpreis</a:t>
                </a:r>
                <a:r>
                  <a:rPr lang="de-DE" dirty="0"/>
                  <a:t> des Apartments in 1000 €.</a:t>
                </a:r>
              </a:p>
              <a:p>
                <a:pPr marL="457200" indent="-457200">
                  <a:spcAft>
                    <a:spcPts val="1200"/>
                  </a:spcAft>
                  <a:buClr>
                    <a:schemeClr val="bg1">
                      <a:lumMod val="65000"/>
                    </a:schemeClr>
                  </a:buClr>
                  <a:buAutoNum type="arabicPeriod"/>
                </a:pPr>
                <a:r>
                  <a:rPr lang="de-DE" dirty="0"/>
                  <a:t>Verwende das Regressionsmodell, um den Marktpreis eines 100m² großen Apartments zu schätzen.</a:t>
                </a:r>
              </a:p>
              <a:p>
                <a:pPr marL="457200" indent="-457200">
                  <a:buClr>
                    <a:schemeClr val="bg1">
                      <a:lumMod val="65000"/>
                    </a:schemeClr>
                  </a:buClr>
                  <a:buAutoNum type="arabicPeriod"/>
                </a:pPr>
                <a:r>
                  <a:rPr lang="de-DE" dirty="0"/>
                  <a:t>Schätze den Marktpreis einer 25m² großen Apartmentwohnung. Was fällt Dir auf? Woran könnte das liegen?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ED539F71-E5B4-D213-36BA-BC7398B256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420585" y="1020592"/>
                <a:ext cx="9420328" cy="5112943"/>
              </a:xfrm>
              <a:blipFill>
                <a:blip r:embed="rId3"/>
                <a:stretch>
                  <a:fillRect l="-2460" t="-954" r="-187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61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00D9CE8D-60FF-33AD-4F3E-7408FC369299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/>
            <p:txBody>
              <a:bodyPr/>
              <a:lstStyle/>
              <a:p>
                <a:pPr marL="457200" indent="-457200">
                  <a:buClr>
                    <a:schemeClr val="bg1">
                      <a:lumMod val="65000"/>
                    </a:schemeClr>
                  </a:buClr>
                  <a:buFont typeface="+mj-lt"/>
                  <a:buAutoNum type="arabicPeriod"/>
                </a:pPr>
                <a:r>
                  <a:rPr lang="de-DE" dirty="0"/>
                  <a:t>Um den Marktpreis zu schätzen, muss der Wert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de-DE" dirty="0"/>
                  <a:t> in die Regressionsgerade eingesetzt werden, also:</a:t>
                </a:r>
              </a:p>
              <a:p>
                <a:pPr defTabSz="450850">
                  <a:buClr>
                    <a:schemeClr val="bg1">
                      <a:lumMod val="65000"/>
                    </a:schemeClr>
                  </a:buClr>
                </a:pPr>
                <a:r>
                  <a:rPr lang="de-DE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=−185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+4,5∙100=265</m:t>
                    </m:r>
                  </m:oMath>
                </a14:m>
                <a:endParaRPr lang="de-DE" dirty="0"/>
              </a:p>
              <a:p>
                <a:pPr>
                  <a:buClr>
                    <a:schemeClr val="bg1">
                      <a:lumMod val="65000"/>
                    </a:schemeClr>
                  </a:buClr>
                  <a:tabLst>
                    <a:tab pos="450850" algn="l"/>
                  </a:tabLst>
                </a:pPr>
                <a:r>
                  <a:rPr lang="de-DE" dirty="0"/>
                  <a:t>	Der geschätzte Marktpreis </a:t>
                </a:r>
              </a:p>
              <a:p>
                <a:pPr>
                  <a:buClr>
                    <a:schemeClr val="bg1">
                      <a:lumMod val="65000"/>
                    </a:schemeClr>
                  </a:buClr>
                  <a:tabLst>
                    <a:tab pos="450850" algn="l"/>
                  </a:tabLst>
                </a:pPr>
                <a:r>
                  <a:rPr lang="de-DE" dirty="0"/>
                  <a:t>	liegt also bei 265.000 €.</a:t>
                </a:r>
              </a:p>
              <a:p>
                <a:pPr>
                  <a:buClr>
                    <a:schemeClr val="bg1">
                      <a:lumMod val="65000"/>
                    </a:schemeClr>
                  </a:buClr>
                  <a:tabLst>
                    <a:tab pos="450850" algn="l"/>
                  </a:tabLst>
                </a:pPr>
                <a:endParaRPr lang="de-DE" dirty="0"/>
              </a:p>
              <a:p>
                <a:pPr marL="457200" indent="-457200">
                  <a:buClr>
                    <a:schemeClr val="bg1">
                      <a:lumMod val="65000"/>
                    </a:schemeClr>
                  </a:buClr>
                  <a:buFont typeface="+mj-lt"/>
                  <a:buAutoNum type="arabicPeriod" startAt="2"/>
                  <a:tabLst>
                    <a:tab pos="450850" algn="l"/>
                  </a:tabLst>
                </a:pPr>
                <a:r>
                  <a:rPr lang="de-DE" dirty="0"/>
                  <a:t>Wenn wir wie in 1. vorgehen, erhalten wir:</a:t>
                </a:r>
              </a:p>
              <a:p>
                <a:pPr defTabSz="450850">
                  <a:buClr>
                    <a:schemeClr val="bg1">
                      <a:lumMod val="65000"/>
                    </a:schemeClr>
                  </a:buClr>
                </a:pPr>
                <a:r>
                  <a:rPr lang="de-DE" sz="24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=−185</m:t>
                    </m:r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+4,5∙25=−72,5</m:t>
                    </m:r>
                  </m:oMath>
                </a14:m>
                <a:endParaRPr lang="de-DE" dirty="0"/>
              </a:p>
              <a:p>
                <a:pPr>
                  <a:buClr>
                    <a:schemeClr val="bg1">
                      <a:lumMod val="65000"/>
                    </a:schemeClr>
                  </a:buClr>
                  <a:tabLst>
                    <a:tab pos="450850" algn="l"/>
                  </a:tabLst>
                </a:pPr>
                <a:r>
                  <a:rPr lang="de-DE" dirty="0"/>
                  <a:t>	Das entspräche einem negativen Marktpreis! (-72.500 €)</a:t>
                </a:r>
              </a:p>
              <a:p>
                <a:pPr>
                  <a:buClr>
                    <a:schemeClr val="bg1">
                      <a:lumMod val="65000"/>
                    </a:schemeClr>
                  </a:buClr>
                  <a:tabLst>
                    <a:tab pos="450850" algn="l"/>
                  </a:tabLst>
                </a:pPr>
                <a:endParaRPr lang="de-DE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00D9CE8D-60FF-33AD-4F3E-7408FC369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blipFill>
                <a:blip r:embed="rId3"/>
                <a:stretch>
                  <a:fillRect l="-2428" t="-286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hteck 4">
            <a:extLst>
              <a:ext uri="{FF2B5EF4-FFF2-40B4-BE49-F238E27FC236}">
                <a16:creationId xmlns:a16="http://schemas.microsoft.com/office/drawing/2014/main" id="{F57E71E4-51B4-983C-C2D1-7198055ABF88}"/>
              </a:ext>
            </a:extLst>
          </p:cNvPr>
          <p:cNvSpPr/>
          <p:nvPr/>
        </p:nvSpPr>
        <p:spPr>
          <a:xfrm>
            <a:off x="6091130" y="1892312"/>
            <a:ext cx="4631149" cy="174023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Das ist aber nur dann ein guter Schätzwert, wenn das Regressionsmodell die bisherigen Daten gut beschreibt.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5908232-0E48-CCC1-EA24-597FB4E638DA}"/>
              </a:ext>
            </a:extLst>
          </p:cNvPr>
          <p:cNvSpPr/>
          <p:nvPr/>
        </p:nvSpPr>
        <p:spPr>
          <a:xfrm>
            <a:off x="914400" y="5016953"/>
            <a:ext cx="9807879" cy="111658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dirty="0">
                <a:solidFill>
                  <a:schemeClr val="tx1"/>
                </a:solidFill>
              </a:rPr>
              <a:t>Hier haben wir in das Modell einen x-Wert eingesetzt, der außerhalb des Wertebereichs der Stichprobe (75m²-150m²) liegt. </a:t>
            </a:r>
            <a:r>
              <a:rPr lang="de-DE" sz="2200" b="1" dirty="0">
                <a:solidFill>
                  <a:schemeClr val="tx1"/>
                </a:solidFill>
              </a:rPr>
              <a:t>Das ist nicht zulässig</a:t>
            </a:r>
            <a:r>
              <a:rPr lang="de-DE" sz="2200" dirty="0">
                <a:solidFill>
                  <a:schemeClr val="tx1"/>
                </a:solidFill>
              </a:rPr>
              <a:t>, denn das Regressionsmodell macht nur Aussagen für Apartments von 75m²-150m² Größe.</a:t>
            </a:r>
            <a:endParaRPr lang="de-DE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04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CE2DE97-2EE2-7641-BFFA-F7267CA4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Bestimmtheitsmaß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D20D0BDF-F591-384C-BF69-971E01149AD0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420689" y="1531706"/>
                <a:ext cx="6794304" cy="2213575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de-DE" sz="2400" b="1" dirty="0"/>
                  <a:t>Regressionskoeffizient (Bestimmtheitsmaß)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de-DE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de-DE" sz="2400" dirty="0"/>
                  <a:t>:</a:t>
                </a:r>
                <a:br>
                  <a:rPr lang="de-DE" sz="2400" dirty="0"/>
                </a:br>
                <a:r>
                  <a:rPr lang="de-DE" sz="2400" dirty="0"/>
                  <a:t>Gibt an, wie viel Prozent der Varianz der Werte der Variable Y (= abhängige Variable) auf die unabhängige Variable X zurückzuführen sind.</a:t>
                </a:r>
              </a:p>
              <a:p>
                <a:pPr>
                  <a:spcAft>
                    <a:spcPts val="1200"/>
                  </a:spcAft>
                </a:pPr>
                <a:r>
                  <a:rPr lang="de-DE" sz="2400" dirty="0"/>
                  <a:t>Die restlichen Prozent sind individuelle Unterschiede (oder andere Störfaktoren, um wenn es nicht um Menschen geht). Dies sind die sogenannten </a:t>
                </a:r>
                <a:r>
                  <a:rPr lang="de-DE" sz="2400" b="1" dirty="0"/>
                  <a:t>Residuen.</a:t>
                </a:r>
                <a:endParaRPr lang="de-DE" sz="2400" dirty="0"/>
              </a:p>
              <a:p>
                <a:pPr>
                  <a:spcAft>
                    <a:spcPts val="1200"/>
                  </a:spcAft>
                </a:pPr>
                <a:endParaRPr lang="de-DE" sz="2400" dirty="0"/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D20D0BDF-F591-384C-BF69-971E01149A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420689" y="1531706"/>
                <a:ext cx="6794304" cy="2213575"/>
              </a:xfrm>
              <a:blipFill>
                <a:blip r:embed="rId3"/>
                <a:stretch>
                  <a:fillRect l="-987" t="-52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6">
            <a:extLst>
              <a:ext uri="{FF2B5EF4-FFF2-40B4-BE49-F238E27FC236}">
                <a16:creationId xmlns:a16="http://schemas.microsoft.com/office/drawing/2014/main" id="{D71C07F6-F9C5-47CF-8F4E-2D8D40D3B67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358" y="1531706"/>
            <a:ext cx="4064730" cy="2686533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2EF8AFC-BD2D-50C7-3A85-5421D9E7DFFE}"/>
              </a:ext>
            </a:extLst>
          </p:cNvPr>
          <p:cNvSpPr/>
          <p:nvPr/>
        </p:nvSpPr>
        <p:spPr>
          <a:xfrm>
            <a:off x="312738" y="5418361"/>
            <a:ext cx="9616495" cy="8767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CE97614-1E29-65C1-62C7-6929C7F0A5CC}"/>
                  </a:ext>
                </a:extLst>
              </p:cNvPr>
              <p:cNvSpPr txBox="1"/>
              <p:nvPr/>
            </p:nvSpPr>
            <p:spPr>
              <a:xfrm>
                <a:off x="420688" y="5418361"/>
                <a:ext cx="11358707" cy="8558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de-DE" sz="2400" dirty="0"/>
                  <a:t>Das </a:t>
                </a:r>
                <a:r>
                  <a:rPr lang="de-DE" sz="2400" dirty="0" err="1"/>
                  <a:t>Bestimmtheitmaß</a:t>
                </a:r>
                <a:r>
                  <a:rPr lang="de-DE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sz="2400" dirty="0"/>
                  <a:t> einer einfachen Regression ist das Quadrat des Korrelationskoeffizienten.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CE97614-1E29-65C1-62C7-6929C7F0A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88" y="5418361"/>
                <a:ext cx="11358707" cy="855812"/>
              </a:xfrm>
              <a:prstGeom prst="rect">
                <a:avLst/>
              </a:prstGeom>
              <a:blipFill>
                <a:blip r:embed="rId5"/>
                <a:stretch>
                  <a:fillRect l="-1610" t="-6429" b="-20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hteck 8">
            <a:extLst>
              <a:ext uri="{FF2B5EF4-FFF2-40B4-BE49-F238E27FC236}">
                <a16:creationId xmlns:a16="http://schemas.microsoft.com/office/drawing/2014/main" id="{1FAAC06D-1628-F0AA-96D2-71CDA1AB5A90}"/>
              </a:ext>
            </a:extLst>
          </p:cNvPr>
          <p:cNvSpPr/>
          <p:nvPr/>
        </p:nvSpPr>
        <p:spPr>
          <a:xfrm>
            <a:off x="419100" y="6296832"/>
            <a:ext cx="106807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200" dirty="0"/>
              <a:t>Bildquelle: </a:t>
            </a:r>
            <a:r>
              <a:rPr lang="de-DE" sz="1200" dirty="0">
                <a:hlinkClick r:id="rId6"/>
              </a:rPr>
              <a:t>https://upload.wikimedia.org/wikipedia/commons/thumb/3/3a/Linear_regression.svg/1280px-Linear_regression.svg.png</a:t>
            </a:r>
            <a:r>
              <a:rPr lang="de-DE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16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/>
              <a:t>Signifikanztest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/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420688" y="1018140"/>
                <a:ext cx="11529142" cy="511595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spcAft>
                    <a:spcPts val="1200"/>
                  </a:spcAft>
                  <a:buNone/>
                </a:pPr>
                <a:r>
                  <a:rPr lang="de-DE" sz="2600" dirty="0"/>
                  <a:t>Der </a:t>
                </a:r>
                <a:r>
                  <a:rPr lang="de-DE" sz="2600" b="1" dirty="0"/>
                  <a:t>Signifikanztest</a:t>
                </a:r>
                <a:r>
                  <a:rPr lang="de-DE" sz="2600" dirty="0"/>
                  <a:t> in der linearen Regression ist ein Hypothesentest (der </a:t>
                </a:r>
                <a:r>
                  <a:rPr lang="de-DE" sz="2600"/>
                  <a:t>einen t-Wert </a:t>
                </a:r>
                <a:r>
                  <a:rPr lang="de-DE" sz="2600" dirty="0"/>
                  <a:t>liefert). Er überprüft, ob die unabhängige Variable für die gesamte Population (und nicht nur für die verwendete Stichprobe) einen Einfluss auf die abhängige Variable hat.</a:t>
                </a:r>
              </a:p>
              <a:p>
                <a:pPr marL="0" indent="0">
                  <a:buNone/>
                </a:pPr>
                <a:r>
                  <a:rPr lang="de-DE" sz="2600" b="1" dirty="0"/>
                  <a:t>Schritt 1:</a:t>
                </a:r>
                <a:r>
                  <a:rPr lang="de-DE" sz="2600" dirty="0"/>
                  <a:t>	Aufstellen von Nullhypothese und Alternative:</a:t>
                </a:r>
              </a:p>
              <a:p>
                <a:pPr marL="0" indent="0">
                  <a:buNone/>
                </a:pPr>
                <a:r>
                  <a:rPr lang="de-DE" sz="26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2600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sz="2600" dirty="0"/>
                  <a:t> 	(d.h. die Variable </a:t>
                </a:r>
                <a14:m>
                  <m:oMath xmlns:m="http://schemas.openxmlformats.org/officeDocument/2006/math">
                    <m:r>
                      <a:rPr lang="de-DE" sz="2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sz="2600" dirty="0"/>
                  <a:t> hat keinen Einfluss auf die Variable </a:t>
                </a:r>
                <a14:m>
                  <m:oMath xmlns:m="http://schemas.openxmlformats.org/officeDocument/2006/math">
                    <m:r>
                      <a:rPr lang="de-DE" sz="26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2600" dirty="0"/>
                  <a:t>)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de-DE" sz="26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600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de-DE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e-DE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de-DE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de-DE" sz="2600" dirty="0"/>
                  <a:t> 	(d.h. die Variable </a:t>
                </a:r>
                <a14:m>
                  <m:oMath xmlns:m="http://schemas.openxmlformats.org/officeDocument/2006/math">
                    <m:r>
                      <a:rPr lang="de-DE" sz="26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sz="2600" dirty="0"/>
                  <a:t> HAT einen Einfluss auf die Variable </a:t>
                </a:r>
                <a14:m>
                  <m:oMath xmlns:m="http://schemas.openxmlformats.org/officeDocument/2006/math">
                    <m:r>
                      <a:rPr lang="de-DE" sz="26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2600" dirty="0"/>
                  <a:t>)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de-DE" sz="2600" b="1" dirty="0"/>
                  <a:t>Schritt 2:</a:t>
                </a:r>
                <a:r>
                  <a:rPr lang="de-DE" sz="2600" dirty="0"/>
                  <a:t>	Festlegen des Signifikanzniveaus (i.d.R. </a:t>
                </a:r>
                <a14:m>
                  <m:oMath xmlns:m="http://schemas.openxmlformats.org/officeDocument/2006/math">
                    <m:r>
                      <a:rPr lang="de-DE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de-DE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de-DE" sz="2600" dirty="0"/>
                  <a:t>)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de-DE" sz="2600" b="1" dirty="0"/>
                  <a:t>Schritte 3-4:</a:t>
                </a:r>
                <a:r>
                  <a:rPr lang="de-DE" sz="2600" dirty="0"/>
                  <a:t>	Berechnung von Prüfgröße und p-Wert (macht die Software für uns)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de-DE" sz="2600" b="1" dirty="0"/>
                  <a:t>Schritt 5:</a:t>
                </a:r>
                <a:r>
                  <a:rPr lang="de-DE" sz="2600" dirty="0"/>
                  <a:t>	Ist der p-Wert kleiner als </a:t>
                </a:r>
                <a14:m>
                  <m:oMath xmlns:m="http://schemas.openxmlformats.org/officeDocument/2006/math">
                    <m:r>
                      <a:rPr lang="de-DE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sz="2600" dirty="0"/>
                  <a:t>, nehmen wir die Alternativhypothese an, 		d.h. wir folgern, dass </a:t>
                </a:r>
                <a14:m>
                  <m:oMath xmlns:m="http://schemas.openxmlformats.org/officeDocument/2006/math">
                    <m:r>
                      <a:rPr lang="de-DE" sz="26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de-DE" sz="2600" dirty="0"/>
                  <a:t> einen signifikanten Einfluss auf </a:t>
                </a:r>
                <a14:m>
                  <m:oMath xmlns:m="http://schemas.openxmlformats.org/officeDocument/2006/math">
                    <m:r>
                      <a:rPr lang="de-DE" sz="2600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e-DE" sz="2600" dirty="0"/>
                  <a:t> hat.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de-DE" sz="2600" dirty="0"/>
              </a:p>
            </p:txBody>
          </p:sp>
        </mc:Choice>
        <mc:Fallback>
          <p:sp>
            <p:nvSpPr>
              <p:cNvPr id="5" name="Inhaltsplatzhalt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420688" y="1018140"/>
                <a:ext cx="11529142" cy="5115959"/>
              </a:xfrm>
              <a:blipFill>
                <a:blip r:embed="rId3"/>
                <a:stretch>
                  <a:fillRect l="-952" t="-2384" r="-793" b="-1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8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937</Words>
  <Application>Microsoft Office PowerPoint</Application>
  <PresentationFormat>Breitbild</PresentationFormat>
  <Paragraphs>75</Paragraphs>
  <Slides>10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Source Sans Pro</vt:lpstr>
      <vt:lpstr>Symbol</vt:lpstr>
      <vt:lpstr>Office</vt:lpstr>
      <vt:lpstr>Einführung Regressionsanalyse</vt:lpstr>
      <vt:lpstr>Regressionsgerade</vt:lpstr>
      <vt:lpstr>Beispiel</vt:lpstr>
      <vt:lpstr>BEISPIEL</vt:lpstr>
      <vt:lpstr>PARAMETER</vt:lpstr>
      <vt:lpstr>PowerPoint-Präsentation</vt:lpstr>
      <vt:lpstr>PowerPoint-Präsentation</vt:lpstr>
      <vt:lpstr>Bestimmtheitsmaß</vt:lpstr>
      <vt:lpstr>Signifikanztest</vt:lpstr>
      <vt:lpstr>Korrelation vs.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Einführung Kombinatorik</dc:title>
  <dc:creator>Eric Rost</dc:creator>
  <cp:lastModifiedBy>Valentin</cp:lastModifiedBy>
  <cp:revision>35</cp:revision>
  <dcterms:created xsi:type="dcterms:W3CDTF">2023-01-13T06:50:08Z</dcterms:created>
  <dcterms:modified xsi:type="dcterms:W3CDTF">2025-02-17T17:28:16Z</dcterms:modified>
</cp:coreProperties>
</file>