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4"/>
  </p:sldMasterIdLst>
  <p:notesMasterIdLst>
    <p:notesMasterId r:id="rId21"/>
  </p:notesMasterIdLst>
  <p:handoutMasterIdLst>
    <p:handoutMasterId r:id="rId22"/>
  </p:handoutMasterIdLst>
  <p:sldIdLst>
    <p:sldId id="298" r:id="rId5"/>
    <p:sldId id="339" r:id="rId6"/>
    <p:sldId id="299" r:id="rId7"/>
    <p:sldId id="300" r:id="rId8"/>
    <p:sldId id="306" r:id="rId9"/>
    <p:sldId id="333" r:id="rId10"/>
    <p:sldId id="337" r:id="rId11"/>
    <p:sldId id="317" r:id="rId12"/>
    <p:sldId id="331" r:id="rId13"/>
    <p:sldId id="338" r:id="rId14"/>
    <p:sldId id="340" r:id="rId15"/>
    <p:sldId id="334" r:id="rId16"/>
    <p:sldId id="328" r:id="rId17"/>
    <p:sldId id="320" r:id="rId18"/>
    <p:sldId id="327" r:id="rId19"/>
    <p:sldId id="30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8B7"/>
    <a:srgbClr val="EFECE3"/>
    <a:srgbClr val="292929"/>
    <a:srgbClr val="EEEEEC"/>
    <a:srgbClr val="F9807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ittlere Formatvorlage 2 - Akz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9525" autoAdjust="0"/>
  </p:normalViewPr>
  <p:slideViewPr>
    <p:cSldViewPr snapToGrid="0">
      <p:cViewPr>
        <p:scale>
          <a:sx n="75" d="100"/>
          <a:sy n="75" d="100"/>
        </p:scale>
        <p:origin x="883" y="283"/>
      </p:cViewPr>
      <p:guideLst/>
    </p:cSldViewPr>
  </p:slideViewPr>
  <p:notesTextViewPr>
    <p:cViewPr>
      <p:scale>
        <a:sx n="1" d="1"/>
        <a:sy n="1" d="1"/>
      </p:scale>
      <p:origin x="0" y="0"/>
    </p:cViewPr>
  </p:notesTextViewPr>
  <p:notesViewPr>
    <p:cSldViewPr snapToGrid="0">
      <p:cViewPr varScale="1">
        <p:scale>
          <a:sx n="88" d="100"/>
          <a:sy n="88" d="100"/>
        </p:scale>
        <p:origin x="293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03E22D0-69DB-4AD2-BFDB-B6B0697DB30B}" type="datetimeFigureOut">
              <a:rPr lang="de-DE" smtClean="0"/>
              <a:t>02.06.2025</a:t>
            </a:fld>
            <a:endParaRPr lang="de-DE" dirty="0"/>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62C47E-A6F7-498A-BC00-873284D75D54}" type="slidenum">
              <a:rPr lang="de-DE" smtClean="0"/>
              <a:t>‹Nr.›</a:t>
            </a:fld>
            <a:endParaRPr lang="de-DE" dirty="0"/>
          </a:p>
        </p:txBody>
      </p:sp>
    </p:spTree>
    <p:extLst>
      <p:ext uri="{BB962C8B-B14F-4D97-AF65-F5344CB8AC3E}">
        <p14:creationId xmlns:p14="http://schemas.microsoft.com/office/powerpoint/2010/main" val="3166854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D0A2B6-884F-47F1-97D4-56FF4241B1BC}" type="datetimeFigureOut">
              <a:rPr lang="de-DE" smtClean="0"/>
              <a:t>02.06.2025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de-DE" noProof="0"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FF654A-7554-4E4B-9F02-6F44B6EE5359}" type="slidenum">
              <a:rPr lang="de-DE" smtClean="0"/>
              <a:t>‹Nr.›</a:t>
            </a:fld>
            <a:endParaRPr lang="de-DE" dirty="0"/>
          </a:p>
        </p:txBody>
      </p:sp>
    </p:spTree>
    <p:extLst>
      <p:ext uri="{BB962C8B-B14F-4D97-AF65-F5344CB8AC3E}">
        <p14:creationId xmlns:p14="http://schemas.microsoft.com/office/powerpoint/2010/main" val="87348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0DFF654A-7554-4E4B-9F02-6F44B6EE5359}" type="slidenum">
              <a:rPr lang="de-DE" smtClean="0"/>
              <a:t>1</a:t>
            </a:fld>
            <a:endParaRPr lang="de-DE" dirty="0"/>
          </a:p>
        </p:txBody>
      </p:sp>
    </p:spTree>
    <p:extLst>
      <p:ext uri="{BB962C8B-B14F-4D97-AF65-F5344CB8AC3E}">
        <p14:creationId xmlns:p14="http://schemas.microsoft.com/office/powerpoint/2010/main" val="32340251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BA509-0DF7-1D92-57FB-AAD4ECC81BA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03B0335-C955-4C10-7C8B-F6B5AB1E5B9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8B72DB8-6372-D913-3518-D9965D73747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4. </a:t>
            </a:r>
            <a:r>
              <a:rPr lang="de-DE" dirty="0" err="1"/>
              <a:t>Projektmetriken</a:t>
            </a:r>
            <a:r>
              <a:rPr lang="de-DE" dirty="0"/>
              <a:t>: • Wie lassen sich Fortschritt und Erfolg des Projektes und die Qualität der Analyse bzw. des Dashboards im Einsatz messen? • </a:t>
            </a:r>
            <a:r>
              <a:rPr lang="de-DE" dirty="0" err="1"/>
              <a:t>Definitions</a:t>
            </a:r>
            <a:r>
              <a:rPr lang="de-DE" dirty="0"/>
              <a:t> </a:t>
            </a:r>
            <a:r>
              <a:rPr lang="de-DE" dirty="0" err="1"/>
              <a:t>of</a:t>
            </a:r>
            <a:r>
              <a:rPr lang="de-DE" dirty="0"/>
              <a:t> </a:t>
            </a:r>
            <a:r>
              <a:rPr lang="de-DE" dirty="0" err="1"/>
              <a:t>done</a:t>
            </a:r>
            <a:r>
              <a:rPr lang="de-DE" dirty="0"/>
              <a:t> für die Mehrwerte der ausgewählten Ziele.</a:t>
            </a:r>
          </a:p>
          <a:p>
            <a:endParaRPr lang="de-DE" dirty="0"/>
          </a:p>
        </p:txBody>
      </p:sp>
      <p:sp>
        <p:nvSpPr>
          <p:cNvPr id="4" name="Foliennummernplatzhalter 3">
            <a:extLst>
              <a:ext uri="{FF2B5EF4-FFF2-40B4-BE49-F238E27FC236}">
                <a16:creationId xmlns:a16="http://schemas.microsoft.com/office/drawing/2014/main" id="{FB1C6F2A-18B0-5428-812E-E2BEE5501F8A}"/>
              </a:ext>
            </a:extLst>
          </p:cNvPr>
          <p:cNvSpPr>
            <a:spLocks noGrp="1"/>
          </p:cNvSpPr>
          <p:nvPr>
            <p:ph type="sldNum" sz="quarter" idx="5"/>
          </p:nvPr>
        </p:nvSpPr>
        <p:spPr/>
        <p:txBody>
          <a:bodyPr/>
          <a:lstStyle/>
          <a:p>
            <a:fld id="{0DFF654A-7554-4E4B-9F02-6F44B6EE5359}" type="slidenum">
              <a:rPr lang="de-DE" smtClean="0"/>
              <a:t>12</a:t>
            </a:fld>
            <a:endParaRPr lang="de-DE" dirty="0"/>
          </a:p>
        </p:txBody>
      </p:sp>
    </p:spTree>
    <p:extLst>
      <p:ext uri="{BB962C8B-B14F-4D97-AF65-F5344CB8AC3E}">
        <p14:creationId xmlns:p14="http://schemas.microsoft.com/office/powerpoint/2010/main" val="1952463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EB01B-E9D4-757F-66F8-1E1D2D3705F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E6DE660-16C7-D591-28AF-1F3776804FA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1A484BA-7C62-16DD-B82E-5CE0D89B374C}"/>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3370F84-C791-9E00-4BEC-8D00C3378A45}"/>
              </a:ext>
            </a:extLst>
          </p:cNvPr>
          <p:cNvSpPr>
            <a:spLocks noGrp="1"/>
          </p:cNvSpPr>
          <p:nvPr>
            <p:ph type="sldNum" sz="quarter" idx="5"/>
          </p:nvPr>
        </p:nvSpPr>
        <p:spPr/>
        <p:txBody>
          <a:bodyPr/>
          <a:lstStyle/>
          <a:p>
            <a:fld id="{0DFF654A-7554-4E4B-9F02-6F44B6EE5359}" type="slidenum">
              <a:rPr lang="de-DE" smtClean="0"/>
              <a:t>13</a:t>
            </a:fld>
            <a:endParaRPr lang="de-DE" dirty="0"/>
          </a:p>
        </p:txBody>
      </p:sp>
    </p:spTree>
    <p:extLst>
      <p:ext uri="{BB962C8B-B14F-4D97-AF65-F5344CB8AC3E}">
        <p14:creationId xmlns:p14="http://schemas.microsoft.com/office/powerpoint/2010/main" val="30181535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09DC5-67C3-79CE-E850-283247469D8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28DBB1F-A79A-ED2F-F163-CE481721A25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EF7B3F8-40C7-BCC6-B286-FEEC40425C18}"/>
              </a:ext>
            </a:extLst>
          </p:cNvPr>
          <p:cNvSpPr>
            <a:spLocks noGrp="1"/>
          </p:cNvSpPr>
          <p:nvPr>
            <p:ph type="body" idx="1"/>
          </p:nvPr>
        </p:nvSpPr>
        <p:spPr/>
        <p:txBody>
          <a:bodyPr/>
          <a:lstStyle/>
          <a:p>
            <a:r>
              <a:rPr lang="de-DE" dirty="0"/>
              <a:t>Hinweis: Ginge es hier um Medikamentöse oder sonstige weitreichende Gesundheitliche Themen, würde wir gänzlich abraten bei einer Wahrscheinlichkeit von nur 84% eine Handlung durchzuführen. </a:t>
            </a:r>
          </a:p>
          <a:p>
            <a:r>
              <a:rPr lang="de-DE" dirty="0"/>
              <a:t>Da es in diesem Projekt um das herreichen eines Kissens geht, sind 84% noch im Rahmen des Vertretbaren.</a:t>
            </a:r>
          </a:p>
        </p:txBody>
      </p:sp>
      <p:sp>
        <p:nvSpPr>
          <p:cNvPr id="4" name="Foliennummernplatzhalter 3">
            <a:extLst>
              <a:ext uri="{FF2B5EF4-FFF2-40B4-BE49-F238E27FC236}">
                <a16:creationId xmlns:a16="http://schemas.microsoft.com/office/drawing/2014/main" id="{72FE8DCC-BBCE-B464-7D74-09D64AC36818}"/>
              </a:ext>
            </a:extLst>
          </p:cNvPr>
          <p:cNvSpPr>
            <a:spLocks noGrp="1"/>
          </p:cNvSpPr>
          <p:nvPr>
            <p:ph type="sldNum" sz="quarter" idx="5"/>
          </p:nvPr>
        </p:nvSpPr>
        <p:spPr/>
        <p:txBody>
          <a:bodyPr/>
          <a:lstStyle/>
          <a:p>
            <a:fld id="{0DFF654A-7554-4E4B-9F02-6F44B6EE5359}" type="slidenum">
              <a:rPr lang="de-DE" smtClean="0"/>
              <a:t>14</a:t>
            </a:fld>
            <a:endParaRPr lang="de-DE" dirty="0"/>
          </a:p>
        </p:txBody>
      </p:sp>
    </p:spTree>
    <p:extLst>
      <p:ext uri="{BB962C8B-B14F-4D97-AF65-F5344CB8AC3E}">
        <p14:creationId xmlns:p14="http://schemas.microsoft.com/office/powerpoint/2010/main" val="7139302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14CEDD-62BE-4948-9F43-B6DABE70F86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300F080-7269-3E30-3664-4BF98CB64726}"/>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C8EAD8B-53C9-BFBD-0820-D31BEA0C878C}"/>
              </a:ext>
            </a:extLst>
          </p:cNvPr>
          <p:cNvSpPr>
            <a:spLocks noGrp="1"/>
          </p:cNvSpPr>
          <p:nvPr>
            <p:ph type="body" idx="1"/>
          </p:nvPr>
        </p:nvSpPr>
        <p:spPr/>
        <p:txBody>
          <a:bodyPr/>
          <a:lstStyle/>
          <a:p>
            <a:r>
              <a:rPr lang="de-DE" dirty="0"/>
              <a:t>Hinweis nochmal für die Zukunft: Mehr Variablen, mehr Messwerte -&gt; Trägt zur Optimierung der Modelle bei und erhöht langfristig eine genauere und bessere Vorhersagemöglichkeit</a:t>
            </a:r>
          </a:p>
        </p:txBody>
      </p:sp>
      <p:sp>
        <p:nvSpPr>
          <p:cNvPr id="4" name="Foliennummernplatzhalter 3">
            <a:extLst>
              <a:ext uri="{FF2B5EF4-FFF2-40B4-BE49-F238E27FC236}">
                <a16:creationId xmlns:a16="http://schemas.microsoft.com/office/drawing/2014/main" id="{1B5C5401-545C-E62C-E476-06986E0DA273}"/>
              </a:ext>
            </a:extLst>
          </p:cNvPr>
          <p:cNvSpPr>
            <a:spLocks noGrp="1"/>
          </p:cNvSpPr>
          <p:nvPr>
            <p:ph type="sldNum" sz="quarter" idx="5"/>
          </p:nvPr>
        </p:nvSpPr>
        <p:spPr/>
        <p:txBody>
          <a:bodyPr/>
          <a:lstStyle/>
          <a:p>
            <a:fld id="{0DFF654A-7554-4E4B-9F02-6F44B6EE5359}" type="slidenum">
              <a:rPr lang="de-DE" smtClean="0"/>
              <a:t>15</a:t>
            </a:fld>
            <a:endParaRPr lang="de-DE" dirty="0"/>
          </a:p>
        </p:txBody>
      </p:sp>
    </p:spTree>
    <p:extLst>
      <p:ext uri="{BB962C8B-B14F-4D97-AF65-F5344CB8AC3E}">
        <p14:creationId xmlns:p14="http://schemas.microsoft.com/office/powerpoint/2010/main" val="930555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de-DE" dirty="0"/>
              <a:t>Einleitung und Ist-Analyse: • Beschreibung der Ausgangssituation und des Hintergrundes der Daten (Unternehmen, Branche, Prozesse, etc.). • Erläuterung der Zusammensetzung der Daten • Bewertung der Datenqualität.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00" dirty="0">
                <a:effectLst/>
                <a:latin typeface="Arial" panose="020B0604020202020204" pitchFamily="34" charset="0"/>
                <a:ea typeface="Calibri" panose="020F0502020204030204" pitchFamily="34" charset="0"/>
              </a:rPr>
              <a:t>Das Kreiskrankenhaus Gronau (Leine) und die </a:t>
            </a:r>
            <a:r>
              <a:rPr lang="de-DE" sz="1200" b="0" kern="100" dirty="0">
                <a:effectLst/>
                <a:latin typeface="Arial" panose="020B0604020202020204" pitchFamily="34" charset="0"/>
                <a:ea typeface="Calibri" panose="020F0502020204030204" pitchFamily="34" charset="0"/>
              </a:rPr>
              <a:t>Abteilung Age against the Machine </a:t>
            </a:r>
            <a:r>
              <a:rPr lang="de-DE" sz="1200" kern="100" dirty="0">
                <a:effectLst/>
                <a:latin typeface="Arial" panose="020B0604020202020204" pitchFamily="34" charset="0"/>
                <a:ea typeface="Calibri" panose="020F0502020204030204" pitchFamily="34" charset="0"/>
              </a:rPr>
              <a:t>aus diesem Krankenhaus</a:t>
            </a:r>
            <a:r>
              <a:rPr lang="de-DE" sz="1200" b="1" kern="100" dirty="0">
                <a:effectLst/>
                <a:latin typeface="Arial" panose="020B0604020202020204" pitchFamily="34" charset="0"/>
                <a:ea typeface="Calibri" panose="020F0502020204030204" pitchFamily="34" charset="0"/>
              </a:rPr>
              <a:t> </a:t>
            </a:r>
            <a:r>
              <a:rPr lang="de-DE" sz="1200" kern="100" dirty="0">
                <a:effectLst/>
                <a:latin typeface="Arial" panose="020B0604020202020204" pitchFamily="34" charset="0"/>
                <a:ea typeface="Calibri" panose="020F0502020204030204" pitchFamily="34" charset="0"/>
              </a:rPr>
              <a:t>möchte nach Einführung der elektronischen Patientenakte diese nutzen, um noch besser die zukünftige </a:t>
            </a:r>
            <a:r>
              <a:rPr lang="de-DE" sz="1200" kern="100" dirty="0" err="1">
                <a:effectLst/>
                <a:latin typeface="Arial" panose="020B0604020202020204" pitchFamily="34" charset="0"/>
                <a:ea typeface="Calibri" panose="020F0502020204030204" pitchFamily="34" charset="0"/>
              </a:rPr>
              <a:t>Patientenschaft</a:t>
            </a:r>
            <a:r>
              <a:rPr lang="de-DE" sz="1200" kern="100" dirty="0">
                <a:effectLst/>
                <a:latin typeface="Arial" panose="020B0604020202020204" pitchFamily="34" charset="0"/>
                <a:ea typeface="Calibri" panose="020F0502020204030204" pitchFamily="34" charset="0"/>
              </a:rPr>
              <a:t> einordnen zu können. So sollen Senioren in Zukunft schon beim Einchecken ein zweites Kissen ins Krankenbett bekommen. Aus diesem Zweck hat sich das Krankenhaus die bisher routinemäßig entnommenen Patientendaten aufbereitet und beauftragt nun euer Team von Datenanalysten damit, hier eine Vorhersage zu ermöglichen, ob eine Person zur Altersgruppe „Senior“ gehört oder nicht und bei welchen Patienten somit ein zweites Kissen zur Verfügung gestellt werden soll. </a:t>
            </a:r>
          </a:p>
          <a:p>
            <a:endParaRPr lang="de-DE" dirty="0"/>
          </a:p>
        </p:txBody>
      </p:sp>
      <p:sp>
        <p:nvSpPr>
          <p:cNvPr id="4" name="Foliennummernplatzhalter 3"/>
          <p:cNvSpPr>
            <a:spLocks noGrp="1"/>
          </p:cNvSpPr>
          <p:nvPr>
            <p:ph type="sldNum" sz="quarter" idx="5"/>
          </p:nvPr>
        </p:nvSpPr>
        <p:spPr/>
        <p:txBody>
          <a:bodyPr/>
          <a:lstStyle/>
          <a:p>
            <a:fld id="{0DFF654A-7554-4E4B-9F02-6F44B6EE5359}" type="slidenum">
              <a:rPr lang="de-DE" smtClean="0"/>
              <a:t>3</a:t>
            </a:fld>
            <a:endParaRPr lang="de-DE" dirty="0"/>
          </a:p>
        </p:txBody>
      </p:sp>
    </p:spTree>
    <p:extLst>
      <p:ext uri="{BB962C8B-B14F-4D97-AF65-F5344CB8AC3E}">
        <p14:creationId xmlns:p14="http://schemas.microsoft.com/office/powerpoint/2010/main" val="96804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2. Backlog und Projektziele: • Sammlung von User Storys und Potenzialen. • Bewertung und Priorisierung nach Aufwand und Ertrag (Low Hanging </a:t>
            </a:r>
            <a:r>
              <a:rPr lang="de-DE" dirty="0" err="1"/>
              <a:t>Fruits</a:t>
            </a:r>
            <a:r>
              <a:rPr lang="de-DE" dirty="0"/>
              <a:t>) • Auswahl der erreichbaren Projektziele für den ersten Sprint..</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b="0" i="0" dirty="0">
                <a:solidFill>
                  <a:srgbClr val="000000"/>
                </a:solidFill>
                <a:effectLst/>
                <a:latin typeface="-apple-system"/>
              </a:rPr>
              <a:t>1. User Story für die Datenanalyse:</a:t>
            </a:r>
            <a:br>
              <a:rPr lang="de-DE" dirty="0"/>
            </a:br>
            <a:r>
              <a:rPr lang="de-DE" b="0" i="0" dirty="0">
                <a:solidFill>
                  <a:srgbClr val="000000"/>
                </a:solidFill>
                <a:effectLst/>
                <a:latin typeface="-apple-system"/>
              </a:rPr>
              <a:t>- Als Datenanalyst</a:t>
            </a:r>
            <a:br>
              <a:rPr lang="de-DE" dirty="0"/>
            </a:br>
            <a:r>
              <a:rPr lang="de-DE" b="0" i="0" dirty="0">
                <a:solidFill>
                  <a:srgbClr val="000000"/>
                </a:solidFill>
                <a:effectLst/>
                <a:latin typeface="-apple-system"/>
              </a:rPr>
              <a:t>- möchte ich die routinemäßig entnommenen Patientendaten aufbereiten und analysieren,</a:t>
            </a:r>
            <a:br>
              <a:rPr lang="de-DE" dirty="0"/>
            </a:br>
            <a:r>
              <a:rPr lang="de-DE" b="0" i="0" dirty="0">
                <a:solidFill>
                  <a:srgbClr val="000000"/>
                </a:solidFill>
                <a:effectLst/>
                <a:latin typeface="-apple-system"/>
              </a:rPr>
              <a:t>- damit ich vorhersagen kann, ob eine Person zur Altersgruppe „Senior“ gehört.</a:t>
            </a:r>
            <a:br>
              <a:rPr lang="de-DE" dirty="0"/>
            </a:br>
            <a:br>
              <a:rPr lang="de-DE" dirty="0"/>
            </a:br>
            <a:r>
              <a:rPr lang="de-DE" b="0" i="0" dirty="0">
                <a:solidFill>
                  <a:srgbClr val="000000"/>
                </a:solidFill>
                <a:effectLst/>
                <a:latin typeface="-apple-system"/>
              </a:rPr>
              <a:t>2. User Story für die Patientenversorgung:</a:t>
            </a:r>
            <a:br>
              <a:rPr lang="de-DE" dirty="0"/>
            </a:br>
            <a:r>
              <a:rPr lang="de-DE" b="0" i="0" dirty="0">
                <a:solidFill>
                  <a:srgbClr val="000000"/>
                </a:solidFill>
                <a:effectLst/>
                <a:latin typeface="-apple-system"/>
              </a:rPr>
              <a:t>- Als Pflegekraft</a:t>
            </a:r>
            <a:br>
              <a:rPr lang="de-DE" dirty="0"/>
            </a:br>
            <a:r>
              <a:rPr lang="de-DE" b="0" i="0" dirty="0">
                <a:solidFill>
                  <a:srgbClr val="000000"/>
                </a:solidFill>
                <a:effectLst/>
                <a:latin typeface="-apple-system"/>
              </a:rPr>
              <a:t>- möchte ich beim Einchecken der Patienten wissen, ob ein Patient als Senior eingestuft wird,</a:t>
            </a:r>
            <a:br>
              <a:rPr lang="de-DE" dirty="0"/>
            </a:br>
            <a:r>
              <a:rPr lang="de-DE" b="0" i="0" dirty="0">
                <a:solidFill>
                  <a:srgbClr val="000000"/>
                </a:solidFill>
                <a:effectLst/>
                <a:latin typeface="-apple-system"/>
              </a:rPr>
              <a:t>- damit ich sicherstellen kann, dass er ein zweites Kissen ins Krankenbett bekommt.</a:t>
            </a:r>
            <a:br>
              <a:rPr lang="de-DE" dirty="0"/>
            </a:br>
            <a:br>
              <a:rPr lang="de-DE" dirty="0"/>
            </a:br>
            <a:r>
              <a:rPr lang="de-DE" b="0" i="0" dirty="0">
                <a:solidFill>
                  <a:srgbClr val="000000"/>
                </a:solidFill>
                <a:effectLst/>
                <a:latin typeface="-apple-system"/>
              </a:rPr>
              <a:t>3. User Story für die Implementierung der elektronischen Patientenakte:</a:t>
            </a:r>
            <a:br>
              <a:rPr lang="de-DE" dirty="0"/>
            </a:br>
            <a:r>
              <a:rPr lang="de-DE" b="0" i="0" dirty="0">
                <a:solidFill>
                  <a:srgbClr val="000000"/>
                </a:solidFill>
                <a:effectLst/>
                <a:latin typeface="-apple-system"/>
              </a:rPr>
              <a:t>- Als IT-Manager</a:t>
            </a:r>
            <a:br>
              <a:rPr lang="de-DE" dirty="0"/>
            </a:br>
            <a:r>
              <a:rPr lang="de-DE" b="0" i="0" dirty="0">
                <a:solidFill>
                  <a:srgbClr val="000000"/>
                </a:solidFill>
                <a:effectLst/>
                <a:latin typeface="-apple-system"/>
              </a:rPr>
              <a:t>- möchte ich die elektronische Patientenakte so gestalten, dass sie die Altersklassifizierung der Patienten unterstützt,</a:t>
            </a:r>
            <a:br>
              <a:rPr lang="de-DE" dirty="0"/>
            </a:br>
            <a:r>
              <a:rPr lang="de-DE" b="0" i="0" dirty="0">
                <a:solidFill>
                  <a:srgbClr val="000000"/>
                </a:solidFill>
                <a:effectLst/>
                <a:latin typeface="-apple-system"/>
              </a:rPr>
              <a:t>- damit die Pflegekräfte schnell und einfach auf relevante Informationen zugreifen können.</a:t>
            </a:r>
            <a:br>
              <a:rPr lang="de-DE" dirty="0"/>
            </a:br>
            <a:br>
              <a:rPr lang="de-DE" dirty="0"/>
            </a:br>
            <a:r>
              <a:rPr lang="de-DE" b="0" i="0" dirty="0">
                <a:solidFill>
                  <a:srgbClr val="000000"/>
                </a:solidFill>
                <a:effectLst/>
                <a:latin typeface="-apple-system"/>
              </a:rPr>
              <a:t>4. User Story für die Verbesserung der Patientenerfahrung:</a:t>
            </a:r>
            <a:br>
              <a:rPr lang="de-DE" dirty="0"/>
            </a:br>
            <a:r>
              <a:rPr lang="de-DE" b="0" i="0" dirty="0">
                <a:solidFill>
                  <a:srgbClr val="000000"/>
                </a:solidFill>
                <a:effectLst/>
                <a:latin typeface="-apple-system"/>
              </a:rPr>
              <a:t>- Als Patient</a:t>
            </a:r>
            <a:br>
              <a:rPr lang="de-DE" dirty="0"/>
            </a:br>
            <a:r>
              <a:rPr lang="de-DE" b="0" i="0" dirty="0">
                <a:solidFill>
                  <a:srgbClr val="000000"/>
                </a:solidFill>
                <a:effectLst/>
                <a:latin typeface="-apple-system"/>
              </a:rPr>
              <a:t>- möchte ich sicherstellen, dass ich bei meinem Aufenthalt im Krankenhaus die bestmögliche Unterstützung erhalte,</a:t>
            </a:r>
            <a:br>
              <a:rPr lang="de-DE" dirty="0"/>
            </a:br>
            <a:r>
              <a:rPr lang="de-DE" b="0" i="0" dirty="0">
                <a:solidFill>
                  <a:srgbClr val="000000"/>
                </a:solidFill>
                <a:effectLst/>
                <a:latin typeface="-apple-system"/>
              </a:rPr>
              <a:t>- damit ich mich wohlfühle und meine Bedürfnisse erfüllt werden.</a:t>
            </a:r>
            <a:endParaRPr lang="de-DE" dirty="0"/>
          </a:p>
          <a:p>
            <a:endParaRPr lang="de-DE" dirty="0"/>
          </a:p>
        </p:txBody>
      </p:sp>
      <p:sp>
        <p:nvSpPr>
          <p:cNvPr id="4" name="Foliennummernplatzhalter 3"/>
          <p:cNvSpPr>
            <a:spLocks noGrp="1"/>
          </p:cNvSpPr>
          <p:nvPr>
            <p:ph type="sldNum" sz="quarter" idx="5"/>
          </p:nvPr>
        </p:nvSpPr>
        <p:spPr/>
        <p:txBody>
          <a:bodyPr/>
          <a:lstStyle/>
          <a:p>
            <a:fld id="{0DFF654A-7554-4E4B-9F02-6F44B6EE5359}" type="slidenum">
              <a:rPr lang="de-DE" smtClean="0"/>
              <a:t>4</a:t>
            </a:fld>
            <a:endParaRPr lang="de-DE" dirty="0"/>
          </a:p>
        </p:txBody>
      </p:sp>
    </p:spTree>
    <p:extLst>
      <p:ext uri="{BB962C8B-B14F-4D97-AF65-F5344CB8AC3E}">
        <p14:creationId xmlns:p14="http://schemas.microsoft.com/office/powerpoint/2010/main" val="3673026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kern="100" dirty="0">
                <a:effectLst/>
                <a:latin typeface="Century Gothic" panose="020B0502020202020204" pitchFamily="34" charset="0"/>
                <a:ea typeface="Aptos" panose="020B0004020202020204" pitchFamily="34" charset="0"/>
                <a:cs typeface="Times New Roman" panose="02020603050405020304" pitchFamily="18" charset="0"/>
              </a:rPr>
              <a:t>Gute Qualität, keine fehlenden Werte, 1 Abhängige Variable ( Altersgruppe ),  7 unabhängige Variablen,</a:t>
            </a: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de-DE" dirty="0"/>
          </a:p>
        </p:txBody>
      </p:sp>
      <p:sp>
        <p:nvSpPr>
          <p:cNvPr id="4" name="Foliennummernplatzhalter 3"/>
          <p:cNvSpPr>
            <a:spLocks noGrp="1"/>
          </p:cNvSpPr>
          <p:nvPr>
            <p:ph type="sldNum" sz="quarter" idx="5"/>
          </p:nvPr>
        </p:nvSpPr>
        <p:spPr/>
        <p:txBody>
          <a:bodyPr/>
          <a:lstStyle/>
          <a:p>
            <a:fld id="{0DFF654A-7554-4E4B-9F02-6F44B6EE5359}" type="slidenum">
              <a:rPr lang="de-DE" smtClean="0"/>
              <a:t>5</a:t>
            </a:fld>
            <a:endParaRPr lang="de-DE" dirty="0"/>
          </a:p>
        </p:txBody>
      </p:sp>
    </p:spTree>
    <p:extLst>
      <p:ext uri="{BB962C8B-B14F-4D97-AF65-F5344CB8AC3E}">
        <p14:creationId xmlns:p14="http://schemas.microsoft.com/office/powerpoint/2010/main" val="2376505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CCE1F-1F4F-0645-97C2-B3AC5298755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977D67C-191A-D01A-CEB1-13506E12D2E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E1689EE-E907-7B40-4109-AE23E16D1F2D}"/>
              </a:ext>
            </a:extLst>
          </p:cNvPr>
          <p:cNvSpPr>
            <a:spLocks noGrp="1"/>
          </p:cNvSpPr>
          <p:nvPr>
            <p:ph type="body" idx="1"/>
          </p:nvPr>
        </p:nvSpPr>
        <p:spPr/>
        <p:txBody>
          <a:bodyPr/>
          <a:lstStyle/>
          <a:p>
            <a:r>
              <a:rPr lang="de-DE" dirty="0"/>
              <a:t>BMI → Übergewichtige Menschen – Keine Mess- oder Datenfehler</a:t>
            </a:r>
          </a:p>
          <a:p>
            <a:r>
              <a:rPr lang="de-DE" dirty="0"/>
              <a:t>Blutzucker → Ab 250 Hyperglykämie – Keine Mess- oder Datenfehler</a:t>
            </a:r>
          </a:p>
          <a:p>
            <a:r>
              <a:rPr lang="de-DE" dirty="0"/>
              <a:t>Insulinspiegel → Korreliert mit erhöhtem BMI – Keine Mess- oder Datenfehler</a:t>
            </a:r>
          </a:p>
          <a:p>
            <a:r>
              <a:rPr lang="de-DE" dirty="0"/>
              <a:t>Oral Untersuchung → Aufgrund der allgemeinen Ausreißer Gegebenheit stufen wir diese Daten als korrekt ein</a:t>
            </a:r>
          </a:p>
        </p:txBody>
      </p:sp>
      <p:sp>
        <p:nvSpPr>
          <p:cNvPr id="4" name="Foliennummernplatzhalter 3">
            <a:extLst>
              <a:ext uri="{FF2B5EF4-FFF2-40B4-BE49-F238E27FC236}">
                <a16:creationId xmlns:a16="http://schemas.microsoft.com/office/drawing/2014/main" id="{FD27103E-1FF9-7C80-CA15-43C9A9B4F445}"/>
              </a:ext>
            </a:extLst>
          </p:cNvPr>
          <p:cNvSpPr>
            <a:spLocks noGrp="1"/>
          </p:cNvSpPr>
          <p:nvPr>
            <p:ph type="sldNum" sz="quarter" idx="5"/>
          </p:nvPr>
        </p:nvSpPr>
        <p:spPr/>
        <p:txBody>
          <a:bodyPr/>
          <a:lstStyle/>
          <a:p>
            <a:fld id="{0DFF654A-7554-4E4B-9F02-6F44B6EE5359}" type="slidenum">
              <a:rPr lang="de-DE" smtClean="0"/>
              <a:t>6</a:t>
            </a:fld>
            <a:endParaRPr lang="de-DE" dirty="0"/>
          </a:p>
        </p:txBody>
      </p:sp>
    </p:spTree>
    <p:extLst>
      <p:ext uri="{BB962C8B-B14F-4D97-AF65-F5344CB8AC3E}">
        <p14:creationId xmlns:p14="http://schemas.microsoft.com/office/powerpoint/2010/main" val="84626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389C4-745B-0A4D-B5C3-456B4736172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F7B552E-2D44-F9F1-70D2-995EB89DF27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23F97CC-F6A4-D734-E326-825BE935520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Erkennbar ist, dass es grundsätzlich nur schwache Korrelationen gegeben sind.</a:t>
            </a:r>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Die größte Korrelation ist die Orale Untersuchung. Hier haben wir einen </a:t>
            </a:r>
            <a:r>
              <a:rPr lang="de-DE" dirty="0" err="1"/>
              <a:t>Korrellation</a:t>
            </a:r>
            <a:r>
              <a:rPr lang="de-DE" dirty="0"/>
              <a:t> von 0.243. ( Hinweis daher für die Zukunft, Mögliche weitere </a:t>
            </a:r>
            <a:r>
              <a:rPr lang="de-DE" dirty="0" err="1"/>
              <a:t>Paramter</a:t>
            </a:r>
            <a:r>
              <a:rPr lang="de-DE" dirty="0"/>
              <a:t> / Variablen )</a:t>
            </a:r>
          </a:p>
          <a:p>
            <a:endParaRPr lang="de-DE" dirty="0"/>
          </a:p>
        </p:txBody>
      </p:sp>
      <p:sp>
        <p:nvSpPr>
          <p:cNvPr id="4" name="Foliennummernplatzhalter 3">
            <a:extLst>
              <a:ext uri="{FF2B5EF4-FFF2-40B4-BE49-F238E27FC236}">
                <a16:creationId xmlns:a16="http://schemas.microsoft.com/office/drawing/2014/main" id="{F438FD92-C33B-708B-0A3E-B84E01BA805B}"/>
              </a:ext>
            </a:extLst>
          </p:cNvPr>
          <p:cNvSpPr>
            <a:spLocks noGrp="1"/>
          </p:cNvSpPr>
          <p:nvPr>
            <p:ph type="sldNum" sz="quarter" idx="5"/>
          </p:nvPr>
        </p:nvSpPr>
        <p:spPr/>
        <p:txBody>
          <a:bodyPr/>
          <a:lstStyle/>
          <a:p>
            <a:fld id="{0DFF654A-7554-4E4B-9F02-6F44B6EE5359}" type="slidenum">
              <a:rPr lang="de-DE" smtClean="0"/>
              <a:t>8</a:t>
            </a:fld>
            <a:endParaRPr lang="de-DE" dirty="0"/>
          </a:p>
        </p:txBody>
      </p:sp>
    </p:spTree>
    <p:extLst>
      <p:ext uri="{BB962C8B-B14F-4D97-AF65-F5344CB8AC3E}">
        <p14:creationId xmlns:p14="http://schemas.microsoft.com/office/powerpoint/2010/main" val="22835272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310D2-815B-AD5C-038B-71F569B98E5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2E7FB3D-142C-F508-FDC9-55BEE1A1C93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73E6FB0-AEE3-1D0B-5C9C-CFC19B245DE4}"/>
              </a:ext>
            </a:extLst>
          </p:cNvPr>
          <p:cNvSpPr>
            <a:spLocks noGrp="1"/>
          </p:cNvSpPr>
          <p:nvPr>
            <p:ph type="body" idx="1"/>
          </p:nvPr>
        </p:nvSpPr>
        <p:spPr/>
        <p:txBody>
          <a:bodyPr/>
          <a:lstStyle/>
          <a:p>
            <a:r>
              <a:rPr lang="de-DE" dirty="0"/>
              <a:t>5 ML – Modelle vs. Baseline</a:t>
            </a:r>
          </a:p>
        </p:txBody>
      </p:sp>
      <p:sp>
        <p:nvSpPr>
          <p:cNvPr id="4" name="Foliennummernplatzhalter 3">
            <a:extLst>
              <a:ext uri="{FF2B5EF4-FFF2-40B4-BE49-F238E27FC236}">
                <a16:creationId xmlns:a16="http://schemas.microsoft.com/office/drawing/2014/main" id="{4EDE1E41-1E28-7C5F-3A38-F6697430791B}"/>
              </a:ext>
            </a:extLst>
          </p:cNvPr>
          <p:cNvSpPr>
            <a:spLocks noGrp="1"/>
          </p:cNvSpPr>
          <p:nvPr>
            <p:ph type="sldNum" sz="quarter" idx="5"/>
          </p:nvPr>
        </p:nvSpPr>
        <p:spPr/>
        <p:txBody>
          <a:bodyPr/>
          <a:lstStyle/>
          <a:p>
            <a:fld id="{0DFF654A-7554-4E4B-9F02-6F44B6EE5359}" type="slidenum">
              <a:rPr lang="de-DE" smtClean="0"/>
              <a:t>9</a:t>
            </a:fld>
            <a:endParaRPr lang="de-DE" dirty="0"/>
          </a:p>
        </p:txBody>
      </p:sp>
    </p:spTree>
    <p:extLst>
      <p:ext uri="{BB962C8B-B14F-4D97-AF65-F5344CB8AC3E}">
        <p14:creationId xmlns:p14="http://schemas.microsoft.com/office/powerpoint/2010/main" val="3581609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C417C-387F-59C6-F39B-9E370342876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D53EDAF-847F-42BB-8C24-8041236C4A4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15616DF-11DC-D473-D353-31766A818938}"/>
              </a:ext>
            </a:extLst>
          </p:cNvPr>
          <p:cNvSpPr>
            <a:spLocks noGrp="1"/>
          </p:cNvSpPr>
          <p:nvPr>
            <p:ph type="body" idx="1"/>
          </p:nvPr>
        </p:nvSpPr>
        <p:spPr/>
        <p:txBody>
          <a:bodyPr/>
          <a:lstStyle/>
          <a:p>
            <a:r>
              <a:rPr lang="de-DE" dirty="0"/>
              <a:t>5 ML – Modelle vs. Baseline</a:t>
            </a:r>
          </a:p>
        </p:txBody>
      </p:sp>
      <p:sp>
        <p:nvSpPr>
          <p:cNvPr id="4" name="Foliennummernplatzhalter 3">
            <a:extLst>
              <a:ext uri="{FF2B5EF4-FFF2-40B4-BE49-F238E27FC236}">
                <a16:creationId xmlns:a16="http://schemas.microsoft.com/office/drawing/2014/main" id="{DCD65049-D4B5-F9DB-E7DD-0E5ABD4D9A53}"/>
              </a:ext>
            </a:extLst>
          </p:cNvPr>
          <p:cNvSpPr>
            <a:spLocks noGrp="1"/>
          </p:cNvSpPr>
          <p:nvPr>
            <p:ph type="sldNum" sz="quarter" idx="5"/>
          </p:nvPr>
        </p:nvSpPr>
        <p:spPr/>
        <p:txBody>
          <a:bodyPr/>
          <a:lstStyle/>
          <a:p>
            <a:fld id="{0DFF654A-7554-4E4B-9F02-6F44B6EE5359}" type="slidenum">
              <a:rPr lang="de-DE" smtClean="0"/>
              <a:t>10</a:t>
            </a:fld>
            <a:endParaRPr lang="de-DE" dirty="0"/>
          </a:p>
        </p:txBody>
      </p:sp>
    </p:spTree>
    <p:extLst>
      <p:ext uri="{BB962C8B-B14F-4D97-AF65-F5344CB8AC3E}">
        <p14:creationId xmlns:p14="http://schemas.microsoft.com/office/powerpoint/2010/main" val="17065999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fld id="{0DFF654A-7554-4E4B-9F02-6F44B6EE5359}" type="slidenum">
              <a:rPr lang="de-DE" smtClean="0"/>
              <a:t>11</a:t>
            </a:fld>
            <a:endParaRPr lang="de-DE" dirty="0"/>
          </a:p>
        </p:txBody>
      </p:sp>
    </p:spTree>
    <p:extLst>
      <p:ext uri="{BB962C8B-B14F-4D97-AF65-F5344CB8AC3E}">
        <p14:creationId xmlns:p14="http://schemas.microsoft.com/office/powerpoint/2010/main" val="1074843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de-DE"/>
              <a:t>Mastertitelformat bearbeiten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rtl="0"/>
            <a:fld id="{02A52895-4A52-4755-8889-F2BBC9E9C626}" type="datetime1">
              <a:rPr lang="de-DE" noProof="0" smtClean="0"/>
              <a:t>02.06.2025</a:t>
            </a:fld>
            <a:endParaRPr lang="de-DE" noProof="0"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rtl="0"/>
            <a:endParaRPr lang="de-DE" noProof="0"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rtl="0"/>
            <a:fld id="{3A98EE3D-8CD1-4C3F-BD1C-C98C9596463C}" type="slidenum">
              <a:rPr lang="de-DE" noProof="0" smtClean="0"/>
              <a:t>‹Nr.›</a:t>
            </a:fld>
            <a:endParaRPr lang="de-DE" noProof="0"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77827395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B71F5698-784C-4054-9071-CA3CC85891FB}" type="datetime1">
              <a:rPr lang="de-DE" smtClean="0"/>
              <a:t>02.06.2025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1B2E5BD-36A5-4AE2-8162-AFA1CE7FDEBC}" type="slidenum">
              <a:rPr lang="de-DE" smtClean="0"/>
              <a:t>‹Nr.›</a:t>
            </a:fld>
            <a:endParaRPr lang="de-DE"/>
          </a:p>
        </p:txBody>
      </p:sp>
    </p:spTree>
    <p:extLst>
      <p:ext uri="{BB962C8B-B14F-4D97-AF65-F5344CB8AC3E}">
        <p14:creationId xmlns:p14="http://schemas.microsoft.com/office/powerpoint/2010/main" val="2072793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A1EE30F3-780C-4B08-925A-191D13B34EB4}" type="datetime1">
              <a:rPr lang="de-DE" smtClean="0"/>
              <a:t>02.06.2025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1B2E5BD-36A5-4AE2-8162-AFA1CE7FDEBC}" type="slidenum">
              <a:rPr lang="de-DE" smtClean="0"/>
              <a:t>‹Nr.›</a:t>
            </a:fld>
            <a:endParaRPr lang="de-DE"/>
          </a:p>
        </p:txBody>
      </p:sp>
    </p:spTree>
    <p:extLst>
      <p:ext uri="{BB962C8B-B14F-4D97-AF65-F5344CB8AC3E}">
        <p14:creationId xmlns:p14="http://schemas.microsoft.com/office/powerpoint/2010/main" val="25414236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482DD87F-9EAB-4B10-B018-3A7AF5A838C3}" type="datetime1">
              <a:rPr lang="de-DE" smtClean="0"/>
              <a:t>02.06.2025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11B2E5BD-36A5-4AE2-8162-AFA1CE7FDEBC}" type="slidenum">
              <a:rPr lang="de-DE" smtClean="0"/>
              <a:t>‹Nr.›</a:t>
            </a:fld>
            <a:endParaRPr lang="de-DE"/>
          </a:p>
        </p:txBody>
      </p:sp>
    </p:spTree>
    <p:extLst>
      <p:ext uri="{BB962C8B-B14F-4D97-AF65-F5344CB8AC3E}">
        <p14:creationId xmlns:p14="http://schemas.microsoft.com/office/powerpoint/2010/main" val="3884662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rtl="0"/>
            <a:fld id="{E8CA7CB9-25AB-45C1-AC30-EC46333A41DE}" type="datetime1">
              <a:rPr lang="de-DE" noProof="0" smtClean="0"/>
              <a:t>02.06.2025</a:t>
            </a:fld>
            <a:endParaRPr lang="de-DE" noProof="0"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rtl="0"/>
            <a:endParaRPr lang="de-DE" noProof="0"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rtl="0"/>
            <a:fld id="{3A98EE3D-8CD1-4C3F-BD1C-C98C9596463C}" type="slidenum">
              <a:rPr lang="de-DE" noProof="0" smtClean="0"/>
              <a:t>‹Nr.›</a:t>
            </a:fld>
            <a:endParaRPr lang="de-DE" noProof="0"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438326618"/>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de-DE"/>
              <a:t>Mastertitelformat bearbeiten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EC30D746-A2D1-4E9A-801C-8AD40B52668D}" type="datetime1">
              <a:rPr lang="de-DE" smtClean="0"/>
              <a:t>02.06.2025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11B2E5BD-36A5-4AE2-8162-AFA1CE7FDEBC}" type="slidenum">
              <a:rPr lang="de-DE" smtClean="0"/>
              <a:t>‹Nr.›</a:t>
            </a:fld>
            <a:endParaRPr lang="de-DE"/>
          </a:p>
        </p:txBody>
      </p:sp>
    </p:spTree>
    <p:extLst>
      <p:ext uri="{BB962C8B-B14F-4D97-AF65-F5344CB8AC3E}">
        <p14:creationId xmlns:p14="http://schemas.microsoft.com/office/powerpoint/2010/main" val="40382259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de-DE"/>
              <a:t>Mastertitelformat bearbeiten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9AD7A0A2-17CD-42B8-BC0B-F05FFCA48447}" type="datetime1">
              <a:rPr lang="de-DE" smtClean="0"/>
              <a:t>02.06.2025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11B2E5BD-36A5-4AE2-8162-AFA1CE7FDEBC}" type="slidenum">
              <a:rPr lang="de-DE" smtClean="0"/>
              <a:t>‹Nr.›</a:t>
            </a:fld>
            <a:endParaRPr lang="de-DE"/>
          </a:p>
        </p:txBody>
      </p:sp>
    </p:spTree>
    <p:extLst>
      <p:ext uri="{BB962C8B-B14F-4D97-AF65-F5344CB8AC3E}">
        <p14:creationId xmlns:p14="http://schemas.microsoft.com/office/powerpoint/2010/main" val="2802517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pPr rtl="0"/>
            <a:fld id="{D997DCE5-B1B3-4856-BF67-318894085DA4}" type="datetime1">
              <a:rPr lang="de-DE" noProof="0" smtClean="0"/>
              <a:t>02.06.2025</a:t>
            </a:fld>
            <a:endParaRPr lang="de-DE" noProof="0" dirty="0"/>
          </a:p>
        </p:txBody>
      </p:sp>
      <p:sp>
        <p:nvSpPr>
          <p:cNvPr id="4" name="Footer Placeholder 3"/>
          <p:cNvSpPr>
            <a:spLocks noGrp="1"/>
          </p:cNvSpPr>
          <p:nvPr>
            <p:ph type="ftr" sz="quarter" idx="11"/>
          </p:nvPr>
        </p:nvSpPr>
        <p:spPr/>
        <p:txBody>
          <a:bodyPr/>
          <a:lstStyle/>
          <a:p>
            <a:pPr rtl="0"/>
            <a:endParaRPr lang="de-DE" noProof="0" dirty="0"/>
          </a:p>
        </p:txBody>
      </p:sp>
      <p:sp>
        <p:nvSpPr>
          <p:cNvPr id="5" name="Slide Number Placeholder 4"/>
          <p:cNvSpPr>
            <a:spLocks noGrp="1"/>
          </p:cNvSpPr>
          <p:nvPr>
            <p:ph type="sldNum" sz="quarter" idx="12"/>
          </p:nvPr>
        </p:nvSpPr>
        <p:spPr/>
        <p:txBody>
          <a:bodyPr/>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1796236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42F467AB-6C93-4E41-ABAE-5385447ACF07}" type="datetime1">
              <a:rPr lang="de-DE" noProof="0" smtClean="0"/>
              <a:t>02.06.2025</a:t>
            </a:fld>
            <a:endParaRPr lang="de-DE" noProof="0" dirty="0"/>
          </a:p>
        </p:txBody>
      </p:sp>
      <p:sp>
        <p:nvSpPr>
          <p:cNvPr id="3" name="Footer Placeholder 2"/>
          <p:cNvSpPr>
            <a:spLocks noGrp="1"/>
          </p:cNvSpPr>
          <p:nvPr>
            <p:ph type="ftr" sz="quarter" idx="11"/>
          </p:nvPr>
        </p:nvSpPr>
        <p:spPr/>
        <p:txBody>
          <a:bodyPr/>
          <a:lstStyle/>
          <a:p>
            <a:pPr rtl="0"/>
            <a:endParaRPr lang="de-DE" noProof="0" dirty="0"/>
          </a:p>
        </p:txBody>
      </p:sp>
      <p:sp>
        <p:nvSpPr>
          <p:cNvPr id="4" name="Slide Number Placeholder 3"/>
          <p:cNvSpPr>
            <a:spLocks noGrp="1"/>
          </p:cNvSpPr>
          <p:nvPr>
            <p:ph type="sldNum" sz="quarter" idx="12"/>
          </p:nvPr>
        </p:nvSpPr>
        <p:spPr/>
        <p:txBody>
          <a:bodyPr/>
          <a:lstStyle/>
          <a:p>
            <a:pPr rtl="0"/>
            <a:fld id="{3A98EE3D-8CD1-4C3F-BD1C-C98C9596463C}" type="slidenum">
              <a:rPr lang="de-DE" noProof="0" smtClean="0"/>
              <a:t>‹Nr.›</a:t>
            </a:fld>
            <a:endParaRPr lang="de-DE" noProof="0" dirty="0"/>
          </a:p>
        </p:txBody>
      </p:sp>
    </p:spTree>
    <p:extLst>
      <p:ext uri="{BB962C8B-B14F-4D97-AF65-F5344CB8AC3E}">
        <p14:creationId xmlns:p14="http://schemas.microsoft.com/office/powerpoint/2010/main" val="2885334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de-DE"/>
              <a:t>Mastertitelformat bearbeiten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9928C32-8C84-43E7-9782-B01ADBFEF31D}" type="datetime1">
              <a:rPr lang="de-DE" smtClean="0"/>
              <a:t>02.06.2025</a:t>
            </a:fld>
            <a:endParaRPr lang="de-DE"/>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de-DE"/>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11B2E5BD-36A5-4AE2-8162-AFA1CE7FDEBC}" type="slidenum">
              <a:rPr lang="de-DE" smtClean="0"/>
              <a:t>‹Nr.›</a:t>
            </a:fld>
            <a:endParaRPr lang="de-DE"/>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93088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de-DE"/>
              <a:t>Mastertitelformat bearbeiten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rtl="0"/>
            <a:fld id="{82F3C32F-851A-4D14-828A-C78B54A7C7A4}" type="datetime1">
              <a:rPr lang="de-DE" noProof="0" smtClean="0"/>
              <a:t>02.06.2025</a:t>
            </a:fld>
            <a:endParaRPr lang="de-DE" noProof="0"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rtl="0"/>
            <a:endParaRPr lang="de-DE" noProof="0"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rtl="0"/>
            <a:fld id="{3A98EE3D-8CD1-4C3F-BD1C-C98C9596463C}" type="slidenum">
              <a:rPr lang="de-DE" noProof="0" smtClean="0"/>
              <a:t>‹Nr.›</a:t>
            </a:fld>
            <a:endParaRPr lang="de-DE" noProof="0"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97439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6E6B9A65-1D26-4AE3-BD62-F2F5AD14341A}" type="datetime1">
              <a:rPr lang="de-DE" smtClean="0"/>
              <a:t>02.06.2025</a:t>
            </a:fld>
            <a:endParaRPr lang="de-DE"/>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de-DE"/>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11B2E5BD-36A5-4AE2-8162-AFA1CE7FDEBC}" type="slidenum">
              <a:rPr lang="de-DE" smtClean="0"/>
              <a:t>‹Nr.›</a:t>
            </a:fld>
            <a:endParaRPr lang="de-DE"/>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01322245"/>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jpg"/><Relationship Id="rId4"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Grafik 8" descr="Ein Bild, das Screenshot, parallel, Reihe, Design enthält.&#10;&#10;KI-generierte Inhalte können fehlerhaft sein.">
            <a:extLst>
              <a:ext uri="{FF2B5EF4-FFF2-40B4-BE49-F238E27FC236}">
                <a16:creationId xmlns:a16="http://schemas.microsoft.com/office/drawing/2014/main" id="{98F990D6-B755-31F8-00DC-F3C3239486E4}"/>
              </a:ext>
            </a:extLst>
          </p:cNvPr>
          <p:cNvPicPr>
            <a:picLocks noChangeAspect="1"/>
          </p:cNvPicPr>
          <p:nvPr/>
        </p:nvPicPr>
        <p:blipFill>
          <a:blip r:embed="rId3"/>
          <a:srcRect t="423"/>
          <a:stretch>
            <a:fillRect/>
          </a:stretch>
        </p:blipFill>
        <p:spPr>
          <a:xfrm>
            <a:off x="20" y="10"/>
            <a:ext cx="12191980" cy="6859300"/>
          </a:xfrm>
          <a:prstGeom prst="rect">
            <a:avLst/>
          </a:prstGeom>
        </p:spPr>
      </p:pic>
      <p:sp>
        <p:nvSpPr>
          <p:cNvPr id="37" name="Rectangle 36">
            <a:extLst>
              <a:ext uri="{FF2B5EF4-FFF2-40B4-BE49-F238E27FC236}">
                <a16:creationId xmlns:a16="http://schemas.microsoft.com/office/drawing/2014/main" id="{EF1A96B9-F717-4812-9DB0-C99D99462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5560" y="1137137"/>
            <a:ext cx="9867482" cy="4570327"/>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6">
            <a:extLst>
              <a:ext uri="{FF2B5EF4-FFF2-40B4-BE49-F238E27FC236}">
                <a16:creationId xmlns:a16="http://schemas.microsoft.com/office/drawing/2014/main" id="{226038F9-8CE0-4A41-9EF0-3A27023DEF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de-DE"/>
          </a:p>
        </p:txBody>
      </p:sp>
      <p:sp>
        <p:nvSpPr>
          <p:cNvPr id="41" name="Freeform 6">
            <a:extLst>
              <a:ext uri="{FF2B5EF4-FFF2-40B4-BE49-F238E27FC236}">
                <a16:creationId xmlns:a16="http://schemas.microsoft.com/office/drawing/2014/main" id="{BB5C5996-5C1E-4768-90AE-87BED835C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de-DE"/>
          </a:p>
        </p:txBody>
      </p:sp>
      <p:sp>
        <p:nvSpPr>
          <p:cNvPr id="2" name="Titel 1">
            <a:extLst>
              <a:ext uri="{FF2B5EF4-FFF2-40B4-BE49-F238E27FC236}">
                <a16:creationId xmlns:a16="http://schemas.microsoft.com/office/drawing/2014/main" id="{9AB2EA78-AEB3-469B-9025-3B17201A457B}"/>
              </a:ext>
            </a:extLst>
          </p:cNvPr>
          <p:cNvSpPr>
            <a:spLocks noGrp="1"/>
          </p:cNvSpPr>
          <p:nvPr>
            <p:ph type="ctrTitle"/>
          </p:nvPr>
        </p:nvSpPr>
        <p:spPr>
          <a:xfrm>
            <a:off x="1915128" y="1788454"/>
            <a:ext cx="8361229" cy="2098226"/>
          </a:xfrm>
        </p:spPr>
        <p:txBody>
          <a:bodyPr rtlCol="0">
            <a:normAutofit/>
          </a:bodyPr>
          <a:lstStyle/>
          <a:p>
            <a:r>
              <a:rPr lang="de-DE" sz="3400" b="1" dirty="0" err="1">
                <a:latin typeface="Roboto" panose="02000000000000000000" pitchFamily="2" charset="0"/>
              </a:rPr>
              <a:t>Flexappeal</a:t>
            </a:r>
            <a:br>
              <a:rPr lang="de-DE" sz="3400" b="1" i="1" dirty="0">
                <a:effectLst/>
                <a:latin typeface="Arial" panose="020B0604020202020204" pitchFamily="34" charset="0"/>
                <a:ea typeface="Calibri" panose="020F0502020204030204" pitchFamily="34" charset="0"/>
              </a:rPr>
            </a:br>
            <a:r>
              <a:rPr lang="de-DE" sz="3400" b="1" dirty="0">
                <a:latin typeface="Arial" panose="020B0604020202020204" pitchFamily="34" charset="0"/>
                <a:ea typeface="Calibri" panose="020F0502020204030204" pitchFamily="34" charset="0"/>
              </a:rPr>
              <a:t>Kundenbindungsanalyse</a:t>
            </a:r>
            <a:br>
              <a:rPr lang="de-DE" sz="3400" b="1" i="1" dirty="0">
                <a:effectLst/>
                <a:latin typeface="Arial" panose="020B0604020202020204" pitchFamily="34" charset="0"/>
                <a:ea typeface="Calibri" panose="020F0502020204030204" pitchFamily="34" charset="0"/>
              </a:rPr>
            </a:br>
            <a:endParaRPr lang="de-DE" sz="3400" b="1" i="1" dirty="0"/>
          </a:p>
        </p:txBody>
      </p:sp>
      <p:sp>
        <p:nvSpPr>
          <p:cNvPr id="3" name="Untertitel 2">
            <a:extLst>
              <a:ext uri="{FF2B5EF4-FFF2-40B4-BE49-F238E27FC236}">
                <a16:creationId xmlns:a16="http://schemas.microsoft.com/office/drawing/2014/main" id="{255E1F2F-E259-4EA8-9FFD-3A10AF541859}"/>
              </a:ext>
            </a:extLst>
          </p:cNvPr>
          <p:cNvSpPr>
            <a:spLocks noGrp="1"/>
          </p:cNvSpPr>
          <p:nvPr>
            <p:ph type="subTitle" idx="1"/>
          </p:nvPr>
        </p:nvSpPr>
        <p:spPr>
          <a:xfrm>
            <a:off x="2679906" y="3956279"/>
            <a:ext cx="6831673" cy="1086237"/>
          </a:xfrm>
        </p:spPr>
        <p:txBody>
          <a:bodyPr rtlCol="0">
            <a:normAutofit/>
          </a:bodyPr>
          <a:lstStyle/>
          <a:p>
            <a:r>
              <a:rPr lang="de-DE" b="1" dirty="0">
                <a:latin typeface="Arial" panose="020B0604020202020204" pitchFamily="34" charset="0"/>
                <a:cs typeface="Arial" panose="020B0604020202020204" pitchFamily="34" charset="0"/>
              </a:rPr>
              <a:t>Vorstellung von :</a:t>
            </a:r>
            <a:br>
              <a:rPr lang="de-DE" b="1" dirty="0">
                <a:latin typeface="Arial" panose="020B0604020202020204" pitchFamily="34" charset="0"/>
                <a:cs typeface="Arial" panose="020B0604020202020204" pitchFamily="34" charset="0"/>
              </a:rPr>
            </a:br>
            <a:r>
              <a:rPr lang="de-DE" b="1" dirty="0">
                <a:latin typeface="Arial" panose="020B0604020202020204" pitchFamily="34" charset="0"/>
                <a:cs typeface="Arial" panose="020B0604020202020204" pitchFamily="34" charset="0"/>
              </a:rPr>
              <a:t>Bernardo, Birol, Dorian, Michael</a:t>
            </a:r>
            <a:endParaRPr lang="de-DE" dirty="0">
              <a:latin typeface="Arial" panose="020B0604020202020204" pitchFamily="34" charset="0"/>
              <a:cs typeface="Arial" panose="020B0604020202020204" pitchFamily="34" charset="0"/>
            </a:endParaRPr>
          </a:p>
        </p:txBody>
      </p:sp>
      <p:sp>
        <p:nvSpPr>
          <p:cNvPr id="7" name="Foliennummernplatzhalter 6">
            <a:extLst>
              <a:ext uri="{FF2B5EF4-FFF2-40B4-BE49-F238E27FC236}">
                <a16:creationId xmlns:a16="http://schemas.microsoft.com/office/drawing/2014/main" id="{03E214E8-F8E6-EB2B-E270-43734E5E858C}"/>
              </a:ext>
            </a:extLst>
          </p:cNvPr>
          <p:cNvSpPr>
            <a:spLocks noGrp="1"/>
          </p:cNvSpPr>
          <p:nvPr>
            <p:ph type="sldNum" sz="quarter" idx="12"/>
          </p:nvPr>
        </p:nvSpPr>
        <p:spPr>
          <a:xfrm>
            <a:off x="9830683" y="6453386"/>
            <a:ext cx="1596292" cy="404614"/>
          </a:xfrm>
        </p:spPr>
        <p:txBody>
          <a:bodyPr>
            <a:normAutofit/>
          </a:bodyPr>
          <a:lstStyle/>
          <a:p>
            <a:pPr rtl="0">
              <a:spcAft>
                <a:spcPts val="600"/>
              </a:spcAft>
            </a:pPr>
            <a:fld id="{3A98EE3D-8CD1-4C3F-BD1C-C98C9596463C}" type="slidenum">
              <a:rPr lang="de-DE" noProof="0" smtClean="0">
                <a:solidFill>
                  <a:srgbClr val="FFFFFF"/>
                </a:solidFill>
              </a:rPr>
              <a:pPr rtl="0">
                <a:spcAft>
                  <a:spcPts val="600"/>
                </a:spcAft>
              </a:pPr>
              <a:t>1</a:t>
            </a:fld>
            <a:endParaRPr lang="de-DE" noProof="0">
              <a:solidFill>
                <a:srgbClr val="FFFFFF"/>
              </a:solidFill>
            </a:endParaRPr>
          </a:p>
        </p:txBody>
      </p:sp>
    </p:spTree>
    <p:extLst>
      <p:ext uri="{BB962C8B-B14F-4D97-AF65-F5344CB8AC3E}">
        <p14:creationId xmlns:p14="http://schemas.microsoft.com/office/powerpoint/2010/main" val="1931439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4939F-1EF0-7720-85DE-44CA66C3613B}"/>
            </a:ext>
          </a:extLst>
        </p:cNvPr>
        <p:cNvGrpSpPr/>
        <p:nvPr/>
      </p:nvGrpSpPr>
      <p:grpSpPr>
        <a:xfrm>
          <a:off x="0" y="0"/>
          <a:ext cx="0" cy="0"/>
          <a:chOff x="0" y="0"/>
          <a:chExt cx="0" cy="0"/>
        </a:xfrm>
      </p:grpSpPr>
      <p:pic>
        <p:nvPicPr>
          <p:cNvPr id="7" name="Grafik 6" descr="Ein Bild, das Rechteck, Whiteboard, Quadrat, Text enthält.&#10;&#10;KI-generierte Inhalte können fehlerhaft sein.">
            <a:extLst>
              <a:ext uri="{FF2B5EF4-FFF2-40B4-BE49-F238E27FC236}">
                <a16:creationId xmlns:a16="http://schemas.microsoft.com/office/drawing/2014/main" id="{4917726F-025C-AC8B-D2B8-D50EF4F9101A}"/>
              </a:ext>
            </a:extLst>
          </p:cNvPr>
          <p:cNvPicPr>
            <a:picLocks noChangeAspect="1"/>
          </p:cNvPicPr>
          <p:nvPr/>
        </p:nvPicPr>
        <p:blipFill>
          <a:blip r:embed="rId3"/>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FA150F3-4559-7766-3CA1-FEED718D0EA8}"/>
              </a:ext>
            </a:extLst>
          </p:cNvPr>
          <p:cNvSpPr>
            <a:spLocks noGrp="1"/>
          </p:cNvSpPr>
          <p:nvPr>
            <p:ph type="title"/>
          </p:nvPr>
        </p:nvSpPr>
        <p:spPr>
          <a:xfrm>
            <a:off x="999898" y="61713"/>
            <a:ext cx="1682342" cy="646331"/>
          </a:xfrm>
        </p:spPr>
        <p:txBody>
          <a:bodyPr>
            <a:normAutofit/>
          </a:bodyPr>
          <a:lstStyle/>
          <a:p>
            <a:r>
              <a:rPr lang="de-DE" sz="2000" i="0" dirty="0">
                <a:solidFill>
                  <a:srgbClr val="1D1C1D"/>
                </a:solidFill>
                <a:effectLst/>
                <a:latin typeface="Arial" panose="020B0604020202020204" pitchFamily="34" charset="0"/>
                <a:cs typeface="Arial" panose="020B0604020202020204" pitchFamily="34" charset="0"/>
              </a:rPr>
              <a:t>KNIME</a:t>
            </a:r>
            <a:endParaRPr lang="de-DE" sz="2000" dirty="0">
              <a:latin typeface="Arial" panose="020B0604020202020204" pitchFamily="34" charset="0"/>
              <a:cs typeface="Arial" panose="020B0604020202020204" pitchFamily="34" charset="0"/>
            </a:endParaRPr>
          </a:p>
        </p:txBody>
      </p:sp>
      <p:sp>
        <p:nvSpPr>
          <p:cNvPr id="3" name="Textfeld 2">
            <a:extLst>
              <a:ext uri="{FF2B5EF4-FFF2-40B4-BE49-F238E27FC236}">
                <a16:creationId xmlns:a16="http://schemas.microsoft.com/office/drawing/2014/main" id="{2F4946E6-6214-8528-C5A5-D9DF356AFB9D}"/>
              </a:ext>
            </a:extLst>
          </p:cNvPr>
          <p:cNvSpPr txBox="1"/>
          <p:nvPr/>
        </p:nvSpPr>
        <p:spPr>
          <a:xfrm>
            <a:off x="1956618" y="569204"/>
            <a:ext cx="9766108" cy="1200329"/>
          </a:xfrm>
          <a:prstGeom prst="rect">
            <a:avLst/>
          </a:prstGeom>
          <a:noFill/>
        </p:spPr>
        <p:txBody>
          <a:bodyPr wrap="square" rtlCol="0">
            <a:spAutoFit/>
          </a:bodyPr>
          <a:lstStyle/>
          <a:p>
            <a:r>
              <a:rPr lang="de-DE" sz="3600" b="0" i="0" dirty="0">
                <a:effectLst/>
                <a:latin typeface="Source Sans Pro" panose="020B0503030403020204" pitchFamily="34" charset="0"/>
              </a:rPr>
              <a:t>Was bedeutet das konkret für </a:t>
            </a:r>
          </a:p>
          <a:p>
            <a:r>
              <a:rPr lang="de-DE" sz="3600" b="0" i="0" dirty="0">
                <a:effectLst/>
                <a:latin typeface="Source Sans Pro" panose="020B0503030403020204" pitchFamily="34" charset="0"/>
              </a:rPr>
              <a:t>FlexAppealFitness?</a:t>
            </a:r>
            <a:endParaRPr lang="de-DE" sz="3600" dirty="0">
              <a:latin typeface="+mj-lt"/>
            </a:endParaRPr>
          </a:p>
        </p:txBody>
      </p:sp>
      <p:sp>
        <p:nvSpPr>
          <p:cNvPr id="5" name="Textfeld 4">
            <a:extLst>
              <a:ext uri="{FF2B5EF4-FFF2-40B4-BE49-F238E27FC236}">
                <a16:creationId xmlns:a16="http://schemas.microsoft.com/office/drawing/2014/main" id="{6E55DEE2-BAB5-3F31-4BEA-DA6D31385CDA}"/>
              </a:ext>
            </a:extLst>
          </p:cNvPr>
          <p:cNvSpPr txBox="1"/>
          <p:nvPr/>
        </p:nvSpPr>
        <p:spPr>
          <a:xfrm>
            <a:off x="1841069" y="2110182"/>
            <a:ext cx="7985390" cy="646331"/>
          </a:xfrm>
          <a:prstGeom prst="rect">
            <a:avLst/>
          </a:prstGeom>
          <a:noFill/>
        </p:spPr>
        <p:txBody>
          <a:bodyPr wrap="square" rtlCol="0">
            <a:spAutoFit/>
          </a:bodyPr>
          <a:lstStyle/>
          <a:p>
            <a:r>
              <a:rPr lang="de-DE" dirty="0"/>
              <a:t>•	Sie erhalten ein Modell, das in 93 % der Fälle korrekt voraussagt</a:t>
            </a:r>
          </a:p>
          <a:p>
            <a:r>
              <a:rPr lang="de-DE" dirty="0"/>
              <a:t>• 	Statt etwa 27 % falscher Vorhersagen haben wir nur noch rund 7 %.</a:t>
            </a:r>
          </a:p>
        </p:txBody>
      </p:sp>
      <p:sp>
        <p:nvSpPr>
          <p:cNvPr id="6" name="Textfeld 5">
            <a:extLst>
              <a:ext uri="{FF2B5EF4-FFF2-40B4-BE49-F238E27FC236}">
                <a16:creationId xmlns:a16="http://schemas.microsoft.com/office/drawing/2014/main" id="{2DD17440-12E1-B255-EF84-B0D3668F0CC5}"/>
              </a:ext>
            </a:extLst>
          </p:cNvPr>
          <p:cNvSpPr txBox="1"/>
          <p:nvPr/>
        </p:nvSpPr>
        <p:spPr>
          <a:xfrm>
            <a:off x="1956618" y="3097162"/>
            <a:ext cx="9299222" cy="2585323"/>
          </a:xfrm>
          <a:prstGeom prst="rect">
            <a:avLst/>
          </a:prstGeom>
          <a:noFill/>
        </p:spPr>
        <p:txBody>
          <a:bodyPr wrap="square" rtlCol="0">
            <a:spAutoFit/>
          </a:bodyPr>
          <a:lstStyle/>
          <a:p>
            <a:r>
              <a:rPr lang="de-DE" dirty="0"/>
              <a:t>Beispielhafter Praxisnutzen:</a:t>
            </a:r>
          </a:p>
          <a:p>
            <a:endParaRPr lang="de-DE" dirty="0"/>
          </a:p>
          <a:p>
            <a:r>
              <a:rPr lang="de-DE" dirty="0"/>
              <a:t>-10.000 aktive Mietglieder</a:t>
            </a:r>
          </a:p>
          <a:p>
            <a:endParaRPr lang="de-DE" dirty="0"/>
          </a:p>
          <a:p>
            <a:r>
              <a:rPr lang="de-DE" dirty="0"/>
              <a:t>-Historisch gesehen kündigen davon etwa 2700 im Jahr</a:t>
            </a:r>
          </a:p>
          <a:p>
            <a:endParaRPr lang="de-DE" dirty="0"/>
          </a:p>
          <a:p>
            <a:r>
              <a:rPr lang="de-DE" dirty="0"/>
              <a:t>-Unser Modell mit 7%Fehlerquote bedeutet, dass Sie nur etwa 700 Fehlklassifikationen haben</a:t>
            </a:r>
          </a:p>
          <a:p>
            <a:endParaRPr lang="de-DE" dirty="0"/>
          </a:p>
          <a:p>
            <a:r>
              <a:rPr lang="de-DE" dirty="0"/>
              <a:t>-Im Vergleich zur Baseline sind das rund 2000 weniger Fehler</a:t>
            </a:r>
          </a:p>
        </p:txBody>
      </p:sp>
      <p:sp>
        <p:nvSpPr>
          <p:cNvPr id="8" name="Rechtwinkliges Dreieck 7">
            <a:extLst>
              <a:ext uri="{FF2B5EF4-FFF2-40B4-BE49-F238E27FC236}">
                <a16:creationId xmlns:a16="http://schemas.microsoft.com/office/drawing/2014/main" id="{D1743957-C844-7F12-B2CA-59381231E2B2}"/>
              </a:ext>
            </a:extLst>
          </p:cNvPr>
          <p:cNvSpPr/>
          <p:nvPr/>
        </p:nvSpPr>
        <p:spPr>
          <a:xfrm rot="10800000">
            <a:off x="8971280" y="0"/>
            <a:ext cx="3220720" cy="6959600"/>
          </a:xfrm>
          <a:prstGeom prst="rtTriangle">
            <a:avLst/>
          </a:prstGeom>
          <a:solidFill>
            <a:srgbClr val="92D050">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Flussdiagramm: Verbinder 8">
            <a:extLst>
              <a:ext uri="{FF2B5EF4-FFF2-40B4-BE49-F238E27FC236}">
                <a16:creationId xmlns:a16="http://schemas.microsoft.com/office/drawing/2014/main" id="{47ABE146-2933-C898-00DD-04368203A172}"/>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Foliennummernplatzhalter 3">
            <a:extLst>
              <a:ext uri="{FF2B5EF4-FFF2-40B4-BE49-F238E27FC236}">
                <a16:creationId xmlns:a16="http://schemas.microsoft.com/office/drawing/2014/main" id="{5C27CC20-28BA-D08E-5CA1-73CBAD269B45}"/>
              </a:ext>
            </a:extLst>
          </p:cNvPr>
          <p:cNvSpPr>
            <a:spLocks noGrp="1"/>
          </p:cNvSpPr>
          <p:nvPr>
            <p:ph type="sldNum" sz="quarter" idx="12"/>
          </p:nvPr>
        </p:nvSpPr>
        <p:spPr>
          <a:xfrm>
            <a:off x="11781472" y="6517451"/>
            <a:ext cx="369838" cy="279777"/>
          </a:xfrm>
        </p:spPr>
        <p:txBody>
          <a:bodyPr/>
          <a:lstStyle/>
          <a:p>
            <a:pPr algn="ctr"/>
            <a:fld id="{11B2E5BD-36A5-4AE2-8162-AFA1CE7FDEBC}" type="slidenum">
              <a:rPr lang="de-DE" sz="1000" smtClean="0"/>
              <a:pPr algn="ctr"/>
              <a:t>10</a:t>
            </a:fld>
            <a:endParaRPr lang="de-DE" sz="1000" dirty="0"/>
          </a:p>
        </p:txBody>
      </p:sp>
    </p:spTree>
    <p:extLst>
      <p:ext uri="{BB962C8B-B14F-4D97-AF65-F5344CB8AC3E}">
        <p14:creationId xmlns:p14="http://schemas.microsoft.com/office/powerpoint/2010/main" val="698797392"/>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Grafik 16" descr="Ein Bild, das Rechteck, Whiteboard, Quadrat, Text enthält.&#10;&#10;KI-generierte Inhalte können fehlerhaft sein.">
            <a:extLst>
              <a:ext uri="{FF2B5EF4-FFF2-40B4-BE49-F238E27FC236}">
                <a16:creationId xmlns:a16="http://schemas.microsoft.com/office/drawing/2014/main" id="{1A89188B-A0DA-54C6-E9D5-06FD5AF35E03}"/>
              </a:ext>
            </a:extLst>
          </p:cNvPr>
          <p:cNvPicPr>
            <a:picLocks noChangeAspect="1"/>
          </p:cNvPicPr>
          <p:nvPr/>
        </p:nvPicPr>
        <p:blipFill>
          <a:blip r:embed="rId3"/>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2CC4DF4A-6F01-E415-4987-7264F2DA1822}"/>
              </a:ext>
            </a:extLst>
          </p:cNvPr>
          <p:cNvSpPr>
            <a:spLocks noGrp="1"/>
          </p:cNvSpPr>
          <p:nvPr>
            <p:ph type="title"/>
          </p:nvPr>
        </p:nvSpPr>
        <p:spPr>
          <a:xfrm>
            <a:off x="1043203" y="155149"/>
            <a:ext cx="1120877" cy="338534"/>
          </a:xfrm>
        </p:spPr>
        <p:txBody>
          <a:bodyPr>
            <a:normAutofit fontScale="90000"/>
          </a:bodyPr>
          <a:lstStyle/>
          <a:p>
            <a:r>
              <a:rPr lang="de-DE" sz="2000" dirty="0"/>
              <a:t>Power BI</a:t>
            </a:r>
          </a:p>
        </p:txBody>
      </p:sp>
      <p:sp>
        <p:nvSpPr>
          <p:cNvPr id="7" name="Textfeld 6">
            <a:extLst>
              <a:ext uri="{FF2B5EF4-FFF2-40B4-BE49-F238E27FC236}">
                <a16:creationId xmlns:a16="http://schemas.microsoft.com/office/drawing/2014/main" id="{2AF7BC09-EAE8-75DE-3CEC-5174A252FF5E}"/>
              </a:ext>
            </a:extLst>
          </p:cNvPr>
          <p:cNvSpPr txBox="1"/>
          <p:nvPr/>
        </p:nvSpPr>
        <p:spPr>
          <a:xfrm>
            <a:off x="1483958" y="1096476"/>
            <a:ext cx="3065930" cy="646331"/>
          </a:xfrm>
          <a:prstGeom prst="rect">
            <a:avLst/>
          </a:prstGeom>
          <a:noFill/>
        </p:spPr>
        <p:txBody>
          <a:bodyPr wrap="square" rtlCol="0">
            <a:spAutoFit/>
          </a:bodyPr>
          <a:lstStyle/>
          <a:p>
            <a:r>
              <a:rPr lang="de-DE" dirty="0"/>
              <a:t>Datensatz wurde geprüft, bereinigt und angepasst</a:t>
            </a:r>
          </a:p>
        </p:txBody>
      </p:sp>
      <p:sp>
        <p:nvSpPr>
          <p:cNvPr id="8" name="Textfeld 7">
            <a:extLst>
              <a:ext uri="{FF2B5EF4-FFF2-40B4-BE49-F238E27FC236}">
                <a16:creationId xmlns:a16="http://schemas.microsoft.com/office/drawing/2014/main" id="{03F3028A-74C8-0EED-0849-5D77F22EF50D}"/>
              </a:ext>
            </a:extLst>
          </p:cNvPr>
          <p:cNvSpPr txBox="1"/>
          <p:nvPr/>
        </p:nvSpPr>
        <p:spPr>
          <a:xfrm>
            <a:off x="1603641" y="3638263"/>
            <a:ext cx="2538805" cy="2031325"/>
          </a:xfrm>
          <a:prstGeom prst="rect">
            <a:avLst/>
          </a:prstGeom>
          <a:noFill/>
        </p:spPr>
        <p:txBody>
          <a:bodyPr wrap="square" rtlCol="0">
            <a:spAutoFit/>
          </a:bodyPr>
          <a:lstStyle/>
          <a:p>
            <a:pPr>
              <a:lnSpc>
                <a:spcPct val="150000"/>
              </a:lnSpc>
            </a:pPr>
            <a:r>
              <a:rPr lang="de-DE" dirty="0"/>
              <a:t>-Erste Reihe als Header</a:t>
            </a:r>
          </a:p>
          <a:p>
            <a:pPr>
              <a:lnSpc>
                <a:spcPct val="150000"/>
              </a:lnSpc>
            </a:pPr>
            <a:r>
              <a:rPr lang="de-DE" dirty="0"/>
              <a:t>-Datentypen angepasst</a:t>
            </a:r>
          </a:p>
          <a:p>
            <a:pPr>
              <a:lnSpc>
                <a:spcPct val="150000"/>
              </a:lnSpc>
            </a:pPr>
            <a:r>
              <a:rPr lang="de-DE" dirty="0"/>
              <a:t>-Benutzerdefinierte Spalten erstellt</a:t>
            </a:r>
          </a:p>
          <a:p>
            <a:endParaRPr lang="de-DE" dirty="0"/>
          </a:p>
        </p:txBody>
      </p:sp>
      <p:sp>
        <p:nvSpPr>
          <p:cNvPr id="18" name="Flussdiagramm: Verbinder 17">
            <a:extLst>
              <a:ext uri="{FF2B5EF4-FFF2-40B4-BE49-F238E27FC236}">
                <a16:creationId xmlns:a16="http://schemas.microsoft.com/office/drawing/2014/main" id="{C32D5447-667B-D8A4-BE3A-D490D97DA5B6}"/>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Foliennummernplatzhalter 3">
            <a:extLst>
              <a:ext uri="{FF2B5EF4-FFF2-40B4-BE49-F238E27FC236}">
                <a16:creationId xmlns:a16="http://schemas.microsoft.com/office/drawing/2014/main" id="{4774DA01-E2CC-D2C7-6535-DA67A2603F79}"/>
              </a:ext>
            </a:extLst>
          </p:cNvPr>
          <p:cNvSpPr txBox="1">
            <a:spLocks/>
          </p:cNvSpPr>
          <p:nvPr/>
        </p:nvSpPr>
        <p:spPr>
          <a:xfrm>
            <a:off x="11781472" y="6517451"/>
            <a:ext cx="369838" cy="279777"/>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1B2E5BD-36A5-4AE2-8162-AFA1CE7FDEBC}" type="slidenum">
              <a:rPr lang="de-DE" sz="1000" smtClean="0"/>
              <a:pPr algn="ctr"/>
              <a:t>11</a:t>
            </a:fld>
            <a:endParaRPr lang="de-DE" sz="1000" dirty="0"/>
          </a:p>
        </p:txBody>
      </p:sp>
      <p:pic>
        <p:nvPicPr>
          <p:cNvPr id="21" name="Grafik 20" descr="Ein Bild, das Text, Software, Multimedia-Software, Grafiksoftware enthält.&#10;&#10;KI-generierte Inhalte können fehlerhaft sein.">
            <a:extLst>
              <a:ext uri="{FF2B5EF4-FFF2-40B4-BE49-F238E27FC236}">
                <a16:creationId xmlns:a16="http://schemas.microsoft.com/office/drawing/2014/main" id="{9D7397E5-4016-06FD-E4C5-6997E829393B}"/>
              </a:ext>
            </a:extLst>
          </p:cNvPr>
          <p:cNvPicPr>
            <a:picLocks noChangeAspect="1"/>
          </p:cNvPicPr>
          <p:nvPr/>
        </p:nvPicPr>
        <p:blipFill>
          <a:blip r:embed="rId4"/>
          <a:stretch>
            <a:fillRect/>
          </a:stretch>
        </p:blipFill>
        <p:spPr>
          <a:xfrm>
            <a:off x="4831620" y="1087083"/>
            <a:ext cx="6975021" cy="2443986"/>
          </a:xfrm>
          <a:prstGeom prst="rect">
            <a:avLst/>
          </a:prstGeom>
        </p:spPr>
      </p:pic>
      <p:pic>
        <p:nvPicPr>
          <p:cNvPr id="25" name="Grafik 24" descr="Ein Bild, das Screenshot, Text, Software, Multimedia-Software enthält.&#10;&#10;KI-generierte Inhalte können fehlerhaft sein.">
            <a:extLst>
              <a:ext uri="{FF2B5EF4-FFF2-40B4-BE49-F238E27FC236}">
                <a16:creationId xmlns:a16="http://schemas.microsoft.com/office/drawing/2014/main" id="{7D3DDC56-30EC-AF59-1185-8CE327904019}"/>
              </a:ext>
            </a:extLst>
          </p:cNvPr>
          <p:cNvPicPr>
            <a:picLocks noChangeAspect="1"/>
          </p:cNvPicPr>
          <p:nvPr/>
        </p:nvPicPr>
        <p:blipFill>
          <a:blip r:embed="rId5"/>
          <a:stretch>
            <a:fillRect/>
          </a:stretch>
        </p:blipFill>
        <p:spPr>
          <a:xfrm>
            <a:off x="4831620" y="3681148"/>
            <a:ext cx="6975021" cy="2686224"/>
          </a:xfrm>
          <a:prstGeom prst="rect">
            <a:avLst/>
          </a:prstGeom>
        </p:spPr>
      </p:pic>
      <p:sp>
        <p:nvSpPr>
          <p:cNvPr id="26" name="Textfeld 25">
            <a:extLst>
              <a:ext uri="{FF2B5EF4-FFF2-40B4-BE49-F238E27FC236}">
                <a16:creationId xmlns:a16="http://schemas.microsoft.com/office/drawing/2014/main" id="{7A305BF3-3B18-3A94-6F77-B9E27177A1BB}"/>
              </a:ext>
            </a:extLst>
          </p:cNvPr>
          <p:cNvSpPr txBox="1"/>
          <p:nvPr/>
        </p:nvSpPr>
        <p:spPr>
          <a:xfrm>
            <a:off x="3637280" y="225073"/>
            <a:ext cx="4511040" cy="646331"/>
          </a:xfrm>
          <a:prstGeom prst="rect">
            <a:avLst/>
          </a:prstGeom>
          <a:noFill/>
        </p:spPr>
        <p:txBody>
          <a:bodyPr wrap="square" rtlCol="0">
            <a:spAutoFit/>
          </a:bodyPr>
          <a:lstStyle/>
          <a:p>
            <a:r>
              <a:rPr lang="de-DE" sz="3600" dirty="0"/>
              <a:t>Datentransformierung</a:t>
            </a:r>
          </a:p>
        </p:txBody>
      </p:sp>
    </p:spTree>
    <p:extLst>
      <p:ext uri="{BB962C8B-B14F-4D97-AF65-F5344CB8AC3E}">
        <p14:creationId xmlns:p14="http://schemas.microsoft.com/office/powerpoint/2010/main" val="3755760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D4225-F69D-4AAF-99B9-1FCAAD48D1D8}"/>
            </a:ext>
          </a:extLst>
        </p:cNvPr>
        <p:cNvGrpSpPr/>
        <p:nvPr/>
      </p:nvGrpSpPr>
      <p:grpSpPr>
        <a:xfrm>
          <a:off x="0" y="0"/>
          <a:ext cx="0" cy="0"/>
          <a:chOff x="0" y="0"/>
          <a:chExt cx="0" cy="0"/>
        </a:xfrm>
      </p:grpSpPr>
      <p:pic>
        <p:nvPicPr>
          <p:cNvPr id="16" name="Grafik 15" descr="Ein Bild, das Rechteck, Whiteboard, Quadrat, Text enthält.&#10;&#10;KI-generierte Inhalte können fehlerhaft sein.">
            <a:extLst>
              <a:ext uri="{FF2B5EF4-FFF2-40B4-BE49-F238E27FC236}">
                <a16:creationId xmlns:a16="http://schemas.microsoft.com/office/drawing/2014/main" id="{0694B1C7-EBB5-CD50-17AA-BED8E49E2306}"/>
              </a:ext>
            </a:extLst>
          </p:cNvPr>
          <p:cNvPicPr>
            <a:picLocks noChangeAspect="1"/>
          </p:cNvPicPr>
          <p:nvPr/>
        </p:nvPicPr>
        <p:blipFill>
          <a:blip r:embed="rId3"/>
          <a:stretch>
            <a:fillRect/>
          </a:stretch>
        </p:blipFill>
        <p:spPr>
          <a:xfrm>
            <a:off x="0" y="0"/>
            <a:ext cx="12192000" cy="6858000"/>
          </a:xfrm>
          <a:prstGeom prst="rect">
            <a:avLst/>
          </a:prstGeom>
        </p:spPr>
      </p:pic>
      <p:sp>
        <p:nvSpPr>
          <p:cNvPr id="19" name="Rechteck: abgerundete Ecken 18">
            <a:extLst>
              <a:ext uri="{FF2B5EF4-FFF2-40B4-BE49-F238E27FC236}">
                <a16:creationId xmlns:a16="http://schemas.microsoft.com/office/drawing/2014/main" id="{4140C8D4-B069-EB19-CDFB-2A76DEAE2D1D}"/>
              </a:ext>
            </a:extLst>
          </p:cNvPr>
          <p:cNvSpPr/>
          <p:nvPr/>
        </p:nvSpPr>
        <p:spPr>
          <a:xfrm>
            <a:off x="3972560" y="1858460"/>
            <a:ext cx="7762240" cy="2307140"/>
          </a:xfrm>
          <a:prstGeom prst="roundRect">
            <a:avLst/>
          </a:prstGeom>
          <a:solidFill>
            <a:srgbClr val="29292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D86733DB-25A6-7313-8087-A7382E01A8B3}"/>
              </a:ext>
            </a:extLst>
          </p:cNvPr>
          <p:cNvSpPr>
            <a:spLocks noGrp="1"/>
          </p:cNvSpPr>
          <p:nvPr>
            <p:ph type="title"/>
          </p:nvPr>
        </p:nvSpPr>
        <p:spPr>
          <a:xfrm>
            <a:off x="4897120" y="372560"/>
            <a:ext cx="9601200" cy="1485900"/>
          </a:xfrm>
        </p:spPr>
        <p:txBody>
          <a:bodyPr>
            <a:normAutofit/>
          </a:bodyPr>
          <a:lstStyle/>
          <a:p>
            <a:r>
              <a:rPr lang="de-DE" sz="3200" dirty="0">
                <a:effectLst/>
                <a:latin typeface="Arial" panose="020B0604020202020204" pitchFamily="34" charset="0"/>
                <a:ea typeface="Calibri" panose="020F0502020204030204" pitchFamily="34" charset="0"/>
              </a:rPr>
              <a:t>DAX-Formel</a:t>
            </a:r>
            <a:endParaRPr lang="de-DE" sz="3200" dirty="0">
              <a:latin typeface="Arial" panose="020B0604020202020204" pitchFamily="34" charset="0"/>
              <a:cs typeface="Arial" panose="020B0604020202020204" pitchFamily="34" charset="0"/>
            </a:endParaRPr>
          </a:p>
        </p:txBody>
      </p:sp>
      <p:pic>
        <p:nvPicPr>
          <p:cNvPr id="8" name="Grafik 7" descr="Ein Bild, das Text, Schrift, Software, Multimedia-Software enthält.&#10;&#10;KI-generierte Inhalte können fehlerhaft sein.">
            <a:extLst>
              <a:ext uri="{FF2B5EF4-FFF2-40B4-BE49-F238E27FC236}">
                <a16:creationId xmlns:a16="http://schemas.microsoft.com/office/drawing/2014/main" id="{C10DCE1A-C3E1-61C6-8676-E9CE5F7409C4}"/>
              </a:ext>
            </a:extLst>
          </p:cNvPr>
          <p:cNvPicPr>
            <a:picLocks noChangeAspect="1"/>
          </p:cNvPicPr>
          <p:nvPr/>
        </p:nvPicPr>
        <p:blipFill>
          <a:blip r:embed="rId4"/>
          <a:stretch>
            <a:fillRect/>
          </a:stretch>
        </p:blipFill>
        <p:spPr>
          <a:xfrm>
            <a:off x="4067476" y="1987180"/>
            <a:ext cx="7541928" cy="2029702"/>
          </a:xfrm>
          <a:prstGeom prst="rect">
            <a:avLst/>
          </a:prstGeom>
        </p:spPr>
      </p:pic>
      <p:sp>
        <p:nvSpPr>
          <p:cNvPr id="10" name="Textfeld 9">
            <a:extLst>
              <a:ext uri="{FF2B5EF4-FFF2-40B4-BE49-F238E27FC236}">
                <a16:creationId xmlns:a16="http://schemas.microsoft.com/office/drawing/2014/main" id="{1D438D8C-BE71-4036-E783-8E4203352C99}"/>
              </a:ext>
            </a:extLst>
          </p:cNvPr>
          <p:cNvSpPr txBox="1"/>
          <p:nvPr/>
        </p:nvSpPr>
        <p:spPr>
          <a:xfrm>
            <a:off x="1178560" y="2136338"/>
            <a:ext cx="2600960" cy="3139321"/>
          </a:xfrm>
          <a:prstGeom prst="rect">
            <a:avLst/>
          </a:prstGeom>
          <a:noFill/>
        </p:spPr>
        <p:txBody>
          <a:bodyPr wrap="square" rtlCol="0">
            <a:spAutoFit/>
          </a:bodyPr>
          <a:lstStyle/>
          <a:p>
            <a:r>
              <a:rPr lang="de-DE" dirty="0"/>
              <a:t>Dax-Formel für Risikoberechnung erstellt</a:t>
            </a:r>
          </a:p>
          <a:p>
            <a:endParaRPr lang="de-DE" dirty="0"/>
          </a:p>
          <a:p>
            <a:endParaRPr lang="de-DE" dirty="0"/>
          </a:p>
          <a:p>
            <a:endParaRPr lang="de-DE" dirty="0"/>
          </a:p>
          <a:p>
            <a:r>
              <a:rPr lang="de-DE" dirty="0"/>
              <a:t>Neue Spalte</a:t>
            </a:r>
          </a:p>
          <a:p>
            <a:r>
              <a:rPr lang="de-DE" dirty="0"/>
              <a:t>„Kündigungsrisikofaktor“ erstellt</a:t>
            </a:r>
          </a:p>
          <a:p>
            <a:endParaRPr lang="de-DE" dirty="0"/>
          </a:p>
          <a:p>
            <a:endParaRPr lang="de-DE" dirty="0"/>
          </a:p>
        </p:txBody>
      </p:sp>
      <p:sp>
        <p:nvSpPr>
          <p:cNvPr id="17" name="Titel 1">
            <a:extLst>
              <a:ext uri="{FF2B5EF4-FFF2-40B4-BE49-F238E27FC236}">
                <a16:creationId xmlns:a16="http://schemas.microsoft.com/office/drawing/2014/main" id="{07F3A712-E2DD-2AAD-7A09-700C2EBD8129}"/>
              </a:ext>
            </a:extLst>
          </p:cNvPr>
          <p:cNvSpPr txBox="1">
            <a:spLocks/>
          </p:cNvSpPr>
          <p:nvPr/>
        </p:nvSpPr>
        <p:spPr>
          <a:xfrm>
            <a:off x="1043203" y="147413"/>
            <a:ext cx="1171677" cy="450294"/>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de-DE" sz="2000" dirty="0"/>
              <a:t>Power BI</a:t>
            </a:r>
          </a:p>
        </p:txBody>
      </p:sp>
      <p:sp>
        <p:nvSpPr>
          <p:cNvPr id="18" name="Pfeil: nach unten 17">
            <a:extLst>
              <a:ext uri="{FF2B5EF4-FFF2-40B4-BE49-F238E27FC236}">
                <a16:creationId xmlns:a16="http://schemas.microsoft.com/office/drawing/2014/main" id="{4F0285B8-F360-C1D0-A3A3-2C6250FB4F8F}"/>
              </a:ext>
            </a:extLst>
          </p:cNvPr>
          <p:cNvSpPr/>
          <p:nvPr/>
        </p:nvSpPr>
        <p:spPr>
          <a:xfrm>
            <a:off x="1991360" y="2875280"/>
            <a:ext cx="386080" cy="46736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Flussdiagramm: Verbinder 19">
            <a:extLst>
              <a:ext uri="{FF2B5EF4-FFF2-40B4-BE49-F238E27FC236}">
                <a16:creationId xmlns:a16="http://schemas.microsoft.com/office/drawing/2014/main" id="{AD52EC97-30EF-729C-EA64-AFAD9B2CDED4}"/>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1" name="Foliennummernplatzhalter 3">
            <a:extLst>
              <a:ext uri="{FF2B5EF4-FFF2-40B4-BE49-F238E27FC236}">
                <a16:creationId xmlns:a16="http://schemas.microsoft.com/office/drawing/2014/main" id="{B8CD7189-802E-DA2F-8982-D98F53D55947}"/>
              </a:ext>
            </a:extLst>
          </p:cNvPr>
          <p:cNvSpPr txBox="1">
            <a:spLocks/>
          </p:cNvSpPr>
          <p:nvPr/>
        </p:nvSpPr>
        <p:spPr>
          <a:xfrm>
            <a:off x="11781472" y="6517451"/>
            <a:ext cx="369838" cy="279777"/>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1B2E5BD-36A5-4AE2-8162-AFA1CE7FDEBC}" type="slidenum">
              <a:rPr lang="de-DE" sz="1000" smtClean="0"/>
              <a:pPr algn="ctr"/>
              <a:t>12</a:t>
            </a:fld>
            <a:endParaRPr lang="de-DE" sz="1000" dirty="0"/>
          </a:p>
        </p:txBody>
      </p:sp>
    </p:spTree>
    <p:extLst>
      <p:ext uri="{BB962C8B-B14F-4D97-AF65-F5344CB8AC3E}">
        <p14:creationId xmlns:p14="http://schemas.microsoft.com/office/powerpoint/2010/main" val="194949103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93861-FD36-9535-E698-800901F55988}"/>
            </a:ext>
          </a:extLst>
        </p:cNvPr>
        <p:cNvGrpSpPr/>
        <p:nvPr/>
      </p:nvGrpSpPr>
      <p:grpSpPr>
        <a:xfrm>
          <a:off x="0" y="0"/>
          <a:ext cx="0" cy="0"/>
          <a:chOff x="0" y="0"/>
          <a:chExt cx="0" cy="0"/>
        </a:xfrm>
      </p:grpSpPr>
      <p:pic>
        <p:nvPicPr>
          <p:cNvPr id="9" name="Grafik 8" descr="Ein Bild, das Rechteck, Whiteboard, Quadrat, Text enthält.&#10;&#10;KI-generierte Inhalte können fehlerhaft sein.">
            <a:extLst>
              <a:ext uri="{FF2B5EF4-FFF2-40B4-BE49-F238E27FC236}">
                <a16:creationId xmlns:a16="http://schemas.microsoft.com/office/drawing/2014/main" id="{38D085F1-30C6-8BC2-C136-4E2562FBC576}"/>
              </a:ext>
            </a:extLst>
          </p:cNvPr>
          <p:cNvPicPr>
            <a:picLocks noChangeAspect="1"/>
          </p:cNvPicPr>
          <p:nvPr/>
        </p:nvPicPr>
        <p:blipFill>
          <a:blip r:embed="rId3"/>
          <a:stretch>
            <a:fillRect/>
          </a:stretch>
        </p:blipFill>
        <p:spPr>
          <a:xfrm>
            <a:off x="0" y="0"/>
            <a:ext cx="12192000" cy="6858000"/>
          </a:xfrm>
          <a:prstGeom prst="rect">
            <a:avLst/>
          </a:prstGeom>
        </p:spPr>
      </p:pic>
      <p:sp>
        <p:nvSpPr>
          <p:cNvPr id="6" name="Textfeld 5">
            <a:extLst>
              <a:ext uri="{FF2B5EF4-FFF2-40B4-BE49-F238E27FC236}">
                <a16:creationId xmlns:a16="http://schemas.microsoft.com/office/drawing/2014/main" id="{74B10178-6086-B38D-0B8E-62D04F595CB9}"/>
              </a:ext>
            </a:extLst>
          </p:cNvPr>
          <p:cNvSpPr txBox="1"/>
          <p:nvPr/>
        </p:nvSpPr>
        <p:spPr>
          <a:xfrm>
            <a:off x="3103912" y="181495"/>
            <a:ext cx="6414705" cy="830997"/>
          </a:xfrm>
          <a:prstGeom prst="rect">
            <a:avLst/>
          </a:prstGeom>
          <a:noFill/>
        </p:spPr>
        <p:txBody>
          <a:bodyPr wrap="none" rtlCol="0">
            <a:spAutoFit/>
          </a:bodyPr>
          <a:lstStyle/>
          <a:p>
            <a:r>
              <a:rPr lang="de-DE" sz="4800" u="sng" dirty="0"/>
              <a:t>Dashboard ( Erstellung )</a:t>
            </a:r>
          </a:p>
        </p:txBody>
      </p:sp>
      <p:pic>
        <p:nvPicPr>
          <p:cNvPr id="7" name="Grafik 6" descr="Ein Bild, das Text, Screenshot, Software enthält.&#10;&#10;KI-generierte Inhalte können fehlerhaft sein.">
            <a:extLst>
              <a:ext uri="{FF2B5EF4-FFF2-40B4-BE49-F238E27FC236}">
                <a16:creationId xmlns:a16="http://schemas.microsoft.com/office/drawing/2014/main" id="{8A73800F-D939-658C-E972-FD7B8C556F3F}"/>
              </a:ext>
            </a:extLst>
          </p:cNvPr>
          <p:cNvPicPr>
            <a:picLocks noChangeAspect="1"/>
          </p:cNvPicPr>
          <p:nvPr/>
        </p:nvPicPr>
        <p:blipFill>
          <a:blip r:embed="rId4"/>
          <a:stretch>
            <a:fillRect/>
          </a:stretch>
        </p:blipFill>
        <p:spPr>
          <a:xfrm>
            <a:off x="2072640" y="1314450"/>
            <a:ext cx="8477250" cy="4733751"/>
          </a:xfrm>
          <a:prstGeom prst="rect">
            <a:avLst/>
          </a:prstGeom>
        </p:spPr>
      </p:pic>
      <p:sp>
        <p:nvSpPr>
          <p:cNvPr id="12" name="Mond 11">
            <a:extLst>
              <a:ext uri="{FF2B5EF4-FFF2-40B4-BE49-F238E27FC236}">
                <a16:creationId xmlns:a16="http://schemas.microsoft.com/office/drawing/2014/main" id="{65F2F0A6-DBCA-EC75-9113-36E3F45FAFA2}"/>
              </a:ext>
            </a:extLst>
          </p:cNvPr>
          <p:cNvSpPr/>
          <p:nvPr/>
        </p:nvSpPr>
        <p:spPr>
          <a:xfrm rot="9140927">
            <a:off x="10434692" y="1185368"/>
            <a:ext cx="414194" cy="377193"/>
          </a:xfrm>
          <a:prstGeom prst="moon">
            <a:avLst>
              <a:gd name="adj" fmla="val 80097"/>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Mond 12">
            <a:extLst>
              <a:ext uri="{FF2B5EF4-FFF2-40B4-BE49-F238E27FC236}">
                <a16:creationId xmlns:a16="http://schemas.microsoft.com/office/drawing/2014/main" id="{857136E6-2850-1AAD-C776-CFC9EDC10834}"/>
              </a:ext>
            </a:extLst>
          </p:cNvPr>
          <p:cNvSpPr/>
          <p:nvPr/>
        </p:nvSpPr>
        <p:spPr>
          <a:xfrm rot="13641823">
            <a:off x="10342805" y="5921049"/>
            <a:ext cx="414194" cy="377193"/>
          </a:xfrm>
          <a:prstGeom prst="moon">
            <a:avLst>
              <a:gd name="adj" fmla="val 71160"/>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Mond 13">
            <a:extLst>
              <a:ext uri="{FF2B5EF4-FFF2-40B4-BE49-F238E27FC236}">
                <a16:creationId xmlns:a16="http://schemas.microsoft.com/office/drawing/2014/main" id="{C7908B5F-FE1D-C792-0800-8DF2D3991F9D}"/>
              </a:ext>
            </a:extLst>
          </p:cNvPr>
          <p:cNvSpPr/>
          <p:nvPr/>
        </p:nvSpPr>
        <p:spPr>
          <a:xfrm rot="2778712">
            <a:off x="1875341" y="1059391"/>
            <a:ext cx="414194" cy="377193"/>
          </a:xfrm>
          <a:prstGeom prst="moon">
            <a:avLst>
              <a:gd name="adj" fmla="val 86285"/>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Mond 14">
            <a:extLst>
              <a:ext uri="{FF2B5EF4-FFF2-40B4-BE49-F238E27FC236}">
                <a16:creationId xmlns:a16="http://schemas.microsoft.com/office/drawing/2014/main" id="{DD4937B9-185C-7317-9A89-699B2C7BF23B}"/>
              </a:ext>
            </a:extLst>
          </p:cNvPr>
          <p:cNvSpPr/>
          <p:nvPr/>
        </p:nvSpPr>
        <p:spPr>
          <a:xfrm rot="19174710">
            <a:off x="1812475" y="5883702"/>
            <a:ext cx="414194" cy="377193"/>
          </a:xfrm>
          <a:prstGeom prst="moon">
            <a:avLst>
              <a:gd name="adj" fmla="val 86285"/>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Flussdiagramm: Verbinder 15">
            <a:extLst>
              <a:ext uri="{FF2B5EF4-FFF2-40B4-BE49-F238E27FC236}">
                <a16:creationId xmlns:a16="http://schemas.microsoft.com/office/drawing/2014/main" id="{0256B8A1-58C0-0570-EF33-0EE1C524E8CC}"/>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7" name="Foliennummernplatzhalter 3">
            <a:extLst>
              <a:ext uri="{FF2B5EF4-FFF2-40B4-BE49-F238E27FC236}">
                <a16:creationId xmlns:a16="http://schemas.microsoft.com/office/drawing/2014/main" id="{CA07D1B9-37E6-29F6-E44C-C017F856F43D}"/>
              </a:ext>
            </a:extLst>
          </p:cNvPr>
          <p:cNvSpPr txBox="1">
            <a:spLocks/>
          </p:cNvSpPr>
          <p:nvPr/>
        </p:nvSpPr>
        <p:spPr>
          <a:xfrm>
            <a:off x="11781472" y="6517451"/>
            <a:ext cx="369838" cy="279777"/>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1B2E5BD-36A5-4AE2-8162-AFA1CE7FDEBC}" type="slidenum">
              <a:rPr lang="de-DE" sz="1000" smtClean="0"/>
              <a:pPr algn="ctr"/>
              <a:t>13</a:t>
            </a:fld>
            <a:endParaRPr lang="de-DE" sz="1000" dirty="0"/>
          </a:p>
        </p:txBody>
      </p:sp>
    </p:spTree>
    <p:extLst>
      <p:ext uri="{BB962C8B-B14F-4D97-AF65-F5344CB8AC3E}">
        <p14:creationId xmlns:p14="http://schemas.microsoft.com/office/powerpoint/2010/main" val="1400368481"/>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36A6A-88B6-BBA3-9EA6-F4154E00411B}"/>
            </a:ext>
          </a:extLst>
        </p:cNvPr>
        <p:cNvGrpSpPr/>
        <p:nvPr/>
      </p:nvGrpSpPr>
      <p:grpSpPr>
        <a:xfrm>
          <a:off x="0" y="0"/>
          <a:ext cx="0" cy="0"/>
          <a:chOff x="0" y="0"/>
          <a:chExt cx="0" cy="0"/>
        </a:xfrm>
      </p:grpSpPr>
      <p:pic>
        <p:nvPicPr>
          <p:cNvPr id="7" name="Grafik 6" descr="Ein Bild, das Reihe, Wand, Rechteck, Gebäude enthält.&#10;&#10;KI-generierte Inhalte können fehlerhaft sein.">
            <a:extLst>
              <a:ext uri="{FF2B5EF4-FFF2-40B4-BE49-F238E27FC236}">
                <a16:creationId xmlns:a16="http://schemas.microsoft.com/office/drawing/2014/main" id="{71155236-E5C3-EE38-6748-FB50365A651D}"/>
              </a:ext>
            </a:extLst>
          </p:cNvPr>
          <p:cNvPicPr>
            <a:picLocks noChangeAspect="1"/>
          </p:cNvPicPr>
          <p:nvPr/>
        </p:nvPicPr>
        <p:blipFill>
          <a:blip r:embed="rId3"/>
          <a:stretch>
            <a:fillRect/>
          </a:stretch>
        </p:blipFill>
        <p:spPr>
          <a:xfrm>
            <a:off x="29307" y="0"/>
            <a:ext cx="12133385" cy="6858000"/>
          </a:xfrm>
          <a:prstGeom prst="rect">
            <a:avLst/>
          </a:prstGeom>
        </p:spPr>
      </p:pic>
      <p:sp>
        <p:nvSpPr>
          <p:cNvPr id="8" name="Rechteck: abgerundete Ecken 7">
            <a:extLst>
              <a:ext uri="{FF2B5EF4-FFF2-40B4-BE49-F238E27FC236}">
                <a16:creationId xmlns:a16="http://schemas.microsoft.com/office/drawing/2014/main" id="{5DBE4B23-9172-CB41-5F66-E07035A4443E}"/>
              </a:ext>
            </a:extLst>
          </p:cNvPr>
          <p:cNvSpPr/>
          <p:nvPr/>
        </p:nvSpPr>
        <p:spPr>
          <a:xfrm>
            <a:off x="1294765" y="1366640"/>
            <a:ext cx="9877425" cy="3420721"/>
          </a:xfrm>
          <a:prstGeom prst="roundRect">
            <a:avLst/>
          </a:prstGeom>
          <a:solidFill>
            <a:schemeClr val="accent2">
              <a:lumMod val="20000"/>
              <a:lumOff val="80000"/>
              <a:alpha val="87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24097143-1731-815E-BE73-33CBF1FF050D}"/>
              </a:ext>
            </a:extLst>
          </p:cNvPr>
          <p:cNvSpPr txBox="1"/>
          <p:nvPr/>
        </p:nvSpPr>
        <p:spPr>
          <a:xfrm>
            <a:off x="4080584" y="177689"/>
            <a:ext cx="3868271" cy="646331"/>
          </a:xfrm>
          <a:prstGeom prst="rect">
            <a:avLst/>
          </a:prstGeom>
          <a:noFill/>
        </p:spPr>
        <p:txBody>
          <a:bodyPr wrap="square" rtlCol="0">
            <a:spAutoFit/>
          </a:bodyPr>
          <a:lstStyle/>
          <a:p>
            <a:pPr algn="ctr"/>
            <a:r>
              <a:rPr lang="de-DE" sz="3600" dirty="0"/>
              <a:t>Fazit</a:t>
            </a:r>
            <a:endParaRPr lang="de-DE" sz="2400" dirty="0"/>
          </a:p>
        </p:txBody>
      </p:sp>
      <p:sp>
        <p:nvSpPr>
          <p:cNvPr id="6" name="Textfeld 5">
            <a:extLst>
              <a:ext uri="{FF2B5EF4-FFF2-40B4-BE49-F238E27FC236}">
                <a16:creationId xmlns:a16="http://schemas.microsoft.com/office/drawing/2014/main" id="{C5767C37-EBF8-5540-A755-ACEE8F92A226}"/>
              </a:ext>
            </a:extLst>
          </p:cNvPr>
          <p:cNvSpPr txBox="1"/>
          <p:nvPr/>
        </p:nvSpPr>
        <p:spPr>
          <a:xfrm>
            <a:off x="1440152" y="1648041"/>
            <a:ext cx="10467368" cy="3139321"/>
          </a:xfrm>
          <a:prstGeom prst="rect">
            <a:avLst/>
          </a:prstGeom>
          <a:noFill/>
        </p:spPr>
        <p:txBody>
          <a:bodyPr wrap="square" rtlCol="0">
            <a:spAutoFit/>
          </a:bodyPr>
          <a:lstStyle/>
          <a:p>
            <a:r>
              <a:rPr lang="de-DE" b="1" u="sng" dirty="0"/>
              <a:t>Grundsätzlich gilt:</a:t>
            </a:r>
            <a:r>
              <a:rPr lang="de-DE" dirty="0"/>
              <a:t> 		</a:t>
            </a:r>
          </a:p>
          <a:p>
            <a:endParaRPr lang="de-DE" dirty="0"/>
          </a:p>
          <a:p>
            <a:r>
              <a:rPr lang="de-DE" dirty="0">
                <a:solidFill>
                  <a:srgbClr val="FF0000"/>
                </a:solidFill>
              </a:rPr>
              <a:t>„ Je kürzer der Vertrag ist, desto höher ist die Wahrscheinlichkeit, dass ein Mitglied ausscheidet.“</a:t>
            </a:r>
          </a:p>
          <a:p>
            <a:endParaRPr lang="de-DE" dirty="0">
              <a:solidFill>
                <a:srgbClr val="FF0000"/>
              </a:solidFill>
            </a:endParaRPr>
          </a:p>
          <a:p>
            <a:endParaRPr lang="de-DE" dirty="0"/>
          </a:p>
          <a:p>
            <a:r>
              <a:rPr lang="de-DE" dirty="0"/>
              <a:t>Es konnten alle aufgestellten Hypothesen durch die Daten gestützt werden. </a:t>
            </a:r>
          </a:p>
          <a:p>
            <a:r>
              <a:rPr lang="de-DE" dirty="0"/>
              <a:t>Die Erkenntnisse bieten eine fundierte Basis für gezielte Maßnahmen zur Reduktion der Mitgliederabwanderung, beispielsweise durch Incentivierung aktiver Nutzung, die Förderung von langfristigen Verträgen oder gezielte Programme für jüngere und weniger aktive Mitglieder.</a:t>
            </a:r>
          </a:p>
          <a:p>
            <a:endParaRPr lang="de-DE" dirty="0"/>
          </a:p>
          <a:p>
            <a:endParaRPr lang="de-DE" dirty="0"/>
          </a:p>
        </p:txBody>
      </p:sp>
      <p:sp>
        <p:nvSpPr>
          <p:cNvPr id="9" name="Flussdiagramm: Verbinder 8">
            <a:extLst>
              <a:ext uri="{FF2B5EF4-FFF2-40B4-BE49-F238E27FC236}">
                <a16:creationId xmlns:a16="http://schemas.microsoft.com/office/drawing/2014/main" id="{01A6950F-024A-7D02-673A-8BDCB6FD054C}"/>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Foliennummernplatzhalter 3">
            <a:extLst>
              <a:ext uri="{FF2B5EF4-FFF2-40B4-BE49-F238E27FC236}">
                <a16:creationId xmlns:a16="http://schemas.microsoft.com/office/drawing/2014/main" id="{47294043-CBA5-BC64-9186-1581EB681261}"/>
              </a:ext>
            </a:extLst>
          </p:cNvPr>
          <p:cNvSpPr>
            <a:spLocks noGrp="1"/>
          </p:cNvSpPr>
          <p:nvPr>
            <p:ph type="sldNum" sz="quarter" idx="12"/>
          </p:nvPr>
        </p:nvSpPr>
        <p:spPr>
          <a:xfrm>
            <a:off x="11781472" y="6517451"/>
            <a:ext cx="369838" cy="279777"/>
          </a:xfrm>
        </p:spPr>
        <p:txBody>
          <a:bodyPr/>
          <a:lstStyle/>
          <a:p>
            <a:pPr algn="ctr"/>
            <a:fld id="{11B2E5BD-36A5-4AE2-8162-AFA1CE7FDEBC}" type="slidenum">
              <a:rPr lang="de-DE" sz="1000" smtClean="0"/>
              <a:pPr algn="ctr"/>
              <a:t>14</a:t>
            </a:fld>
            <a:endParaRPr lang="de-DE" sz="1000" dirty="0"/>
          </a:p>
        </p:txBody>
      </p:sp>
    </p:spTree>
    <p:extLst>
      <p:ext uri="{BB962C8B-B14F-4D97-AF65-F5344CB8AC3E}">
        <p14:creationId xmlns:p14="http://schemas.microsoft.com/office/powerpoint/2010/main" val="163935977"/>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5093B-9E48-3C05-7A8D-E775671F0B7F}"/>
            </a:ext>
          </a:extLst>
        </p:cNvPr>
        <p:cNvGrpSpPr/>
        <p:nvPr/>
      </p:nvGrpSpPr>
      <p:grpSpPr>
        <a:xfrm>
          <a:off x="0" y="0"/>
          <a:ext cx="0" cy="0"/>
          <a:chOff x="0" y="0"/>
          <a:chExt cx="0" cy="0"/>
        </a:xfrm>
      </p:grpSpPr>
      <p:pic>
        <p:nvPicPr>
          <p:cNvPr id="10" name="Grafik 9" descr="Ein Bild, das Reihe, Farbigkeit, parallel, Screenshot enthält.&#10;&#10;KI-generierte Inhalte können fehlerhaft sein.">
            <a:extLst>
              <a:ext uri="{FF2B5EF4-FFF2-40B4-BE49-F238E27FC236}">
                <a16:creationId xmlns:a16="http://schemas.microsoft.com/office/drawing/2014/main" id="{2846B656-D165-359B-7A6E-AB67D2E73E98}"/>
              </a:ext>
            </a:extLst>
          </p:cNvPr>
          <p:cNvPicPr>
            <a:picLocks noChangeAspect="1"/>
          </p:cNvPicPr>
          <p:nvPr/>
        </p:nvPicPr>
        <p:blipFill>
          <a:blip r:embed="rId3"/>
          <a:stretch>
            <a:fillRect/>
          </a:stretch>
        </p:blipFill>
        <p:spPr>
          <a:xfrm>
            <a:off x="0" y="0"/>
            <a:ext cx="12191999" cy="6858000"/>
          </a:xfrm>
          <a:prstGeom prst="rect">
            <a:avLst/>
          </a:prstGeom>
        </p:spPr>
      </p:pic>
      <p:sp>
        <p:nvSpPr>
          <p:cNvPr id="4" name="Foliennummernplatzhalter 3">
            <a:extLst>
              <a:ext uri="{FF2B5EF4-FFF2-40B4-BE49-F238E27FC236}">
                <a16:creationId xmlns:a16="http://schemas.microsoft.com/office/drawing/2014/main" id="{53392AB5-5776-C087-4096-5ADC6773E455}"/>
              </a:ext>
            </a:extLst>
          </p:cNvPr>
          <p:cNvSpPr>
            <a:spLocks noGrp="1"/>
          </p:cNvSpPr>
          <p:nvPr>
            <p:ph type="sldNum" sz="quarter" idx="12"/>
          </p:nvPr>
        </p:nvSpPr>
        <p:spPr>
          <a:xfrm>
            <a:off x="10514458" y="6453386"/>
            <a:ext cx="1596292" cy="404614"/>
          </a:xfrm>
        </p:spPr>
        <p:txBody>
          <a:bodyPr/>
          <a:lstStyle/>
          <a:p>
            <a:fld id="{11B2E5BD-36A5-4AE2-8162-AFA1CE7FDEBC}" type="slidenum">
              <a:rPr lang="de-DE" smtClean="0"/>
              <a:t>15</a:t>
            </a:fld>
            <a:endParaRPr lang="de-DE" dirty="0"/>
          </a:p>
        </p:txBody>
      </p:sp>
      <p:sp>
        <p:nvSpPr>
          <p:cNvPr id="3" name="Textfeld 2">
            <a:extLst>
              <a:ext uri="{FF2B5EF4-FFF2-40B4-BE49-F238E27FC236}">
                <a16:creationId xmlns:a16="http://schemas.microsoft.com/office/drawing/2014/main" id="{F5A146D0-1581-55B7-CB84-3359C58E3E53}"/>
              </a:ext>
            </a:extLst>
          </p:cNvPr>
          <p:cNvSpPr txBox="1"/>
          <p:nvPr/>
        </p:nvSpPr>
        <p:spPr>
          <a:xfrm>
            <a:off x="4161864" y="478889"/>
            <a:ext cx="3868271" cy="646331"/>
          </a:xfrm>
          <a:prstGeom prst="rect">
            <a:avLst/>
          </a:prstGeom>
          <a:noFill/>
        </p:spPr>
        <p:txBody>
          <a:bodyPr wrap="square" rtlCol="0">
            <a:spAutoFit/>
          </a:bodyPr>
          <a:lstStyle/>
          <a:p>
            <a:pPr algn="ctr"/>
            <a:r>
              <a:rPr lang="de-DE" sz="3600" b="1" u="sng" dirty="0"/>
              <a:t>Empfehlung</a:t>
            </a:r>
          </a:p>
        </p:txBody>
      </p:sp>
      <p:sp>
        <p:nvSpPr>
          <p:cNvPr id="6" name="Textfeld 5">
            <a:extLst>
              <a:ext uri="{FF2B5EF4-FFF2-40B4-BE49-F238E27FC236}">
                <a16:creationId xmlns:a16="http://schemas.microsoft.com/office/drawing/2014/main" id="{8B82FB2F-F8DF-6C58-A21E-56F67916C0F2}"/>
              </a:ext>
            </a:extLst>
          </p:cNvPr>
          <p:cNvSpPr txBox="1"/>
          <p:nvPr/>
        </p:nvSpPr>
        <p:spPr>
          <a:xfrm>
            <a:off x="1933123" y="1604109"/>
            <a:ext cx="7511819" cy="3139321"/>
          </a:xfrm>
          <a:prstGeom prst="rect">
            <a:avLst/>
          </a:prstGeom>
          <a:noFill/>
        </p:spPr>
        <p:txBody>
          <a:bodyPr wrap="square" rtlCol="0">
            <a:spAutoFit/>
          </a:bodyPr>
          <a:lstStyle/>
          <a:p>
            <a:pPr algn="l">
              <a:buNone/>
            </a:pPr>
            <a:r>
              <a:rPr lang="de-DE" b="0" i="0" dirty="0">
                <a:effectLst/>
                <a:latin typeface="Source Sans Pro" panose="020B0503030403020204" pitchFamily="34" charset="0"/>
              </a:rPr>
              <a:t>-Onboarding-Programm für neue Mitglieder </a:t>
            </a:r>
            <a:r>
              <a:rPr lang="de-DE" b="0" i="0" dirty="0" err="1">
                <a:effectLst/>
                <a:latin typeface="Source Sans Pro" panose="020B0503030403020204" pitchFamily="34" charset="0"/>
              </a:rPr>
              <a:t>z.b.</a:t>
            </a:r>
            <a:r>
              <a:rPr lang="de-DE" b="0" i="0" dirty="0">
                <a:effectLst/>
                <a:latin typeface="Source Sans Pro" panose="020B0503030403020204" pitchFamily="34" charset="0"/>
              </a:rPr>
              <a:t> durch kostenloses Kursangebot im ersten 3 Monaten</a:t>
            </a:r>
          </a:p>
          <a:p>
            <a:pPr algn="l">
              <a:buNone/>
            </a:pPr>
            <a:endParaRPr lang="de-DE" b="0" i="0" dirty="0">
              <a:effectLst/>
              <a:latin typeface="Source Sans Pro" panose="020B0503030403020204" pitchFamily="34" charset="0"/>
            </a:endParaRPr>
          </a:p>
          <a:p>
            <a:r>
              <a:rPr lang="de-DE" dirty="0">
                <a:latin typeface="Source Sans Pro" panose="020B0503030403020204" pitchFamily="34" charset="0"/>
              </a:rPr>
              <a:t>-Anreize für längere Verträge schaffen (günstiger wenn Vertrag mehr als 6 Monate ist</a:t>
            </a:r>
          </a:p>
          <a:p>
            <a:endParaRPr lang="de-DE" dirty="0">
              <a:latin typeface="Source Sans Pro" panose="020B0503030403020204" pitchFamily="34" charset="0"/>
            </a:endParaRPr>
          </a:p>
          <a:p>
            <a:r>
              <a:rPr lang="de-DE" dirty="0">
                <a:latin typeface="Source Sans Pro" panose="020B0503030403020204" pitchFamily="34" charset="0"/>
              </a:rPr>
              <a:t>-Rabattaktion </a:t>
            </a:r>
            <a:r>
              <a:rPr lang="de-DE" b="0" i="0" dirty="0">
                <a:effectLst/>
                <a:latin typeface="Source Sans Pro" panose="020B0503030403020204" pitchFamily="34" charset="0"/>
              </a:rPr>
              <a:t>für Kunden unter 25 in den ersten 3 Monaten</a:t>
            </a:r>
          </a:p>
          <a:p>
            <a:pPr algn="l"/>
            <a:endParaRPr lang="de-DE" dirty="0">
              <a:latin typeface="Source Sans Pro" panose="020B0503030403020204" pitchFamily="34" charset="0"/>
            </a:endParaRPr>
          </a:p>
          <a:p>
            <a:pPr algn="l"/>
            <a:r>
              <a:rPr lang="de-DE" b="0" i="0" dirty="0">
                <a:effectLst/>
                <a:latin typeface="Source Sans Pro" panose="020B0503030403020204" pitchFamily="34" charset="0"/>
              </a:rPr>
              <a:t>-Datenerhebung ausweiten/verbessern ist auch noch eine </a:t>
            </a:r>
          </a:p>
          <a:p>
            <a:pPr algn="l"/>
            <a:r>
              <a:rPr lang="de-DE" dirty="0">
                <a:latin typeface="Source Sans Pro" panose="020B0503030403020204" pitchFamily="34" charset="0"/>
              </a:rPr>
              <a:t>Empfehlung</a:t>
            </a:r>
            <a:endParaRPr lang="de-DE" b="0" i="0" dirty="0">
              <a:effectLst/>
              <a:latin typeface="Source Sans Pro" panose="020B0503030403020204" pitchFamily="34" charset="0"/>
            </a:endParaRPr>
          </a:p>
          <a:p>
            <a:endParaRPr lang="de-DE" dirty="0"/>
          </a:p>
        </p:txBody>
      </p:sp>
    </p:spTree>
    <p:extLst>
      <p:ext uri="{BB962C8B-B14F-4D97-AF65-F5344CB8AC3E}">
        <p14:creationId xmlns:p14="http://schemas.microsoft.com/office/powerpoint/2010/main" val="74025182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3E77E-1ACC-7CE0-4012-FE75A6735BF2}"/>
            </a:ext>
          </a:extLst>
        </p:cNvPr>
        <p:cNvGrpSpPr/>
        <p:nvPr/>
      </p:nvGrpSpPr>
      <p:grpSpPr>
        <a:xfrm>
          <a:off x="0" y="0"/>
          <a:ext cx="0" cy="0"/>
          <a:chOff x="0" y="0"/>
          <a:chExt cx="0" cy="0"/>
        </a:xfrm>
      </p:grpSpPr>
      <p:pic>
        <p:nvPicPr>
          <p:cNvPr id="7" name="Grafik 6" descr="Ein Bild, das Grafiken, Grafikdesign, Design, Kunst enthält.&#10;&#10;KI-generierte Inhalte können fehlerhaft sein.">
            <a:extLst>
              <a:ext uri="{FF2B5EF4-FFF2-40B4-BE49-F238E27FC236}">
                <a16:creationId xmlns:a16="http://schemas.microsoft.com/office/drawing/2014/main" id="{E81FF22B-6185-D821-2A3A-516248D8A9EE}"/>
              </a:ext>
            </a:extLst>
          </p:cNvPr>
          <p:cNvPicPr>
            <a:picLocks noChangeAspect="1"/>
          </p:cNvPicPr>
          <p:nvPr/>
        </p:nvPicPr>
        <p:blipFill>
          <a:blip r:embed="rId2"/>
          <a:stretch>
            <a:fillRect/>
          </a:stretch>
        </p:blipFill>
        <p:spPr>
          <a:xfrm>
            <a:off x="0" y="0"/>
            <a:ext cx="12191999" cy="6858000"/>
          </a:xfrm>
          <a:prstGeom prst="rect">
            <a:avLst/>
          </a:prstGeom>
        </p:spPr>
      </p:pic>
      <p:sp>
        <p:nvSpPr>
          <p:cNvPr id="3" name="Inhaltsplatzhalter 2">
            <a:extLst>
              <a:ext uri="{FF2B5EF4-FFF2-40B4-BE49-F238E27FC236}">
                <a16:creationId xmlns:a16="http://schemas.microsoft.com/office/drawing/2014/main" id="{6C9CAB4A-48FE-7FC3-1DAB-25A0128A58EC}"/>
              </a:ext>
            </a:extLst>
          </p:cNvPr>
          <p:cNvSpPr>
            <a:spLocks noGrp="1"/>
          </p:cNvSpPr>
          <p:nvPr>
            <p:ph idx="1"/>
          </p:nvPr>
        </p:nvSpPr>
        <p:spPr>
          <a:xfrm>
            <a:off x="3500284" y="783919"/>
            <a:ext cx="4562168" cy="1487333"/>
          </a:xfrm>
        </p:spPr>
        <p:txBody>
          <a:bodyPr>
            <a:normAutofit fontScale="92500" lnSpcReduction="10000"/>
          </a:bodyPr>
          <a:lstStyle/>
          <a:p>
            <a:pPr marL="0" indent="0">
              <a:buNone/>
            </a:pPr>
            <a:r>
              <a:rPr lang="de-DE" sz="5400" b="1" dirty="0"/>
              <a:t>Danke für Ihre Aufmerksamkeit </a:t>
            </a:r>
          </a:p>
        </p:txBody>
      </p:sp>
      <p:sp>
        <p:nvSpPr>
          <p:cNvPr id="6" name="Textfeld 5">
            <a:extLst>
              <a:ext uri="{FF2B5EF4-FFF2-40B4-BE49-F238E27FC236}">
                <a16:creationId xmlns:a16="http://schemas.microsoft.com/office/drawing/2014/main" id="{EA76C2B1-A296-C6CC-300E-E5E084D04A17}"/>
              </a:ext>
            </a:extLst>
          </p:cNvPr>
          <p:cNvSpPr txBox="1"/>
          <p:nvPr/>
        </p:nvSpPr>
        <p:spPr>
          <a:xfrm>
            <a:off x="5859683" y="5807055"/>
            <a:ext cx="6094878" cy="646331"/>
          </a:xfrm>
          <a:prstGeom prst="rect">
            <a:avLst/>
          </a:prstGeom>
          <a:noFill/>
        </p:spPr>
        <p:txBody>
          <a:bodyPr wrap="square">
            <a:spAutoFit/>
          </a:bodyPr>
          <a:lstStyle/>
          <a:p>
            <a:pPr algn="r" rtl="0"/>
            <a:r>
              <a:rPr lang="de-DE" b="1" dirty="0">
                <a:latin typeface="Arial" panose="020B0604020202020204" pitchFamily="34" charset="0"/>
                <a:cs typeface="Arial" panose="020B0604020202020204" pitchFamily="34" charset="0"/>
              </a:rPr>
              <a:t>Vorstellung von :</a:t>
            </a:r>
            <a:br>
              <a:rPr lang="de-DE" b="1" dirty="0">
                <a:latin typeface="Arial" panose="020B0604020202020204" pitchFamily="34" charset="0"/>
                <a:cs typeface="Arial" panose="020B0604020202020204" pitchFamily="34" charset="0"/>
              </a:rPr>
            </a:br>
            <a:r>
              <a:rPr lang="de-DE" b="1" dirty="0">
                <a:latin typeface="Arial" panose="020B0604020202020204" pitchFamily="34" charset="0"/>
                <a:cs typeface="Arial" panose="020B0604020202020204" pitchFamily="34" charset="0"/>
              </a:rPr>
              <a:t>Bernardo, Birol, Dorian, Michael</a:t>
            </a:r>
            <a:endParaRPr lang="de-DE"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948783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descr="Ein Bild, das Rechteck, Whiteboard, Quadrat, Text enthält.&#10;&#10;KI-generierte Inhalte können fehlerhaft sein.">
            <a:extLst>
              <a:ext uri="{FF2B5EF4-FFF2-40B4-BE49-F238E27FC236}">
                <a16:creationId xmlns:a16="http://schemas.microsoft.com/office/drawing/2014/main" id="{07A9BDB8-9A38-6DBA-5F6B-ADF8497ED01B}"/>
              </a:ext>
            </a:extLst>
          </p:cNvPr>
          <p:cNvPicPr>
            <a:picLocks noGrp="1" noRot="1" noChangeAspect="1" noMove="1" noResize="1" noEditPoints="1" noAdjustHandles="1" noChangeArrowheads="1" noChangeShapeType="1" noCrop="1"/>
          </p:cNvPicPr>
          <p:nvPr/>
        </p:nvPicPr>
        <p:blipFill>
          <a:blip r:embed="rId2"/>
          <a:stretch>
            <a:fillRect/>
          </a:stretch>
        </p:blipFill>
        <p:spPr>
          <a:xfrm>
            <a:off x="0" y="0"/>
            <a:ext cx="12192000" cy="6858000"/>
          </a:xfrm>
          <a:prstGeom prst="rect">
            <a:avLst/>
          </a:prstGeom>
        </p:spPr>
      </p:pic>
      <p:sp>
        <p:nvSpPr>
          <p:cNvPr id="11" name="Rechtwinkliges Dreieck 10">
            <a:extLst>
              <a:ext uri="{FF2B5EF4-FFF2-40B4-BE49-F238E27FC236}">
                <a16:creationId xmlns:a16="http://schemas.microsoft.com/office/drawing/2014/main" id="{57345CB9-A8AB-58F4-B321-E231A2881C68}"/>
              </a:ext>
            </a:extLst>
          </p:cNvPr>
          <p:cNvSpPr/>
          <p:nvPr/>
        </p:nvSpPr>
        <p:spPr>
          <a:xfrm rot="16200000">
            <a:off x="7795706" y="2461706"/>
            <a:ext cx="5620127" cy="3172460"/>
          </a:xfrm>
          <a:prstGeom prst="rtTriangle">
            <a:avLst/>
          </a:prstGeom>
          <a:solidFill>
            <a:srgbClr val="92D050">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winkliges Dreieck 7">
            <a:extLst>
              <a:ext uri="{FF2B5EF4-FFF2-40B4-BE49-F238E27FC236}">
                <a16:creationId xmlns:a16="http://schemas.microsoft.com/office/drawing/2014/main" id="{11E9C942-0033-7E52-14E4-C6208BAA023D}"/>
              </a:ext>
            </a:extLst>
          </p:cNvPr>
          <p:cNvSpPr/>
          <p:nvPr/>
        </p:nvSpPr>
        <p:spPr>
          <a:xfrm rot="10800000">
            <a:off x="6583680" y="0"/>
            <a:ext cx="5608320" cy="3172460"/>
          </a:xfrm>
          <a:prstGeom prst="rtTriangle">
            <a:avLst/>
          </a:prstGeom>
          <a:solidFill>
            <a:srgbClr val="92D050">
              <a:alpha val="51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Verbinder 11">
            <a:extLst>
              <a:ext uri="{FF2B5EF4-FFF2-40B4-BE49-F238E27FC236}">
                <a16:creationId xmlns:a16="http://schemas.microsoft.com/office/drawing/2014/main" id="{9218C431-3B21-38F9-AA05-7DC44797D53E}"/>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Foliennummernplatzhalter 3">
            <a:extLst>
              <a:ext uri="{FF2B5EF4-FFF2-40B4-BE49-F238E27FC236}">
                <a16:creationId xmlns:a16="http://schemas.microsoft.com/office/drawing/2014/main" id="{4BA17B30-0D45-7A3A-A207-96BCADB762BD}"/>
              </a:ext>
            </a:extLst>
          </p:cNvPr>
          <p:cNvSpPr>
            <a:spLocks noGrp="1"/>
          </p:cNvSpPr>
          <p:nvPr>
            <p:ph type="sldNum" sz="quarter" idx="12"/>
          </p:nvPr>
        </p:nvSpPr>
        <p:spPr>
          <a:xfrm>
            <a:off x="11877673" y="6499860"/>
            <a:ext cx="177435" cy="279777"/>
          </a:xfrm>
        </p:spPr>
        <p:txBody>
          <a:bodyPr/>
          <a:lstStyle/>
          <a:p>
            <a:pPr algn="ctr"/>
            <a:fld id="{11B2E5BD-36A5-4AE2-8162-AFA1CE7FDEBC}" type="slidenum">
              <a:rPr lang="de-DE" smtClean="0"/>
              <a:pPr algn="ctr"/>
              <a:t>2</a:t>
            </a:fld>
            <a:endParaRPr lang="de-DE" dirty="0"/>
          </a:p>
        </p:txBody>
      </p:sp>
      <p:sp>
        <p:nvSpPr>
          <p:cNvPr id="3" name="Inhaltsplatzhalter 2">
            <a:extLst>
              <a:ext uri="{FF2B5EF4-FFF2-40B4-BE49-F238E27FC236}">
                <a16:creationId xmlns:a16="http://schemas.microsoft.com/office/drawing/2014/main" id="{674C77BE-C149-E471-A6BE-9024D178A414}"/>
              </a:ext>
            </a:extLst>
          </p:cNvPr>
          <p:cNvSpPr>
            <a:spLocks noGrp="1"/>
          </p:cNvSpPr>
          <p:nvPr>
            <p:ph idx="1"/>
          </p:nvPr>
        </p:nvSpPr>
        <p:spPr/>
        <p:txBody>
          <a:bodyPr/>
          <a:lstStyle/>
          <a:p>
            <a:pPr marL="457200" indent="-457200">
              <a:buFont typeface="+mj-lt"/>
              <a:buAutoNum type="arabicPeriod"/>
            </a:pPr>
            <a:r>
              <a:rPr lang="de-DE" dirty="0"/>
              <a:t>Einleitung</a:t>
            </a:r>
          </a:p>
          <a:p>
            <a:pPr marL="457200" indent="-457200">
              <a:buFont typeface="+mj-lt"/>
              <a:buAutoNum type="arabicPeriod"/>
            </a:pPr>
            <a:r>
              <a:rPr lang="de-DE" dirty="0"/>
              <a:t>KNIME</a:t>
            </a:r>
          </a:p>
          <a:p>
            <a:pPr marL="457200" indent="-457200">
              <a:buFont typeface="+mj-lt"/>
              <a:buAutoNum type="arabicPeriod"/>
            </a:pPr>
            <a:r>
              <a:rPr lang="de-DE" dirty="0"/>
              <a:t>Power BI Dashboard</a:t>
            </a:r>
          </a:p>
          <a:p>
            <a:pPr marL="457200" indent="-457200">
              <a:buFont typeface="+mj-lt"/>
              <a:buAutoNum type="arabicPeriod"/>
            </a:pPr>
            <a:r>
              <a:rPr lang="de-DE" dirty="0"/>
              <a:t>Fazit und Empfehlung</a:t>
            </a:r>
          </a:p>
        </p:txBody>
      </p:sp>
      <p:sp>
        <p:nvSpPr>
          <p:cNvPr id="2" name="Titel 1">
            <a:extLst>
              <a:ext uri="{FF2B5EF4-FFF2-40B4-BE49-F238E27FC236}">
                <a16:creationId xmlns:a16="http://schemas.microsoft.com/office/drawing/2014/main" id="{1B0CEBBE-AD16-2466-3D87-4BFFBB705DB7}"/>
              </a:ext>
            </a:extLst>
          </p:cNvPr>
          <p:cNvSpPr>
            <a:spLocks noGrp="1"/>
          </p:cNvSpPr>
          <p:nvPr>
            <p:ph type="title"/>
          </p:nvPr>
        </p:nvSpPr>
        <p:spPr>
          <a:xfrm>
            <a:off x="1371600" y="685800"/>
            <a:ext cx="4724400" cy="767080"/>
          </a:xfrm>
        </p:spPr>
        <p:txBody>
          <a:bodyPr/>
          <a:lstStyle/>
          <a:p>
            <a:r>
              <a:rPr lang="de-DE" dirty="0"/>
              <a:t>Inhaltsverzeichnis</a:t>
            </a:r>
          </a:p>
        </p:txBody>
      </p:sp>
    </p:spTree>
    <p:extLst>
      <p:ext uri="{BB962C8B-B14F-4D97-AF65-F5344CB8AC3E}">
        <p14:creationId xmlns:p14="http://schemas.microsoft.com/office/powerpoint/2010/main" val="2264648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Rechteck, Whiteboard, Quadrat, Text enthält.&#10;&#10;KI-generierte Inhalte können fehlerhaft sein.">
            <a:extLst>
              <a:ext uri="{FF2B5EF4-FFF2-40B4-BE49-F238E27FC236}">
                <a16:creationId xmlns:a16="http://schemas.microsoft.com/office/drawing/2014/main" id="{E778AC81-D52D-6880-64A3-6EBFCD76DE3B}"/>
              </a:ext>
            </a:extLst>
          </p:cNvPr>
          <p:cNvPicPr>
            <a:picLocks noChangeAspect="1"/>
          </p:cNvPicPr>
          <p:nvPr/>
        </p:nvPicPr>
        <p:blipFill>
          <a:blip r:embed="rId3"/>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41E0504C-C7C5-3946-4EF9-3E115F0A1ADC}"/>
              </a:ext>
            </a:extLst>
          </p:cNvPr>
          <p:cNvSpPr>
            <a:spLocks noGrp="1"/>
          </p:cNvSpPr>
          <p:nvPr>
            <p:ph type="title"/>
          </p:nvPr>
        </p:nvSpPr>
        <p:spPr>
          <a:xfrm>
            <a:off x="1371826" y="191194"/>
            <a:ext cx="8198005" cy="742950"/>
          </a:xfrm>
        </p:spPr>
        <p:txBody>
          <a:bodyPr>
            <a:normAutofit/>
          </a:bodyPr>
          <a:lstStyle/>
          <a:p>
            <a:r>
              <a:rPr lang="de-DE" sz="3200" i="0" dirty="0">
                <a:solidFill>
                  <a:srgbClr val="1D1C1D"/>
                </a:solidFill>
                <a:effectLst/>
                <a:latin typeface="Arial" panose="020B0604020202020204" pitchFamily="34" charset="0"/>
                <a:cs typeface="Arial" panose="020B0604020202020204" pitchFamily="34" charset="0"/>
              </a:rPr>
              <a:t>Mitgliederabwanderungsanalyse</a:t>
            </a:r>
            <a:endParaRPr lang="de-DE" sz="3200"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D582D42E-3A8B-C9EF-4A5A-12DD35BE5114}"/>
              </a:ext>
            </a:extLst>
          </p:cNvPr>
          <p:cNvSpPr>
            <a:spLocks noGrp="1"/>
          </p:cNvSpPr>
          <p:nvPr>
            <p:ph idx="1"/>
          </p:nvPr>
        </p:nvSpPr>
        <p:spPr>
          <a:xfrm>
            <a:off x="1371826" y="785596"/>
            <a:ext cx="4402753" cy="602357"/>
          </a:xfrm>
        </p:spPr>
        <p:txBody>
          <a:bodyPr/>
          <a:lstStyle/>
          <a:p>
            <a:pPr>
              <a:lnSpc>
                <a:spcPts val="2100"/>
              </a:lnSpc>
              <a:buNone/>
            </a:pPr>
            <a:r>
              <a:rPr lang="de-DE" b="1" i="0" dirty="0">
                <a:solidFill>
                  <a:srgbClr val="444444"/>
                </a:solidFill>
                <a:effectLst/>
                <a:latin typeface="Roboto" panose="02000000000000000000" pitchFamily="2" charset="0"/>
              </a:rPr>
              <a:t>FlexAppeal Fitness Studio</a:t>
            </a:r>
          </a:p>
        </p:txBody>
      </p:sp>
      <p:sp>
        <p:nvSpPr>
          <p:cNvPr id="6" name="Foliennummernplatzhalter 5">
            <a:extLst>
              <a:ext uri="{FF2B5EF4-FFF2-40B4-BE49-F238E27FC236}">
                <a16:creationId xmlns:a16="http://schemas.microsoft.com/office/drawing/2014/main" id="{DCF51AE8-7B41-BCEB-0F0F-A5CD4E5425AC}"/>
              </a:ext>
            </a:extLst>
          </p:cNvPr>
          <p:cNvSpPr>
            <a:spLocks noGrp="1"/>
          </p:cNvSpPr>
          <p:nvPr>
            <p:ph type="sldNum" sz="quarter" idx="12"/>
          </p:nvPr>
        </p:nvSpPr>
        <p:spPr>
          <a:xfrm>
            <a:off x="11864340" y="6453386"/>
            <a:ext cx="249312" cy="404614"/>
          </a:xfrm>
        </p:spPr>
        <p:txBody>
          <a:bodyPr/>
          <a:lstStyle/>
          <a:p>
            <a:fld id="{11B2E5BD-36A5-4AE2-8162-AFA1CE7FDEBC}" type="slidenum">
              <a:rPr lang="de-DE" smtClean="0"/>
              <a:t>3</a:t>
            </a:fld>
            <a:endParaRPr lang="de-DE" dirty="0"/>
          </a:p>
        </p:txBody>
      </p:sp>
      <p:pic>
        <p:nvPicPr>
          <p:cNvPr id="15" name="Inhaltsplatzhalter 5" descr="Ein Bild, das Gebäude, Stahl, Aluminium, Im Haus enthält.&#10;&#10;KI-generierte Inhalte können fehlerhaft sein.">
            <a:extLst>
              <a:ext uri="{FF2B5EF4-FFF2-40B4-BE49-F238E27FC236}">
                <a16:creationId xmlns:a16="http://schemas.microsoft.com/office/drawing/2014/main" id="{7D962A69-BC02-7DE3-B342-12AFBADE8E82}"/>
              </a:ext>
            </a:extLst>
          </p:cNvPr>
          <p:cNvPicPr>
            <a:picLocks noChangeAspect="1"/>
          </p:cNvPicPr>
          <p:nvPr/>
        </p:nvPicPr>
        <p:blipFill>
          <a:blip r:embed="rId4"/>
          <a:stretch>
            <a:fillRect/>
          </a:stretch>
        </p:blipFill>
        <p:spPr>
          <a:xfrm>
            <a:off x="6417423" y="1387953"/>
            <a:ext cx="4861090" cy="4861090"/>
          </a:xfrm>
          <a:prstGeom prst="rect">
            <a:avLst/>
          </a:prstGeom>
        </p:spPr>
      </p:pic>
      <p:sp>
        <p:nvSpPr>
          <p:cNvPr id="7" name="Rechteck: abgerundete Ecken 6">
            <a:extLst>
              <a:ext uri="{FF2B5EF4-FFF2-40B4-BE49-F238E27FC236}">
                <a16:creationId xmlns:a16="http://schemas.microsoft.com/office/drawing/2014/main" id="{3CD8B2BF-944A-5196-7179-D6F0302CC924}"/>
              </a:ext>
            </a:extLst>
          </p:cNvPr>
          <p:cNvSpPr/>
          <p:nvPr/>
        </p:nvSpPr>
        <p:spPr>
          <a:xfrm>
            <a:off x="1371826" y="1435793"/>
            <a:ext cx="3931629" cy="4859538"/>
          </a:xfrm>
          <a:prstGeom prst="roundRect">
            <a:avLst/>
          </a:prstGeom>
          <a:solidFill>
            <a:schemeClr val="bg1">
              <a:lumMod val="85000"/>
              <a:alpha val="62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BDCD44C7-07CA-1049-7CB7-1F7D8FCA16B9}"/>
              </a:ext>
            </a:extLst>
          </p:cNvPr>
          <p:cNvSpPr txBox="1"/>
          <p:nvPr/>
        </p:nvSpPr>
        <p:spPr>
          <a:xfrm>
            <a:off x="1664833" y="1786726"/>
            <a:ext cx="3194743" cy="3600986"/>
          </a:xfrm>
          <a:prstGeom prst="rect">
            <a:avLst/>
          </a:prstGeom>
          <a:noFill/>
        </p:spPr>
        <p:txBody>
          <a:bodyPr wrap="square" rtlCol="0">
            <a:spAutoFit/>
          </a:bodyPr>
          <a:lstStyle/>
          <a:p>
            <a:pPr>
              <a:lnSpc>
                <a:spcPts val="2100"/>
              </a:lnSpc>
              <a:buNone/>
            </a:pPr>
            <a:r>
              <a:rPr lang="de-DE" sz="1600" b="0" i="0" dirty="0">
                <a:effectLst/>
                <a:latin typeface="Source Sans Pro" panose="020B0503030403020204" pitchFamily="34" charset="0"/>
              </a:rPr>
              <a:t>Die Fitnessstudiokette Flex Appeal Fitness möchte eine Strategie der Kundeninteraktion auf der Grundlage analytischer Daten entwickeln und hat und dazu einen umfangreichen Datensatz mit 4.000 Einträgen zur Verfügung gestellt.  Ziel ist es, mithilfe dieser Daten die Ursachen für Mitgliederabwanderung (Churn) zu identifizieren und eine Kundenbindungsstrategie zu entwickeln.</a:t>
            </a:r>
            <a:endParaRPr lang="de-DE" dirty="0"/>
          </a:p>
        </p:txBody>
      </p:sp>
    </p:spTree>
    <p:extLst>
      <p:ext uri="{BB962C8B-B14F-4D97-AF65-F5344CB8AC3E}">
        <p14:creationId xmlns:p14="http://schemas.microsoft.com/office/powerpoint/2010/main" val="322531076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F4730-EF4A-FA24-B5BF-C2488C801A30}"/>
            </a:ext>
          </a:extLst>
        </p:cNvPr>
        <p:cNvGrpSpPr/>
        <p:nvPr/>
      </p:nvGrpSpPr>
      <p:grpSpPr>
        <a:xfrm>
          <a:off x="0" y="0"/>
          <a:ext cx="0" cy="0"/>
          <a:chOff x="0" y="0"/>
          <a:chExt cx="0" cy="0"/>
        </a:xfrm>
      </p:grpSpPr>
      <p:pic>
        <p:nvPicPr>
          <p:cNvPr id="6" name="Grafik 5" descr="Ein Bild, das Rechteck, Whiteboard, Quadrat, Text enthält.&#10;&#10;KI-generierte Inhalte können fehlerhaft sein.">
            <a:extLst>
              <a:ext uri="{FF2B5EF4-FFF2-40B4-BE49-F238E27FC236}">
                <a16:creationId xmlns:a16="http://schemas.microsoft.com/office/drawing/2014/main" id="{BDA30C81-80E3-BFF4-1212-643F8CB317D3}"/>
              </a:ext>
            </a:extLst>
          </p:cNvPr>
          <p:cNvPicPr>
            <a:picLocks noChangeAspect="1"/>
          </p:cNvPicPr>
          <p:nvPr/>
        </p:nvPicPr>
        <p:blipFill>
          <a:blip r:embed="rId3"/>
          <a:stretch>
            <a:fillRect/>
          </a:stretch>
        </p:blipFill>
        <p:spPr>
          <a:xfrm>
            <a:off x="0" y="0"/>
            <a:ext cx="12192000" cy="6858000"/>
          </a:xfrm>
          <a:prstGeom prst="rect">
            <a:avLst/>
          </a:prstGeom>
        </p:spPr>
      </p:pic>
      <p:sp>
        <p:nvSpPr>
          <p:cNvPr id="7" name="Rechtwinkliges Dreieck 6">
            <a:extLst>
              <a:ext uri="{FF2B5EF4-FFF2-40B4-BE49-F238E27FC236}">
                <a16:creationId xmlns:a16="http://schemas.microsoft.com/office/drawing/2014/main" id="{2B3FA5EE-CF4D-FD12-738D-BB84034F30E0}"/>
              </a:ext>
            </a:extLst>
          </p:cNvPr>
          <p:cNvSpPr/>
          <p:nvPr/>
        </p:nvSpPr>
        <p:spPr>
          <a:xfrm rot="10800000" flipV="1">
            <a:off x="5179752" y="4661747"/>
            <a:ext cx="7012248" cy="2196253"/>
          </a:xfrm>
          <a:prstGeom prst="rtTriangle">
            <a:avLst/>
          </a:prstGeom>
          <a:solidFill>
            <a:srgbClr val="92D050">
              <a:alpha val="3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Flussdiagramm: Verbinder 11">
            <a:extLst>
              <a:ext uri="{FF2B5EF4-FFF2-40B4-BE49-F238E27FC236}">
                <a16:creationId xmlns:a16="http://schemas.microsoft.com/office/drawing/2014/main" id="{024B8ABF-2EC4-9175-061A-DCE6201FBBB2}"/>
              </a:ext>
            </a:extLst>
          </p:cNvPr>
          <p:cNvSpPr/>
          <p:nvPr/>
        </p:nvSpPr>
        <p:spPr>
          <a:xfrm>
            <a:off x="9939759" y="31480"/>
            <a:ext cx="2066081" cy="1974635"/>
          </a:xfrm>
          <a:prstGeom prst="flowChartConnector">
            <a:avLst/>
          </a:prstGeom>
          <a:solidFill>
            <a:srgbClr val="92D050">
              <a:alpha val="47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Flussdiagramm: Verbinder 7">
            <a:extLst>
              <a:ext uri="{FF2B5EF4-FFF2-40B4-BE49-F238E27FC236}">
                <a16:creationId xmlns:a16="http://schemas.microsoft.com/office/drawing/2014/main" id="{6DCF929C-2967-B8D0-57AB-E54B6A079537}"/>
              </a:ext>
            </a:extLst>
          </p:cNvPr>
          <p:cNvSpPr/>
          <p:nvPr/>
        </p:nvSpPr>
        <p:spPr>
          <a:xfrm>
            <a:off x="11745314" y="6480079"/>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Foliennummernplatzhalter 3">
            <a:extLst>
              <a:ext uri="{FF2B5EF4-FFF2-40B4-BE49-F238E27FC236}">
                <a16:creationId xmlns:a16="http://schemas.microsoft.com/office/drawing/2014/main" id="{A1D3B422-3467-02F7-7417-5364550297CF}"/>
              </a:ext>
            </a:extLst>
          </p:cNvPr>
          <p:cNvSpPr>
            <a:spLocks noGrp="1"/>
          </p:cNvSpPr>
          <p:nvPr>
            <p:ph type="sldNum" sz="quarter" idx="12"/>
          </p:nvPr>
        </p:nvSpPr>
        <p:spPr>
          <a:xfrm>
            <a:off x="11720549" y="6421906"/>
            <a:ext cx="319500" cy="404614"/>
          </a:xfrm>
        </p:spPr>
        <p:txBody>
          <a:bodyPr/>
          <a:lstStyle/>
          <a:p>
            <a:fld id="{11B2E5BD-36A5-4AE2-8162-AFA1CE7FDEBC}" type="slidenum">
              <a:rPr lang="de-DE" smtClean="0"/>
              <a:t>4</a:t>
            </a:fld>
            <a:endParaRPr lang="de-DE" dirty="0"/>
          </a:p>
        </p:txBody>
      </p:sp>
      <p:sp>
        <p:nvSpPr>
          <p:cNvPr id="2" name="Titel 1">
            <a:extLst>
              <a:ext uri="{FF2B5EF4-FFF2-40B4-BE49-F238E27FC236}">
                <a16:creationId xmlns:a16="http://schemas.microsoft.com/office/drawing/2014/main" id="{F54574D0-8566-13DD-235E-28EAC1B0F343}"/>
              </a:ext>
            </a:extLst>
          </p:cNvPr>
          <p:cNvSpPr>
            <a:spLocks noGrp="1"/>
          </p:cNvSpPr>
          <p:nvPr>
            <p:ph type="title"/>
          </p:nvPr>
        </p:nvSpPr>
        <p:spPr>
          <a:xfrm>
            <a:off x="1177804" y="605877"/>
            <a:ext cx="8003895" cy="657935"/>
          </a:xfrm>
        </p:spPr>
        <p:txBody>
          <a:bodyPr>
            <a:normAutofit/>
          </a:bodyPr>
          <a:lstStyle/>
          <a:p>
            <a:pPr algn="ctr"/>
            <a:r>
              <a:rPr lang="de-DE" sz="3200" i="0" dirty="0">
                <a:solidFill>
                  <a:srgbClr val="1D1C1D"/>
                </a:solidFill>
                <a:effectLst/>
                <a:latin typeface="Arial" panose="020B0604020202020204" pitchFamily="34" charset="0"/>
                <a:cs typeface="Arial" panose="020B0604020202020204" pitchFamily="34" charset="0"/>
              </a:rPr>
              <a:t>Vorhersage Risikofaktoren von </a:t>
            </a:r>
            <a:r>
              <a:rPr lang="de-DE" sz="3200" dirty="0">
                <a:solidFill>
                  <a:srgbClr val="1D1C1D"/>
                </a:solidFill>
                <a:latin typeface="Arial" panose="020B0604020202020204" pitchFamily="34" charset="0"/>
                <a:cs typeface="Arial" panose="020B0604020202020204" pitchFamily="34" charset="0"/>
              </a:rPr>
              <a:t>M</a:t>
            </a:r>
            <a:r>
              <a:rPr lang="de-DE" sz="3200" i="0" dirty="0">
                <a:solidFill>
                  <a:srgbClr val="1D1C1D"/>
                </a:solidFill>
                <a:effectLst/>
                <a:latin typeface="Arial" panose="020B0604020202020204" pitchFamily="34" charset="0"/>
                <a:cs typeface="Arial" panose="020B0604020202020204" pitchFamily="34" charset="0"/>
              </a:rPr>
              <a:t>itgliedern</a:t>
            </a:r>
            <a:endParaRPr lang="de-DE" sz="3200" dirty="0">
              <a:latin typeface="Arial" panose="020B0604020202020204" pitchFamily="34" charset="0"/>
              <a:cs typeface="Arial" panose="020B0604020202020204" pitchFamily="34" charset="0"/>
            </a:endParaRPr>
          </a:p>
        </p:txBody>
      </p:sp>
      <p:sp>
        <p:nvSpPr>
          <p:cNvPr id="3" name="Inhaltsplatzhalter 2">
            <a:extLst>
              <a:ext uri="{FF2B5EF4-FFF2-40B4-BE49-F238E27FC236}">
                <a16:creationId xmlns:a16="http://schemas.microsoft.com/office/drawing/2014/main" id="{020B09F8-5BF0-AC07-FC73-E2A53904248B}"/>
              </a:ext>
            </a:extLst>
          </p:cNvPr>
          <p:cNvSpPr>
            <a:spLocks noGrp="1"/>
          </p:cNvSpPr>
          <p:nvPr>
            <p:ph idx="1"/>
          </p:nvPr>
        </p:nvSpPr>
        <p:spPr>
          <a:xfrm>
            <a:off x="1371600" y="1869688"/>
            <a:ext cx="8744673" cy="3570413"/>
          </a:xfrm>
        </p:spPr>
        <p:txBody>
          <a:bodyPr>
            <a:normAutofit/>
          </a:bodyPr>
          <a:lstStyle/>
          <a:p>
            <a:pPr marL="0" indent="0">
              <a:buSzPct val="120000"/>
              <a:buNone/>
            </a:pPr>
            <a:r>
              <a:rPr lang="de-DE" b="0" i="0" dirty="0">
                <a:solidFill>
                  <a:srgbClr val="000000"/>
                </a:solidFill>
                <a:effectLst/>
                <a:latin typeface="-apple-system"/>
              </a:rPr>
              <a:t>• Als Marketingverantwortlicher möchte ich wissen, welche Merkmale Kündigungen begünstigen, um gezielte Gegenmaßnahmen zu entwickeln.</a:t>
            </a:r>
          </a:p>
          <a:p>
            <a:pPr marL="0" indent="0">
              <a:buSzPct val="120000"/>
              <a:buNone/>
            </a:pPr>
            <a:endParaRPr lang="de-DE" b="0" i="0" dirty="0">
              <a:solidFill>
                <a:srgbClr val="000000"/>
              </a:solidFill>
              <a:effectLst/>
              <a:latin typeface="-apple-system"/>
            </a:endParaRPr>
          </a:p>
          <a:p>
            <a:pPr marL="0" indent="0">
              <a:buSzPct val="120000"/>
              <a:buNone/>
            </a:pPr>
            <a:r>
              <a:rPr lang="de-DE" b="0" i="0" dirty="0">
                <a:solidFill>
                  <a:srgbClr val="000000"/>
                </a:solidFill>
                <a:effectLst/>
                <a:latin typeface="-apple-system"/>
              </a:rPr>
              <a:t>• Als Studioleitung möchte ich Empfehlungen zur Kundenbindung erhalten.</a:t>
            </a:r>
          </a:p>
          <a:p>
            <a:pPr marL="0" indent="0">
              <a:buSzPct val="120000"/>
              <a:buNone/>
            </a:pPr>
            <a:endParaRPr lang="de-DE" b="0" i="0" dirty="0">
              <a:solidFill>
                <a:srgbClr val="000000"/>
              </a:solidFill>
              <a:effectLst/>
              <a:latin typeface="-apple-system"/>
            </a:endParaRPr>
          </a:p>
          <a:p>
            <a:pPr marL="0" indent="0">
              <a:buSzPct val="120000"/>
              <a:buNone/>
            </a:pPr>
            <a:r>
              <a:rPr lang="de-DE" b="0" i="0" dirty="0">
                <a:solidFill>
                  <a:srgbClr val="000000"/>
                </a:solidFill>
                <a:effectLst/>
                <a:latin typeface="-apple-system"/>
              </a:rPr>
              <a:t>• Als Datenanalyst möchte ich ein Vorhersagemodell entwickeln, um gefährdete Mitglieder frühzeitig zu erkennen.</a:t>
            </a:r>
          </a:p>
          <a:p>
            <a:pPr marL="0" indent="0">
              <a:buNone/>
            </a:pPr>
            <a:br>
              <a:rPr lang="de-DE" dirty="0"/>
            </a:br>
            <a:endParaRPr lang="de-DE" dirty="0"/>
          </a:p>
        </p:txBody>
      </p:sp>
    </p:spTree>
    <p:extLst>
      <p:ext uri="{BB962C8B-B14F-4D97-AF65-F5344CB8AC3E}">
        <p14:creationId xmlns:p14="http://schemas.microsoft.com/office/powerpoint/2010/main" val="147712381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1C165-E0F6-CC94-0279-C48914662AA9}"/>
            </a:ext>
          </a:extLst>
        </p:cNvPr>
        <p:cNvGrpSpPr/>
        <p:nvPr/>
      </p:nvGrpSpPr>
      <p:grpSpPr>
        <a:xfrm>
          <a:off x="0" y="0"/>
          <a:ext cx="0" cy="0"/>
          <a:chOff x="0" y="0"/>
          <a:chExt cx="0" cy="0"/>
        </a:xfrm>
      </p:grpSpPr>
      <p:pic>
        <p:nvPicPr>
          <p:cNvPr id="16" name="Grafik 15" descr="Ein Bild, das Rechteck, Whiteboard, Quadrat, Text enthält.&#10;&#10;KI-generierte Inhalte können fehlerhaft sein.">
            <a:extLst>
              <a:ext uri="{FF2B5EF4-FFF2-40B4-BE49-F238E27FC236}">
                <a16:creationId xmlns:a16="http://schemas.microsoft.com/office/drawing/2014/main" id="{44CA9DBE-6706-2FB3-D923-4DCD47A4E62A}"/>
              </a:ext>
            </a:extLst>
          </p:cNvPr>
          <p:cNvPicPr>
            <a:picLocks noChangeAspect="1"/>
          </p:cNvPicPr>
          <p:nvPr/>
        </p:nvPicPr>
        <p:blipFill>
          <a:blip r:embed="rId3"/>
          <a:stretch>
            <a:fillRect/>
          </a:stretch>
        </p:blipFill>
        <p:spPr>
          <a:xfrm>
            <a:off x="0" y="0"/>
            <a:ext cx="12192000" cy="6858000"/>
          </a:xfrm>
          <a:prstGeom prst="rect">
            <a:avLst/>
          </a:prstGeom>
        </p:spPr>
      </p:pic>
      <p:sp>
        <p:nvSpPr>
          <p:cNvPr id="22" name="Flussdiagramm: Verbinder 21">
            <a:extLst>
              <a:ext uri="{FF2B5EF4-FFF2-40B4-BE49-F238E27FC236}">
                <a16:creationId xmlns:a16="http://schemas.microsoft.com/office/drawing/2014/main" id="{06643D9C-E77A-225C-1B81-DF3D211491C7}"/>
              </a:ext>
            </a:extLst>
          </p:cNvPr>
          <p:cNvSpPr/>
          <p:nvPr/>
        </p:nvSpPr>
        <p:spPr>
          <a:xfrm>
            <a:off x="11859669" y="6498213"/>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Foliennummernplatzhalter 3">
            <a:extLst>
              <a:ext uri="{FF2B5EF4-FFF2-40B4-BE49-F238E27FC236}">
                <a16:creationId xmlns:a16="http://schemas.microsoft.com/office/drawing/2014/main" id="{6C7103F0-90D0-9C6B-CDDD-6F4674EA743C}"/>
              </a:ext>
            </a:extLst>
          </p:cNvPr>
          <p:cNvSpPr>
            <a:spLocks noGrp="1"/>
          </p:cNvSpPr>
          <p:nvPr>
            <p:ph type="sldNum" sz="quarter" idx="12"/>
          </p:nvPr>
        </p:nvSpPr>
        <p:spPr>
          <a:xfrm>
            <a:off x="11879311" y="6453386"/>
            <a:ext cx="235124" cy="404614"/>
          </a:xfrm>
        </p:spPr>
        <p:txBody>
          <a:bodyPr/>
          <a:lstStyle/>
          <a:p>
            <a:fld id="{11B2E5BD-36A5-4AE2-8162-AFA1CE7FDEBC}" type="slidenum">
              <a:rPr lang="de-DE" smtClean="0"/>
              <a:t>5</a:t>
            </a:fld>
            <a:endParaRPr lang="de-DE" dirty="0"/>
          </a:p>
        </p:txBody>
      </p:sp>
      <p:sp>
        <p:nvSpPr>
          <p:cNvPr id="21" name="Rechteck: abgerundete Ecken 20">
            <a:extLst>
              <a:ext uri="{FF2B5EF4-FFF2-40B4-BE49-F238E27FC236}">
                <a16:creationId xmlns:a16="http://schemas.microsoft.com/office/drawing/2014/main" id="{A80A0134-8365-3AA5-0AC5-1DBD3BBA74D3}"/>
              </a:ext>
            </a:extLst>
          </p:cNvPr>
          <p:cNvSpPr/>
          <p:nvPr/>
        </p:nvSpPr>
        <p:spPr>
          <a:xfrm>
            <a:off x="6432323" y="4107657"/>
            <a:ext cx="5062890" cy="2647950"/>
          </a:xfrm>
          <a:prstGeom prst="roundRect">
            <a:avLst>
              <a:gd name="adj" fmla="val 527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0" name="Rechteck: abgerundete Ecken 19">
            <a:extLst>
              <a:ext uri="{FF2B5EF4-FFF2-40B4-BE49-F238E27FC236}">
                <a16:creationId xmlns:a16="http://schemas.microsoft.com/office/drawing/2014/main" id="{3417A1F5-D14F-B66B-91C7-BAF708C9DDCA}"/>
              </a:ext>
            </a:extLst>
          </p:cNvPr>
          <p:cNvSpPr/>
          <p:nvPr/>
        </p:nvSpPr>
        <p:spPr>
          <a:xfrm>
            <a:off x="6448925" y="1357314"/>
            <a:ext cx="5062890" cy="2647950"/>
          </a:xfrm>
          <a:prstGeom prst="roundRect">
            <a:avLst>
              <a:gd name="adj" fmla="val 527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8" name="Rechteck: abgerundete Ecken 17">
            <a:extLst>
              <a:ext uri="{FF2B5EF4-FFF2-40B4-BE49-F238E27FC236}">
                <a16:creationId xmlns:a16="http://schemas.microsoft.com/office/drawing/2014/main" id="{C9D11559-4CDE-79C2-41D4-4007ED3B3D95}"/>
              </a:ext>
            </a:extLst>
          </p:cNvPr>
          <p:cNvSpPr/>
          <p:nvPr/>
        </p:nvSpPr>
        <p:spPr>
          <a:xfrm>
            <a:off x="1518745" y="1412025"/>
            <a:ext cx="4170001" cy="1333884"/>
          </a:xfrm>
          <a:prstGeom prst="roundRect">
            <a:avLst/>
          </a:prstGeom>
          <a:solidFill>
            <a:schemeClr val="bg1">
              <a:lumMod val="75000"/>
              <a:alpha val="4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9" name="Rechteck: abgerundete Ecken 18">
            <a:extLst>
              <a:ext uri="{FF2B5EF4-FFF2-40B4-BE49-F238E27FC236}">
                <a16:creationId xmlns:a16="http://schemas.microsoft.com/office/drawing/2014/main" id="{0DD383A4-944D-75CC-8424-4B02ACDA59A7}"/>
              </a:ext>
            </a:extLst>
          </p:cNvPr>
          <p:cNvSpPr/>
          <p:nvPr/>
        </p:nvSpPr>
        <p:spPr>
          <a:xfrm>
            <a:off x="1518745" y="2875804"/>
            <a:ext cx="4249995" cy="3826964"/>
          </a:xfrm>
          <a:prstGeom prst="roundRect">
            <a:avLst>
              <a:gd name="adj" fmla="val 527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425C9E95-22BC-31C9-D53F-B549E6FDA72E}"/>
              </a:ext>
            </a:extLst>
          </p:cNvPr>
          <p:cNvSpPr txBox="1"/>
          <p:nvPr/>
        </p:nvSpPr>
        <p:spPr>
          <a:xfrm>
            <a:off x="3538548" y="13950"/>
            <a:ext cx="5114904" cy="769441"/>
          </a:xfrm>
          <a:prstGeom prst="rect">
            <a:avLst/>
          </a:prstGeom>
          <a:noFill/>
        </p:spPr>
        <p:txBody>
          <a:bodyPr wrap="square" rtlCol="0">
            <a:spAutoFit/>
          </a:bodyPr>
          <a:lstStyle/>
          <a:p>
            <a:pPr algn="ctr"/>
            <a:r>
              <a:rPr lang="de-DE" sz="4400" dirty="0">
                <a:latin typeface="+mj-lt"/>
              </a:rPr>
              <a:t>Daten</a:t>
            </a:r>
            <a:r>
              <a:rPr lang="de-DE" sz="4400" dirty="0"/>
              <a:t> Exploration</a:t>
            </a:r>
          </a:p>
        </p:txBody>
      </p:sp>
      <p:sp>
        <p:nvSpPr>
          <p:cNvPr id="11" name="Textfeld 10">
            <a:extLst>
              <a:ext uri="{FF2B5EF4-FFF2-40B4-BE49-F238E27FC236}">
                <a16:creationId xmlns:a16="http://schemas.microsoft.com/office/drawing/2014/main" id="{B70854B5-A4B7-4EB5-5D0B-75BFD718B334}"/>
              </a:ext>
            </a:extLst>
          </p:cNvPr>
          <p:cNvSpPr txBox="1"/>
          <p:nvPr/>
        </p:nvSpPr>
        <p:spPr>
          <a:xfrm>
            <a:off x="1598740" y="1390913"/>
            <a:ext cx="4013944" cy="1846724"/>
          </a:xfrm>
          <a:prstGeom prst="rect">
            <a:avLst/>
          </a:prstGeom>
          <a:noFill/>
        </p:spPr>
        <p:txBody>
          <a:bodyPr wrap="square" numCol="2" rtlCol="0">
            <a:spAutoFit/>
          </a:bodyPr>
          <a:lstStyle/>
          <a:p>
            <a:pPr marL="285750" indent="-285750">
              <a:buFont typeface="Arial" panose="020B0604020202020204" pitchFamily="34" charset="0"/>
              <a:buChar char="•"/>
            </a:pPr>
            <a:r>
              <a:rPr lang="de-DE" sz="1600" dirty="0"/>
              <a:t>Keine fehlenden Werte		</a:t>
            </a:r>
            <a:endParaRPr lang="de-DE" sz="1600" dirty="0">
              <a:latin typeface="Wingdings" panose="05000000000000000000" pitchFamily="2" charset="2"/>
            </a:endParaRP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Spalten Umbenennung		</a:t>
            </a:r>
            <a:endParaRPr lang="de-DE" sz="1600" dirty="0">
              <a:latin typeface="Wingdings" panose="05000000000000000000" pitchFamily="2" charset="2"/>
            </a:endParaRP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Churn kategorisiert</a:t>
            </a:r>
            <a:endParaRPr lang="de-DE" sz="1600" dirty="0">
              <a:latin typeface="Wingdings" panose="05000000000000000000" pitchFamily="2" charset="2"/>
            </a:endParaRPr>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endParaRPr lang="de-DE" sz="1600" dirty="0"/>
          </a:p>
          <a:p>
            <a:pPr marL="285750" indent="-285750">
              <a:buFont typeface="Arial" panose="020B0604020202020204" pitchFamily="34" charset="0"/>
              <a:buChar char="•"/>
            </a:pPr>
            <a:r>
              <a:rPr lang="de-DE" sz="1600" dirty="0"/>
              <a:t>Daten normalisiert</a:t>
            </a:r>
          </a:p>
          <a:p>
            <a:endParaRPr lang="de-DE" dirty="0"/>
          </a:p>
        </p:txBody>
      </p:sp>
      <p:pic>
        <p:nvPicPr>
          <p:cNvPr id="6" name="Grafik 5" descr="Ein Bild, das Screenshot, Text, Diagramm, Farbigkeit enthält.&#10;&#10;KI-generierte Inhalte können fehlerhaft sein.">
            <a:extLst>
              <a:ext uri="{FF2B5EF4-FFF2-40B4-BE49-F238E27FC236}">
                <a16:creationId xmlns:a16="http://schemas.microsoft.com/office/drawing/2014/main" id="{E46FB5B1-2A29-6C86-56D8-B7A084EB433C}"/>
              </a:ext>
            </a:extLst>
          </p:cNvPr>
          <p:cNvPicPr>
            <a:picLocks noChangeAspect="1"/>
          </p:cNvPicPr>
          <p:nvPr/>
        </p:nvPicPr>
        <p:blipFill>
          <a:blip r:embed="rId4"/>
          <a:stretch>
            <a:fillRect/>
          </a:stretch>
        </p:blipFill>
        <p:spPr>
          <a:xfrm>
            <a:off x="6516463" y="1416145"/>
            <a:ext cx="4894610" cy="2553709"/>
          </a:xfrm>
          <a:prstGeom prst="rect">
            <a:avLst/>
          </a:prstGeom>
        </p:spPr>
      </p:pic>
      <p:pic>
        <p:nvPicPr>
          <p:cNvPr id="8" name="Grafik 7" descr="Ein Bild, das Text, Screenshot, Diagramm, Reihe enthält.&#10;&#10;KI-generierte Inhalte können fehlerhaft sein.">
            <a:extLst>
              <a:ext uri="{FF2B5EF4-FFF2-40B4-BE49-F238E27FC236}">
                <a16:creationId xmlns:a16="http://schemas.microsoft.com/office/drawing/2014/main" id="{F1DAAD81-C70F-96E2-1250-77B793AAE724}"/>
              </a:ext>
            </a:extLst>
          </p:cNvPr>
          <p:cNvPicPr>
            <a:picLocks noChangeAspect="1"/>
          </p:cNvPicPr>
          <p:nvPr/>
        </p:nvPicPr>
        <p:blipFill>
          <a:blip r:embed="rId5"/>
          <a:stretch>
            <a:fillRect/>
          </a:stretch>
        </p:blipFill>
        <p:spPr>
          <a:xfrm>
            <a:off x="6516463" y="4165000"/>
            <a:ext cx="4894610" cy="2490693"/>
          </a:xfrm>
          <a:prstGeom prst="rect">
            <a:avLst/>
          </a:prstGeom>
        </p:spPr>
      </p:pic>
      <p:pic>
        <p:nvPicPr>
          <p:cNvPr id="9" name="Grafik 8" descr="Ein Bild, das Text, Screenshot, Diagramm, Schrift enthält.&#10;&#10;KI-generierte Inhalte können fehlerhaft sein.">
            <a:extLst>
              <a:ext uri="{FF2B5EF4-FFF2-40B4-BE49-F238E27FC236}">
                <a16:creationId xmlns:a16="http://schemas.microsoft.com/office/drawing/2014/main" id="{A7FC3F4D-223B-3B93-312B-C6A4F5116CF3}"/>
              </a:ext>
            </a:extLst>
          </p:cNvPr>
          <p:cNvPicPr>
            <a:picLocks noChangeAspect="1"/>
          </p:cNvPicPr>
          <p:nvPr/>
        </p:nvPicPr>
        <p:blipFill>
          <a:blip r:embed="rId6"/>
          <a:stretch>
            <a:fillRect/>
          </a:stretch>
        </p:blipFill>
        <p:spPr>
          <a:xfrm>
            <a:off x="1598740" y="2932732"/>
            <a:ext cx="4090007" cy="3720657"/>
          </a:xfrm>
          <a:prstGeom prst="rect">
            <a:avLst/>
          </a:prstGeom>
        </p:spPr>
      </p:pic>
      <p:sp>
        <p:nvSpPr>
          <p:cNvPr id="10" name="Textfeld 9">
            <a:extLst>
              <a:ext uri="{FF2B5EF4-FFF2-40B4-BE49-F238E27FC236}">
                <a16:creationId xmlns:a16="http://schemas.microsoft.com/office/drawing/2014/main" id="{7B84BB07-B7D0-3944-BF04-F8B62DAAE5B1}"/>
              </a:ext>
            </a:extLst>
          </p:cNvPr>
          <p:cNvSpPr txBox="1"/>
          <p:nvPr/>
        </p:nvSpPr>
        <p:spPr>
          <a:xfrm>
            <a:off x="1472519" y="809489"/>
            <a:ext cx="9938554" cy="369332"/>
          </a:xfrm>
          <a:prstGeom prst="rect">
            <a:avLst/>
          </a:prstGeom>
          <a:noFill/>
        </p:spPr>
        <p:txBody>
          <a:bodyPr wrap="none" rtlCol="0">
            <a:spAutoFit/>
          </a:bodyPr>
          <a:lstStyle/>
          <a:p>
            <a:pPr algn="ctr"/>
            <a:r>
              <a:rPr lang="de-DE" dirty="0"/>
              <a:t>Daten lesen → Daten prüfen →  Daten sortieren → Daten normalisieren → Auf Korrelationen prüfen</a:t>
            </a:r>
          </a:p>
        </p:txBody>
      </p:sp>
      <p:sp>
        <p:nvSpPr>
          <p:cNvPr id="2" name="Titel 1">
            <a:extLst>
              <a:ext uri="{FF2B5EF4-FFF2-40B4-BE49-F238E27FC236}">
                <a16:creationId xmlns:a16="http://schemas.microsoft.com/office/drawing/2014/main" id="{31FF8977-97D9-F45A-40D3-FED179F8CBF6}"/>
              </a:ext>
            </a:extLst>
          </p:cNvPr>
          <p:cNvSpPr>
            <a:spLocks noGrp="1"/>
          </p:cNvSpPr>
          <p:nvPr>
            <p:ph type="title"/>
          </p:nvPr>
        </p:nvSpPr>
        <p:spPr>
          <a:xfrm>
            <a:off x="997455" y="61713"/>
            <a:ext cx="2104561" cy="540643"/>
          </a:xfrm>
        </p:spPr>
        <p:txBody>
          <a:bodyPr>
            <a:normAutofit/>
          </a:bodyPr>
          <a:lstStyle/>
          <a:p>
            <a:r>
              <a:rPr lang="de-DE" sz="2000" i="0" dirty="0">
                <a:solidFill>
                  <a:srgbClr val="1D1C1D"/>
                </a:solidFill>
                <a:effectLst/>
                <a:latin typeface="Arial" panose="020B0604020202020204" pitchFamily="34" charset="0"/>
                <a:cs typeface="Arial" panose="020B0604020202020204" pitchFamily="34" charset="0"/>
              </a:rPr>
              <a:t>KNIME</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221806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6AB87-6AE8-B849-FCC4-84FE2D980B8D}"/>
            </a:ext>
          </a:extLst>
        </p:cNvPr>
        <p:cNvGrpSpPr/>
        <p:nvPr/>
      </p:nvGrpSpPr>
      <p:grpSpPr>
        <a:xfrm>
          <a:off x="0" y="0"/>
          <a:ext cx="0" cy="0"/>
          <a:chOff x="0" y="0"/>
          <a:chExt cx="0" cy="0"/>
        </a:xfrm>
      </p:grpSpPr>
      <p:pic>
        <p:nvPicPr>
          <p:cNvPr id="25" name="Grafik 24">
            <a:extLst>
              <a:ext uri="{FF2B5EF4-FFF2-40B4-BE49-F238E27FC236}">
                <a16:creationId xmlns:a16="http://schemas.microsoft.com/office/drawing/2014/main" id="{05442180-4952-D1E7-7313-DD0B63129EE1}"/>
              </a:ext>
            </a:extLst>
          </p:cNvPr>
          <p:cNvPicPr>
            <a:picLocks noChangeAspect="1"/>
          </p:cNvPicPr>
          <p:nvPr/>
        </p:nvPicPr>
        <p:blipFill>
          <a:blip r:embed="rId3"/>
          <a:stretch>
            <a:fillRect/>
          </a:stretch>
        </p:blipFill>
        <p:spPr>
          <a:xfrm>
            <a:off x="0" y="0"/>
            <a:ext cx="12192000" cy="6858000"/>
          </a:xfrm>
          <a:prstGeom prst="rect">
            <a:avLst/>
          </a:prstGeom>
        </p:spPr>
      </p:pic>
      <p:sp>
        <p:nvSpPr>
          <p:cNvPr id="27" name="Flussdiagramm: Verbinder 26">
            <a:extLst>
              <a:ext uri="{FF2B5EF4-FFF2-40B4-BE49-F238E27FC236}">
                <a16:creationId xmlns:a16="http://schemas.microsoft.com/office/drawing/2014/main" id="{2E39BFDF-AE14-A0E2-9A52-ABC239F21441}"/>
              </a:ext>
            </a:extLst>
          </p:cNvPr>
          <p:cNvSpPr/>
          <p:nvPr/>
        </p:nvSpPr>
        <p:spPr>
          <a:xfrm>
            <a:off x="11817752" y="6498213"/>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hteck: abgerundete Ecken 25">
            <a:extLst>
              <a:ext uri="{FF2B5EF4-FFF2-40B4-BE49-F238E27FC236}">
                <a16:creationId xmlns:a16="http://schemas.microsoft.com/office/drawing/2014/main" id="{D7B8A0F4-86FE-6DEF-54A6-C283FBBEA430}"/>
              </a:ext>
            </a:extLst>
          </p:cNvPr>
          <p:cNvSpPr/>
          <p:nvPr/>
        </p:nvSpPr>
        <p:spPr>
          <a:xfrm>
            <a:off x="2172925" y="1644647"/>
            <a:ext cx="8268712" cy="1684269"/>
          </a:xfrm>
          <a:prstGeom prst="roundRect">
            <a:avLst>
              <a:gd name="adj" fmla="val 5272"/>
            </a:avLst>
          </a:prstGeom>
          <a:solidFill>
            <a:srgbClr val="EEEE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Foliennummernplatzhalter 3">
            <a:extLst>
              <a:ext uri="{FF2B5EF4-FFF2-40B4-BE49-F238E27FC236}">
                <a16:creationId xmlns:a16="http://schemas.microsoft.com/office/drawing/2014/main" id="{3515B04A-0807-6297-B798-DF9A5400E087}"/>
              </a:ext>
            </a:extLst>
          </p:cNvPr>
          <p:cNvSpPr>
            <a:spLocks noGrp="1"/>
          </p:cNvSpPr>
          <p:nvPr>
            <p:ph type="sldNum" sz="quarter" idx="12"/>
          </p:nvPr>
        </p:nvSpPr>
        <p:spPr>
          <a:xfrm>
            <a:off x="11817752" y="6453386"/>
            <a:ext cx="292998" cy="404614"/>
          </a:xfrm>
        </p:spPr>
        <p:txBody>
          <a:bodyPr/>
          <a:lstStyle/>
          <a:p>
            <a:fld id="{11B2E5BD-36A5-4AE2-8162-AFA1CE7FDEBC}" type="slidenum">
              <a:rPr lang="de-DE" smtClean="0"/>
              <a:t>6</a:t>
            </a:fld>
            <a:endParaRPr lang="de-DE" dirty="0"/>
          </a:p>
        </p:txBody>
      </p:sp>
      <p:sp>
        <p:nvSpPr>
          <p:cNvPr id="3" name="Textfeld 2">
            <a:extLst>
              <a:ext uri="{FF2B5EF4-FFF2-40B4-BE49-F238E27FC236}">
                <a16:creationId xmlns:a16="http://schemas.microsoft.com/office/drawing/2014/main" id="{ADC39E69-BC70-0A90-AB6B-3FD191F5DDDF}"/>
              </a:ext>
            </a:extLst>
          </p:cNvPr>
          <p:cNvSpPr txBox="1"/>
          <p:nvPr/>
        </p:nvSpPr>
        <p:spPr>
          <a:xfrm>
            <a:off x="4165965" y="602356"/>
            <a:ext cx="4282633" cy="769441"/>
          </a:xfrm>
          <a:prstGeom prst="rect">
            <a:avLst/>
          </a:prstGeom>
          <a:noFill/>
        </p:spPr>
        <p:txBody>
          <a:bodyPr wrap="square" rtlCol="0">
            <a:spAutoFit/>
          </a:bodyPr>
          <a:lstStyle/>
          <a:p>
            <a:r>
              <a:rPr lang="de-DE" sz="4400" dirty="0"/>
              <a:t>Triviale Baseline</a:t>
            </a:r>
          </a:p>
        </p:txBody>
      </p:sp>
      <p:pic>
        <p:nvPicPr>
          <p:cNvPr id="9" name="Grafik 8" descr="Ein Bild, das Text, Screenshot, Schrift, Reihe enthält.&#10;&#10;KI-generierte Inhalte können fehlerhaft sein.">
            <a:extLst>
              <a:ext uri="{FF2B5EF4-FFF2-40B4-BE49-F238E27FC236}">
                <a16:creationId xmlns:a16="http://schemas.microsoft.com/office/drawing/2014/main" id="{2A49468C-FD40-5645-474D-F1C3427F3ECF}"/>
              </a:ext>
            </a:extLst>
          </p:cNvPr>
          <p:cNvPicPr>
            <a:picLocks noChangeAspect="1"/>
          </p:cNvPicPr>
          <p:nvPr/>
        </p:nvPicPr>
        <p:blipFill>
          <a:blip r:embed="rId4"/>
          <a:stretch>
            <a:fillRect/>
          </a:stretch>
        </p:blipFill>
        <p:spPr>
          <a:xfrm>
            <a:off x="2235834" y="1722595"/>
            <a:ext cx="8142896" cy="1430197"/>
          </a:xfrm>
          <a:prstGeom prst="rect">
            <a:avLst/>
          </a:prstGeom>
        </p:spPr>
      </p:pic>
      <p:sp>
        <p:nvSpPr>
          <p:cNvPr id="13" name="Textfeld 12">
            <a:extLst>
              <a:ext uri="{FF2B5EF4-FFF2-40B4-BE49-F238E27FC236}">
                <a16:creationId xmlns:a16="http://schemas.microsoft.com/office/drawing/2014/main" id="{19E3D226-3935-83B8-B549-AB43943AA50A}"/>
              </a:ext>
            </a:extLst>
          </p:cNvPr>
          <p:cNvSpPr txBox="1"/>
          <p:nvPr/>
        </p:nvSpPr>
        <p:spPr>
          <a:xfrm>
            <a:off x="2540615" y="3878584"/>
            <a:ext cx="7110770" cy="1587614"/>
          </a:xfrm>
          <a:prstGeom prst="rect">
            <a:avLst/>
          </a:prstGeom>
          <a:noFill/>
        </p:spPr>
        <p:txBody>
          <a:bodyPr wrap="square">
            <a:spAutoFit/>
          </a:bodyPr>
          <a:lstStyle/>
          <a:p>
            <a:pPr marL="342900" lvl="0" indent="-342900">
              <a:lnSpc>
                <a:spcPct val="115000"/>
              </a:lnSpc>
              <a:spcAft>
                <a:spcPts val="1000"/>
              </a:spcAft>
              <a:buSzPts val="1000"/>
              <a:buFont typeface="Symbol" panose="05050102010706020507" pitchFamily="18" charset="2"/>
              <a:buChar char=""/>
              <a:tabLst>
                <a:tab pos="457200" algn="l"/>
              </a:tabLst>
            </a:pPr>
            <a:r>
              <a:rPr lang="de-DE" sz="2400" dirty="0">
                <a:ea typeface="Cambria" panose="02040503050406030204" pitchFamily="18" charset="0"/>
                <a:cs typeface="Times New Roman" panose="02020603050405020304" pitchFamily="18" charset="0"/>
              </a:rPr>
              <a:t>Grundannahme: N</a:t>
            </a:r>
            <a:r>
              <a:rPr lang="de-DE" sz="2400" dirty="0">
                <a:effectLst/>
                <a:ea typeface="Cambria" panose="02040503050406030204" pitchFamily="18" charset="0"/>
                <a:cs typeface="Times New Roman" panose="02020603050405020304" pitchFamily="18" charset="0"/>
              </a:rPr>
              <a:t>iemand kündig</a:t>
            </a:r>
          </a:p>
          <a:p>
            <a:pPr marL="342900" lvl="0" indent="-342900">
              <a:lnSpc>
                <a:spcPct val="115000"/>
              </a:lnSpc>
              <a:spcAft>
                <a:spcPts val="1000"/>
              </a:spcAft>
              <a:buSzPts val="1000"/>
              <a:buFont typeface="Symbol" panose="05050102010706020507" pitchFamily="18" charset="2"/>
              <a:buChar char=""/>
              <a:tabLst>
                <a:tab pos="457200" algn="l"/>
              </a:tabLst>
            </a:pPr>
            <a:r>
              <a:rPr lang="de-DE" sz="2400" dirty="0">
                <a:ea typeface="Cambria" panose="02040503050406030204" pitchFamily="18" charset="0"/>
                <a:cs typeface="Times New Roman" panose="02020603050405020304" pitchFamily="18" charset="0"/>
              </a:rPr>
              <a:t>Fehlerquote von 26,5%</a:t>
            </a:r>
          </a:p>
          <a:p>
            <a:pPr marL="342900" lvl="0" indent="-342900">
              <a:lnSpc>
                <a:spcPct val="115000"/>
              </a:lnSpc>
              <a:spcAft>
                <a:spcPts val="1000"/>
              </a:spcAft>
              <a:buSzPts val="1000"/>
              <a:buFont typeface="Symbol" panose="05050102010706020507" pitchFamily="18" charset="2"/>
              <a:buChar char=""/>
              <a:tabLst>
                <a:tab pos="457200" algn="l"/>
              </a:tabLst>
            </a:pPr>
            <a:r>
              <a:rPr lang="de-DE" sz="2400" dirty="0">
                <a:ea typeface="Cambria" panose="02040503050406030204" pitchFamily="18" charset="0"/>
                <a:cs typeface="Times New Roman" panose="02020603050405020304" pitchFamily="18" charset="0"/>
              </a:rPr>
              <a:t>d</a:t>
            </a:r>
            <a:r>
              <a:rPr lang="de-DE" sz="2400" dirty="0">
                <a:effectLst/>
                <a:ea typeface="Cambria" panose="02040503050406030204" pitchFamily="18" charset="0"/>
                <a:cs typeface="Times New Roman" panose="02020603050405020304" pitchFamily="18" charset="0"/>
              </a:rPr>
              <a:t>ient als </a:t>
            </a:r>
            <a:r>
              <a:rPr lang="de-DE" sz="2400" dirty="0">
                <a:ea typeface="Cambria" panose="02040503050406030204" pitchFamily="18" charset="0"/>
                <a:cs typeface="Times New Roman" panose="02020603050405020304" pitchFamily="18" charset="0"/>
              </a:rPr>
              <a:t>R</a:t>
            </a:r>
            <a:r>
              <a:rPr lang="de-DE" sz="2400" dirty="0">
                <a:effectLst/>
                <a:ea typeface="Cambria" panose="02040503050406030204" pitchFamily="18" charset="0"/>
                <a:cs typeface="Times New Roman" panose="02020603050405020304" pitchFamily="18" charset="0"/>
              </a:rPr>
              <a:t>eferenz</a:t>
            </a:r>
            <a:r>
              <a:rPr lang="de-DE" sz="2400" dirty="0">
                <a:ea typeface="Cambria" panose="02040503050406030204" pitchFamily="18" charset="0"/>
                <a:cs typeface="Times New Roman" panose="02020603050405020304" pitchFamily="18" charset="0"/>
              </a:rPr>
              <a:t>wert für das </a:t>
            </a:r>
            <a:r>
              <a:rPr lang="de-DE" sz="2400" dirty="0" err="1">
                <a:ea typeface="Cambria" panose="02040503050406030204" pitchFamily="18" charset="0"/>
                <a:cs typeface="Times New Roman" panose="02020603050405020304" pitchFamily="18" charset="0"/>
              </a:rPr>
              <a:t>Machine</a:t>
            </a:r>
            <a:r>
              <a:rPr lang="de-DE" sz="2400" dirty="0">
                <a:ea typeface="Cambria" panose="02040503050406030204" pitchFamily="18" charset="0"/>
                <a:cs typeface="Times New Roman" panose="02020603050405020304" pitchFamily="18" charset="0"/>
              </a:rPr>
              <a:t> Learning</a:t>
            </a:r>
            <a:endParaRPr lang="de-DE" sz="2400" dirty="0">
              <a:effectLst/>
              <a:ea typeface="Cambria" panose="02040503050406030204" pitchFamily="18" charset="0"/>
              <a:cs typeface="Times New Roman" panose="02020603050405020304" pitchFamily="18" charset="0"/>
            </a:endParaRPr>
          </a:p>
        </p:txBody>
      </p:sp>
      <p:sp>
        <p:nvSpPr>
          <p:cNvPr id="21" name="Titel 1">
            <a:extLst>
              <a:ext uri="{FF2B5EF4-FFF2-40B4-BE49-F238E27FC236}">
                <a16:creationId xmlns:a16="http://schemas.microsoft.com/office/drawing/2014/main" id="{62FC6D13-D425-CE5E-FA65-35A6AE4CE7E7}"/>
              </a:ext>
            </a:extLst>
          </p:cNvPr>
          <p:cNvSpPr txBox="1">
            <a:spLocks/>
          </p:cNvSpPr>
          <p:nvPr/>
        </p:nvSpPr>
        <p:spPr>
          <a:xfrm>
            <a:off x="997455" y="61713"/>
            <a:ext cx="2104561" cy="540643"/>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de-DE" sz="2000" dirty="0">
                <a:solidFill>
                  <a:srgbClr val="1D1C1D"/>
                </a:solidFill>
                <a:latin typeface="Arial" panose="020B0604020202020204" pitchFamily="34" charset="0"/>
                <a:cs typeface="Arial" panose="020B0604020202020204" pitchFamily="34" charset="0"/>
              </a:rPr>
              <a:t>KNIME</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1731311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Rechteck, Whiteboard, Quadrat, Text enthält.&#10;&#10;KI-generierte Inhalte können fehlerhaft sein.">
            <a:extLst>
              <a:ext uri="{FF2B5EF4-FFF2-40B4-BE49-F238E27FC236}">
                <a16:creationId xmlns:a16="http://schemas.microsoft.com/office/drawing/2014/main" id="{28D07CDA-B7C0-8039-7E41-E1647F364660}"/>
              </a:ext>
            </a:extLst>
          </p:cNvPr>
          <p:cNvPicPr>
            <a:picLocks noChangeAspect="1"/>
          </p:cNvPicPr>
          <p:nvPr/>
        </p:nvPicPr>
        <p:blipFill>
          <a:blip r:embed="rId2"/>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DADA88B7-9441-24D9-17FD-A4E51AB160E3}"/>
              </a:ext>
            </a:extLst>
          </p:cNvPr>
          <p:cNvSpPr>
            <a:spLocks noGrp="1"/>
          </p:cNvSpPr>
          <p:nvPr>
            <p:ph type="title"/>
          </p:nvPr>
        </p:nvSpPr>
        <p:spPr>
          <a:xfrm>
            <a:off x="2227162" y="428615"/>
            <a:ext cx="7737676" cy="797917"/>
          </a:xfrm>
        </p:spPr>
        <p:txBody>
          <a:bodyPr/>
          <a:lstStyle/>
          <a:p>
            <a:r>
              <a:rPr lang="de-DE" dirty="0"/>
              <a:t>Unsere MLM und Ihre Leistung</a:t>
            </a:r>
          </a:p>
        </p:txBody>
      </p:sp>
      <p:sp>
        <p:nvSpPr>
          <p:cNvPr id="11" name="Rechteck: abgerundete Ecken 10">
            <a:extLst>
              <a:ext uri="{FF2B5EF4-FFF2-40B4-BE49-F238E27FC236}">
                <a16:creationId xmlns:a16="http://schemas.microsoft.com/office/drawing/2014/main" id="{0E505368-E775-9115-333D-F3992402A97F}"/>
              </a:ext>
            </a:extLst>
          </p:cNvPr>
          <p:cNvSpPr/>
          <p:nvPr/>
        </p:nvSpPr>
        <p:spPr>
          <a:xfrm>
            <a:off x="129368" y="1852627"/>
            <a:ext cx="3067291" cy="2476982"/>
          </a:xfrm>
          <a:prstGeom prst="roundRect">
            <a:avLst/>
          </a:prstGeom>
          <a:solidFill>
            <a:schemeClr val="bg2">
              <a:lumMod val="90000"/>
              <a:alpha val="94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6C4982EE-5250-B4EC-32DE-41748017E641}"/>
              </a:ext>
            </a:extLst>
          </p:cNvPr>
          <p:cNvSpPr/>
          <p:nvPr/>
        </p:nvSpPr>
        <p:spPr>
          <a:xfrm>
            <a:off x="3326027" y="1320800"/>
            <a:ext cx="8576629" cy="4187483"/>
          </a:xfrm>
          <a:prstGeom prst="roundRect">
            <a:avLst/>
          </a:prstGeom>
          <a:solidFill>
            <a:schemeClr val="bg1">
              <a:alpha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6" name="Inhaltsplatzhalter 5" descr="Ein Bild, das Text, Diagramm, Screenshot, Reihe enthält.&#10;&#10;KI-generierte Inhalte können fehlerhaft sein.">
            <a:extLst>
              <a:ext uri="{FF2B5EF4-FFF2-40B4-BE49-F238E27FC236}">
                <a16:creationId xmlns:a16="http://schemas.microsoft.com/office/drawing/2014/main" id="{5A608314-D818-897F-945B-98D692A235C5}"/>
              </a:ext>
            </a:extLst>
          </p:cNvPr>
          <p:cNvPicPr>
            <a:picLocks noGrp="1" noChangeAspect="1"/>
          </p:cNvPicPr>
          <p:nvPr>
            <p:ph idx="1"/>
          </p:nvPr>
        </p:nvPicPr>
        <p:blipFill>
          <a:blip r:embed="rId3"/>
          <a:stretch>
            <a:fillRect/>
          </a:stretch>
        </p:blipFill>
        <p:spPr>
          <a:xfrm>
            <a:off x="3513557" y="1525304"/>
            <a:ext cx="8201379" cy="3724911"/>
          </a:xfrm>
        </p:spPr>
      </p:pic>
      <p:sp>
        <p:nvSpPr>
          <p:cNvPr id="7" name="Textfeld 6">
            <a:extLst>
              <a:ext uri="{FF2B5EF4-FFF2-40B4-BE49-F238E27FC236}">
                <a16:creationId xmlns:a16="http://schemas.microsoft.com/office/drawing/2014/main" id="{F90391AE-5A87-78B7-B81E-E70D4CAB8147}"/>
              </a:ext>
            </a:extLst>
          </p:cNvPr>
          <p:cNvSpPr txBox="1"/>
          <p:nvPr/>
        </p:nvSpPr>
        <p:spPr>
          <a:xfrm>
            <a:off x="289344" y="2075456"/>
            <a:ext cx="3131653" cy="2031325"/>
          </a:xfrm>
          <a:prstGeom prst="rect">
            <a:avLst/>
          </a:prstGeom>
          <a:noFill/>
        </p:spPr>
        <p:txBody>
          <a:bodyPr wrap="square" rtlCol="0">
            <a:spAutoFit/>
          </a:bodyPr>
          <a:lstStyle/>
          <a:p>
            <a:r>
              <a:rPr lang="en-US" dirty="0"/>
              <a:t>-Random Forest</a:t>
            </a:r>
          </a:p>
          <a:p>
            <a:endParaRPr lang="en-US" dirty="0"/>
          </a:p>
          <a:p>
            <a:r>
              <a:rPr lang="en-US" dirty="0"/>
              <a:t>-Gradient Boosted Tree</a:t>
            </a:r>
          </a:p>
          <a:p>
            <a:endParaRPr lang="en-US" dirty="0"/>
          </a:p>
          <a:p>
            <a:r>
              <a:rPr lang="en-US" dirty="0"/>
              <a:t>-k-Nearest Neighbors (</a:t>
            </a:r>
            <a:r>
              <a:rPr lang="en-US" dirty="0" err="1"/>
              <a:t>kNN</a:t>
            </a:r>
            <a:r>
              <a:rPr lang="en-US" dirty="0"/>
              <a:t>)</a:t>
            </a:r>
          </a:p>
          <a:p>
            <a:endParaRPr lang="en-US" dirty="0"/>
          </a:p>
          <a:p>
            <a:r>
              <a:rPr lang="en-US" dirty="0"/>
              <a:t>-</a:t>
            </a:r>
            <a:r>
              <a:rPr lang="en-US" dirty="0" err="1"/>
              <a:t>Logistische</a:t>
            </a:r>
            <a:r>
              <a:rPr lang="en-US" dirty="0"/>
              <a:t> Regression</a:t>
            </a:r>
            <a:endParaRPr lang="de-DE" dirty="0"/>
          </a:p>
        </p:txBody>
      </p:sp>
      <p:sp>
        <p:nvSpPr>
          <p:cNvPr id="8" name="Textfeld 7">
            <a:extLst>
              <a:ext uri="{FF2B5EF4-FFF2-40B4-BE49-F238E27FC236}">
                <a16:creationId xmlns:a16="http://schemas.microsoft.com/office/drawing/2014/main" id="{7118398A-F3E2-C12B-FBEA-0D7757288AC4}"/>
              </a:ext>
            </a:extLst>
          </p:cNvPr>
          <p:cNvSpPr txBox="1"/>
          <p:nvPr/>
        </p:nvSpPr>
        <p:spPr>
          <a:xfrm>
            <a:off x="5788698" y="5508283"/>
            <a:ext cx="5926238" cy="646331"/>
          </a:xfrm>
          <a:prstGeom prst="rect">
            <a:avLst/>
          </a:prstGeom>
          <a:noFill/>
        </p:spPr>
        <p:txBody>
          <a:bodyPr wrap="square" rtlCol="0">
            <a:spAutoFit/>
          </a:bodyPr>
          <a:lstStyle/>
          <a:p>
            <a:pPr algn="r"/>
            <a:r>
              <a:rPr lang="de-DE" b="0" i="1" dirty="0">
                <a:solidFill>
                  <a:srgbClr val="4E5A66"/>
                </a:solidFill>
                <a:effectLst/>
                <a:latin typeface="Source Sans Pro" panose="020B0503030403020204" pitchFamily="34" charset="0"/>
              </a:rPr>
              <a:t>Nach eingehender Prüfung haben wir festgestellt, dass die Logistische Regression das beste Ergebnis geliefert hat.</a:t>
            </a:r>
            <a:endParaRPr lang="de-DE" i="1" dirty="0"/>
          </a:p>
        </p:txBody>
      </p:sp>
      <p:sp>
        <p:nvSpPr>
          <p:cNvPr id="10" name="Titel 1">
            <a:extLst>
              <a:ext uri="{FF2B5EF4-FFF2-40B4-BE49-F238E27FC236}">
                <a16:creationId xmlns:a16="http://schemas.microsoft.com/office/drawing/2014/main" id="{4E7D75EC-3F29-126D-8CAE-F4CCF26E10A4}"/>
              </a:ext>
            </a:extLst>
          </p:cNvPr>
          <p:cNvSpPr txBox="1">
            <a:spLocks/>
          </p:cNvSpPr>
          <p:nvPr/>
        </p:nvSpPr>
        <p:spPr>
          <a:xfrm>
            <a:off x="997455" y="61713"/>
            <a:ext cx="2104561" cy="540643"/>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de-DE" sz="2000" dirty="0">
                <a:solidFill>
                  <a:srgbClr val="1D1C1D"/>
                </a:solidFill>
                <a:latin typeface="Arial" panose="020B0604020202020204" pitchFamily="34" charset="0"/>
                <a:cs typeface="Arial" panose="020B0604020202020204" pitchFamily="34" charset="0"/>
              </a:rPr>
              <a:t>KNIME</a:t>
            </a:r>
            <a:endParaRPr lang="de-DE" sz="2000" dirty="0">
              <a:latin typeface="Arial" panose="020B0604020202020204" pitchFamily="34" charset="0"/>
              <a:cs typeface="Arial" panose="020B0604020202020204" pitchFamily="34" charset="0"/>
            </a:endParaRPr>
          </a:p>
        </p:txBody>
      </p:sp>
      <p:sp>
        <p:nvSpPr>
          <p:cNvPr id="13" name="Flussdiagramm: Verbinder 12">
            <a:extLst>
              <a:ext uri="{FF2B5EF4-FFF2-40B4-BE49-F238E27FC236}">
                <a16:creationId xmlns:a16="http://schemas.microsoft.com/office/drawing/2014/main" id="{CD475DA8-1AF6-6C2C-FACC-FFFE1C5DAB4A}"/>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Foliennummernplatzhalter 3">
            <a:extLst>
              <a:ext uri="{FF2B5EF4-FFF2-40B4-BE49-F238E27FC236}">
                <a16:creationId xmlns:a16="http://schemas.microsoft.com/office/drawing/2014/main" id="{433F8079-D51F-BECF-400E-0CC405D7CDA1}"/>
              </a:ext>
            </a:extLst>
          </p:cNvPr>
          <p:cNvSpPr txBox="1">
            <a:spLocks/>
          </p:cNvSpPr>
          <p:nvPr/>
        </p:nvSpPr>
        <p:spPr>
          <a:xfrm>
            <a:off x="11877673" y="6499860"/>
            <a:ext cx="177435" cy="279777"/>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1B2E5BD-36A5-4AE2-8162-AFA1CE7FDEBC}" type="slidenum">
              <a:rPr lang="de-DE" smtClean="0"/>
              <a:pPr algn="ctr"/>
              <a:t>7</a:t>
            </a:fld>
            <a:endParaRPr lang="de-DE" dirty="0"/>
          </a:p>
        </p:txBody>
      </p:sp>
    </p:spTree>
    <p:extLst>
      <p:ext uri="{BB962C8B-B14F-4D97-AF65-F5344CB8AC3E}">
        <p14:creationId xmlns:p14="http://schemas.microsoft.com/office/powerpoint/2010/main" val="193812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07000-FF5C-8C06-C12F-4342220538CB}"/>
            </a:ext>
          </a:extLst>
        </p:cNvPr>
        <p:cNvGrpSpPr/>
        <p:nvPr/>
      </p:nvGrpSpPr>
      <p:grpSpPr>
        <a:xfrm>
          <a:off x="0" y="0"/>
          <a:ext cx="0" cy="0"/>
          <a:chOff x="0" y="0"/>
          <a:chExt cx="0" cy="0"/>
        </a:xfrm>
      </p:grpSpPr>
      <p:pic>
        <p:nvPicPr>
          <p:cNvPr id="12" name="Grafik 11" descr="Ein Bild, das Rechteck, Whiteboard, Quadrat, Text enthält.&#10;&#10;KI-generierte Inhalte können fehlerhaft sein.">
            <a:extLst>
              <a:ext uri="{FF2B5EF4-FFF2-40B4-BE49-F238E27FC236}">
                <a16:creationId xmlns:a16="http://schemas.microsoft.com/office/drawing/2014/main" id="{77CA4816-DDED-839D-0567-E92C0DE581C5}"/>
              </a:ext>
            </a:extLst>
          </p:cNvPr>
          <p:cNvPicPr>
            <a:picLocks noChangeAspect="1"/>
          </p:cNvPicPr>
          <p:nvPr/>
        </p:nvPicPr>
        <p:blipFill>
          <a:blip r:embed="rId3"/>
          <a:stretch>
            <a:fillRect/>
          </a:stretch>
        </p:blipFill>
        <p:spPr>
          <a:xfrm>
            <a:off x="0" y="0"/>
            <a:ext cx="12192000" cy="6858000"/>
          </a:xfrm>
          <a:prstGeom prst="rect">
            <a:avLst/>
          </a:prstGeom>
        </p:spPr>
      </p:pic>
      <p:sp>
        <p:nvSpPr>
          <p:cNvPr id="13" name="Rechteck: abgerundete Ecken 12">
            <a:extLst>
              <a:ext uri="{FF2B5EF4-FFF2-40B4-BE49-F238E27FC236}">
                <a16:creationId xmlns:a16="http://schemas.microsoft.com/office/drawing/2014/main" id="{A085AF65-5282-7D62-CE06-496880992178}"/>
              </a:ext>
            </a:extLst>
          </p:cNvPr>
          <p:cNvSpPr/>
          <p:nvPr/>
        </p:nvSpPr>
        <p:spPr>
          <a:xfrm>
            <a:off x="1216524" y="1184594"/>
            <a:ext cx="10518275" cy="3499166"/>
          </a:xfrm>
          <a:prstGeom prst="roundRect">
            <a:avLst>
              <a:gd name="adj" fmla="val 5272"/>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0042A47A-9CDF-767E-EDC0-4D3C7504932A}"/>
              </a:ext>
            </a:extLst>
          </p:cNvPr>
          <p:cNvSpPr>
            <a:spLocks noGrp="1"/>
          </p:cNvSpPr>
          <p:nvPr>
            <p:ph type="title"/>
          </p:nvPr>
        </p:nvSpPr>
        <p:spPr>
          <a:xfrm>
            <a:off x="928778" y="88427"/>
            <a:ext cx="1143862" cy="547887"/>
          </a:xfrm>
        </p:spPr>
        <p:txBody>
          <a:bodyPr>
            <a:normAutofit/>
          </a:bodyPr>
          <a:lstStyle/>
          <a:p>
            <a:r>
              <a:rPr lang="de-DE" sz="2000" i="0" dirty="0">
                <a:solidFill>
                  <a:srgbClr val="1D1C1D"/>
                </a:solidFill>
                <a:effectLst/>
                <a:latin typeface="Arial" panose="020B0604020202020204" pitchFamily="34" charset="0"/>
                <a:cs typeface="Arial" panose="020B0604020202020204" pitchFamily="34" charset="0"/>
              </a:rPr>
              <a:t>KNIME</a:t>
            </a:r>
            <a:endParaRPr lang="de-DE" sz="2000" dirty="0">
              <a:latin typeface="Arial" panose="020B0604020202020204" pitchFamily="34" charset="0"/>
              <a:cs typeface="Arial" panose="020B0604020202020204" pitchFamily="34" charset="0"/>
            </a:endParaRPr>
          </a:p>
        </p:txBody>
      </p:sp>
      <p:sp>
        <p:nvSpPr>
          <p:cNvPr id="3" name="Textfeld 2">
            <a:extLst>
              <a:ext uri="{FF2B5EF4-FFF2-40B4-BE49-F238E27FC236}">
                <a16:creationId xmlns:a16="http://schemas.microsoft.com/office/drawing/2014/main" id="{9EFD3066-630A-3817-26CD-1CB169F51ECA}"/>
              </a:ext>
            </a:extLst>
          </p:cNvPr>
          <p:cNvSpPr txBox="1"/>
          <p:nvPr/>
        </p:nvSpPr>
        <p:spPr>
          <a:xfrm>
            <a:off x="3549666" y="362371"/>
            <a:ext cx="5092668" cy="646331"/>
          </a:xfrm>
          <a:prstGeom prst="rect">
            <a:avLst/>
          </a:prstGeom>
          <a:noFill/>
        </p:spPr>
        <p:txBody>
          <a:bodyPr wrap="square" rtlCol="0">
            <a:spAutoFit/>
          </a:bodyPr>
          <a:lstStyle/>
          <a:p>
            <a:pPr algn="ctr"/>
            <a:r>
              <a:rPr lang="de-DE" sz="3600" b="1" dirty="0"/>
              <a:t>Modellbewertung</a:t>
            </a:r>
          </a:p>
        </p:txBody>
      </p:sp>
      <p:pic>
        <p:nvPicPr>
          <p:cNvPr id="10" name="Grafik 9" descr="Ein Bild, das Text, Screenshot, Zahl, Schrift enthält.&#10;&#10;KI-generierte Inhalte können fehlerhaft sein.">
            <a:extLst>
              <a:ext uri="{FF2B5EF4-FFF2-40B4-BE49-F238E27FC236}">
                <a16:creationId xmlns:a16="http://schemas.microsoft.com/office/drawing/2014/main" id="{F406081B-45EE-2FC0-7973-21DB958ACC8F}"/>
              </a:ext>
            </a:extLst>
          </p:cNvPr>
          <p:cNvPicPr>
            <a:picLocks noChangeAspect="1"/>
          </p:cNvPicPr>
          <p:nvPr/>
        </p:nvPicPr>
        <p:blipFill>
          <a:blip r:embed="rId4"/>
          <a:stretch>
            <a:fillRect/>
          </a:stretch>
        </p:blipFill>
        <p:spPr>
          <a:xfrm>
            <a:off x="1316434" y="1274145"/>
            <a:ext cx="10300202" cy="3335221"/>
          </a:xfrm>
          <a:prstGeom prst="rect">
            <a:avLst/>
          </a:prstGeom>
        </p:spPr>
      </p:pic>
      <p:sp>
        <p:nvSpPr>
          <p:cNvPr id="11" name="Textfeld 10">
            <a:extLst>
              <a:ext uri="{FF2B5EF4-FFF2-40B4-BE49-F238E27FC236}">
                <a16:creationId xmlns:a16="http://schemas.microsoft.com/office/drawing/2014/main" id="{89AD1171-B601-AA86-4C1E-EDA7E2E78254}"/>
              </a:ext>
            </a:extLst>
          </p:cNvPr>
          <p:cNvSpPr txBox="1"/>
          <p:nvPr/>
        </p:nvSpPr>
        <p:spPr>
          <a:xfrm>
            <a:off x="3321933" y="5069711"/>
            <a:ext cx="6690167" cy="923330"/>
          </a:xfrm>
          <a:prstGeom prst="rect">
            <a:avLst/>
          </a:prstGeom>
          <a:noFill/>
        </p:spPr>
        <p:txBody>
          <a:bodyPr wrap="square" rtlCol="0">
            <a:spAutoFit/>
          </a:bodyPr>
          <a:lstStyle/>
          <a:p>
            <a:r>
              <a:rPr lang="de-DE" b="0" i="0" dirty="0">
                <a:solidFill>
                  <a:srgbClr val="4E5A66"/>
                </a:solidFill>
                <a:effectLst/>
                <a:latin typeface="Source Sans Pro" panose="020B0503030403020204" pitchFamily="34" charset="0"/>
              </a:rPr>
              <a:t>Alle Verfahren liegen also deutlich unter der Baseline-Fehlerquote von 26,5 %, doch die Logistische Regression war durchweg am zuverlässigsten.</a:t>
            </a:r>
            <a:endParaRPr lang="de-DE" dirty="0"/>
          </a:p>
        </p:txBody>
      </p:sp>
      <p:sp>
        <p:nvSpPr>
          <p:cNvPr id="14" name="Flussdiagramm: Verbinder 13">
            <a:extLst>
              <a:ext uri="{FF2B5EF4-FFF2-40B4-BE49-F238E27FC236}">
                <a16:creationId xmlns:a16="http://schemas.microsoft.com/office/drawing/2014/main" id="{0AEEAE2B-159F-88A7-0A97-715CD17B17F0}"/>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5" name="Foliennummernplatzhalter 3">
            <a:extLst>
              <a:ext uri="{FF2B5EF4-FFF2-40B4-BE49-F238E27FC236}">
                <a16:creationId xmlns:a16="http://schemas.microsoft.com/office/drawing/2014/main" id="{E9CF5F4E-B7B9-9E25-CE57-FA617BA9DA25}"/>
              </a:ext>
            </a:extLst>
          </p:cNvPr>
          <p:cNvSpPr txBox="1">
            <a:spLocks/>
          </p:cNvSpPr>
          <p:nvPr/>
        </p:nvSpPr>
        <p:spPr>
          <a:xfrm>
            <a:off x="11877673" y="6499860"/>
            <a:ext cx="177435" cy="279777"/>
          </a:xfrm>
          <a:prstGeom prst="rect">
            <a:avLst/>
          </a:prstGeom>
        </p:spPr>
        <p:txBody>
          <a:bodyPr vert="horz" lIns="91440" tIns="45720" rIns="91440" bIns="45720" rtlCol="0" anchor="ctr"/>
          <a:lstStyle>
            <a:defPPr>
              <a:defRPr lang="en-US"/>
            </a:defPPr>
            <a:lvl1pPr marL="0" algn="r" defTabSz="457200" rtl="0" eaLnBrk="1" latinLnBrk="0" hangingPunct="1">
              <a:defRPr sz="1200" kern="1200" baseline="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11B2E5BD-36A5-4AE2-8162-AFA1CE7FDEBC}" type="slidenum">
              <a:rPr lang="de-DE" smtClean="0"/>
              <a:pPr algn="ctr"/>
              <a:t>8</a:t>
            </a:fld>
            <a:endParaRPr lang="de-DE" dirty="0"/>
          </a:p>
        </p:txBody>
      </p:sp>
    </p:spTree>
    <p:extLst>
      <p:ext uri="{BB962C8B-B14F-4D97-AF65-F5344CB8AC3E}">
        <p14:creationId xmlns:p14="http://schemas.microsoft.com/office/powerpoint/2010/main" val="2442040625"/>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46E22-1BA0-7473-2B06-9F114869A317}"/>
            </a:ext>
          </a:extLst>
        </p:cNvPr>
        <p:cNvGrpSpPr/>
        <p:nvPr/>
      </p:nvGrpSpPr>
      <p:grpSpPr>
        <a:xfrm>
          <a:off x="0" y="0"/>
          <a:ext cx="0" cy="0"/>
          <a:chOff x="0" y="0"/>
          <a:chExt cx="0" cy="0"/>
        </a:xfrm>
      </p:grpSpPr>
      <p:pic>
        <p:nvPicPr>
          <p:cNvPr id="28" name="Grafik 27" descr="Ein Bild, das Rechteck, Whiteboard, Quadrat, Text enthält.&#10;&#10;KI-generierte Inhalte können fehlerhaft sein.">
            <a:extLst>
              <a:ext uri="{FF2B5EF4-FFF2-40B4-BE49-F238E27FC236}">
                <a16:creationId xmlns:a16="http://schemas.microsoft.com/office/drawing/2014/main" id="{B54D1BCD-DBBC-F470-F3CB-6782572631A9}"/>
              </a:ext>
            </a:extLst>
          </p:cNvPr>
          <p:cNvPicPr>
            <a:picLocks noChangeAspect="1"/>
          </p:cNvPicPr>
          <p:nvPr/>
        </p:nvPicPr>
        <p:blipFill>
          <a:blip r:embed="rId3"/>
          <a:stretch>
            <a:fillRect/>
          </a:stretch>
        </p:blipFill>
        <p:spPr>
          <a:xfrm>
            <a:off x="0" y="0"/>
            <a:ext cx="12192000" cy="6858000"/>
          </a:xfrm>
          <a:prstGeom prst="rect">
            <a:avLst/>
          </a:prstGeom>
        </p:spPr>
      </p:pic>
      <p:sp>
        <p:nvSpPr>
          <p:cNvPr id="2" name="Titel 1">
            <a:extLst>
              <a:ext uri="{FF2B5EF4-FFF2-40B4-BE49-F238E27FC236}">
                <a16:creationId xmlns:a16="http://schemas.microsoft.com/office/drawing/2014/main" id="{5E595834-31BB-EB76-9E4C-BBE3440F6A55}"/>
              </a:ext>
            </a:extLst>
          </p:cNvPr>
          <p:cNvSpPr>
            <a:spLocks noGrp="1"/>
          </p:cNvSpPr>
          <p:nvPr>
            <p:ph type="title"/>
          </p:nvPr>
        </p:nvSpPr>
        <p:spPr>
          <a:xfrm>
            <a:off x="1020218" y="80182"/>
            <a:ext cx="1239509" cy="537727"/>
          </a:xfrm>
        </p:spPr>
        <p:txBody>
          <a:bodyPr>
            <a:normAutofit/>
          </a:bodyPr>
          <a:lstStyle/>
          <a:p>
            <a:r>
              <a:rPr lang="de-DE" sz="2000" i="0" dirty="0">
                <a:solidFill>
                  <a:srgbClr val="1D1C1D"/>
                </a:solidFill>
                <a:effectLst/>
                <a:latin typeface="Arial" panose="020B0604020202020204" pitchFamily="34" charset="0"/>
                <a:cs typeface="Arial" panose="020B0604020202020204" pitchFamily="34" charset="0"/>
              </a:rPr>
              <a:t>KNIME</a:t>
            </a:r>
            <a:endParaRPr lang="de-DE" sz="2000" dirty="0">
              <a:latin typeface="Arial" panose="020B0604020202020204" pitchFamily="34" charset="0"/>
              <a:cs typeface="Arial" panose="020B0604020202020204" pitchFamily="34" charset="0"/>
            </a:endParaRPr>
          </a:p>
        </p:txBody>
      </p:sp>
      <p:sp>
        <p:nvSpPr>
          <p:cNvPr id="26" name="Rechteck: abgerundete Ecken 25">
            <a:extLst>
              <a:ext uri="{FF2B5EF4-FFF2-40B4-BE49-F238E27FC236}">
                <a16:creationId xmlns:a16="http://schemas.microsoft.com/office/drawing/2014/main" id="{38CB9FA3-93CA-55D4-85D1-7BD562F8AA81}"/>
              </a:ext>
            </a:extLst>
          </p:cNvPr>
          <p:cNvSpPr/>
          <p:nvPr/>
        </p:nvSpPr>
        <p:spPr>
          <a:xfrm>
            <a:off x="7361499" y="2164466"/>
            <a:ext cx="4132162" cy="3995444"/>
          </a:xfrm>
          <a:prstGeom prst="roundRect">
            <a:avLst/>
          </a:prstGeom>
          <a:solidFill>
            <a:srgbClr val="FFF8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Textfeld 2">
            <a:extLst>
              <a:ext uri="{FF2B5EF4-FFF2-40B4-BE49-F238E27FC236}">
                <a16:creationId xmlns:a16="http://schemas.microsoft.com/office/drawing/2014/main" id="{0B2EF747-8699-3627-CEC1-3A97EC3312AC}"/>
              </a:ext>
            </a:extLst>
          </p:cNvPr>
          <p:cNvSpPr txBox="1"/>
          <p:nvPr/>
        </p:nvSpPr>
        <p:spPr>
          <a:xfrm>
            <a:off x="1924447" y="698090"/>
            <a:ext cx="8361691" cy="1200329"/>
          </a:xfrm>
          <a:prstGeom prst="rect">
            <a:avLst/>
          </a:prstGeom>
          <a:noFill/>
        </p:spPr>
        <p:txBody>
          <a:bodyPr wrap="square" rtlCol="0">
            <a:spAutoFit/>
          </a:bodyPr>
          <a:lstStyle/>
          <a:p>
            <a:r>
              <a:rPr lang="de-DE" sz="3600" b="0" i="0" dirty="0">
                <a:effectLst/>
                <a:latin typeface="+mj-lt"/>
              </a:rPr>
              <a:t>Warum die Logistische Regression für FlexAppealFitness besonders geeignet ist</a:t>
            </a:r>
            <a:endParaRPr lang="de-DE" sz="3600" dirty="0">
              <a:latin typeface="+mj-lt"/>
            </a:endParaRPr>
          </a:p>
        </p:txBody>
      </p:sp>
      <p:sp>
        <p:nvSpPr>
          <p:cNvPr id="10" name="Textfeld 9">
            <a:extLst>
              <a:ext uri="{FF2B5EF4-FFF2-40B4-BE49-F238E27FC236}">
                <a16:creationId xmlns:a16="http://schemas.microsoft.com/office/drawing/2014/main" id="{0B8E2A18-28A5-B441-F479-286CD11F7C1F}"/>
              </a:ext>
            </a:extLst>
          </p:cNvPr>
          <p:cNvSpPr txBox="1"/>
          <p:nvPr/>
        </p:nvSpPr>
        <p:spPr>
          <a:xfrm>
            <a:off x="1469985" y="2722292"/>
            <a:ext cx="5544273" cy="2215991"/>
          </a:xfrm>
          <a:prstGeom prst="rect">
            <a:avLst/>
          </a:prstGeom>
          <a:noFill/>
        </p:spPr>
        <p:txBody>
          <a:bodyPr wrap="square" rtlCol="0">
            <a:spAutoFit/>
          </a:bodyPr>
          <a:lstStyle/>
          <a:p>
            <a:pPr>
              <a:lnSpc>
                <a:spcPct val="200000"/>
              </a:lnSpc>
            </a:pPr>
            <a:r>
              <a:rPr lang="de-DE" sz="2000" dirty="0"/>
              <a:t>-Einfachheit und Nachvollziehbarkeit.</a:t>
            </a:r>
          </a:p>
          <a:p>
            <a:pPr>
              <a:lnSpc>
                <a:spcPct val="200000"/>
              </a:lnSpc>
            </a:pPr>
            <a:r>
              <a:rPr lang="de-DE" sz="2000" dirty="0"/>
              <a:t>-Gute Performance bei gemischten Daten.</a:t>
            </a:r>
          </a:p>
          <a:p>
            <a:pPr>
              <a:lnSpc>
                <a:spcPct val="200000"/>
              </a:lnSpc>
            </a:pPr>
            <a:r>
              <a:rPr lang="de-DE" sz="2000" dirty="0"/>
              <a:t>-Schnelle Trainingszeiten und einfache Wartung.</a:t>
            </a:r>
          </a:p>
          <a:p>
            <a:endParaRPr lang="de-DE" dirty="0"/>
          </a:p>
        </p:txBody>
      </p:sp>
      <p:sp>
        <p:nvSpPr>
          <p:cNvPr id="22" name="Flussdiagramm: Verbinder 21">
            <a:extLst>
              <a:ext uri="{FF2B5EF4-FFF2-40B4-BE49-F238E27FC236}">
                <a16:creationId xmlns:a16="http://schemas.microsoft.com/office/drawing/2014/main" id="{520DA489-F6D8-EC59-BD3D-22DE6EDA80BE}"/>
              </a:ext>
            </a:extLst>
          </p:cNvPr>
          <p:cNvSpPr/>
          <p:nvPr/>
        </p:nvSpPr>
        <p:spPr>
          <a:xfrm>
            <a:off x="11806641" y="6499860"/>
            <a:ext cx="319500" cy="314960"/>
          </a:xfrm>
          <a:prstGeom prst="flowChartConnector">
            <a:avLst/>
          </a:prstGeom>
          <a:solidFill>
            <a:srgbClr val="EFEC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Foliennummernplatzhalter 3">
            <a:extLst>
              <a:ext uri="{FF2B5EF4-FFF2-40B4-BE49-F238E27FC236}">
                <a16:creationId xmlns:a16="http://schemas.microsoft.com/office/drawing/2014/main" id="{A81671CA-B4B1-18FA-5FF9-85870C1F0086}"/>
              </a:ext>
            </a:extLst>
          </p:cNvPr>
          <p:cNvSpPr>
            <a:spLocks noGrp="1"/>
          </p:cNvSpPr>
          <p:nvPr>
            <p:ph type="sldNum" sz="quarter" idx="12"/>
          </p:nvPr>
        </p:nvSpPr>
        <p:spPr>
          <a:xfrm>
            <a:off x="11877673" y="6499860"/>
            <a:ext cx="177435" cy="279777"/>
          </a:xfrm>
        </p:spPr>
        <p:txBody>
          <a:bodyPr/>
          <a:lstStyle/>
          <a:p>
            <a:pPr algn="ctr"/>
            <a:fld id="{11B2E5BD-36A5-4AE2-8162-AFA1CE7FDEBC}" type="slidenum">
              <a:rPr lang="de-DE" smtClean="0"/>
              <a:pPr algn="ctr"/>
              <a:t>9</a:t>
            </a:fld>
            <a:endParaRPr lang="de-DE" dirty="0"/>
          </a:p>
        </p:txBody>
      </p:sp>
      <p:pic>
        <p:nvPicPr>
          <p:cNvPr id="25" name="Grafik 24" descr="Ein Bild, das Computer, computer, Ausgabegerät, Cartoon enthält.&#10;&#10;KI-generierte Inhalte können fehlerhaft sein.">
            <a:extLst>
              <a:ext uri="{FF2B5EF4-FFF2-40B4-BE49-F238E27FC236}">
                <a16:creationId xmlns:a16="http://schemas.microsoft.com/office/drawing/2014/main" id="{BA33814E-64ED-61B3-925B-3C38DFFA178D}"/>
              </a:ext>
            </a:extLst>
          </p:cNvPr>
          <p:cNvPicPr>
            <a:picLocks noChangeAspect="1"/>
          </p:cNvPicPr>
          <p:nvPr/>
        </p:nvPicPr>
        <p:blipFill>
          <a:blip r:embed="rId4"/>
          <a:stretch>
            <a:fillRect/>
          </a:stretch>
        </p:blipFill>
        <p:spPr>
          <a:xfrm>
            <a:off x="7600098" y="2336847"/>
            <a:ext cx="3658839" cy="3658839"/>
          </a:xfrm>
          <a:prstGeom prst="rect">
            <a:avLst/>
          </a:prstGeom>
        </p:spPr>
      </p:pic>
      <p:pic>
        <p:nvPicPr>
          <p:cNvPr id="30" name="Grafik 29" descr="Ein Bild, das Katze, Clipart, Säugetier, Poster enthält.&#10;&#10;KI-generierte Inhalte können fehlerhaft sein.">
            <a:extLst>
              <a:ext uri="{FF2B5EF4-FFF2-40B4-BE49-F238E27FC236}">
                <a16:creationId xmlns:a16="http://schemas.microsoft.com/office/drawing/2014/main" id="{8486CA11-01C6-78F8-B7BF-4BB42A1D2C98}"/>
              </a:ext>
            </a:extLst>
          </p:cNvPr>
          <p:cNvPicPr>
            <a:picLocks noChangeAspect="1"/>
          </p:cNvPicPr>
          <p:nvPr/>
        </p:nvPicPr>
        <p:blipFill>
          <a:blip r:embed="rId5"/>
          <a:stretch>
            <a:fillRect/>
          </a:stretch>
        </p:blipFill>
        <p:spPr>
          <a:xfrm rot="828134">
            <a:off x="7944672" y="4023106"/>
            <a:ext cx="506423" cy="506423"/>
          </a:xfrm>
          <a:prstGeom prst="rect">
            <a:avLst/>
          </a:prstGeom>
        </p:spPr>
      </p:pic>
    </p:spTree>
    <p:extLst>
      <p:ext uri="{BB962C8B-B14F-4D97-AF65-F5344CB8AC3E}">
        <p14:creationId xmlns:p14="http://schemas.microsoft.com/office/powerpoint/2010/main" val="901852953"/>
      </p:ext>
    </p:extLst>
  </p:cSld>
  <p:clrMapOvr>
    <a:masterClrMapping/>
  </p:clrMapOvr>
  <p:transition spd="slow">
    <p:wipe/>
  </p:transition>
</p:sld>
</file>

<file path=ppt/theme/theme1.xml><?xml version="1.0" encoding="utf-8"?>
<a:theme xmlns:a="http://schemas.openxmlformats.org/drawingml/2006/main" name="Ausschnitt">
  <a:themeElements>
    <a:clrScheme name="Ausschnitt">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Ausschnitt">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Ausschnitt">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3932EF5-314F-409E-8020-FEE5FA0795B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TM10001105[[fn=Ausschnitt]]</Template>
  <TotalTime>0</TotalTime>
  <Words>1140</Words>
  <Application>Microsoft Office PowerPoint</Application>
  <PresentationFormat>Breitbild</PresentationFormat>
  <Paragraphs>146</Paragraphs>
  <Slides>16</Slides>
  <Notes>13</Notes>
  <HiddenSlides>0</HiddenSlides>
  <MMClips>0</MMClips>
  <ScaleCrop>false</ScaleCrop>
  <HeadingPairs>
    <vt:vector size="6" baseType="variant">
      <vt:variant>
        <vt:lpstr>Verwendete Schriftarten</vt:lpstr>
      </vt:variant>
      <vt:variant>
        <vt:i4>11</vt:i4>
      </vt:variant>
      <vt:variant>
        <vt:lpstr>Design</vt:lpstr>
      </vt:variant>
      <vt:variant>
        <vt:i4>1</vt:i4>
      </vt:variant>
      <vt:variant>
        <vt:lpstr>Folientitel</vt:lpstr>
      </vt:variant>
      <vt:variant>
        <vt:i4>16</vt:i4>
      </vt:variant>
    </vt:vector>
  </HeadingPairs>
  <TitlesOfParts>
    <vt:vector size="28" baseType="lpstr">
      <vt:lpstr>-apple-system</vt:lpstr>
      <vt:lpstr>Aptos</vt:lpstr>
      <vt:lpstr>Arial</vt:lpstr>
      <vt:lpstr>Calibri</vt:lpstr>
      <vt:lpstr>Cambria</vt:lpstr>
      <vt:lpstr>Century Gothic</vt:lpstr>
      <vt:lpstr>Franklin Gothic Book</vt:lpstr>
      <vt:lpstr>Roboto</vt:lpstr>
      <vt:lpstr>Source Sans Pro</vt:lpstr>
      <vt:lpstr>Symbol</vt:lpstr>
      <vt:lpstr>Wingdings</vt:lpstr>
      <vt:lpstr>Ausschnitt</vt:lpstr>
      <vt:lpstr>Flexappeal Kundenbindungsanalyse </vt:lpstr>
      <vt:lpstr>Inhaltsverzeichnis</vt:lpstr>
      <vt:lpstr>Mitgliederabwanderungsanalyse</vt:lpstr>
      <vt:lpstr>Vorhersage Risikofaktoren von Mitgliedern</vt:lpstr>
      <vt:lpstr>KNIME</vt:lpstr>
      <vt:lpstr>PowerPoint-Präsentation</vt:lpstr>
      <vt:lpstr>Unsere MLM und Ihre Leistung</vt:lpstr>
      <vt:lpstr>KNIME</vt:lpstr>
      <vt:lpstr>KNIME</vt:lpstr>
      <vt:lpstr>KNIME</vt:lpstr>
      <vt:lpstr>Power BI</vt:lpstr>
      <vt:lpstr>DAX-Formel</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Kabesan Nithiyasivam</dc:creator>
  <cp:lastModifiedBy>Bernardo Pingarron</cp:lastModifiedBy>
  <cp:revision>21</cp:revision>
  <dcterms:created xsi:type="dcterms:W3CDTF">2025-03-11T07:55:04Z</dcterms:created>
  <dcterms:modified xsi:type="dcterms:W3CDTF">2025-06-02T17:02:29Z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