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sldIdLst>
    <p:sldId id="256" r:id="rId2"/>
    <p:sldId id="280" r:id="rId3"/>
    <p:sldId id="281" r:id="rId4"/>
    <p:sldId id="282" r:id="rId5"/>
    <p:sldId id="257" r:id="rId6"/>
    <p:sldId id="258" r:id="rId7"/>
    <p:sldId id="259" r:id="rId8"/>
    <p:sldId id="283" r:id="rId9"/>
    <p:sldId id="260" r:id="rId10"/>
    <p:sldId id="261" r:id="rId11"/>
    <p:sldId id="262" r:id="rId12"/>
    <p:sldId id="263" r:id="rId13"/>
    <p:sldId id="264" r:id="rId14"/>
    <p:sldId id="266" r:id="rId15"/>
    <p:sldId id="279" r:id="rId16"/>
    <p:sldId id="267" r:id="rId17"/>
    <p:sldId id="284" r:id="rId18"/>
    <p:sldId id="287" r:id="rId19"/>
    <p:sldId id="285" r:id="rId20"/>
    <p:sldId id="286" r:id="rId21"/>
    <p:sldId id="288" r:id="rId22"/>
    <p:sldId id="289" r:id="rId23"/>
    <p:sldId id="270" r:id="rId24"/>
    <p:sldId id="271" r:id="rId25"/>
    <p:sldId id="272" r:id="rId26"/>
    <p:sldId id="273" r:id="rId27"/>
    <p:sldId id="274" r:id="rId28"/>
    <p:sldId id="277" r:id="rId29"/>
    <p:sldId id="278" r:id="rId30"/>
  </p:sldIdLst>
  <p:sldSz cx="9144000" cy="6858000" type="screen4x3"/>
  <p:notesSz cx="6858000" cy="9144000"/>
  <p:custShowLst>
    <p:custShow name="Custom Show 1" id="0">
      <p:sldLst>
        <p:sld r:id="rId25"/>
        <p:sld r:id="rId27"/>
        <p:sld r:id="rId28"/>
        <p:sld r:id="rId29"/>
        <p:sld r:id="rId30"/>
        <p:sld r:id="rId16"/>
        <p:sld r:id="rId3"/>
        <p:sld r:id="rId4"/>
        <p:sld r:id="rId5"/>
        <p:sld r:id="rId9"/>
        <p:sld r:id="rId18"/>
        <p:sld r:id="rId20"/>
        <p:sld r:id="rId21"/>
      </p:sldLst>
    </p:custShow>
  </p:custShow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0" autoAdjust="0"/>
    <p:restoredTop sz="94660"/>
  </p:normalViewPr>
  <p:slideViewPr>
    <p:cSldViewPr>
      <p:cViewPr varScale="1">
        <p:scale>
          <a:sx n="64" d="100"/>
          <a:sy n="64" d="100"/>
        </p:scale>
        <p:origin x="-1243" y="-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927100"/>
            <a:ext cx="8990013" cy="4494213"/>
            <a:chOff x="0" y="584"/>
            <a:chExt cx="5663" cy="2831"/>
          </a:xfrm>
        </p:grpSpPr>
        <p:sp>
          <p:nvSpPr>
            <p:cNvPr id="3074" name="AutoShape 2"/>
            <p:cNvSpPr>
              <a:spLocks noChangeArrowheads="1"/>
            </p:cNvSpPr>
            <p:nvPr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760">
              <a:solidFill>
                <a:srgbClr val="66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144" y="584"/>
              <a:ext cx="4512" cy="624"/>
            </a:xfrm>
            <a:prstGeom prst="roundRect">
              <a:avLst>
                <a:gd name="adj" fmla="val 157"/>
              </a:avLst>
            </a:prstGeom>
            <a:solidFill>
              <a:srgbClr val="FFFFFF"/>
            </a:solidFill>
            <a:ln w="57240">
              <a:solidFill>
                <a:srgbClr val="66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76" name="Freeform 4"/>
            <p:cNvSpPr>
              <a:spLocks noChangeArrowheads="1"/>
            </p:cNvSpPr>
            <p:nvPr/>
          </p:nvSpPr>
          <p:spPr bwMode="auto">
            <a:xfrm>
              <a:off x="0" y="872"/>
              <a:ext cx="5664" cy="1152"/>
            </a:xfrm>
            <a:custGeom>
              <a:avLst/>
              <a:gdLst/>
              <a:ahLst/>
              <a:cxnLst>
                <a:cxn ang="0">
                  <a:pos x="22437" y="0"/>
                </a:cxn>
                <a:cxn ang="0">
                  <a:pos x="22694" y="13"/>
                </a:cxn>
                <a:cxn ang="0">
                  <a:pos x="22948" y="52"/>
                </a:cxn>
                <a:cxn ang="0">
                  <a:pos x="23197" y="116"/>
                </a:cxn>
                <a:cxn ang="0">
                  <a:pos x="23439" y="206"/>
                </a:cxn>
                <a:cxn ang="0">
                  <a:pos x="23670" y="319"/>
                </a:cxn>
                <a:cxn ang="0">
                  <a:pos x="23888" y="455"/>
                </a:cxn>
                <a:cxn ang="0">
                  <a:pos x="24091" y="613"/>
                </a:cxn>
                <a:cxn ang="0">
                  <a:pos x="24278" y="790"/>
                </a:cxn>
                <a:cxn ang="0">
                  <a:pos x="24446" y="985"/>
                </a:cxn>
                <a:cxn ang="0">
                  <a:pos x="24593" y="1196"/>
                </a:cxn>
                <a:cxn ang="0">
                  <a:pos x="24717" y="1421"/>
                </a:cxn>
                <a:cxn ang="0">
                  <a:pos x="24819" y="1658"/>
                </a:cxn>
                <a:cxn ang="0">
                  <a:pos x="24896" y="1903"/>
                </a:cxn>
                <a:cxn ang="0">
                  <a:pos x="24948" y="2155"/>
                </a:cxn>
                <a:cxn ang="0">
                  <a:pos x="24974" y="2411"/>
                </a:cxn>
                <a:cxn ang="0">
                  <a:pos x="24974" y="2669"/>
                </a:cxn>
                <a:cxn ang="0">
                  <a:pos x="24948" y="2925"/>
                </a:cxn>
                <a:cxn ang="0">
                  <a:pos x="24896" y="3177"/>
                </a:cxn>
                <a:cxn ang="0">
                  <a:pos x="24819" y="3422"/>
                </a:cxn>
                <a:cxn ang="0">
                  <a:pos x="24717" y="3659"/>
                </a:cxn>
                <a:cxn ang="0">
                  <a:pos x="24593" y="3884"/>
                </a:cxn>
                <a:cxn ang="0">
                  <a:pos x="24446" y="4095"/>
                </a:cxn>
                <a:cxn ang="0">
                  <a:pos x="24278" y="4290"/>
                </a:cxn>
                <a:cxn ang="0">
                  <a:pos x="24091" y="4467"/>
                </a:cxn>
                <a:cxn ang="0">
                  <a:pos x="23888" y="4625"/>
                </a:cxn>
                <a:cxn ang="0">
                  <a:pos x="23670" y="4761"/>
                </a:cxn>
                <a:cxn ang="0">
                  <a:pos x="23439" y="4874"/>
                </a:cxn>
                <a:cxn ang="0">
                  <a:pos x="23197" y="4964"/>
                </a:cxn>
                <a:cxn ang="0">
                  <a:pos x="22948" y="5028"/>
                </a:cxn>
                <a:cxn ang="0">
                  <a:pos x="22694" y="5067"/>
                </a:cxn>
                <a:cxn ang="0">
                  <a:pos x="22437" y="5080"/>
                </a:cxn>
                <a:cxn ang="0">
                  <a:pos x="0" y="0"/>
                </a:cxn>
              </a:cxnLst>
              <a:rect l="0" t="0" r="r" b="b"/>
              <a:pathLst>
                <a:path w="24978" h="5082">
                  <a:moveTo>
                    <a:pt x="0" y="0"/>
                  </a:moveTo>
                  <a:lnTo>
                    <a:pt x="22437" y="0"/>
                  </a:lnTo>
                  <a:lnTo>
                    <a:pt x="22566" y="3"/>
                  </a:lnTo>
                  <a:lnTo>
                    <a:pt x="22694" y="13"/>
                  </a:lnTo>
                  <a:lnTo>
                    <a:pt x="22822" y="29"/>
                  </a:lnTo>
                  <a:lnTo>
                    <a:pt x="22948" y="52"/>
                  </a:lnTo>
                  <a:lnTo>
                    <a:pt x="23074" y="81"/>
                  </a:lnTo>
                  <a:lnTo>
                    <a:pt x="23197" y="116"/>
                  </a:lnTo>
                  <a:lnTo>
                    <a:pt x="23319" y="158"/>
                  </a:lnTo>
                  <a:lnTo>
                    <a:pt x="23439" y="206"/>
                  </a:lnTo>
                  <a:lnTo>
                    <a:pt x="23556" y="260"/>
                  </a:lnTo>
                  <a:lnTo>
                    <a:pt x="23670" y="319"/>
                  </a:lnTo>
                  <a:lnTo>
                    <a:pt x="23781" y="384"/>
                  </a:lnTo>
                  <a:lnTo>
                    <a:pt x="23888" y="455"/>
                  </a:lnTo>
                  <a:lnTo>
                    <a:pt x="23992" y="531"/>
                  </a:lnTo>
                  <a:lnTo>
                    <a:pt x="24091" y="613"/>
                  </a:lnTo>
                  <a:lnTo>
                    <a:pt x="24187" y="699"/>
                  </a:lnTo>
                  <a:lnTo>
                    <a:pt x="24278" y="790"/>
                  </a:lnTo>
                  <a:lnTo>
                    <a:pt x="24364" y="886"/>
                  </a:lnTo>
                  <a:lnTo>
                    <a:pt x="24446" y="985"/>
                  </a:lnTo>
                  <a:lnTo>
                    <a:pt x="24522" y="1089"/>
                  </a:lnTo>
                  <a:lnTo>
                    <a:pt x="24593" y="1196"/>
                  </a:lnTo>
                  <a:lnTo>
                    <a:pt x="24658" y="1307"/>
                  </a:lnTo>
                  <a:lnTo>
                    <a:pt x="24717" y="1421"/>
                  </a:lnTo>
                  <a:lnTo>
                    <a:pt x="24771" y="1538"/>
                  </a:lnTo>
                  <a:lnTo>
                    <a:pt x="24819" y="1658"/>
                  </a:lnTo>
                  <a:lnTo>
                    <a:pt x="24861" y="1780"/>
                  </a:lnTo>
                  <a:lnTo>
                    <a:pt x="24896" y="1903"/>
                  </a:lnTo>
                  <a:lnTo>
                    <a:pt x="24925" y="2029"/>
                  </a:lnTo>
                  <a:lnTo>
                    <a:pt x="24948" y="2155"/>
                  </a:lnTo>
                  <a:lnTo>
                    <a:pt x="24964" y="2283"/>
                  </a:lnTo>
                  <a:lnTo>
                    <a:pt x="24974" y="2411"/>
                  </a:lnTo>
                  <a:lnTo>
                    <a:pt x="24977" y="2540"/>
                  </a:lnTo>
                  <a:lnTo>
                    <a:pt x="24974" y="2669"/>
                  </a:lnTo>
                  <a:lnTo>
                    <a:pt x="24964" y="2797"/>
                  </a:lnTo>
                  <a:lnTo>
                    <a:pt x="24948" y="2925"/>
                  </a:lnTo>
                  <a:lnTo>
                    <a:pt x="24925" y="3051"/>
                  </a:lnTo>
                  <a:lnTo>
                    <a:pt x="24896" y="3177"/>
                  </a:lnTo>
                  <a:lnTo>
                    <a:pt x="24861" y="3300"/>
                  </a:lnTo>
                  <a:lnTo>
                    <a:pt x="24819" y="3422"/>
                  </a:lnTo>
                  <a:lnTo>
                    <a:pt x="24771" y="3542"/>
                  </a:lnTo>
                  <a:lnTo>
                    <a:pt x="24717" y="3659"/>
                  </a:lnTo>
                  <a:lnTo>
                    <a:pt x="24658" y="3773"/>
                  </a:lnTo>
                  <a:lnTo>
                    <a:pt x="24593" y="3884"/>
                  </a:lnTo>
                  <a:lnTo>
                    <a:pt x="24522" y="3991"/>
                  </a:lnTo>
                  <a:lnTo>
                    <a:pt x="24446" y="4095"/>
                  </a:lnTo>
                  <a:lnTo>
                    <a:pt x="24364" y="4194"/>
                  </a:lnTo>
                  <a:lnTo>
                    <a:pt x="24278" y="4290"/>
                  </a:lnTo>
                  <a:lnTo>
                    <a:pt x="24187" y="4381"/>
                  </a:lnTo>
                  <a:lnTo>
                    <a:pt x="24091" y="4467"/>
                  </a:lnTo>
                  <a:lnTo>
                    <a:pt x="23992" y="4549"/>
                  </a:lnTo>
                  <a:lnTo>
                    <a:pt x="23888" y="4625"/>
                  </a:lnTo>
                  <a:lnTo>
                    <a:pt x="23781" y="4696"/>
                  </a:lnTo>
                  <a:lnTo>
                    <a:pt x="23670" y="4761"/>
                  </a:lnTo>
                  <a:lnTo>
                    <a:pt x="23556" y="4820"/>
                  </a:lnTo>
                  <a:lnTo>
                    <a:pt x="23439" y="4874"/>
                  </a:lnTo>
                  <a:lnTo>
                    <a:pt x="23319" y="4922"/>
                  </a:lnTo>
                  <a:lnTo>
                    <a:pt x="23197" y="4964"/>
                  </a:lnTo>
                  <a:lnTo>
                    <a:pt x="23074" y="4999"/>
                  </a:lnTo>
                  <a:lnTo>
                    <a:pt x="22948" y="5028"/>
                  </a:lnTo>
                  <a:lnTo>
                    <a:pt x="22822" y="5051"/>
                  </a:lnTo>
                  <a:lnTo>
                    <a:pt x="22694" y="5067"/>
                  </a:lnTo>
                  <a:lnTo>
                    <a:pt x="22566" y="5077"/>
                  </a:lnTo>
                  <a:lnTo>
                    <a:pt x="22437" y="5080"/>
                  </a:lnTo>
                  <a:lnTo>
                    <a:pt x="0" y="5081"/>
                  </a:lnTo>
                  <a:lnTo>
                    <a:pt x="0" y="0"/>
                  </a:lnTo>
                </a:path>
              </a:pathLst>
            </a:custGeom>
            <a:solidFill>
              <a:srgbClr val="6666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0" y="1928"/>
              <a:ext cx="5232" cy="1"/>
            </a:xfrm>
            <a:prstGeom prst="line">
              <a:avLst/>
            </a:prstGeom>
            <a:noFill/>
            <a:ln w="5076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57200" y="6248400"/>
            <a:ext cx="21336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124200" y="62531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48425" y="228600"/>
            <a:ext cx="2084388" cy="578961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0762" cy="578961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3700" cy="91281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4180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4180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3700" cy="91281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4180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3886200" cy="21320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6613" y="3884613"/>
            <a:ext cx="3886200" cy="2133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4613" cy="441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41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/>
          <p:cNvGrpSpPr>
            <a:grpSpLocks/>
          </p:cNvGrpSpPr>
          <p:nvPr/>
        </p:nvGrpSpPr>
        <p:grpSpPr bwMode="auto">
          <a:xfrm>
            <a:off x="0" y="152400"/>
            <a:ext cx="8685213" cy="6094413"/>
            <a:chOff x="0" y="96"/>
            <a:chExt cx="5471" cy="3839"/>
          </a:xfrm>
        </p:grpSpPr>
        <p:sp>
          <p:nvSpPr>
            <p:cNvPr id="1026" name="AutoShape 2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2"/>
              </a:avLst>
            </a:prstGeom>
            <a:noFill/>
            <a:ln w="50760">
              <a:solidFill>
                <a:srgbClr val="66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7" name="Freeform 3"/>
            <p:cNvSpPr>
              <a:spLocks noChangeArrowheads="1"/>
            </p:cNvSpPr>
            <p:nvPr/>
          </p:nvSpPr>
          <p:spPr bwMode="auto">
            <a:xfrm>
              <a:off x="0" y="96"/>
              <a:ext cx="5376" cy="768"/>
            </a:xfrm>
            <a:custGeom>
              <a:avLst/>
              <a:gdLst/>
              <a:ahLst/>
              <a:cxnLst>
                <a:cxn ang="0">
                  <a:pos x="22013" y="0"/>
                </a:cxn>
                <a:cxn ang="0">
                  <a:pos x="22184" y="9"/>
                </a:cxn>
                <a:cxn ang="0">
                  <a:pos x="22354" y="35"/>
                </a:cxn>
                <a:cxn ang="0">
                  <a:pos x="22520" y="78"/>
                </a:cxn>
                <a:cxn ang="0">
                  <a:pos x="22681" y="137"/>
                </a:cxn>
                <a:cxn ang="0">
                  <a:pos x="22835" y="213"/>
                </a:cxn>
                <a:cxn ang="0">
                  <a:pos x="22981" y="303"/>
                </a:cxn>
                <a:cxn ang="0">
                  <a:pos x="23116" y="408"/>
                </a:cxn>
                <a:cxn ang="0">
                  <a:pos x="23241" y="527"/>
                </a:cxn>
                <a:cxn ang="0">
                  <a:pos x="23353" y="657"/>
                </a:cxn>
                <a:cxn ang="0">
                  <a:pos x="23451" y="797"/>
                </a:cxn>
                <a:cxn ang="0">
                  <a:pos x="23534" y="947"/>
                </a:cxn>
                <a:cxn ang="0">
                  <a:pos x="23602" y="1105"/>
                </a:cxn>
                <a:cxn ang="0">
                  <a:pos x="23653" y="1269"/>
                </a:cxn>
                <a:cxn ang="0">
                  <a:pos x="23687" y="1437"/>
                </a:cxn>
                <a:cxn ang="0">
                  <a:pos x="23705" y="1607"/>
                </a:cxn>
                <a:cxn ang="0">
                  <a:pos x="23705" y="1779"/>
                </a:cxn>
                <a:cxn ang="0">
                  <a:pos x="23687" y="1949"/>
                </a:cxn>
                <a:cxn ang="0">
                  <a:pos x="23653" y="2117"/>
                </a:cxn>
                <a:cxn ang="0">
                  <a:pos x="23602" y="2281"/>
                </a:cxn>
                <a:cxn ang="0">
                  <a:pos x="23534" y="2439"/>
                </a:cxn>
                <a:cxn ang="0">
                  <a:pos x="23451" y="2589"/>
                </a:cxn>
                <a:cxn ang="0">
                  <a:pos x="23353" y="2729"/>
                </a:cxn>
                <a:cxn ang="0">
                  <a:pos x="23241" y="2859"/>
                </a:cxn>
                <a:cxn ang="0">
                  <a:pos x="23116" y="2978"/>
                </a:cxn>
                <a:cxn ang="0">
                  <a:pos x="22981" y="3083"/>
                </a:cxn>
                <a:cxn ang="0">
                  <a:pos x="22835" y="3173"/>
                </a:cxn>
                <a:cxn ang="0">
                  <a:pos x="22681" y="3249"/>
                </a:cxn>
                <a:cxn ang="0">
                  <a:pos x="22520" y="3308"/>
                </a:cxn>
                <a:cxn ang="0">
                  <a:pos x="22354" y="3351"/>
                </a:cxn>
                <a:cxn ang="0">
                  <a:pos x="22184" y="3377"/>
                </a:cxn>
                <a:cxn ang="0">
                  <a:pos x="22013" y="3386"/>
                </a:cxn>
                <a:cxn ang="0">
                  <a:pos x="0" y="0"/>
                </a:cxn>
              </a:cxnLst>
              <a:rect l="0" t="0" r="r" b="b"/>
              <a:pathLst>
                <a:path w="23708" h="3388">
                  <a:moveTo>
                    <a:pt x="0" y="0"/>
                  </a:moveTo>
                  <a:lnTo>
                    <a:pt x="22013" y="0"/>
                  </a:lnTo>
                  <a:lnTo>
                    <a:pt x="22099" y="2"/>
                  </a:lnTo>
                  <a:lnTo>
                    <a:pt x="22184" y="9"/>
                  </a:lnTo>
                  <a:lnTo>
                    <a:pt x="22270" y="20"/>
                  </a:lnTo>
                  <a:lnTo>
                    <a:pt x="22354" y="35"/>
                  </a:lnTo>
                  <a:lnTo>
                    <a:pt x="22438" y="54"/>
                  </a:lnTo>
                  <a:lnTo>
                    <a:pt x="22520" y="78"/>
                  </a:lnTo>
                  <a:lnTo>
                    <a:pt x="22601" y="105"/>
                  </a:lnTo>
                  <a:lnTo>
                    <a:pt x="22681" y="137"/>
                  </a:lnTo>
                  <a:lnTo>
                    <a:pt x="22759" y="173"/>
                  </a:lnTo>
                  <a:lnTo>
                    <a:pt x="22835" y="213"/>
                  </a:lnTo>
                  <a:lnTo>
                    <a:pt x="22909" y="256"/>
                  </a:lnTo>
                  <a:lnTo>
                    <a:pt x="22981" y="303"/>
                  </a:lnTo>
                  <a:lnTo>
                    <a:pt x="23050" y="354"/>
                  </a:lnTo>
                  <a:lnTo>
                    <a:pt x="23116" y="408"/>
                  </a:lnTo>
                  <a:lnTo>
                    <a:pt x="23180" y="466"/>
                  </a:lnTo>
                  <a:lnTo>
                    <a:pt x="23241" y="527"/>
                  </a:lnTo>
                  <a:lnTo>
                    <a:pt x="23298" y="590"/>
                  </a:lnTo>
                  <a:lnTo>
                    <a:pt x="23353" y="657"/>
                  </a:lnTo>
                  <a:lnTo>
                    <a:pt x="23403" y="726"/>
                  </a:lnTo>
                  <a:lnTo>
                    <a:pt x="23451" y="797"/>
                  </a:lnTo>
                  <a:lnTo>
                    <a:pt x="23494" y="871"/>
                  </a:lnTo>
                  <a:lnTo>
                    <a:pt x="23534" y="947"/>
                  </a:lnTo>
                  <a:lnTo>
                    <a:pt x="23570" y="1025"/>
                  </a:lnTo>
                  <a:lnTo>
                    <a:pt x="23602" y="1105"/>
                  </a:lnTo>
                  <a:lnTo>
                    <a:pt x="23629" y="1186"/>
                  </a:lnTo>
                  <a:lnTo>
                    <a:pt x="23653" y="1269"/>
                  </a:lnTo>
                  <a:lnTo>
                    <a:pt x="23672" y="1352"/>
                  </a:lnTo>
                  <a:lnTo>
                    <a:pt x="23687" y="1437"/>
                  </a:lnTo>
                  <a:lnTo>
                    <a:pt x="23698" y="1522"/>
                  </a:lnTo>
                  <a:lnTo>
                    <a:pt x="23705" y="1607"/>
                  </a:lnTo>
                  <a:lnTo>
                    <a:pt x="23707" y="1693"/>
                  </a:lnTo>
                  <a:lnTo>
                    <a:pt x="23705" y="1779"/>
                  </a:lnTo>
                  <a:lnTo>
                    <a:pt x="23698" y="1864"/>
                  </a:lnTo>
                  <a:lnTo>
                    <a:pt x="23687" y="1949"/>
                  </a:lnTo>
                  <a:lnTo>
                    <a:pt x="23672" y="2034"/>
                  </a:lnTo>
                  <a:lnTo>
                    <a:pt x="23653" y="2117"/>
                  </a:lnTo>
                  <a:lnTo>
                    <a:pt x="23629" y="2200"/>
                  </a:lnTo>
                  <a:lnTo>
                    <a:pt x="23602" y="2281"/>
                  </a:lnTo>
                  <a:lnTo>
                    <a:pt x="23570" y="2361"/>
                  </a:lnTo>
                  <a:lnTo>
                    <a:pt x="23534" y="2439"/>
                  </a:lnTo>
                  <a:lnTo>
                    <a:pt x="23494" y="2515"/>
                  </a:lnTo>
                  <a:lnTo>
                    <a:pt x="23451" y="2589"/>
                  </a:lnTo>
                  <a:lnTo>
                    <a:pt x="23403" y="2660"/>
                  </a:lnTo>
                  <a:lnTo>
                    <a:pt x="23353" y="2729"/>
                  </a:lnTo>
                  <a:lnTo>
                    <a:pt x="23298" y="2796"/>
                  </a:lnTo>
                  <a:lnTo>
                    <a:pt x="23241" y="2859"/>
                  </a:lnTo>
                  <a:lnTo>
                    <a:pt x="23180" y="2920"/>
                  </a:lnTo>
                  <a:lnTo>
                    <a:pt x="23116" y="2978"/>
                  </a:lnTo>
                  <a:lnTo>
                    <a:pt x="23050" y="3032"/>
                  </a:lnTo>
                  <a:lnTo>
                    <a:pt x="22981" y="3083"/>
                  </a:lnTo>
                  <a:lnTo>
                    <a:pt x="22909" y="3130"/>
                  </a:lnTo>
                  <a:lnTo>
                    <a:pt x="22835" y="3173"/>
                  </a:lnTo>
                  <a:lnTo>
                    <a:pt x="22759" y="3213"/>
                  </a:lnTo>
                  <a:lnTo>
                    <a:pt x="22681" y="3249"/>
                  </a:lnTo>
                  <a:lnTo>
                    <a:pt x="22601" y="3281"/>
                  </a:lnTo>
                  <a:lnTo>
                    <a:pt x="22520" y="3308"/>
                  </a:lnTo>
                  <a:lnTo>
                    <a:pt x="22438" y="3332"/>
                  </a:lnTo>
                  <a:lnTo>
                    <a:pt x="22354" y="3351"/>
                  </a:lnTo>
                  <a:lnTo>
                    <a:pt x="22270" y="3366"/>
                  </a:lnTo>
                  <a:lnTo>
                    <a:pt x="22184" y="3377"/>
                  </a:lnTo>
                  <a:lnTo>
                    <a:pt x="22099" y="3384"/>
                  </a:lnTo>
                  <a:lnTo>
                    <a:pt x="22013" y="3386"/>
                  </a:lnTo>
                  <a:lnTo>
                    <a:pt x="0" y="3387"/>
                  </a:lnTo>
                  <a:lnTo>
                    <a:pt x="0" y="0"/>
                  </a:lnTo>
                </a:path>
              </a:pathLst>
            </a:custGeom>
            <a:solidFill>
              <a:srgbClr val="6666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8" name="Line 4"/>
            <p:cNvSpPr>
              <a:spLocks noChangeShapeType="1"/>
            </p:cNvSpPr>
            <p:nvPr/>
          </p:nvSpPr>
          <p:spPr bwMode="auto">
            <a:xfrm>
              <a:off x="0" y="768"/>
              <a:ext cx="5088" cy="1"/>
            </a:xfrm>
            <a:prstGeom prst="line">
              <a:avLst/>
            </a:prstGeom>
            <a:noFill/>
            <a:ln w="3816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37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3213" cy="441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8" charset="0"/>
        <a:defRPr sz="4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341313" indent="-341313" algn="l" defTabSz="449263" rtl="0" fontAlgn="base">
        <a:spcBef>
          <a:spcPts val="788"/>
        </a:spcBef>
        <a:spcAft>
          <a:spcPct val="0"/>
        </a:spcAft>
        <a:buClr>
          <a:srgbClr val="996666"/>
        </a:buClr>
        <a:buSzPct val="80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fontAlgn="base">
        <a:spcBef>
          <a:spcPts val="688"/>
        </a:spcBef>
        <a:spcAft>
          <a:spcPct val="0"/>
        </a:spcAft>
        <a:buClr>
          <a:srgbClr val="99CCFF"/>
        </a:buClr>
        <a:buSzPct val="70000"/>
        <a:buFont typeface="Wingdings" pitchFamily="2" charset="2"/>
        <a:buChar char=""/>
        <a:defRPr sz="2800">
          <a:solidFill>
            <a:srgbClr val="000000"/>
          </a:solidFill>
          <a:latin typeface="+mn-lt"/>
        </a:defRPr>
      </a:lvl2pPr>
      <a:lvl3pPr marL="1143000" indent="-228600" algn="l" defTabSz="449263" rtl="0" fontAlgn="base">
        <a:spcBef>
          <a:spcPts val="588"/>
        </a:spcBef>
        <a:spcAft>
          <a:spcPct val="0"/>
        </a:spcAft>
        <a:buClr>
          <a:srgbClr val="669999"/>
        </a:buClr>
        <a:buSzPct val="65000"/>
        <a:buFont typeface="Wingdings" pitchFamily="2" charset="2"/>
        <a:buChar char=""/>
        <a:defRPr sz="2400">
          <a:solidFill>
            <a:srgbClr val="000000"/>
          </a:solidFill>
          <a:latin typeface="+mn-lt"/>
        </a:defRPr>
      </a:lvl3pPr>
      <a:lvl4pPr marL="1600200" indent="-228600" algn="l" defTabSz="449263" rtl="0" fontAlgn="base">
        <a:spcBef>
          <a:spcPts val="488"/>
        </a:spcBef>
        <a:spcAft>
          <a:spcPct val="0"/>
        </a:spcAft>
        <a:buClr>
          <a:srgbClr val="996666"/>
        </a:buClr>
        <a:buSzPct val="60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4pPr>
      <a:lvl5pPr marL="2057400" indent="-228600" algn="l" defTabSz="449263" rtl="0" fontAlgn="base">
        <a:spcBef>
          <a:spcPts val="488"/>
        </a:spcBef>
        <a:spcAft>
          <a:spcPct val="0"/>
        </a:spcAft>
        <a:buClr>
          <a:srgbClr val="996666"/>
        </a:buClr>
        <a:buSzPct val="40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5pPr>
      <a:lvl6pPr marL="2514600" indent="-228600" algn="l" defTabSz="449263" rtl="0" fontAlgn="base">
        <a:spcBef>
          <a:spcPts val="488"/>
        </a:spcBef>
        <a:spcAft>
          <a:spcPct val="0"/>
        </a:spcAft>
        <a:buClr>
          <a:srgbClr val="996666"/>
        </a:buClr>
        <a:buSzPct val="40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fontAlgn="base">
        <a:spcBef>
          <a:spcPts val="488"/>
        </a:spcBef>
        <a:spcAft>
          <a:spcPct val="0"/>
        </a:spcAft>
        <a:buClr>
          <a:srgbClr val="996666"/>
        </a:buClr>
        <a:buSzPct val="40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fontAlgn="base">
        <a:spcBef>
          <a:spcPts val="488"/>
        </a:spcBef>
        <a:spcAft>
          <a:spcPct val="0"/>
        </a:spcAft>
        <a:buClr>
          <a:srgbClr val="996666"/>
        </a:buClr>
        <a:buSzPct val="40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fontAlgn="base">
        <a:spcBef>
          <a:spcPts val="488"/>
        </a:spcBef>
        <a:spcAft>
          <a:spcPct val="0"/>
        </a:spcAft>
        <a:buClr>
          <a:srgbClr val="996666"/>
        </a:buClr>
        <a:buSzPct val="40000"/>
        <a:buFont typeface="Wingdings" pitchFamily="2" charset="2"/>
        <a:buChar char="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		Interpolation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2197100"/>
            <a:ext cx="7924800" cy="3822700"/>
          </a:xfrm>
          <a:ln/>
        </p:spPr>
        <p:txBody>
          <a:bodyPr/>
          <a:lstStyle/>
          <a:p>
            <a:pPr>
              <a:lnSpc>
                <a:spcPct val="96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754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6000"/>
              </a:lnSpc>
              <a:spcBef>
                <a:spcPts val="1488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>
                <a:solidFill>
                  <a:schemeClr val="tx1"/>
                </a:solidFill>
                <a:latin typeface="Arial" pitchFamily="34" charset="0"/>
              </a:rPr>
              <a:t>A method of constructing a function that crosses through a discrete set of known data points.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19400"/>
            <a:ext cx="2400300" cy="2590800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895600"/>
            <a:ext cx="2400300" cy="2486025"/>
          </a:xfrm>
          <a:prstGeom prst="rect">
            <a:avLst/>
          </a:prstGeom>
          <a:noFill/>
        </p:spPr>
      </p:pic>
      <p:sp>
        <p:nvSpPr>
          <p:cNvPr id="4102" name="AutoShape 6"/>
          <p:cNvSpPr>
            <a:spLocks noChangeArrowheads="1"/>
          </p:cNvSpPr>
          <p:nvPr/>
        </p:nvSpPr>
        <p:spPr bwMode="auto">
          <a:xfrm rot="21600000">
            <a:off x="4114800" y="3886200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Quadratic Splines 2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419600"/>
          </a:xfrm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Quadratic splines are rarely used for interpolation for practical purposes</a:t>
            </a:r>
          </a:p>
          <a:p>
            <a:pPr>
              <a:spcBef>
                <a:spcPts val="688"/>
              </a:spcBef>
              <a:buSzPct val="7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/>
          </a:p>
          <a:p>
            <a:pPr>
              <a:spcBef>
                <a:spcPts val="6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Ideally quadratic splines are only used to understand cubic splines</a:t>
            </a:r>
          </a:p>
          <a:p>
            <a:pPr>
              <a:spcBef>
                <a:spcPts val="688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Quadratic Spline Graph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6248400" cy="4686300"/>
          </a:xfrm>
          <a:prstGeom prst="rect">
            <a:avLst/>
          </a:prstGeom>
          <a:noFill/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705600" y="30480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6000"/>
              </a:lnSpc>
              <a:spcBef>
                <a:spcPts val="1113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tx1"/>
                </a:solidFill>
                <a:latin typeface="Arial" pitchFamily="34" charset="0"/>
              </a:rPr>
              <a:t>t=a:2:b;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Quadratic Spline Graph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6248400" cy="4686300"/>
          </a:xfrm>
          <a:prstGeom prst="rect">
            <a:avLst/>
          </a:prstGeom>
          <a:noFill/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629400" y="31242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6000"/>
              </a:lnSpc>
              <a:spcBef>
                <a:spcPts val="1113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tx1"/>
                </a:solidFill>
                <a:latin typeface="Arial" pitchFamily="34" charset="0"/>
              </a:rPr>
              <a:t>t=a:0.5:b;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/>
              <a:t>Natural Cubic Spline Interpolation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2046288"/>
            <a:ext cx="7924800" cy="3973512"/>
          </a:xfrm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4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The domain of </a:t>
            </a:r>
            <a:r>
              <a:rPr lang="en-GB" sz="2000" dirty="0" smtClean="0"/>
              <a:t>g </a:t>
            </a:r>
            <a:r>
              <a:rPr lang="en-GB" sz="2000" dirty="0"/>
              <a:t>is an interval [</a:t>
            </a:r>
            <a:r>
              <a:rPr lang="en-GB" sz="2000" dirty="0" err="1"/>
              <a:t>a,b</a:t>
            </a:r>
            <a:r>
              <a:rPr lang="en-GB" sz="2000" dirty="0"/>
              <a:t>].</a:t>
            </a:r>
          </a:p>
          <a:p>
            <a:pPr>
              <a:spcBef>
                <a:spcPts val="4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g, g’, g’’ </a:t>
            </a:r>
            <a:r>
              <a:rPr lang="en-GB" sz="2000" dirty="0"/>
              <a:t>are all continuous functions on [</a:t>
            </a:r>
            <a:r>
              <a:rPr lang="en-GB" sz="2000" dirty="0" err="1"/>
              <a:t>a,b</a:t>
            </a:r>
            <a:r>
              <a:rPr lang="en-GB" sz="2000" dirty="0"/>
              <a:t>].</a:t>
            </a:r>
          </a:p>
          <a:p>
            <a:pPr>
              <a:spcBef>
                <a:spcPts val="43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There are points </a:t>
            </a:r>
            <a:r>
              <a:rPr lang="en-GB" sz="1800" dirty="0" smtClean="0"/>
              <a:t>x</a:t>
            </a:r>
            <a:r>
              <a:rPr lang="en-GB" sz="1800" baseline="-25000" dirty="0" smtClean="0"/>
              <a:t>i </a:t>
            </a:r>
            <a:r>
              <a:rPr lang="en-GB" sz="1800" dirty="0"/>
              <a:t>(the knots of </a:t>
            </a:r>
            <a:r>
              <a:rPr lang="en-GB" sz="1800" dirty="0" smtClean="0"/>
              <a:t>g) </a:t>
            </a:r>
            <a:r>
              <a:rPr lang="en-GB" sz="1800" dirty="0"/>
              <a:t>such that a = </a:t>
            </a:r>
            <a:r>
              <a:rPr lang="en-GB" sz="1800" dirty="0" smtClean="0"/>
              <a:t>x</a:t>
            </a:r>
            <a:r>
              <a:rPr lang="en-GB" sz="1800" baseline="-25000" dirty="0" smtClean="0"/>
              <a:t>0</a:t>
            </a:r>
            <a:r>
              <a:rPr lang="en-GB" sz="1800" dirty="0" smtClean="0"/>
              <a:t> </a:t>
            </a:r>
            <a:r>
              <a:rPr lang="en-GB" sz="1800" dirty="0"/>
              <a:t>&lt; </a:t>
            </a:r>
            <a:r>
              <a:rPr lang="en-GB" sz="1800" dirty="0" smtClean="0"/>
              <a:t>x</a:t>
            </a:r>
            <a:r>
              <a:rPr lang="en-GB" sz="1800" baseline="-25000" dirty="0" smtClean="0"/>
              <a:t>1</a:t>
            </a:r>
            <a:r>
              <a:rPr lang="en-GB" sz="1800" dirty="0" smtClean="0"/>
              <a:t> </a:t>
            </a:r>
            <a:r>
              <a:rPr lang="en-GB" sz="1800" dirty="0"/>
              <a:t>&lt; .. </a:t>
            </a:r>
            <a:r>
              <a:rPr lang="en-GB" sz="1800" dirty="0" err="1" smtClean="0"/>
              <a:t>x</a:t>
            </a:r>
            <a:r>
              <a:rPr lang="en-GB" sz="1800" baseline="-25000" dirty="0" err="1" smtClean="0"/>
              <a:t>n</a:t>
            </a:r>
            <a:r>
              <a:rPr lang="en-GB" sz="1800" dirty="0" smtClean="0"/>
              <a:t> </a:t>
            </a:r>
            <a:r>
              <a:rPr lang="en-GB" sz="1800" dirty="0"/>
              <a:t>= b and such that </a:t>
            </a:r>
            <a:r>
              <a:rPr lang="en-GB" sz="1800" dirty="0" smtClean="0"/>
              <a:t>g </a:t>
            </a:r>
            <a:r>
              <a:rPr lang="en-GB" sz="1800" dirty="0"/>
              <a:t>is a polynomial of degree at most k on each subinterval </a:t>
            </a:r>
            <a:r>
              <a:rPr lang="en-GB" sz="1800" dirty="0" smtClean="0"/>
              <a:t>[x</a:t>
            </a:r>
            <a:r>
              <a:rPr lang="en-GB" sz="1800" baseline="-25000" dirty="0" smtClean="0"/>
              <a:t>i</a:t>
            </a:r>
            <a:r>
              <a:rPr lang="en-GB" sz="1800" dirty="0"/>
              <a:t>, </a:t>
            </a:r>
            <a:r>
              <a:rPr lang="en-GB" sz="1800" dirty="0" smtClean="0"/>
              <a:t>x</a:t>
            </a:r>
            <a:r>
              <a:rPr lang="en-GB" sz="1800" baseline="-25000" dirty="0" smtClean="0"/>
              <a:t>i+1</a:t>
            </a:r>
            <a:r>
              <a:rPr lang="en-GB" sz="1800" dirty="0"/>
              <a:t>].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373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6000"/>
              </a:lnSpc>
              <a:spcBef>
                <a:spcPts val="1113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chemeClr val="tx1"/>
                </a:solidFill>
                <a:latin typeface="Arial" pitchFamily="34" charset="0"/>
              </a:rPr>
              <a:t>SPLINE OF DEGREE   k = 3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592388" y="3810000"/>
            <a:ext cx="3441700" cy="1179513"/>
            <a:chOff x="1633" y="2400"/>
            <a:chExt cx="2168" cy="743"/>
          </a:xfrm>
        </p:grpSpPr>
        <p:grpSp>
          <p:nvGrpSpPr>
            <p:cNvPr id="12293" name="Group 5"/>
            <p:cNvGrpSpPr>
              <a:grpSpLocks/>
            </p:cNvGrpSpPr>
            <p:nvPr/>
          </p:nvGrpSpPr>
          <p:grpSpPr bwMode="auto">
            <a:xfrm>
              <a:off x="3367" y="2771"/>
              <a:ext cx="433" cy="371"/>
              <a:chOff x="3367" y="2771"/>
              <a:chExt cx="433" cy="371"/>
            </a:xfrm>
          </p:grpSpPr>
          <p:sp>
            <p:nvSpPr>
              <p:cNvPr id="12294" name="AutoShape 6"/>
              <p:cNvSpPr>
                <a:spLocks noChangeArrowheads="1"/>
              </p:cNvSpPr>
              <p:nvPr/>
            </p:nvSpPr>
            <p:spPr bwMode="auto">
              <a:xfrm>
                <a:off x="3367" y="2771"/>
                <a:ext cx="433" cy="371"/>
              </a:xfrm>
              <a:prstGeom prst="roundRect">
                <a:avLst>
                  <a:gd name="adj" fmla="val 26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295" name="Text Box 7"/>
              <p:cNvSpPr txBox="1">
                <a:spLocks noChangeArrowheads="1"/>
              </p:cNvSpPr>
              <p:nvPr/>
            </p:nvSpPr>
            <p:spPr bwMode="auto">
              <a:xfrm>
                <a:off x="3367" y="2771"/>
                <a:ext cx="433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lnSpc>
                    <a:spcPct val="96000"/>
                  </a:lnSpc>
                  <a:spcBef>
                    <a:spcPts val="688"/>
                  </a:spcBef>
                  <a:buClr>
                    <a:srgbClr val="996666"/>
                  </a:buClr>
                  <a:buSzPct val="80000"/>
                  <a:buFont typeface="Wingdings" pitchFamily="2" charset="2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2800" dirty="0" smtClean="0">
                    <a:latin typeface="Arial" pitchFamily="34" charset="0"/>
                  </a:rPr>
                  <a:t>f</a:t>
                </a:r>
                <a:r>
                  <a:rPr lang="en-GB" sz="2800" baseline="-25000" dirty="0" smtClean="0">
                    <a:latin typeface="Arial" pitchFamily="34" charset="0"/>
                  </a:rPr>
                  <a:t>n</a:t>
                </a:r>
                <a:endParaRPr lang="en-GB" sz="2800" baseline="-25000" dirty="0">
                  <a:latin typeface="Arial" pitchFamily="34" charset="0"/>
                </a:endParaRPr>
              </a:p>
            </p:txBody>
          </p:sp>
        </p:grpSp>
        <p:grpSp>
          <p:nvGrpSpPr>
            <p:cNvPr id="12296" name="Group 8"/>
            <p:cNvGrpSpPr>
              <a:grpSpLocks/>
            </p:cNvGrpSpPr>
            <p:nvPr/>
          </p:nvGrpSpPr>
          <p:grpSpPr bwMode="auto">
            <a:xfrm>
              <a:off x="2924" y="2771"/>
              <a:ext cx="442" cy="370"/>
              <a:chOff x="2924" y="2771"/>
              <a:chExt cx="442" cy="370"/>
            </a:xfrm>
          </p:grpSpPr>
          <p:sp>
            <p:nvSpPr>
              <p:cNvPr id="12297" name="AutoShape 9"/>
              <p:cNvSpPr>
                <a:spLocks noChangeArrowheads="1"/>
              </p:cNvSpPr>
              <p:nvPr/>
            </p:nvSpPr>
            <p:spPr bwMode="auto">
              <a:xfrm>
                <a:off x="2924" y="2771"/>
                <a:ext cx="443" cy="371"/>
              </a:xfrm>
              <a:prstGeom prst="roundRect">
                <a:avLst>
                  <a:gd name="adj" fmla="val 26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298" name="Text Box 10"/>
              <p:cNvSpPr txBox="1">
                <a:spLocks noChangeArrowheads="1"/>
              </p:cNvSpPr>
              <p:nvPr/>
            </p:nvSpPr>
            <p:spPr bwMode="auto">
              <a:xfrm>
                <a:off x="2924" y="2771"/>
                <a:ext cx="443" cy="3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lnSpc>
                    <a:spcPct val="96000"/>
                  </a:lnSpc>
                  <a:spcBef>
                    <a:spcPts val="688"/>
                  </a:spcBef>
                  <a:buClr>
                    <a:srgbClr val="996666"/>
                  </a:buClr>
                  <a:buSzPct val="80000"/>
                  <a:buFont typeface="Wingdings" pitchFamily="2" charset="2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2800">
                    <a:latin typeface="Arial" pitchFamily="34" charset="0"/>
                  </a:rPr>
                  <a:t>…</a:t>
                </a:r>
              </a:p>
            </p:txBody>
          </p:sp>
        </p:grpSp>
        <p:grpSp>
          <p:nvGrpSpPr>
            <p:cNvPr id="12299" name="Group 11"/>
            <p:cNvGrpSpPr>
              <a:grpSpLocks/>
            </p:cNvGrpSpPr>
            <p:nvPr/>
          </p:nvGrpSpPr>
          <p:grpSpPr bwMode="auto">
            <a:xfrm>
              <a:off x="2499" y="2771"/>
              <a:ext cx="426" cy="371"/>
              <a:chOff x="2499" y="2771"/>
              <a:chExt cx="426" cy="371"/>
            </a:xfrm>
          </p:grpSpPr>
          <p:sp>
            <p:nvSpPr>
              <p:cNvPr id="12300" name="AutoShape 12"/>
              <p:cNvSpPr>
                <a:spLocks noChangeArrowheads="1"/>
              </p:cNvSpPr>
              <p:nvPr/>
            </p:nvSpPr>
            <p:spPr bwMode="auto">
              <a:xfrm>
                <a:off x="2499" y="2771"/>
                <a:ext cx="426" cy="371"/>
              </a:xfrm>
              <a:prstGeom prst="roundRect">
                <a:avLst>
                  <a:gd name="adj" fmla="val 26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01" name="Text Box 13"/>
              <p:cNvSpPr txBox="1">
                <a:spLocks noChangeArrowheads="1"/>
              </p:cNvSpPr>
              <p:nvPr/>
            </p:nvSpPr>
            <p:spPr bwMode="auto">
              <a:xfrm>
                <a:off x="2499" y="2771"/>
                <a:ext cx="426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lnSpc>
                    <a:spcPct val="96000"/>
                  </a:lnSpc>
                  <a:spcBef>
                    <a:spcPts val="688"/>
                  </a:spcBef>
                  <a:buClr>
                    <a:srgbClr val="996666"/>
                  </a:buClr>
                  <a:buSzPct val="80000"/>
                  <a:buFont typeface="Wingdings" pitchFamily="2" charset="2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2800" dirty="0" smtClean="0">
                    <a:latin typeface="Arial" pitchFamily="34" charset="0"/>
                  </a:rPr>
                  <a:t>f</a:t>
                </a:r>
                <a:r>
                  <a:rPr lang="en-GB" sz="2800" baseline="-25000" dirty="0" smtClean="0">
                    <a:latin typeface="Arial" pitchFamily="34" charset="0"/>
                  </a:rPr>
                  <a:t>1</a:t>
                </a:r>
                <a:endParaRPr lang="en-GB" sz="2800" baseline="-25000" dirty="0">
                  <a:latin typeface="Arial" pitchFamily="34" charset="0"/>
                </a:endParaRPr>
              </a:p>
            </p:txBody>
          </p:sp>
        </p:grpSp>
        <p:grpSp>
          <p:nvGrpSpPr>
            <p:cNvPr id="12302" name="Group 14"/>
            <p:cNvGrpSpPr>
              <a:grpSpLocks/>
            </p:cNvGrpSpPr>
            <p:nvPr/>
          </p:nvGrpSpPr>
          <p:grpSpPr bwMode="auto">
            <a:xfrm>
              <a:off x="2066" y="2771"/>
              <a:ext cx="433" cy="371"/>
              <a:chOff x="2066" y="2771"/>
              <a:chExt cx="433" cy="371"/>
            </a:xfrm>
          </p:grpSpPr>
          <p:sp>
            <p:nvSpPr>
              <p:cNvPr id="12303" name="AutoShape 15"/>
              <p:cNvSpPr>
                <a:spLocks noChangeArrowheads="1"/>
              </p:cNvSpPr>
              <p:nvPr/>
            </p:nvSpPr>
            <p:spPr bwMode="auto">
              <a:xfrm>
                <a:off x="2066" y="2771"/>
                <a:ext cx="433" cy="371"/>
              </a:xfrm>
              <a:prstGeom prst="roundRect">
                <a:avLst>
                  <a:gd name="adj" fmla="val 26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04" name="Text Box 16"/>
              <p:cNvSpPr txBox="1">
                <a:spLocks noChangeArrowheads="1"/>
              </p:cNvSpPr>
              <p:nvPr/>
            </p:nvSpPr>
            <p:spPr bwMode="auto">
              <a:xfrm>
                <a:off x="2066" y="2771"/>
                <a:ext cx="433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lnSpc>
                    <a:spcPct val="96000"/>
                  </a:lnSpc>
                  <a:spcBef>
                    <a:spcPts val="688"/>
                  </a:spcBef>
                  <a:buClr>
                    <a:srgbClr val="996666"/>
                  </a:buClr>
                  <a:buSzPct val="80000"/>
                  <a:buFont typeface="Wingdings" pitchFamily="2" charset="2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2800" dirty="0" smtClean="0">
                    <a:latin typeface="Arial" pitchFamily="34" charset="0"/>
                  </a:rPr>
                  <a:t>f</a:t>
                </a:r>
                <a:r>
                  <a:rPr lang="en-GB" sz="2800" baseline="-25000" dirty="0" smtClean="0">
                    <a:latin typeface="Arial" pitchFamily="34" charset="0"/>
                  </a:rPr>
                  <a:t>0</a:t>
                </a:r>
                <a:endParaRPr lang="en-GB" sz="2800" baseline="-25000" dirty="0">
                  <a:latin typeface="Arial" pitchFamily="34" charset="0"/>
                </a:endParaRPr>
              </a:p>
            </p:txBody>
          </p:sp>
        </p:grpSp>
        <p:grpSp>
          <p:nvGrpSpPr>
            <p:cNvPr id="12305" name="Group 17"/>
            <p:cNvGrpSpPr>
              <a:grpSpLocks/>
            </p:cNvGrpSpPr>
            <p:nvPr/>
          </p:nvGrpSpPr>
          <p:grpSpPr bwMode="auto">
            <a:xfrm>
              <a:off x="1633" y="2771"/>
              <a:ext cx="432" cy="370"/>
              <a:chOff x="1633" y="2771"/>
              <a:chExt cx="432" cy="370"/>
            </a:xfrm>
          </p:grpSpPr>
          <p:sp>
            <p:nvSpPr>
              <p:cNvPr id="12306" name="AutoShape 18"/>
              <p:cNvSpPr>
                <a:spLocks noChangeArrowheads="1"/>
              </p:cNvSpPr>
              <p:nvPr/>
            </p:nvSpPr>
            <p:spPr bwMode="auto">
              <a:xfrm>
                <a:off x="1633" y="2771"/>
                <a:ext cx="433" cy="371"/>
              </a:xfrm>
              <a:prstGeom prst="roundRect">
                <a:avLst>
                  <a:gd name="adj" fmla="val 26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07" name="Text Box 19"/>
              <p:cNvSpPr txBox="1">
                <a:spLocks noChangeArrowheads="1"/>
              </p:cNvSpPr>
              <p:nvPr/>
            </p:nvSpPr>
            <p:spPr bwMode="auto">
              <a:xfrm>
                <a:off x="1633" y="2771"/>
                <a:ext cx="433" cy="3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lnSpc>
                    <a:spcPct val="96000"/>
                  </a:lnSpc>
                  <a:spcBef>
                    <a:spcPts val="688"/>
                  </a:spcBef>
                  <a:buClr>
                    <a:srgbClr val="996666"/>
                  </a:buClr>
                  <a:buSzPct val="80000"/>
                  <a:buFont typeface="Wingdings" pitchFamily="2" charset="2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2800">
                    <a:latin typeface="Arial" pitchFamily="34" charset="0"/>
                  </a:rPr>
                  <a:t>y</a:t>
                </a:r>
              </a:p>
            </p:txBody>
          </p:sp>
        </p:grpSp>
        <p:grpSp>
          <p:nvGrpSpPr>
            <p:cNvPr id="12308" name="Group 20"/>
            <p:cNvGrpSpPr>
              <a:grpSpLocks/>
            </p:cNvGrpSpPr>
            <p:nvPr/>
          </p:nvGrpSpPr>
          <p:grpSpPr bwMode="auto">
            <a:xfrm>
              <a:off x="3367" y="2400"/>
              <a:ext cx="433" cy="371"/>
              <a:chOff x="3367" y="2400"/>
              <a:chExt cx="433" cy="371"/>
            </a:xfrm>
          </p:grpSpPr>
          <p:sp>
            <p:nvSpPr>
              <p:cNvPr id="12309" name="AutoShape 21"/>
              <p:cNvSpPr>
                <a:spLocks noChangeArrowheads="1"/>
              </p:cNvSpPr>
              <p:nvPr/>
            </p:nvSpPr>
            <p:spPr bwMode="auto">
              <a:xfrm>
                <a:off x="3367" y="2400"/>
                <a:ext cx="433" cy="371"/>
              </a:xfrm>
              <a:prstGeom prst="roundRect">
                <a:avLst>
                  <a:gd name="adj" fmla="val 26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10" name="Text Box 22"/>
              <p:cNvSpPr txBox="1">
                <a:spLocks noChangeArrowheads="1"/>
              </p:cNvSpPr>
              <p:nvPr/>
            </p:nvSpPr>
            <p:spPr bwMode="auto">
              <a:xfrm>
                <a:off x="3367" y="2400"/>
                <a:ext cx="433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lnSpc>
                    <a:spcPct val="96000"/>
                  </a:lnSpc>
                  <a:spcBef>
                    <a:spcPts val="688"/>
                  </a:spcBef>
                  <a:buClr>
                    <a:srgbClr val="996666"/>
                  </a:buClr>
                  <a:buSzPct val="80000"/>
                  <a:buFont typeface="Wingdings" pitchFamily="2" charset="2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2800" dirty="0" err="1" smtClean="0">
                    <a:latin typeface="Arial" pitchFamily="34" charset="0"/>
                  </a:rPr>
                  <a:t>x</a:t>
                </a:r>
                <a:r>
                  <a:rPr lang="en-GB" sz="2800" baseline="-25000" dirty="0" err="1" smtClean="0">
                    <a:latin typeface="Arial" pitchFamily="34" charset="0"/>
                  </a:rPr>
                  <a:t>n</a:t>
                </a:r>
                <a:endParaRPr lang="en-GB" sz="2800" baseline="-25000" dirty="0">
                  <a:latin typeface="Arial" pitchFamily="34" charset="0"/>
                </a:endParaRPr>
              </a:p>
            </p:txBody>
          </p:sp>
        </p:grpSp>
        <p:grpSp>
          <p:nvGrpSpPr>
            <p:cNvPr id="12311" name="Group 23"/>
            <p:cNvGrpSpPr>
              <a:grpSpLocks/>
            </p:cNvGrpSpPr>
            <p:nvPr/>
          </p:nvGrpSpPr>
          <p:grpSpPr bwMode="auto">
            <a:xfrm>
              <a:off x="2924" y="2400"/>
              <a:ext cx="442" cy="370"/>
              <a:chOff x="2924" y="2400"/>
              <a:chExt cx="442" cy="370"/>
            </a:xfrm>
          </p:grpSpPr>
          <p:sp>
            <p:nvSpPr>
              <p:cNvPr id="12312" name="AutoShape 24"/>
              <p:cNvSpPr>
                <a:spLocks noChangeArrowheads="1"/>
              </p:cNvSpPr>
              <p:nvPr/>
            </p:nvSpPr>
            <p:spPr bwMode="auto">
              <a:xfrm>
                <a:off x="2924" y="2400"/>
                <a:ext cx="443" cy="371"/>
              </a:xfrm>
              <a:prstGeom prst="roundRect">
                <a:avLst>
                  <a:gd name="adj" fmla="val 26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13" name="Text Box 25"/>
              <p:cNvSpPr txBox="1">
                <a:spLocks noChangeArrowheads="1"/>
              </p:cNvSpPr>
              <p:nvPr/>
            </p:nvSpPr>
            <p:spPr bwMode="auto">
              <a:xfrm>
                <a:off x="2924" y="2400"/>
                <a:ext cx="443" cy="3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lnSpc>
                    <a:spcPct val="96000"/>
                  </a:lnSpc>
                  <a:spcBef>
                    <a:spcPts val="688"/>
                  </a:spcBef>
                  <a:buClr>
                    <a:srgbClr val="996666"/>
                  </a:buClr>
                  <a:buSzPct val="80000"/>
                  <a:buFont typeface="Wingdings" pitchFamily="2" charset="2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2800">
                    <a:latin typeface="Arial" pitchFamily="34" charset="0"/>
                  </a:rPr>
                  <a:t>…</a:t>
                </a:r>
              </a:p>
            </p:txBody>
          </p:sp>
        </p:grpSp>
        <p:grpSp>
          <p:nvGrpSpPr>
            <p:cNvPr id="12314" name="Group 26"/>
            <p:cNvGrpSpPr>
              <a:grpSpLocks/>
            </p:cNvGrpSpPr>
            <p:nvPr/>
          </p:nvGrpSpPr>
          <p:grpSpPr bwMode="auto">
            <a:xfrm>
              <a:off x="2499" y="2400"/>
              <a:ext cx="426" cy="371"/>
              <a:chOff x="2499" y="2400"/>
              <a:chExt cx="426" cy="371"/>
            </a:xfrm>
          </p:grpSpPr>
          <p:sp>
            <p:nvSpPr>
              <p:cNvPr id="12315" name="AutoShape 27"/>
              <p:cNvSpPr>
                <a:spLocks noChangeArrowheads="1"/>
              </p:cNvSpPr>
              <p:nvPr/>
            </p:nvSpPr>
            <p:spPr bwMode="auto">
              <a:xfrm>
                <a:off x="2499" y="2400"/>
                <a:ext cx="426" cy="371"/>
              </a:xfrm>
              <a:prstGeom prst="roundRect">
                <a:avLst>
                  <a:gd name="adj" fmla="val 26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16" name="Text Box 28"/>
              <p:cNvSpPr txBox="1">
                <a:spLocks noChangeArrowheads="1"/>
              </p:cNvSpPr>
              <p:nvPr/>
            </p:nvSpPr>
            <p:spPr bwMode="auto">
              <a:xfrm>
                <a:off x="2499" y="2400"/>
                <a:ext cx="426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lnSpc>
                    <a:spcPct val="96000"/>
                  </a:lnSpc>
                  <a:spcBef>
                    <a:spcPts val="688"/>
                  </a:spcBef>
                  <a:buClr>
                    <a:srgbClr val="996666"/>
                  </a:buClr>
                  <a:buSzPct val="80000"/>
                  <a:buFont typeface="Wingdings" pitchFamily="2" charset="2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2800" dirty="0" smtClean="0">
                    <a:latin typeface="Arial" pitchFamily="34" charset="0"/>
                  </a:rPr>
                  <a:t>x</a:t>
                </a:r>
                <a:r>
                  <a:rPr lang="en-GB" sz="2800" baseline="-25000" dirty="0" smtClean="0">
                    <a:latin typeface="Arial" pitchFamily="34" charset="0"/>
                  </a:rPr>
                  <a:t>1</a:t>
                </a:r>
                <a:endParaRPr lang="en-GB" sz="2800" baseline="-25000" dirty="0">
                  <a:latin typeface="Arial" pitchFamily="34" charset="0"/>
                </a:endParaRPr>
              </a:p>
            </p:txBody>
          </p:sp>
        </p:grpSp>
        <p:grpSp>
          <p:nvGrpSpPr>
            <p:cNvPr id="12317" name="Group 29"/>
            <p:cNvGrpSpPr>
              <a:grpSpLocks/>
            </p:cNvGrpSpPr>
            <p:nvPr/>
          </p:nvGrpSpPr>
          <p:grpSpPr bwMode="auto">
            <a:xfrm>
              <a:off x="2066" y="2400"/>
              <a:ext cx="433" cy="371"/>
              <a:chOff x="2066" y="2400"/>
              <a:chExt cx="433" cy="371"/>
            </a:xfrm>
          </p:grpSpPr>
          <p:sp>
            <p:nvSpPr>
              <p:cNvPr id="12318" name="AutoShape 30"/>
              <p:cNvSpPr>
                <a:spLocks noChangeArrowheads="1"/>
              </p:cNvSpPr>
              <p:nvPr/>
            </p:nvSpPr>
            <p:spPr bwMode="auto">
              <a:xfrm>
                <a:off x="2066" y="2400"/>
                <a:ext cx="433" cy="371"/>
              </a:xfrm>
              <a:prstGeom prst="roundRect">
                <a:avLst>
                  <a:gd name="adj" fmla="val 26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19" name="Text Box 31"/>
              <p:cNvSpPr txBox="1">
                <a:spLocks noChangeArrowheads="1"/>
              </p:cNvSpPr>
              <p:nvPr/>
            </p:nvSpPr>
            <p:spPr bwMode="auto">
              <a:xfrm>
                <a:off x="2066" y="2400"/>
                <a:ext cx="433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lnSpc>
                    <a:spcPct val="96000"/>
                  </a:lnSpc>
                  <a:spcBef>
                    <a:spcPts val="688"/>
                  </a:spcBef>
                  <a:buClr>
                    <a:srgbClr val="996666"/>
                  </a:buClr>
                  <a:buSzPct val="80000"/>
                  <a:buFont typeface="Wingdings" pitchFamily="2" charset="2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2800" dirty="0" smtClean="0">
                    <a:latin typeface="Arial" pitchFamily="34" charset="0"/>
                  </a:rPr>
                  <a:t>x</a:t>
                </a:r>
                <a:r>
                  <a:rPr lang="en-GB" sz="2800" baseline="-25000" dirty="0" smtClean="0">
                    <a:latin typeface="Arial" pitchFamily="34" charset="0"/>
                  </a:rPr>
                  <a:t>0</a:t>
                </a:r>
                <a:endParaRPr lang="en-GB" sz="2800" baseline="-25000" dirty="0">
                  <a:latin typeface="Arial" pitchFamily="34" charset="0"/>
                </a:endParaRPr>
              </a:p>
            </p:txBody>
          </p:sp>
        </p:grpSp>
        <p:grpSp>
          <p:nvGrpSpPr>
            <p:cNvPr id="12320" name="Group 32"/>
            <p:cNvGrpSpPr>
              <a:grpSpLocks/>
            </p:cNvGrpSpPr>
            <p:nvPr/>
          </p:nvGrpSpPr>
          <p:grpSpPr bwMode="auto">
            <a:xfrm>
              <a:off x="1633" y="2400"/>
              <a:ext cx="432" cy="370"/>
              <a:chOff x="1633" y="2400"/>
              <a:chExt cx="432" cy="370"/>
            </a:xfrm>
          </p:grpSpPr>
          <p:sp>
            <p:nvSpPr>
              <p:cNvPr id="12321" name="AutoShape 33"/>
              <p:cNvSpPr>
                <a:spLocks noChangeArrowheads="1"/>
              </p:cNvSpPr>
              <p:nvPr/>
            </p:nvSpPr>
            <p:spPr bwMode="auto">
              <a:xfrm>
                <a:off x="1633" y="2400"/>
                <a:ext cx="433" cy="371"/>
              </a:xfrm>
              <a:prstGeom prst="roundRect">
                <a:avLst>
                  <a:gd name="adj" fmla="val 269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22" name="Text Box 34"/>
              <p:cNvSpPr txBox="1">
                <a:spLocks noChangeArrowheads="1"/>
              </p:cNvSpPr>
              <p:nvPr/>
            </p:nvSpPr>
            <p:spPr bwMode="auto">
              <a:xfrm>
                <a:off x="1633" y="2400"/>
                <a:ext cx="433" cy="3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 eaLnBrk="1" hangingPunct="1">
                  <a:lnSpc>
                    <a:spcPct val="96000"/>
                  </a:lnSpc>
                  <a:spcBef>
                    <a:spcPts val="688"/>
                  </a:spcBef>
                  <a:buClr>
                    <a:srgbClr val="996666"/>
                  </a:buClr>
                  <a:buSzPct val="80000"/>
                  <a:buFont typeface="Wingdings" pitchFamily="2" charset="2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2800">
                    <a:latin typeface="Arial" pitchFamily="34" charset="0"/>
                  </a:rPr>
                  <a:t>x</a:t>
                </a:r>
              </a:p>
            </p:txBody>
          </p:sp>
        </p:grpSp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>
              <a:off x="1633" y="2400"/>
              <a:ext cx="216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>
              <a:off x="1633" y="2771"/>
              <a:ext cx="216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25" name="Line 37"/>
            <p:cNvSpPr>
              <a:spLocks noChangeShapeType="1"/>
            </p:cNvSpPr>
            <p:nvPr/>
          </p:nvSpPr>
          <p:spPr bwMode="auto">
            <a:xfrm>
              <a:off x="1633" y="3142"/>
              <a:ext cx="216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26" name="Line 38"/>
            <p:cNvSpPr>
              <a:spLocks noChangeShapeType="1"/>
            </p:cNvSpPr>
            <p:nvPr/>
          </p:nvSpPr>
          <p:spPr bwMode="auto">
            <a:xfrm>
              <a:off x="1633" y="2400"/>
              <a:ext cx="1" cy="74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27" name="Line 39"/>
            <p:cNvSpPr>
              <a:spLocks noChangeShapeType="1"/>
            </p:cNvSpPr>
            <p:nvPr/>
          </p:nvSpPr>
          <p:spPr bwMode="auto">
            <a:xfrm>
              <a:off x="2066" y="2400"/>
              <a:ext cx="1" cy="74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28" name="Line 40"/>
            <p:cNvSpPr>
              <a:spLocks noChangeShapeType="1"/>
            </p:cNvSpPr>
            <p:nvPr/>
          </p:nvSpPr>
          <p:spPr bwMode="auto">
            <a:xfrm>
              <a:off x="2499" y="2400"/>
              <a:ext cx="1" cy="74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>
              <a:off x="2924" y="2400"/>
              <a:ext cx="1" cy="74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30" name="Line 42"/>
            <p:cNvSpPr>
              <a:spLocks noChangeShapeType="1"/>
            </p:cNvSpPr>
            <p:nvPr/>
          </p:nvSpPr>
          <p:spPr bwMode="auto">
            <a:xfrm>
              <a:off x="3367" y="2400"/>
              <a:ext cx="1" cy="74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31" name="Line 43"/>
            <p:cNvSpPr>
              <a:spLocks noChangeShapeType="1"/>
            </p:cNvSpPr>
            <p:nvPr/>
          </p:nvSpPr>
          <p:spPr bwMode="auto">
            <a:xfrm>
              <a:off x="3800" y="2400"/>
              <a:ext cx="1" cy="74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3429000" y="5029200"/>
            <a:ext cx="5105400" cy="36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6000"/>
              </a:lnSpc>
              <a:spcBef>
                <a:spcPts val="1113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 smtClean="0">
                <a:solidFill>
                  <a:schemeClr val="tx1"/>
                </a:solidFill>
                <a:latin typeface="Arial" pitchFamily="34" charset="0"/>
              </a:rPr>
              <a:t>x</a:t>
            </a:r>
            <a:r>
              <a:rPr lang="en-GB" i="1" baseline="-25000" dirty="0" smtClean="0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en-GB" i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GB" i="1" dirty="0">
                <a:solidFill>
                  <a:schemeClr val="tx1"/>
                </a:solidFill>
                <a:latin typeface="Arial" pitchFamily="34" charset="0"/>
              </a:rPr>
              <a:t>are knots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/>
              <a:t>Natural Cubic Spline Interpolation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729163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err="1" smtClean="0"/>
              <a:t>g</a:t>
            </a:r>
            <a:r>
              <a:rPr lang="en-GB" i="1" baseline="-25000" dirty="0" err="1" smtClean="0"/>
              <a:t>i</a:t>
            </a:r>
            <a:r>
              <a:rPr lang="en-GB" dirty="0" smtClean="0"/>
              <a:t>(</a:t>
            </a:r>
            <a:r>
              <a:rPr lang="en-GB" i="1" dirty="0" smtClean="0"/>
              <a:t>x</a:t>
            </a:r>
            <a:r>
              <a:rPr lang="en-GB" dirty="0" smtClean="0"/>
              <a:t>) </a:t>
            </a:r>
            <a:r>
              <a:rPr lang="en-GB" i="1" dirty="0" smtClean="0"/>
              <a:t>is a cubic polynomial that will be used on the subinterval [ </a:t>
            </a:r>
            <a:r>
              <a:rPr lang="en-GB" b="1" i="1" dirty="0" smtClean="0"/>
              <a:t>x</a:t>
            </a:r>
            <a:r>
              <a:rPr lang="en-GB" b="1" i="1" baseline="-25000" dirty="0" smtClean="0"/>
              <a:t>i</a:t>
            </a:r>
            <a:r>
              <a:rPr lang="en-GB" b="1" i="1" dirty="0" smtClean="0"/>
              <a:t>, x</a:t>
            </a:r>
            <a:r>
              <a:rPr lang="en-GB" b="1" i="1" baseline="-25000" dirty="0" smtClean="0"/>
              <a:t>i+1 </a:t>
            </a:r>
            <a:r>
              <a:rPr lang="en-GB" i="1" dirty="0" smtClean="0"/>
              <a:t>].</a:t>
            </a:r>
          </a:p>
          <a:p>
            <a:pPr>
              <a:lnSpc>
                <a:spcPct val="9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g</a:t>
            </a:r>
            <a:r>
              <a:rPr lang="en-GB" baseline="-25000" dirty="0" err="1" smtClean="0"/>
              <a:t>i</a:t>
            </a:r>
            <a:r>
              <a:rPr lang="en-GB" dirty="0" smtClean="0"/>
              <a:t>(x</a:t>
            </a:r>
            <a:r>
              <a:rPr lang="en-GB" dirty="0"/>
              <a:t>) = a</a:t>
            </a:r>
            <a:r>
              <a:rPr lang="en-GB" baseline="-25000" dirty="0"/>
              <a:t>i</a:t>
            </a:r>
            <a:r>
              <a:rPr lang="en-GB" dirty="0"/>
              <a:t>x</a:t>
            </a:r>
            <a:r>
              <a:rPr lang="en-GB" baseline="30000" dirty="0"/>
              <a:t>3</a:t>
            </a:r>
            <a:r>
              <a:rPr lang="en-GB" dirty="0"/>
              <a:t> + b</a:t>
            </a:r>
            <a:r>
              <a:rPr lang="en-GB" baseline="-25000" dirty="0"/>
              <a:t>i</a:t>
            </a:r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+ </a:t>
            </a:r>
            <a:r>
              <a:rPr lang="en-GB" dirty="0" err="1"/>
              <a:t>c</a:t>
            </a:r>
            <a:r>
              <a:rPr lang="en-GB" baseline="-25000" dirty="0" err="1"/>
              <a:t>i</a:t>
            </a:r>
            <a:r>
              <a:rPr lang="en-GB" dirty="0" err="1"/>
              <a:t>x</a:t>
            </a:r>
            <a:r>
              <a:rPr lang="en-GB" dirty="0"/>
              <a:t> + </a:t>
            </a:r>
            <a:r>
              <a:rPr lang="en-GB" dirty="0" err="1"/>
              <a:t>d</a:t>
            </a:r>
            <a:r>
              <a:rPr lang="en-GB" baseline="-25000" dirty="0" err="1"/>
              <a:t>i</a:t>
            </a:r>
            <a:endParaRPr lang="en-GB" baseline="-25000" dirty="0"/>
          </a:p>
          <a:p>
            <a:pPr lvl="1">
              <a:spcBef>
                <a:spcPts val="5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4 Coefficients with n subintervals = 4n equations</a:t>
            </a:r>
          </a:p>
          <a:p>
            <a:pPr lvl="1">
              <a:spcBef>
                <a:spcPts val="5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There are 4</a:t>
            </a:r>
            <a:r>
              <a:rPr lang="en-GB" sz="2400" baseline="-25000" dirty="0"/>
              <a:t>n-2</a:t>
            </a:r>
            <a:r>
              <a:rPr lang="en-GB" sz="2400" dirty="0"/>
              <a:t> conditions</a:t>
            </a:r>
          </a:p>
          <a:p>
            <a:pPr lvl="2">
              <a:spcBef>
                <a:spcPts val="4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Interpolation </a:t>
            </a:r>
            <a:r>
              <a:rPr lang="en-GB" sz="2000" dirty="0" smtClean="0"/>
              <a:t>conditions</a:t>
            </a:r>
          </a:p>
          <a:p>
            <a:pPr lvl="2">
              <a:spcBef>
                <a:spcPts val="4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Continuity </a:t>
            </a:r>
            <a:r>
              <a:rPr lang="en-GB" sz="2000" dirty="0"/>
              <a:t>conditions</a:t>
            </a:r>
          </a:p>
          <a:p>
            <a:pPr lvl="2">
              <a:spcBef>
                <a:spcPts val="4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/>
              <a:t>Natural </a:t>
            </a:r>
            <a:r>
              <a:rPr lang="en-GB" sz="2000" dirty="0"/>
              <a:t>Conditions</a:t>
            </a:r>
          </a:p>
          <a:p>
            <a:pPr lvl="1">
              <a:spcBef>
                <a:spcPts val="5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g’’(</a:t>
            </a:r>
            <a:r>
              <a:rPr lang="en-GB" sz="2400" dirty="0"/>
              <a:t>x</a:t>
            </a:r>
            <a:r>
              <a:rPr lang="en-GB" sz="2400" baseline="-25000" dirty="0"/>
              <a:t>0</a:t>
            </a:r>
            <a:r>
              <a:rPr lang="en-GB" sz="2400" dirty="0"/>
              <a:t>) = 0</a:t>
            </a:r>
          </a:p>
          <a:p>
            <a:pPr lvl="1">
              <a:spcBef>
                <a:spcPts val="5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g’’(</a:t>
            </a:r>
            <a:r>
              <a:rPr lang="en-GB" sz="2400" dirty="0" err="1"/>
              <a:t>x</a:t>
            </a:r>
            <a:r>
              <a:rPr lang="en-GB" sz="2400" baseline="-25000" dirty="0" err="1"/>
              <a:t>n</a:t>
            </a:r>
            <a:r>
              <a:rPr lang="en-GB" sz="2400" dirty="0"/>
              <a:t>) = 0</a:t>
            </a:r>
          </a:p>
          <a:p>
            <a:pPr lvl="2">
              <a:spcBef>
                <a:spcPts val="488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/>
          </a:p>
          <a:p>
            <a:pPr lvl="3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733800"/>
            <a:ext cx="2400300" cy="24860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Cubic </a:t>
            </a:r>
            <a:r>
              <a:rPr lang="en-US" dirty="0" err="1" smtClean="0"/>
              <a:t>spline</a:t>
            </a:r>
            <a:r>
              <a:rPr lang="en-US" dirty="0" smtClean="0"/>
              <a:t>/ general formula</a:t>
            </a:r>
            <a:endParaRPr lang="ru-RU" dirty="0"/>
          </a:p>
        </p:txBody>
      </p:sp>
      <p:graphicFrame>
        <p:nvGraphicFramePr>
          <p:cNvPr id="67586" name="Object 5"/>
          <p:cNvGraphicFramePr>
            <a:graphicFrameLocks noChangeAspect="1"/>
          </p:cNvGraphicFramePr>
          <p:nvPr/>
        </p:nvGraphicFramePr>
        <p:xfrm>
          <a:off x="0" y="3048000"/>
          <a:ext cx="9144000" cy="3124200"/>
        </p:xfrm>
        <a:graphic>
          <a:graphicData uri="http://schemas.openxmlformats.org/presentationml/2006/ole">
            <p:oleObj spid="_x0000_s67586" name="Формула" r:id="rId3" imgW="5880100" imgH="1485900" progId="Equation.3">
              <p:embed/>
            </p:oleObj>
          </a:graphicData>
        </a:graphic>
      </p:graphicFrame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/>
              <a:t>Natural Cubic Spline Interpolation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4196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Algorithm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Define g</a:t>
            </a:r>
            <a:r>
              <a:rPr lang="en-GB" sz="2600" dirty="0" smtClean="0"/>
              <a:t>’’(x</a:t>
            </a:r>
            <a:r>
              <a:rPr lang="en-GB" sz="2600" baseline="-25000" dirty="0" smtClean="0"/>
              <a:t>i</a:t>
            </a:r>
            <a:r>
              <a:rPr lang="en-GB" sz="2600" dirty="0"/>
              <a:t>)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/>
              <a:t>	note: on </a:t>
            </a:r>
            <a:r>
              <a:rPr lang="en-GB" sz="2600" dirty="0"/>
              <a:t>each </a:t>
            </a:r>
            <a:r>
              <a:rPr lang="en-GB" sz="2600" dirty="0" smtClean="0"/>
              <a:t>[x</a:t>
            </a:r>
            <a:r>
              <a:rPr lang="en-GB" sz="2600" baseline="-25000" dirty="0" smtClean="0"/>
              <a:t>i</a:t>
            </a:r>
            <a:r>
              <a:rPr lang="en-GB" sz="2600" dirty="0"/>
              <a:t>, </a:t>
            </a:r>
            <a:r>
              <a:rPr lang="en-GB" sz="2600" dirty="0" smtClean="0"/>
              <a:t>x</a:t>
            </a:r>
            <a:r>
              <a:rPr lang="en-GB" sz="2600" baseline="-25000" dirty="0" smtClean="0"/>
              <a:t>i+1</a:t>
            </a:r>
            <a:r>
              <a:rPr lang="en-GB" sz="2600" dirty="0"/>
              <a:t>] </a:t>
            </a:r>
            <a:r>
              <a:rPr lang="en-GB" sz="2600" dirty="0" smtClean="0"/>
              <a:t>g’’ </a:t>
            </a:r>
            <a:r>
              <a:rPr lang="en-GB" sz="2600" dirty="0"/>
              <a:t>is a linear polynomial with </a:t>
            </a:r>
            <a:r>
              <a:rPr lang="en-GB" sz="2600" dirty="0" err="1" smtClean="0"/>
              <a:t>g</a:t>
            </a:r>
            <a:r>
              <a:rPr lang="en-GB" sz="2600" baseline="-25000" dirty="0" err="1" smtClean="0"/>
              <a:t>i</a:t>
            </a:r>
            <a:r>
              <a:rPr lang="en-GB" sz="2600" dirty="0" smtClean="0"/>
              <a:t>’’(x</a:t>
            </a:r>
            <a:r>
              <a:rPr lang="en-GB" sz="2600" baseline="-25000" dirty="0" smtClean="0"/>
              <a:t>i</a:t>
            </a:r>
            <a:r>
              <a:rPr lang="en-GB" sz="2600" dirty="0"/>
              <a:t>) = </a:t>
            </a:r>
            <a:r>
              <a:rPr lang="en-GB" sz="2600" dirty="0" err="1"/>
              <a:t>f</a:t>
            </a:r>
            <a:r>
              <a:rPr lang="en-GB" sz="2600" baseline="-25000" dirty="0" err="1" smtClean="0"/>
              <a:t>i</a:t>
            </a:r>
            <a:r>
              <a:rPr lang="en-GB" sz="2600" dirty="0"/>
              <a:t>, </a:t>
            </a:r>
            <a:r>
              <a:rPr lang="en-GB" sz="2600" dirty="0" err="1"/>
              <a:t>g</a:t>
            </a:r>
            <a:r>
              <a:rPr lang="en-GB" sz="2600" baseline="-25000" dirty="0" err="1" smtClean="0"/>
              <a:t>i</a:t>
            </a:r>
            <a:r>
              <a:rPr lang="en-GB" sz="2600" dirty="0"/>
              <a:t>’’</a:t>
            </a:r>
            <a:r>
              <a:rPr lang="en-GB" sz="2600" baseline="-25000" dirty="0"/>
              <a:t> </a:t>
            </a:r>
            <a:r>
              <a:rPr lang="en-GB" sz="2600" dirty="0" smtClean="0"/>
              <a:t>(x</a:t>
            </a:r>
            <a:r>
              <a:rPr lang="en-GB" sz="2600" baseline="-25000" dirty="0" smtClean="0"/>
              <a:t>i+1</a:t>
            </a:r>
            <a:r>
              <a:rPr lang="en-GB" sz="2600" dirty="0"/>
              <a:t>) = f</a:t>
            </a:r>
            <a:r>
              <a:rPr lang="en-GB" sz="2600" baseline="-25000" dirty="0" smtClean="0"/>
              <a:t>i+1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/>
              <a:t>Then  calculate all values of  the step </a:t>
            </a:r>
          </a:p>
          <a:p>
            <a:pPr lvl="1" algn="ctr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/>
              <a:t>h</a:t>
            </a:r>
            <a:r>
              <a:rPr lang="en-GB" sz="2600" baseline="-25000" dirty="0" smtClean="0"/>
              <a:t>i</a:t>
            </a:r>
            <a:r>
              <a:rPr lang="en-GB" sz="2600" dirty="0" smtClean="0"/>
              <a:t> </a:t>
            </a:r>
            <a:r>
              <a:rPr lang="en-GB" sz="2600" dirty="0"/>
              <a:t>= </a:t>
            </a:r>
            <a:r>
              <a:rPr lang="en-GB" sz="2600" dirty="0" smtClean="0"/>
              <a:t>x</a:t>
            </a:r>
            <a:r>
              <a:rPr lang="en-GB" sz="2600" baseline="-25000" dirty="0" smtClean="0"/>
              <a:t>i+1</a:t>
            </a:r>
            <a:r>
              <a:rPr lang="en-GB" sz="2600" dirty="0" smtClean="0"/>
              <a:t> </a:t>
            </a:r>
            <a:r>
              <a:rPr lang="en-GB" sz="2600" dirty="0"/>
              <a:t>– </a:t>
            </a:r>
            <a:r>
              <a:rPr lang="en-GB" sz="2600" dirty="0" smtClean="0"/>
              <a:t>x</a:t>
            </a:r>
            <a:r>
              <a:rPr lang="en-GB" sz="2600" baseline="-25000" dirty="0" smtClean="0"/>
              <a:t>i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/>
              <a:t>Create </a:t>
            </a:r>
            <a:r>
              <a:rPr lang="en-GB" sz="2600" dirty="0"/>
              <a:t>a system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600" baseline="-25000" dirty="0" smtClean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/>
              <a:t>S</a:t>
            </a:r>
            <a:r>
              <a:rPr lang="en-US" sz="2600" dirty="0" smtClean="0"/>
              <a:t>olve the system for determining the </a:t>
            </a:r>
          </a:p>
          <a:p>
            <a:pPr lvl="1" algn="ctr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smtClean="0"/>
              <a:t>m</a:t>
            </a:r>
            <a:r>
              <a:rPr lang="en-GB" sz="2600" baseline="-25000" dirty="0" smtClean="0"/>
              <a:t>i</a:t>
            </a:r>
            <a:r>
              <a:rPr lang="en-GB" sz="2600" dirty="0" smtClean="0"/>
              <a:t> </a:t>
            </a:r>
            <a:r>
              <a:rPr lang="en-US" sz="2600" dirty="0" smtClean="0"/>
              <a:t>=</a:t>
            </a:r>
            <a:r>
              <a:rPr lang="en-GB" sz="2600" dirty="0" err="1" smtClean="0"/>
              <a:t>g</a:t>
            </a:r>
            <a:r>
              <a:rPr lang="en-GB" sz="2600" baseline="-25000" dirty="0" err="1" smtClean="0"/>
              <a:t>i</a:t>
            </a:r>
            <a:r>
              <a:rPr lang="en-GB" sz="2600" dirty="0" smtClean="0"/>
              <a:t>’’(x</a:t>
            </a:r>
            <a:r>
              <a:rPr lang="en-GB" sz="2600" baseline="-25000" dirty="0" smtClean="0"/>
              <a:t>i</a:t>
            </a:r>
            <a:r>
              <a:rPr lang="en-GB" sz="2600" dirty="0" smtClean="0"/>
              <a:t>) </a:t>
            </a:r>
            <a:endParaRPr lang="en-GB" sz="2600" baseline="-2500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4267200" y="4953000"/>
          <a:ext cx="1447799" cy="548438"/>
        </p:xfrm>
        <a:graphic>
          <a:graphicData uri="http://schemas.openxmlformats.org/presentationml/2006/ole">
            <p:oleObj spid="_x0000_s15366" name="Формула" r:id="rId4" imgW="838200" imgH="279400" progId="Equation.3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</a:t>
            </a:r>
            <a:r>
              <a:rPr lang="en-US" sz="4400" dirty="0" smtClean="0"/>
              <a:t>he system for determining </a:t>
            </a:r>
            <a:r>
              <a:rPr lang="en-GB" sz="4400" dirty="0" smtClean="0"/>
              <a:t>m</a:t>
            </a:r>
            <a:r>
              <a:rPr lang="en-GB" sz="4400" baseline="-25000" dirty="0" smtClean="0"/>
              <a:t>i</a:t>
            </a:r>
            <a:r>
              <a:rPr lang="en-GB" sz="4400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9634" name="Object 4"/>
          <p:cNvGraphicFramePr>
            <a:graphicFrameLocks noChangeAspect="1"/>
          </p:cNvGraphicFramePr>
          <p:nvPr/>
        </p:nvGraphicFramePr>
        <p:xfrm>
          <a:off x="1066800" y="1905000"/>
          <a:ext cx="7315200" cy="4002144"/>
        </p:xfrm>
        <a:graphic>
          <a:graphicData uri="http://schemas.openxmlformats.org/presentationml/2006/ole">
            <p:oleObj spid="_x0000_s69634" name="Формула" r:id="rId3" imgW="3835400" imgH="26035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719137"/>
          </a:xfrm>
        </p:spPr>
        <p:txBody>
          <a:bodyPr/>
          <a:lstStyle/>
          <a:p>
            <a:pPr algn="l" eaLnBrk="1" hangingPunct="1"/>
            <a:r>
              <a:rPr lang="en-US" sz="2800" dirty="0" smtClean="0">
                <a:solidFill>
                  <a:schemeClr val="accent3"/>
                </a:solidFill>
              </a:rPr>
              <a:t>Matrix form of the system</a:t>
            </a:r>
            <a:endParaRPr lang="ru-RU" sz="2800" dirty="0" smtClean="0">
              <a:solidFill>
                <a:schemeClr val="accent3"/>
              </a:solidFill>
            </a:endParaRP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8820150" cy="6021387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51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257800" y="304800"/>
          <a:ext cx="1439863" cy="647700"/>
        </p:xfrm>
        <a:graphic>
          <a:graphicData uri="http://schemas.openxmlformats.org/presentationml/2006/ole">
            <p:oleObj spid="_x0000_s72706" name="Формула" r:id="rId3" imgW="838200" imgH="279400" progId="Equation.3">
              <p:embed/>
            </p:oleObj>
          </a:graphicData>
        </a:graphic>
      </p:graphicFrame>
      <p:sp>
        <p:nvSpPr>
          <p:cNvPr id="51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323850" y="836613"/>
          <a:ext cx="5832475" cy="2663825"/>
        </p:xfrm>
        <a:graphic>
          <a:graphicData uri="http://schemas.openxmlformats.org/presentationml/2006/ole">
            <p:oleObj spid="_x0000_s72707" name="Формула" r:id="rId4" imgW="5118100" imgH="1917700" progId="Equation.3">
              <p:embed/>
            </p:oleObj>
          </a:graphicData>
        </a:graphic>
      </p:graphicFrame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4" name="Object 8"/>
          <p:cNvGraphicFramePr>
            <a:graphicFrameLocks noChangeAspect="1"/>
          </p:cNvGraphicFramePr>
          <p:nvPr/>
        </p:nvGraphicFramePr>
        <p:xfrm>
          <a:off x="250825" y="3789363"/>
          <a:ext cx="5905500" cy="2520950"/>
        </p:xfrm>
        <a:graphic>
          <a:graphicData uri="http://schemas.openxmlformats.org/presentationml/2006/ole">
            <p:oleObj spid="_x0000_s72708" name="Формула" r:id="rId5" imgW="5740400" imgH="1866900" progId="Equation.3">
              <p:embed/>
            </p:oleObj>
          </a:graphicData>
        </a:graphic>
      </p:graphicFrame>
      <p:sp>
        <p:nvSpPr>
          <p:cNvPr id="513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5" name="Object 10"/>
          <p:cNvGraphicFramePr>
            <a:graphicFrameLocks noChangeAspect="1"/>
          </p:cNvGraphicFramePr>
          <p:nvPr/>
        </p:nvGraphicFramePr>
        <p:xfrm>
          <a:off x="6804025" y="1196975"/>
          <a:ext cx="1008063" cy="1584325"/>
        </p:xfrm>
        <a:graphic>
          <a:graphicData uri="http://schemas.openxmlformats.org/presentationml/2006/ole">
            <p:oleObj spid="_x0000_s72709" name="Формула" r:id="rId6" imgW="977900" imgH="1308100" progId="Equation.3">
              <p:embed/>
            </p:oleObj>
          </a:graphicData>
        </a:graphic>
      </p:graphicFrame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6" name="Object 12"/>
          <p:cNvGraphicFramePr>
            <a:graphicFrameLocks noChangeAspect="1"/>
          </p:cNvGraphicFramePr>
          <p:nvPr/>
        </p:nvGraphicFramePr>
        <p:xfrm>
          <a:off x="6804025" y="3933825"/>
          <a:ext cx="1008063" cy="1511300"/>
        </p:xfrm>
        <a:graphic>
          <a:graphicData uri="http://schemas.openxmlformats.org/presentationml/2006/ole">
            <p:oleObj spid="_x0000_s72710" name="Формула" r:id="rId7" imgW="762000" imgH="128270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form of the system(1)</a:t>
            </a:r>
            <a:endParaRPr lang="ru-RU" dirty="0"/>
          </a:p>
        </p:txBody>
      </p:sp>
      <p:graphicFrame>
        <p:nvGraphicFramePr>
          <p:cNvPr id="70658" name="Object 6"/>
          <p:cNvGraphicFramePr>
            <a:graphicFrameLocks noChangeAspect="1"/>
          </p:cNvGraphicFramePr>
          <p:nvPr/>
        </p:nvGraphicFramePr>
        <p:xfrm>
          <a:off x="381000" y="1371600"/>
          <a:ext cx="5005223" cy="2286000"/>
        </p:xfrm>
        <a:graphic>
          <a:graphicData uri="http://schemas.openxmlformats.org/presentationml/2006/ole">
            <p:oleObj spid="_x0000_s70658" name="Формула" r:id="rId3" imgW="5118100" imgH="1917700" progId="Equation.3">
              <p:embed/>
            </p:oleObj>
          </a:graphicData>
        </a:graphic>
      </p:graphicFrame>
      <p:pic>
        <p:nvPicPr>
          <p:cNvPr id="706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276600"/>
            <a:ext cx="3733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 err="1"/>
              <a:t>spline</a:t>
            </a:r>
            <a:r>
              <a:rPr lang="en-US" sz="2400" b="1" dirty="0"/>
              <a:t> interpolation</a:t>
            </a:r>
            <a:r>
              <a:rPr lang="en-US" sz="2400" dirty="0"/>
              <a:t> is a form of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u="sng" dirty="0">
                <a:solidFill>
                  <a:schemeClr val="tx1"/>
                </a:solidFill>
              </a:rPr>
              <a:t> </a:t>
            </a:r>
            <a:r>
              <a:rPr lang="en-US" sz="2400" u="sng" dirty="0" smtClean="0">
                <a:solidFill>
                  <a:schemeClr val="tx1"/>
                </a:solidFill>
              </a:rPr>
              <a:t>interpolation</a:t>
            </a:r>
            <a:r>
              <a:rPr lang="en-US" sz="2400" dirty="0">
                <a:solidFill>
                  <a:schemeClr val="tx1"/>
                </a:solidFill>
              </a:rPr>
              <a:t> where the </a:t>
            </a:r>
            <a:r>
              <a:rPr lang="en-US" sz="2400" dirty="0" err="1">
                <a:solidFill>
                  <a:schemeClr val="tx1"/>
                </a:solidFill>
              </a:rPr>
              <a:t>interpolant</a:t>
            </a:r>
            <a:r>
              <a:rPr lang="en-US" sz="2400" dirty="0">
                <a:solidFill>
                  <a:schemeClr val="tx1"/>
                </a:solidFill>
              </a:rPr>
              <a:t> is a special type of</a:t>
            </a:r>
            <a:r>
              <a:rPr lang="en-US" sz="2400" u="sng" dirty="0">
                <a:solidFill>
                  <a:schemeClr val="tx1"/>
                </a:solidFill>
              </a:rPr>
              <a:t> </a:t>
            </a:r>
            <a:r>
              <a:rPr lang="en-US" sz="2400" u="sng" dirty="0" smtClean="0">
                <a:solidFill>
                  <a:schemeClr val="tx1"/>
                </a:solidFill>
              </a:rPr>
              <a:t>piecewise polynomial</a:t>
            </a:r>
            <a:r>
              <a:rPr lang="en-US" sz="2400" u="sng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called a </a:t>
            </a:r>
            <a:r>
              <a:rPr lang="en-US" sz="2400" u="sng" dirty="0" err="1" smtClean="0">
                <a:solidFill>
                  <a:schemeClr val="tx1"/>
                </a:solidFill>
              </a:rPr>
              <a:t>spline</a:t>
            </a:r>
            <a:r>
              <a:rPr lang="en-US" sz="2400" u="sng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Spline</a:t>
            </a:r>
            <a:r>
              <a:rPr lang="en-US" sz="2400" dirty="0">
                <a:solidFill>
                  <a:schemeClr val="tx1"/>
                </a:solidFill>
              </a:rPr>
              <a:t> interpolation is often preferred over </a:t>
            </a:r>
            <a:r>
              <a:rPr lang="en-US" sz="2400" u="sng" dirty="0" smtClean="0">
                <a:solidFill>
                  <a:schemeClr val="tx1"/>
                </a:solidFill>
              </a:rPr>
              <a:t>polynomial  interpolation</a:t>
            </a:r>
            <a:r>
              <a:rPr lang="en-US" sz="2400" dirty="0" smtClean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 because the </a:t>
            </a:r>
            <a:r>
              <a:rPr lang="en-US" sz="2400" u="sng" dirty="0" smtClean="0">
                <a:solidFill>
                  <a:schemeClr val="tx1"/>
                </a:solidFill>
              </a:rPr>
              <a:t> interpolation error</a:t>
            </a:r>
            <a:r>
              <a:rPr lang="en-US" sz="2400" dirty="0">
                <a:solidFill>
                  <a:schemeClr val="tx1"/>
                </a:solidFill>
              </a:rPr>
              <a:t> can be made small even when using low degree polynomials for the </a:t>
            </a:r>
            <a:r>
              <a:rPr lang="en-US" sz="2400" dirty="0" err="1">
                <a:solidFill>
                  <a:schemeClr val="tx1"/>
                </a:solidFill>
              </a:rPr>
              <a:t>spline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ru-RU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err="1" smtClean="0">
                <a:solidFill>
                  <a:schemeClr val="tx1"/>
                </a:solidFill>
              </a:rPr>
              <a:t>Spline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interpolation avoids the problem of </a:t>
            </a:r>
            <a:r>
              <a:rPr lang="en-US" sz="2400" u="sng" dirty="0" err="1" smtClean="0">
                <a:solidFill>
                  <a:schemeClr val="tx1"/>
                </a:solidFill>
              </a:rPr>
              <a:t>Runge’s</a:t>
            </a:r>
            <a:r>
              <a:rPr lang="en-US" sz="2400" u="sng" dirty="0" smtClean="0">
                <a:solidFill>
                  <a:schemeClr val="tx1"/>
                </a:solidFill>
              </a:rPr>
              <a:t> phenomenon</a:t>
            </a:r>
            <a:r>
              <a:rPr lang="en-US" sz="2400" dirty="0" smtClean="0">
                <a:solidFill>
                  <a:schemeClr val="tx1"/>
                </a:solidFill>
              </a:rPr>
              <a:t> , </a:t>
            </a:r>
            <a:r>
              <a:rPr lang="en-US" sz="2400" dirty="0">
                <a:solidFill>
                  <a:schemeClr val="tx1"/>
                </a:solidFill>
              </a:rPr>
              <a:t>in which oscillation can occur between points when interpolating using high degree polynomials.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form of the system(2)</a:t>
            </a:r>
            <a:endParaRPr lang="ru-RU" dirty="0"/>
          </a:p>
        </p:txBody>
      </p:sp>
      <p:graphicFrame>
        <p:nvGraphicFramePr>
          <p:cNvPr id="71682" name="Object 8"/>
          <p:cNvGraphicFramePr>
            <a:graphicFrameLocks noChangeAspect="1"/>
          </p:cNvGraphicFramePr>
          <p:nvPr>
            <p:ph idx="1"/>
          </p:nvPr>
        </p:nvGraphicFramePr>
        <p:xfrm>
          <a:off x="457200" y="1524000"/>
          <a:ext cx="5740400" cy="1866900"/>
        </p:xfrm>
        <a:graphic>
          <a:graphicData uri="http://schemas.openxmlformats.org/presentationml/2006/ole">
            <p:oleObj spid="_x0000_s71682" name="Формула" r:id="rId3" imgW="5740400" imgH="1866900" progId="Equation.3">
              <p:embed/>
            </p:oleObj>
          </a:graphicData>
        </a:graphic>
      </p:graphicFrame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352800"/>
            <a:ext cx="320856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for creating a </a:t>
            </a:r>
            <a:r>
              <a:rPr lang="en-US" dirty="0" err="1" smtClean="0"/>
              <a:t>spline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" y="1828800"/>
            <a:ext cx="7915275" cy="373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Geometrical interpretation</a:t>
            </a:r>
            <a:endParaRPr lang="ru-RU" dirty="0"/>
          </a:p>
        </p:txBody>
      </p:sp>
      <p:pic>
        <p:nvPicPr>
          <p:cNvPr id="747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752599"/>
            <a:ext cx="5029200" cy="3948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	Hand spline interpolation</a:t>
            </a:r>
          </a:p>
        </p:txBody>
      </p:sp>
      <p:pic>
        <p:nvPicPr>
          <p:cNvPr id="18435" name="Picture 3" descr="ha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00200"/>
            <a:ext cx="5375275" cy="33655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Bezier Spline Interpolation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4196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 similar but different problem:</a:t>
            </a:r>
          </a:p>
          <a:p>
            <a:pP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/>
              <a:t>Controlling the shape of curves.</a:t>
            </a:r>
          </a:p>
          <a:p>
            <a:pP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b="1"/>
          </a:p>
          <a:p>
            <a:pPr>
              <a:spcBef>
                <a:spcPts val="688"/>
              </a:spcBef>
              <a:buSzPct val="7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Problem: given some (control) points, produce and modify the shape of a curve passing through the first and last point.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800600"/>
            <a:ext cx="3333750" cy="1295400"/>
          </a:xfrm>
          <a:prstGeom prst="rect">
            <a:avLst/>
          </a:prstGeom>
          <a:noFill/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90600" y="5791200"/>
            <a:ext cx="396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6000"/>
              </a:lnSpc>
              <a:spcBef>
                <a:spcPts val="738"/>
              </a:spcBef>
              <a:buClr>
                <a:srgbClr val="996666"/>
              </a:buClr>
              <a:buSzPct val="66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996666"/>
                </a:solidFill>
                <a:latin typeface="Arial" pitchFamily="34" charset="0"/>
              </a:rPr>
              <a:t>http://www.ibiblio.org/e-notes/Splines/Bezier.htm</a:t>
            </a:r>
            <a:r>
              <a:rPr lang="en-GB" sz="1200">
                <a:solidFill>
                  <a:schemeClr val="tx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Bezier Spline Interpolation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1447800"/>
            <a:ext cx="4114800" cy="1066800"/>
          </a:xfrm>
          <a:ln/>
        </p:spPr>
        <p:txBody>
          <a:bodyPr/>
          <a:lstStyle/>
          <a:p>
            <a:pPr>
              <a:lnSpc>
                <a:spcPct val="96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Practical Application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057400"/>
            <a:ext cx="4200525" cy="338137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Bezier Spline Interpolation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419600"/>
          </a:xfrm>
          <a:ln/>
        </p:spPr>
        <p:txBody>
          <a:bodyPr/>
          <a:lstStyle/>
          <a:p>
            <a:pPr>
              <a:lnSpc>
                <a:spcPct val="96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 </a:t>
            </a:r>
            <a:r>
              <a:rPr lang="en-GB" b="1"/>
              <a:t>Idea</a:t>
            </a:r>
            <a:r>
              <a:rPr lang="en-GB"/>
              <a:t>: Build functions that are combinations of some basic and simpler functions.</a:t>
            </a:r>
          </a:p>
          <a:p>
            <a:pP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  <a:p>
            <a:pP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Basic functions: B-splines</a:t>
            </a:r>
          </a:p>
          <a:p>
            <a:pP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                          </a:t>
            </a:r>
            <a:r>
              <a:rPr lang="en-GB" b="1"/>
              <a:t>Bernstein polynomials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Bernstein Polynomials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678363"/>
          </a:xfrm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5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Definition 5.5:  Bernstein polynomials of degree N are defined by:</a:t>
            </a:r>
          </a:p>
          <a:p>
            <a:pPr>
              <a:spcBef>
                <a:spcPts val="588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/>
          </a:p>
          <a:p>
            <a:pPr>
              <a:spcBef>
                <a:spcPts val="588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/>
          </a:p>
          <a:p>
            <a:pPr>
              <a:spcBef>
                <a:spcPts val="588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/>
          </a:p>
          <a:p>
            <a:pPr>
              <a:spcBef>
                <a:spcPts val="5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For v = 0, 1, 2, …, N, where N over v = N! / v! (N – v)!</a:t>
            </a:r>
          </a:p>
          <a:p>
            <a:pPr>
              <a:spcBef>
                <a:spcPts val="4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In general there are N+1 Bernstein Polynomials of degree N.  For example, the Bernstein Polynomials of degrees 1, 2, and 3 are:</a:t>
            </a:r>
          </a:p>
          <a:p>
            <a:pPr lvl="1">
              <a:spcBef>
                <a:spcPts val="43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/>
              <a:t>1.  B</a:t>
            </a:r>
            <a:r>
              <a:rPr lang="en-GB" sz="1800" baseline="-25000"/>
              <a:t>0,1</a:t>
            </a:r>
            <a:r>
              <a:rPr lang="en-GB" sz="1800"/>
              <a:t>(t) = 1-t, B</a:t>
            </a:r>
            <a:r>
              <a:rPr lang="en-GB" sz="1800" baseline="-25000"/>
              <a:t>1,1</a:t>
            </a:r>
            <a:r>
              <a:rPr lang="en-GB" sz="1800"/>
              <a:t>(t) = t;</a:t>
            </a:r>
          </a:p>
          <a:p>
            <a:pPr lvl="1">
              <a:spcBef>
                <a:spcPts val="43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/>
              <a:t>2.  B</a:t>
            </a:r>
            <a:r>
              <a:rPr lang="en-GB" sz="1800" baseline="-25000"/>
              <a:t>0,2</a:t>
            </a:r>
            <a:r>
              <a:rPr lang="en-GB" sz="1800"/>
              <a:t>(t) = (1-t)</a:t>
            </a:r>
            <a:r>
              <a:rPr lang="en-GB" sz="1800" baseline="30000"/>
              <a:t>2</a:t>
            </a:r>
            <a:r>
              <a:rPr lang="en-GB" sz="1800"/>
              <a:t>, B</a:t>
            </a:r>
            <a:r>
              <a:rPr lang="en-GB" sz="1800" baseline="-25000"/>
              <a:t>1,2</a:t>
            </a:r>
            <a:r>
              <a:rPr lang="en-GB" sz="1800"/>
              <a:t>(t) = 2t(1-t), B</a:t>
            </a:r>
            <a:r>
              <a:rPr lang="en-GB" sz="1800" baseline="-25000"/>
              <a:t>2,2</a:t>
            </a:r>
            <a:r>
              <a:rPr lang="en-GB" sz="1800"/>
              <a:t>(t) = t</a:t>
            </a:r>
            <a:r>
              <a:rPr lang="en-GB" sz="1800" baseline="30000"/>
              <a:t>2</a:t>
            </a:r>
            <a:r>
              <a:rPr lang="en-GB" sz="1800"/>
              <a:t>;</a:t>
            </a:r>
          </a:p>
          <a:p>
            <a:pPr lvl="1">
              <a:spcBef>
                <a:spcPts val="43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/>
              <a:t>3.  B</a:t>
            </a:r>
            <a:r>
              <a:rPr lang="en-GB" sz="1800" baseline="-25000"/>
              <a:t>0,3</a:t>
            </a:r>
            <a:r>
              <a:rPr lang="en-GB" sz="1800"/>
              <a:t>(t) = (1-t)</a:t>
            </a:r>
            <a:r>
              <a:rPr lang="en-GB" sz="1800" baseline="30000"/>
              <a:t>3</a:t>
            </a:r>
            <a:r>
              <a:rPr lang="en-GB" sz="1800"/>
              <a:t>, B</a:t>
            </a:r>
            <a:r>
              <a:rPr lang="en-GB" sz="1800" baseline="-25000"/>
              <a:t>1,3</a:t>
            </a:r>
            <a:r>
              <a:rPr lang="en-GB" sz="1800"/>
              <a:t>(t) = 3t(1-t)</a:t>
            </a:r>
            <a:r>
              <a:rPr lang="en-GB" sz="1800" baseline="30000"/>
              <a:t>2</a:t>
            </a:r>
            <a:r>
              <a:rPr lang="en-GB" sz="1800"/>
              <a:t>, B</a:t>
            </a:r>
            <a:r>
              <a:rPr lang="en-GB" sz="1800" baseline="-25000"/>
              <a:t>2,3</a:t>
            </a:r>
            <a:r>
              <a:rPr lang="en-GB" sz="1800"/>
              <a:t>(t)=3t</a:t>
            </a:r>
            <a:r>
              <a:rPr lang="en-GB" sz="1800" baseline="30000"/>
              <a:t>2</a:t>
            </a:r>
            <a:r>
              <a:rPr lang="en-GB" sz="1800"/>
              <a:t>(1-t), B</a:t>
            </a:r>
            <a:r>
              <a:rPr lang="en-GB" sz="1800" baseline="-25000"/>
              <a:t>3,3</a:t>
            </a:r>
            <a:r>
              <a:rPr lang="en-GB" sz="1800"/>
              <a:t>(t) = t</a:t>
            </a:r>
            <a:r>
              <a:rPr lang="en-GB" sz="1800" baseline="30000"/>
              <a:t>3</a:t>
            </a:r>
            <a:r>
              <a:rPr lang="en-GB" sz="1800"/>
              <a:t>;</a:t>
            </a:r>
          </a:p>
          <a:p>
            <a:pPr>
              <a:spcBef>
                <a:spcPts val="438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514600"/>
            <a:ext cx="6477000" cy="887413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Bernstein Polynomials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819650"/>
          </a:xfrm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5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Given a set of control points {P</a:t>
            </a:r>
            <a:r>
              <a:rPr lang="en-GB" sz="2400" baseline="-25000"/>
              <a:t>i</a:t>
            </a:r>
            <a:r>
              <a:rPr lang="en-GB" sz="2400"/>
              <a:t>}</a:t>
            </a:r>
            <a:r>
              <a:rPr lang="en-GB" sz="2400" baseline="30000"/>
              <a:t>N</a:t>
            </a:r>
            <a:r>
              <a:rPr lang="en-GB" sz="2400" baseline="-25000"/>
              <a:t>i=0</a:t>
            </a:r>
            <a:r>
              <a:rPr lang="en-GB" sz="2400"/>
              <a:t>, where P</a:t>
            </a:r>
            <a:r>
              <a:rPr lang="en-GB" sz="2400" baseline="-25000"/>
              <a:t>i</a:t>
            </a:r>
            <a:r>
              <a:rPr lang="en-GB" sz="2400"/>
              <a:t> = (x</a:t>
            </a:r>
            <a:r>
              <a:rPr lang="en-GB" sz="2400" baseline="-25000"/>
              <a:t>i</a:t>
            </a:r>
            <a:r>
              <a:rPr lang="en-GB" sz="2400"/>
              <a:t>, y</a:t>
            </a:r>
            <a:r>
              <a:rPr lang="en-GB" sz="2400" baseline="-25000"/>
              <a:t>i</a:t>
            </a:r>
            <a:r>
              <a:rPr lang="en-GB" sz="2400"/>
              <a:t>), Definition 5.6:  A Bezier curve of degree N is:</a:t>
            </a:r>
          </a:p>
          <a:p>
            <a:pPr>
              <a:spcBef>
                <a:spcPts val="588"/>
              </a:spcBef>
              <a:buSzPct val="68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		P(t) =     </a:t>
            </a:r>
            <a:r>
              <a:rPr lang="en-GB" sz="2400" baseline="30000"/>
              <a:t>N</a:t>
            </a:r>
            <a:r>
              <a:rPr lang="en-GB" sz="2400" baseline="-25000"/>
              <a:t>i=0</a:t>
            </a:r>
            <a:r>
              <a:rPr lang="en-GB" sz="2400"/>
              <a:t> P</a:t>
            </a:r>
            <a:r>
              <a:rPr lang="en-GB" sz="2400" baseline="-25000"/>
              <a:t>i</a:t>
            </a:r>
            <a:r>
              <a:rPr lang="en-GB" sz="2400"/>
              <a:t>B</a:t>
            </a:r>
            <a:r>
              <a:rPr lang="en-GB" sz="2400" baseline="-25000"/>
              <a:t>i,N</a:t>
            </a:r>
            <a:r>
              <a:rPr lang="en-GB" sz="2400"/>
              <a:t>(t),</a:t>
            </a:r>
          </a:p>
          <a:p>
            <a:pPr lvl="3">
              <a:spcBef>
                <a:spcPts val="3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/>
              <a:t>Where Bi,N(t), for I = 0, 1, …, N, are the Bernstein polynomials of degree N.</a:t>
            </a:r>
          </a:p>
          <a:p>
            <a:pPr lvl="3">
              <a:spcBef>
                <a:spcPts val="3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/>
              <a:t>P(t) is the Bezier curve</a:t>
            </a:r>
          </a:p>
          <a:p>
            <a:pPr lvl="1">
              <a:spcBef>
                <a:spcPts val="5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Since P</a:t>
            </a:r>
            <a:r>
              <a:rPr lang="en-GB" sz="2400" baseline="-25000"/>
              <a:t>i</a:t>
            </a:r>
            <a:r>
              <a:rPr lang="en-GB" sz="2400"/>
              <a:t> = (x</a:t>
            </a:r>
            <a:r>
              <a:rPr lang="en-GB" sz="2400" baseline="-25000"/>
              <a:t>i</a:t>
            </a:r>
            <a:r>
              <a:rPr lang="en-GB" sz="2400"/>
              <a:t>, y</a:t>
            </a:r>
            <a:r>
              <a:rPr lang="en-GB" sz="2400" baseline="-25000"/>
              <a:t>i</a:t>
            </a:r>
            <a:r>
              <a:rPr lang="en-GB" sz="2400"/>
              <a:t>)</a:t>
            </a:r>
          </a:p>
          <a:p>
            <a:pPr lvl="2">
              <a:spcBef>
                <a:spcPts val="53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x(t) =     </a:t>
            </a:r>
            <a:r>
              <a:rPr lang="en-GB" sz="2200" baseline="30000"/>
              <a:t>N</a:t>
            </a:r>
            <a:r>
              <a:rPr lang="en-GB" sz="2200" baseline="-25000"/>
              <a:t>i=0</a:t>
            </a:r>
            <a:r>
              <a:rPr lang="en-GB" sz="2200"/>
              <a:t>x</a:t>
            </a:r>
            <a:r>
              <a:rPr lang="en-GB" sz="2200" baseline="-25000"/>
              <a:t>i</a:t>
            </a:r>
            <a:r>
              <a:rPr lang="en-GB" sz="2200"/>
              <a:t>B</a:t>
            </a:r>
            <a:r>
              <a:rPr lang="en-GB" sz="2200" baseline="-25000"/>
              <a:t>i,N</a:t>
            </a:r>
            <a:r>
              <a:rPr lang="en-GB" sz="2200"/>
              <a:t>(t)    and    y(t) =    </a:t>
            </a:r>
            <a:r>
              <a:rPr lang="en-GB" sz="2200" baseline="30000"/>
              <a:t>N</a:t>
            </a:r>
            <a:r>
              <a:rPr lang="en-GB" sz="2200" baseline="-25000"/>
              <a:t>i=0</a:t>
            </a:r>
            <a:r>
              <a:rPr lang="en-GB" sz="2200"/>
              <a:t>y</a:t>
            </a:r>
            <a:r>
              <a:rPr lang="en-GB" sz="2200" baseline="-25000"/>
              <a:t>i</a:t>
            </a:r>
            <a:r>
              <a:rPr lang="en-GB" sz="2200"/>
              <a:t>B</a:t>
            </a:r>
            <a:r>
              <a:rPr lang="en-GB" sz="2200" baseline="-25000"/>
              <a:t>i,N</a:t>
            </a:r>
            <a:r>
              <a:rPr lang="en-GB" sz="2200"/>
              <a:t>(t)</a:t>
            </a:r>
          </a:p>
          <a:p>
            <a:pPr lvl="2">
              <a:spcBef>
                <a:spcPts val="538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/>
          </a:p>
          <a:p>
            <a:pPr lvl="2">
              <a:spcBef>
                <a:spcPts val="538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/>
          </a:p>
          <a:p>
            <a:pPr>
              <a:spcBef>
                <a:spcPts val="5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Easy to modify curve if points are added.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5943600" y="4191000"/>
          <a:ext cx="227013" cy="304800"/>
        </p:xfrm>
        <a:graphic>
          <a:graphicData uri="http://schemas.openxmlformats.org/presentationml/2006/ole">
            <p:oleObj spid="_x0000_s25603" r:id="rId4" imgW="990720" imgH="1324080" progId="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590800" y="4191000"/>
          <a:ext cx="227013" cy="304800"/>
        </p:xfrm>
        <a:graphic>
          <a:graphicData uri="http://schemas.openxmlformats.org/presentationml/2006/ole">
            <p:oleObj spid="_x0000_s25604" r:id="rId5" imgW="990720" imgH="1324080" progId="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514600" y="2438400"/>
          <a:ext cx="284163" cy="381000"/>
        </p:xfrm>
        <a:graphic>
          <a:graphicData uri="http://schemas.openxmlformats.org/presentationml/2006/ole">
            <p:oleObj spid="_x0000_s25605" r:id="rId6" imgW="990720" imgH="1324080" progId="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Bernstein Polynomials Example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419600"/>
          </a:xfrm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Find the Bezier curve which has the control points (2,2), (1,1.5), (3.5,0), (4,1).  Substituting the x- and y-coordinates of the control points and N=3 into the x(t) and y(t) formulas on the previous slide yields</a:t>
            </a:r>
          </a:p>
          <a:p>
            <a:pPr lvl="1">
              <a:spcBef>
                <a:spcPts val="488"/>
              </a:spcBef>
              <a:buSzPct val="5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	x(t) = 2B</a:t>
            </a:r>
            <a:r>
              <a:rPr lang="en-GB" sz="2000" baseline="-25000"/>
              <a:t>0,3</a:t>
            </a:r>
            <a:r>
              <a:rPr lang="en-GB" sz="2000"/>
              <a:t>(t) + 1B</a:t>
            </a:r>
            <a:r>
              <a:rPr lang="en-GB" sz="2000" baseline="-25000"/>
              <a:t>1,3</a:t>
            </a:r>
            <a:r>
              <a:rPr lang="en-GB" sz="2000"/>
              <a:t>(t) + 3.5B</a:t>
            </a:r>
            <a:r>
              <a:rPr lang="en-GB" sz="2000" baseline="-25000"/>
              <a:t>2,3</a:t>
            </a:r>
            <a:r>
              <a:rPr lang="en-GB" sz="2000"/>
              <a:t>(t) + 4B</a:t>
            </a:r>
            <a:r>
              <a:rPr lang="en-GB" sz="2000" baseline="-25000"/>
              <a:t>3,3</a:t>
            </a:r>
            <a:r>
              <a:rPr lang="en-GB" sz="2000"/>
              <a:t>(t)</a:t>
            </a:r>
          </a:p>
          <a:p>
            <a:pPr lvl="1">
              <a:spcBef>
                <a:spcPts val="488"/>
              </a:spcBef>
              <a:buSzPct val="50000"/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	y(t) = 2B</a:t>
            </a:r>
            <a:r>
              <a:rPr lang="en-GB" sz="2000" baseline="-25000"/>
              <a:t>0,3</a:t>
            </a:r>
            <a:r>
              <a:rPr lang="en-GB" sz="2000"/>
              <a:t>(t) + 1.5B</a:t>
            </a:r>
            <a:r>
              <a:rPr lang="en-GB" sz="2000" baseline="-25000"/>
              <a:t>1,3</a:t>
            </a:r>
            <a:r>
              <a:rPr lang="en-GB" sz="2000"/>
              <a:t>(t) + 0B</a:t>
            </a:r>
            <a:r>
              <a:rPr lang="en-GB" sz="2000" baseline="-25000"/>
              <a:t>2,3</a:t>
            </a:r>
            <a:r>
              <a:rPr lang="en-GB" sz="2000"/>
              <a:t>(t) + 1B</a:t>
            </a:r>
            <a:r>
              <a:rPr lang="en-GB" sz="2000" baseline="-25000"/>
              <a:t>3,3</a:t>
            </a:r>
            <a:r>
              <a:rPr lang="en-GB" sz="2000"/>
              <a:t>(t)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876800"/>
            <a:ext cx="3333750" cy="12954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solidFill>
                  <a:schemeClr val="accent3"/>
                </a:solidFill>
              </a:rPr>
              <a:t>Runge’s</a:t>
            </a:r>
            <a:r>
              <a:rPr lang="en-US" sz="4400" dirty="0" smtClean="0">
                <a:solidFill>
                  <a:schemeClr val="accent3"/>
                </a:solidFill>
              </a:rPr>
              <a:t> phenomenon</a:t>
            </a:r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1371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600200"/>
            <a:ext cx="1219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676400"/>
            <a:ext cx="5105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Spline</a:t>
            </a:r>
            <a:r>
              <a:rPr lang="en-US" dirty="0" smtClean="0"/>
              <a:t> interpolation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276600"/>
            <a:ext cx="52863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2098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28194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Spline Interpolation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Linear, Quadratic, Cubic</a:t>
            </a:r>
          </a:p>
          <a:p>
            <a:pPr lvl="1">
              <a:spcBef>
                <a:spcPts val="5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Preferred over other polynomial interpolation</a:t>
            </a:r>
          </a:p>
          <a:p>
            <a:pPr lvl="2">
              <a:spcBef>
                <a:spcPts val="4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More efficient </a:t>
            </a:r>
          </a:p>
          <a:p>
            <a:pPr lvl="3">
              <a:spcBef>
                <a:spcPts val="43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/>
              <a:t>High-degree polynomials are very computationally expensive </a:t>
            </a:r>
          </a:p>
          <a:p>
            <a:pPr lvl="3">
              <a:spcBef>
                <a:spcPts val="43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/>
              <a:t>Smaller error</a:t>
            </a:r>
          </a:p>
          <a:p>
            <a:pPr lvl="3">
              <a:spcBef>
                <a:spcPts val="43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/>
              <a:t>Interpolant is smoother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91000"/>
            <a:ext cx="1905000" cy="1905000"/>
          </a:xfrm>
          <a:prstGeom prst="rect">
            <a:avLst/>
          </a:prstGeo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191000"/>
            <a:ext cx="1905000" cy="1905000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41910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Spline Interpolation Definition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419600"/>
          </a:xfrm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4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Given </a:t>
            </a:r>
            <a:r>
              <a:rPr lang="en-GB" sz="2000" i="1"/>
              <a:t>n</a:t>
            </a:r>
            <a:r>
              <a:rPr lang="en-GB" sz="2000"/>
              <a:t>+1 distinct </a:t>
            </a:r>
            <a:r>
              <a:rPr lang="en-GB" sz="2000" b="1"/>
              <a:t>knots</a:t>
            </a:r>
            <a:r>
              <a:rPr lang="en-GB" sz="2000"/>
              <a:t> </a:t>
            </a:r>
            <a:r>
              <a:rPr lang="en-GB" sz="2000" i="1"/>
              <a:t>x</a:t>
            </a:r>
            <a:r>
              <a:rPr lang="en-GB" sz="2000" baseline="-25000"/>
              <a:t>i</a:t>
            </a:r>
            <a:r>
              <a:rPr lang="en-GB" sz="2000"/>
              <a:t> such that: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209800"/>
            <a:ext cx="3962400" cy="314325"/>
          </a:xfrm>
          <a:prstGeom prst="rect">
            <a:avLst/>
          </a:prstGeom>
          <a:noFill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429000"/>
            <a:ext cx="4191000" cy="1600200"/>
          </a:xfrm>
          <a:prstGeom prst="rect">
            <a:avLst/>
          </a:prstGeom>
          <a:noFill/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2743200"/>
            <a:ext cx="8001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6000"/>
              </a:lnSpc>
              <a:spcBef>
                <a:spcPts val="1050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700">
                <a:solidFill>
                  <a:schemeClr val="tx1"/>
                </a:solidFill>
                <a:latin typeface="Arial" pitchFamily="34" charset="0"/>
              </a:rPr>
              <a:t>with </a:t>
            </a:r>
            <a:r>
              <a:rPr lang="en-GB" sz="1700" i="1">
                <a:solidFill>
                  <a:schemeClr val="tx1"/>
                </a:solidFill>
                <a:latin typeface="Arial" pitchFamily="34" charset="0"/>
              </a:rPr>
              <a:t>n</a:t>
            </a:r>
            <a:r>
              <a:rPr lang="en-GB" sz="1700">
                <a:solidFill>
                  <a:schemeClr val="tx1"/>
                </a:solidFill>
                <a:latin typeface="Arial" pitchFamily="34" charset="0"/>
              </a:rPr>
              <a:t>+1 </a:t>
            </a:r>
            <a:r>
              <a:rPr lang="en-GB" sz="1700" b="1">
                <a:solidFill>
                  <a:schemeClr val="tx1"/>
                </a:solidFill>
                <a:latin typeface="Arial" pitchFamily="34" charset="0"/>
              </a:rPr>
              <a:t>knot values </a:t>
            </a:r>
            <a:r>
              <a:rPr lang="en-GB" sz="2000" b="1" i="1">
                <a:solidFill>
                  <a:schemeClr val="tx1"/>
                </a:solidFill>
                <a:latin typeface="Arial" pitchFamily="34" charset="0"/>
              </a:rPr>
              <a:t>y</a:t>
            </a:r>
            <a:r>
              <a:rPr lang="en-GB" sz="2000" b="1" i="1" baseline="-25000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en-GB" sz="1700" b="1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GB" sz="1700">
                <a:solidFill>
                  <a:schemeClr val="tx1"/>
                </a:solidFill>
                <a:latin typeface="Arial" pitchFamily="34" charset="0"/>
              </a:rPr>
              <a:t> find a spline function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362200" y="5334000"/>
            <a:ext cx="609600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6000"/>
              </a:lnSpc>
              <a:spcBef>
                <a:spcPts val="1113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tx1"/>
                </a:solidFill>
                <a:latin typeface="Arial" pitchFamily="34" charset="0"/>
              </a:rPr>
              <a:t>with each </a:t>
            </a:r>
            <a:r>
              <a:rPr lang="en-GB" i="1">
                <a:solidFill>
                  <a:schemeClr val="tx1"/>
                </a:solidFill>
                <a:latin typeface="Arial" pitchFamily="34" charset="0"/>
              </a:rPr>
              <a:t>S</a:t>
            </a:r>
            <a:r>
              <a:rPr lang="en-GB" i="1" baseline="-25000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en-GB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GB" i="1">
                <a:solidFill>
                  <a:schemeClr val="tx1"/>
                </a:solidFill>
                <a:latin typeface="Arial" pitchFamily="34" charset="0"/>
              </a:rPr>
              <a:t>x</a:t>
            </a:r>
            <a:r>
              <a:rPr lang="en-GB">
                <a:solidFill>
                  <a:schemeClr val="tx1"/>
                </a:solidFill>
                <a:latin typeface="Arial" pitchFamily="34" charset="0"/>
              </a:rPr>
              <a:t>) a polynomial of degree at most  </a:t>
            </a:r>
            <a:r>
              <a:rPr lang="en-GB" i="1">
                <a:solidFill>
                  <a:schemeClr val="tx1"/>
                </a:solidFill>
                <a:latin typeface="Arial" pitchFamily="34" charset="0"/>
              </a:rPr>
              <a:t>n</a:t>
            </a:r>
            <a:r>
              <a:rPr lang="en-GB">
                <a:solidFill>
                  <a:schemeClr val="tx1"/>
                </a:solidFill>
                <a:latin typeface="Arial" pitchFamily="34" charset="0"/>
              </a:rPr>
              <a:t>.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Linear </a:t>
            </a:r>
            <a:r>
              <a:rPr lang="en-GB" dirty="0" err="1"/>
              <a:t>Spline</a:t>
            </a:r>
            <a:r>
              <a:rPr lang="en-GB" dirty="0"/>
              <a:t> Interpolation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4196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Simplest form of spline interpolation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Points connected by lines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124200"/>
            <a:ext cx="3581400" cy="647407"/>
          </a:xfrm>
          <a:prstGeom prst="rect">
            <a:avLst/>
          </a:prstGeom>
          <a:noFill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267200"/>
            <a:ext cx="4038600" cy="284061"/>
          </a:xfrm>
          <a:prstGeom prst="rect">
            <a:avLst/>
          </a:prstGeom>
          <a:noFill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4953000"/>
            <a:ext cx="4038600" cy="515799"/>
          </a:xfrm>
          <a:prstGeom prst="rect">
            <a:avLst/>
          </a:prstGeom>
          <a:noFill/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295400" y="2743200"/>
            <a:ext cx="563880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6000"/>
              </a:lnSpc>
              <a:spcBef>
                <a:spcPts val="1113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tx1"/>
                </a:solidFill>
                <a:latin typeface="Arial" pitchFamily="34" charset="0"/>
              </a:rPr>
              <a:t>Each S</a:t>
            </a:r>
            <a:r>
              <a:rPr lang="en-GB" baseline="-25000">
                <a:solidFill>
                  <a:schemeClr val="tx1"/>
                </a:solidFill>
                <a:latin typeface="Arial" pitchFamily="34" charset="0"/>
              </a:rPr>
              <a:t>i</a:t>
            </a:r>
            <a:r>
              <a:rPr lang="en-GB">
                <a:solidFill>
                  <a:schemeClr val="tx1"/>
                </a:solidFill>
                <a:latin typeface="Arial" pitchFamily="34" charset="0"/>
              </a:rPr>
              <a:t> is a linear function constructed as: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371600" y="3733800"/>
            <a:ext cx="563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6000"/>
              </a:lnSpc>
              <a:spcBef>
                <a:spcPts val="1113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tx1"/>
                </a:solidFill>
                <a:latin typeface="Arial" pitchFamily="34" charset="0"/>
              </a:rPr>
              <a:t>Must be continuous at each data point:</a:t>
            </a: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5562600"/>
            <a:ext cx="3733800" cy="557107"/>
          </a:xfrm>
          <a:prstGeom prst="rect">
            <a:avLst/>
          </a:prstGeom>
          <a:noFill/>
        </p:spPr>
      </p:pic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495800" y="45720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6000"/>
              </a:lnSpc>
              <a:spcBef>
                <a:spcPts val="1113"/>
              </a:spcBef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tx1"/>
                </a:solidFill>
                <a:latin typeface="Arial" pitchFamily="34" charset="0"/>
              </a:rPr>
              <a:t>Continuity: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</a:t>
            </a:r>
            <a:r>
              <a:rPr lang="en-GB" dirty="0" err="1" smtClean="0"/>
              <a:t>Spline</a:t>
            </a:r>
            <a:r>
              <a:rPr lang="en-GB" dirty="0" smtClean="0"/>
              <a:t> Interpolation by MathCAD</a:t>
            </a:r>
            <a:endParaRPr lang="ru-RU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057400"/>
            <a:ext cx="579055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Quadratic Spline Interpolation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41960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The quadratic spline can be constructed as: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19400"/>
            <a:ext cx="7086600" cy="838200"/>
          </a:xfrm>
          <a:prstGeom prst="rect">
            <a:avLst/>
          </a:prstGeom>
          <a:noFill/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90600" y="3810000"/>
            <a:ext cx="67056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6000"/>
              </a:lnSpc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tx1"/>
                </a:solidFill>
                <a:latin typeface="Arial" pitchFamily="34" charset="0"/>
              </a:rPr>
              <a:t>The coefficients can be found by choosing a </a:t>
            </a:r>
            <a:r>
              <a:rPr lang="en-GB" i="1">
                <a:solidFill>
                  <a:schemeClr val="tx1"/>
                </a:solidFill>
                <a:latin typeface="Arial" pitchFamily="34" charset="0"/>
              </a:rPr>
              <a:t>z</a:t>
            </a:r>
            <a:r>
              <a:rPr lang="en-GB" baseline="-25000">
                <a:solidFill>
                  <a:schemeClr val="tx1"/>
                </a:solidFill>
                <a:latin typeface="Arial" pitchFamily="34" charset="0"/>
              </a:rPr>
              <a:t>0</a:t>
            </a:r>
            <a:r>
              <a:rPr lang="en-GB">
                <a:solidFill>
                  <a:schemeClr val="tx1"/>
                </a:solidFill>
                <a:latin typeface="Arial" pitchFamily="34" charset="0"/>
              </a:rPr>
              <a:t> and then using the recurrence relation: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724400"/>
            <a:ext cx="4191000" cy="95091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643</Words>
  <Application>Microsoft Office PowerPoint</Application>
  <PresentationFormat>Экран (4:3)</PresentationFormat>
  <Paragraphs>118</Paragraphs>
  <Slides>29</Slides>
  <Notes>18</Notes>
  <HiddenSlides>0</HiddenSlides>
  <MMClips>0</MMClips>
  <ScaleCrop>false</ScaleCrop>
  <HeadingPairs>
    <vt:vector size="10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  <vt:variant>
        <vt:lpstr>Произвольные показы</vt:lpstr>
      </vt:variant>
      <vt:variant>
        <vt:i4>1</vt:i4>
      </vt:variant>
    </vt:vector>
  </HeadingPairs>
  <TitlesOfParts>
    <vt:vector size="35" baseType="lpstr">
      <vt:lpstr>Times New Roman</vt:lpstr>
      <vt:lpstr>Arial</vt:lpstr>
      <vt:lpstr>Wingdings</vt:lpstr>
      <vt:lpstr>Default Design</vt:lpstr>
      <vt:lpstr>Microsoft Equation 3.0</vt:lpstr>
      <vt:lpstr>  Interpolation</vt:lpstr>
      <vt:lpstr>Слайд 2</vt:lpstr>
      <vt:lpstr>Runge’s phenomenon</vt:lpstr>
      <vt:lpstr>Spline interpolation</vt:lpstr>
      <vt:lpstr>Spline Interpolation</vt:lpstr>
      <vt:lpstr>Spline Interpolation Definition</vt:lpstr>
      <vt:lpstr>Linear Spline Interpolation</vt:lpstr>
      <vt:lpstr>Linear Spline Interpolation by MathCAD</vt:lpstr>
      <vt:lpstr>Quadratic Spline Interpolation</vt:lpstr>
      <vt:lpstr>Quadratic Splines 2</vt:lpstr>
      <vt:lpstr>Quadratic Spline Graph</vt:lpstr>
      <vt:lpstr>Quadratic Spline Graph</vt:lpstr>
      <vt:lpstr>Natural Cubic Spline Interpolation</vt:lpstr>
      <vt:lpstr>Natural Cubic Spline Interpolation</vt:lpstr>
      <vt:lpstr>Cubic spline/ general formula</vt:lpstr>
      <vt:lpstr>Natural Cubic Spline Interpolation</vt:lpstr>
      <vt:lpstr>The system for determining mi </vt:lpstr>
      <vt:lpstr>Matrix form of the system</vt:lpstr>
      <vt:lpstr>Matrix form of the system(1)</vt:lpstr>
      <vt:lpstr>Matrix form of the system(2)</vt:lpstr>
      <vt:lpstr>Function for creating a spline</vt:lpstr>
      <vt:lpstr>Geometrical interpretation</vt:lpstr>
      <vt:lpstr> Hand spline interpolation</vt:lpstr>
      <vt:lpstr>Bezier Spline Interpolation</vt:lpstr>
      <vt:lpstr>Bezier Spline Interpolation</vt:lpstr>
      <vt:lpstr>Bezier Spline Interpolation</vt:lpstr>
      <vt:lpstr>Bernstein Polynomials</vt:lpstr>
      <vt:lpstr>Bernstein Polynomials</vt:lpstr>
      <vt:lpstr>Bernstein Polynomials Example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Interpolation</dc:title>
  <dc:creator>Сергей Николаевич</dc:creator>
  <cp:lastModifiedBy>Сергей Николаевич</cp:lastModifiedBy>
  <cp:revision>13</cp:revision>
  <dcterms:modified xsi:type="dcterms:W3CDTF">2015-09-16T19:47:13Z</dcterms:modified>
</cp:coreProperties>
</file>