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9" r:id="rId3"/>
    <p:sldId id="267" r:id="rId4"/>
    <p:sldId id="288" r:id="rId5"/>
    <p:sldId id="287" r:id="rId6"/>
    <p:sldId id="265" r:id="rId7"/>
    <p:sldId id="296" r:id="rId8"/>
    <p:sldId id="289" r:id="rId9"/>
    <p:sldId id="297" r:id="rId10"/>
    <p:sldId id="278" r:id="rId11"/>
    <p:sldId id="290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 autoAdjust="0"/>
    <p:restoredTop sz="94660"/>
  </p:normalViewPr>
  <p:slideViewPr>
    <p:cSldViewPr>
      <p:cViewPr varScale="1">
        <p:scale>
          <a:sx n="83" d="100"/>
          <a:sy n="83" d="100"/>
        </p:scale>
        <p:origin x="-150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04448" y="15407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45020FA-22E2-43A5-9153-AFCF08E3E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489" y="1628800"/>
            <a:ext cx="8604956" cy="2808472"/>
          </a:xfrm>
        </p:spPr>
        <p:txBody>
          <a:bodyPr>
            <a:normAutofit/>
          </a:bodyPr>
          <a:lstStyle/>
          <a:p>
            <a:r>
              <a:rPr lang="uk-UA" sz="5400" dirty="0"/>
              <a:t>Квадратична оптимізація на поліедрально-сферичних конфігураціях</a:t>
            </a:r>
          </a:p>
        </p:txBody>
      </p:sp>
    </p:spTree>
    <p:extLst>
      <p:ext uri="{BB962C8B-B14F-4D97-AF65-F5344CB8AC3E}">
        <p14:creationId xmlns:p14="http://schemas.microsoft.com/office/powerpoint/2010/main" val="34422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66492"/>
            <a:ext cx="5830366" cy="638944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Візуалізація отриманих рішень</a:t>
            </a:r>
            <a:endParaRPr lang="uk-UA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534579" y="116632"/>
            <a:ext cx="42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7929ABF1-9035-4F20-BE33-D572BDC143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696744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F6200388-753A-4C6E-A976-67CCBC609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096825"/>
            <a:ext cx="5040560" cy="792088"/>
          </a:xfrm>
        </p:spPr>
        <p:txBody>
          <a:bodyPr/>
          <a:lstStyle/>
          <a:p>
            <a:r>
              <a:rPr lang="uk-UA" dirty="0" smtClean="0"/>
              <a:t>Результат </a:t>
            </a:r>
            <a:r>
              <a:rPr lang="uk-UA" dirty="0"/>
              <a:t>виконання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91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116632"/>
            <a:ext cx="5688631" cy="810816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Візуалізація отриманих рішень</a:t>
            </a:r>
            <a:endParaRPr lang="uk-UA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534579" y="116632"/>
            <a:ext cx="42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88212" y="5879013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Таблиця 4.1 – Згруповані отримані дані по лямбда за розмірності 400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1456"/>
              </p:ext>
            </p:extLst>
          </p:nvPr>
        </p:nvGraphicFramePr>
        <p:xfrm>
          <a:off x="277919" y="1469463"/>
          <a:ext cx="8710829" cy="4226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9754"/>
                <a:gridCol w="1376560"/>
                <a:gridCol w="2064838"/>
                <a:gridCol w="1835413"/>
                <a:gridCol w="2294264"/>
              </a:tblGrid>
              <a:tr h="7064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№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Λ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Function value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Time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Optional Solution Found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4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1202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85774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12.3303640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+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4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1209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85774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11.0356046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+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4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3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1226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85776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10.6121889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+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4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1229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85774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09.1090546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+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4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5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1231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85774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07.8640318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+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4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6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1232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85774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08.0438261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+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4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7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1233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85774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06.3952917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+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4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8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1234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85774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04.2682409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+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4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9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1235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85774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03.2349695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+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4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10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1236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85774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02.0518446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+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43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11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1237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85774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01.9937101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+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6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34579" y="116632"/>
            <a:ext cx="42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08" y="116632"/>
            <a:ext cx="6732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/>
              <a:t>Об’єкт</a:t>
            </a:r>
            <a:r>
              <a:rPr lang="ru-RU" sz="3200" dirty="0"/>
              <a:t>, предмет, </a:t>
            </a:r>
            <a:r>
              <a:rPr lang="uk-UA" sz="3200" dirty="0" smtClean="0"/>
              <a:t>мета проекту</a:t>
            </a:r>
            <a:r>
              <a:rPr lang="ru-RU" sz="3200" dirty="0" smtClean="0"/>
              <a:t>.</a:t>
            </a:r>
            <a:endParaRPr lang="uk-UA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20479" y="1306757"/>
            <a:ext cx="82279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Об</a:t>
            </a:r>
            <a:r>
              <a:rPr lang="uk-UA" sz="2400" b="1" dirty="0" err="1" smtClean="0"/>
              <a:t>’єкт</a:t>
            </a:r>
            <a:r>
              <a:rPr lang="uk-UA" sz="2400" b="1" dirty="0" smtClean="0"/>
              <a:t> дослідження</a:t>
            </a:r>
            <a:r>
              <a:rPr lang="ru-RU" sz="2400" b="1" dirty="0" smtClean="0"/>
              <a:t>: </a:t>
            </a:r>
            <a:r>
              <a:rPr lang="ru-RU" sz="2400" dirty="0" err="1" smtClean="0"/>
              <a:t>процес</a:t>
            </a:r>
            <a:r>
              <a:rPr lang="ru-RU" sz="2400" dirty="0" smtClean="0"/>
              <a:t> </a:t>
            </a:r>
            <a:r>
              <a:rPr lang="ru-RU" sz="2400" dirty="0" err="1" smtClean="0"/>
              <a:t>пошуку</a:t>
            </a:r>
            <a:r>
              <a:rPr lang="ru-RU" sz="2400" dirty="0" smtClean="0"/>
              <a:t> р</a:t>
            </a:r>
            <a:r>
              <a:rPr lang="uk-UA" sz="2400" dirty="0" err="1" smtClean="0"/>
              <a:t>ішення</a:t>
            </a:r>
            <a:r>
              <a:rPr lang="uk-UA" sz="2400" dirty="0" smtClean="0"/>
              <a:t> задач квадратичної оптимізації </a:t>
            </a:r>
            <a:r>
              <a:rPr lang="ru-RU" sz="2400" dirty="0" smtClean="0"/>
              <a:t>з </a:t>
            </a:r>
            <a:r>
              <a:rPr lang="ru-RU" sz="2400" dirty="0" err="1" smtClean="0"/>
              <a:t>урахуванням</a:t>
            </a:r>
            <a:r>
              <a:rPr lang="ru-RU" sz="2400" dirty="0" smtClean="0"/>
              <a:t> </a:t>
            </a:r>
            <a:r>
              <a:rPr lang="ru-RU" sz="2400" dirty="0" err="1" smtClean="0"/>
              <a:t>полієдрально-сферичих</a:t>
            </a:r>
            <a:r>
              <a:rPr lang="ru-RU" sz="2400" dirty="0" smtClean="0"/>
              <a:t> </a:t>
            </a:r>
            <a:r>
              <a:rPr lang="ru-RU" sz="2400" dirty="0" err="1" smtClean="0"/>
              <a:t>обмежень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b="1" dirty="0" smtClean="0"/>
              <a:t>Предмет </a:t>
            </a:r>
            <a:r>
              <a:rPr lang="uk-UA" sz="2400" b="1" dirty="0"/>
              <a:t>дослідження</a:t>
            </a:r>
            <a:r>
              <a:rPr lang="ru-RU" sz="2400" b="1" dirty="0" smtClean="0"/>
              <a:t>: </a:t>
            </a:r>
            <a:r>
              <a:rPr lang="ru-RU" sz="2400" dirty="0" err="1" smtClean="0"/>
              <a:t>математична</a:t>
            </a:r>
            <a:r>
              <a:rPr lang="ru-RU" sz="2400" dirty="0" smtClean="0"/>
              <a:t> </a:t>
            </a:r>
            <a:r>
              <a:rPr lang="uk-UA" sz="2400" dirty="0" smtClean="0"/>
              <a:t>м</a:t>
            </a:r>
            <a:r>
              <a:rPr lang="ru-RU" sz="2400" dirty="0" err="1" smtClean="0"/>
              <a:t>одель</a:t>
            </a:r>
            <a:r>
              <a:rPr lang="ru-RU" sz="2400" dirty="0" smtClean="0"/>
              <a:t> задачі та </a:t>
            </a:r>
            <a:r>
              <a:rPr lang="ru-RU" sz="2400" dirty="0" err="1" smtClean="0"/>
              <a:t>чисельний</a:t>
            </a:r>
            <a:r>
              <a:rPr lang="ru-RU" sz="2400" dirty="0" smtClean="0"/>
              <a:t> метод </a:t>
            </a:r>
            <a:r>
              <a:rPr lang="ru-RU" sz="2400" dirty="0" err="1" smtClean="0"/>
              <a:t>пошуку</a:t>
            </a:r>
            <a:r>
              <a:rPr lang="ru-RU" sz="2400" dirty="0" smtClean="0"/>
              <a:t> </a:t>
            </a:r>
            <a:r>
              <a:rPr lang="ru-RU" sz="2400" dirty="0" err="1" smtClean="0"/>
              <a:t>ров’язку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/>
          </a:p>
          <a:p>
            <a:pPr algn="just"/>
            <a:r>
              <a:rPr lang="uk-UA" sz="2400" b="1" dirty="0" smtClean="0"/>
              <a:t>Мета </a:t>
            </a:r>
            <a:r>
              <a:rPr lang="uk-UA" sz="2400" b="1" dirty="0"/>
              <a:t>дослідження</a:t>
            </a:r>
            <a:r>
              <a:rPr lang="ru-RU" sz="2400" b="1" dirty="0" smtClean="0"/>
              <a:t>: </a:t>
            </a:r>
            <a:r>
              <a:rPr lang="ru-RU" sz="2400" dirty="0" err="1" smtClean="0"/>
              <a:t>побудова</a:t>
            </a:r>
            <a:r>
              <a:rPr lang="ru-RU" sz="2400" dirty="0"/>
              <a:t> </a:t>
            </a:r>
            <a:r>
              <a:rPr lang="ru-RU" sz="2400" dirty="0" err="1" smtClean="0"/>
              <a:t>математичної</a:t>
            </a:r>
            <a:r>
              <a:rPr lang="ru-RU" sz="2400" dirty="0" smtClean="0"/>
              <a:t> </a:t>
            </a:r>
            <a:r>
              <a:rPr lang="ru-RU" sz="2400" dirty="0" err="1" smtClean="0"/>
              <a:t>моделі</a:t>
            </a:r>
            <a:r>
              <a:rPr lang="ru-RU" sz="2400" dirty="0"/>
              <a:t> </a:t>
            </a:r>
            <a:r>
              <a:rPr lang="ru-RU" sz="2400" dirty="0" smtClean="0"/>
              <a:t>до задачі, </a:t>
            </a:r>
            <a:r>
              <a:rPr lang="ru-RU" sz="2400" b="1" dirty="0" smtClean="0"/>
              <a:t> </a:t>
            </a:r>
            <a:r>
              <a:rPr lang="uk-UA" sz="2400" dirty="0" smtClean="0"/>
              <a:t>використання інформаційних </a:t>
            </a:r>
            <a:r>
              <a:rPr lang="uk-UA" sz="2400" dirty="0"/>
              <a:t>технологій </a:t>
            </a:r>
            <a:r>
              <a:rPr lang="uk-UA" sz="2400" dirty="0" smtClean="0"/>
              <a:t>підтримки при розробці чисельного методу рішення.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7817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34579" y="116632"/>
            <a:ext cx="42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85785" y="20704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задачі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73223" y="1153224"/>
                <a:ext cx="4266193" cy="52322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23" y="1153224"/>
                <a:ext cx="4266193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88326" y="3563724"/>
                <a:ext cx="1123834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26" y="3563724"/>
                <a:ext cx="112383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315420" y="2924944"/>
                <a:ext cx="2128788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𝑚𝑖𝑛</m:t>
                      </m:r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20" y="2924944"/>
                <a:ext cx="212878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106265" y="1307112"/>
            <a:ext cx="79208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(4.1)</a:t>
            </a:r>
            <a:endParaRPr lang="uk-UA" dirty="0"/>
          </a:p>
        </p:txBody>
      </p:sp>
      <p:sp>
        <p:nvSpPr>
          <p:cNvPr id="19" name="TextBox 18"/>
          <p:cNvSpPr txBox="1"/>
          <p:nvPr/>
        </p:nvSpPr>
        <p:spPr>
          <a:xfrm>
            <a:off x="6732240" y="2996952"/>
            <a:ext cx="7920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(4.2)</a:t>
            </a:r>
            <a:endParaRPr lang="uk-UA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1876182"/>
            <a:ext cx="68407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На (4.1) зображено загальний вигляд квадратичної функції</a:t>
            </a:r>
            <a:endParaRPr lang="uk-UA" dirty="0"/>
          </a:p>
        </p:txBody>
      </p:sp>
      <p:sp>
        <p:nvSpPr>
          <p:cNvPr id="23" name="TextBox 22"/>
          <p:cNvSpPr txBox="1"/>
          <p:nvPr/>
        </p:nvSpPr>
        <p:spPr>
          <a:xfrm>
            <a:off x="1354413" y="2996952"/>
            <a:ext cx="256951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На (4.2) функція цілі.</a:t>
            </a:r>
            <a:endParaRPr lang="uk-UA" dirty="0"/>
          </a:p>
        </p:txBody>
      </p:sp>
      <p:sp>
        <p:nvSpPr>
          <p:cNvPr id="24" name="TextBox 23"/>
          <p:cNvSpPr txBox="1"/>
          <p:nvPr/>
        </p:nvSpPr>
        <p:spPr>
          <a:xfrm>
            <a:off x="2011699" y="4523742"/>
            <a:ext cx="586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Множина допустимих значень для Х може бути 0 </a:t>
            </a:r>
            <a:r>
              <a:rPr lang="uk-UA" sz="2400" dirty="0"/>
              <a:t>а</a:t>
            </a:r>
            <a:r>
              <a:rPr lang="uk-UA" sz="2400" dirty="0" smtClean="0"/>
              <a:t>бо 1.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0484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2848" y="43239"/>
            <a:ext cx="5040560" cy="648072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8604448" y="15407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364088" y="2060848"/>
                <a:ext cx="2545377" cy="11398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uk-UA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/>
                            </a:rPr>
                            <m:t>𝑖</m:t>
                          </m:r>
                          <m:r>
                            <a:rPr lang="uk-UA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uk-UA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uk-UA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uk-UA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24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uk-UA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uk-UA" sz="24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uk-UA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uk-UA" sz="240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uk-UA" sz="2400" i="1">
                                  <a:latin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uk-UA" sz="24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uk-UA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uk-UA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uk-UA" sz="24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060848"/>
                <a:ext cx="2545377" cy="11398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77321" y="1356421"/>
                <a:ext cx="16869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𝐴𝑥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uk-UA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321" y="1356421"/>
                <a:ext cx="168696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84214" y="1484784"/>
            <a:ext cx="5035858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обмежень системи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Лінійні обмеження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(5.1)</a:t>
            </a:r>
            <a:endParaRPr lang="uk-U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Поліедрально-сферичні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(5.2)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13421" y="1448753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(5.1)</a:t>
            </a:r>
            <a:endParaRPr lang="uk-UA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100392" y="2471333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(5.2)</a:t>
            </a:r>
            <a:endParaRPr lang="uk-U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3573016"/>
                <a:ext cx="7920880" cy="289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uk-UA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Обмеження (5.2) сформовано виходячи із побудови одиничного гіперкубу та гіперсфери радіусу 1 та центр якої знаходиться в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sz="28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uk-UA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uk-UA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uk-UA" sz="2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uk-UA" sz="2800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uk-UA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uk-UA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uk-UA" sz="2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uk-UA" sz="2800" b="0" i="1" smtClean="0">
                            <a:latin typeface="Cambria Math"/>
                          </a:rPr>
                          <m:t>,…,</m:t>
                        </m:r>
                        <m:f>
                          <m:fPr>
                            <m:ctrlPr>
                              <a:rPr lang="uk-UA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uk-UA" sz="2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uk-UA" sz="2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uk-UA" sz="28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uk-UA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Точка котра задовольнить такому обмеженню буде знаходитися в одній із перестановок координат гіперкубу, прикладу (10…1...0)</a:t>
                </a:r>
                <a:endPara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73016"/>
                <a:ext cx="7920880" cy="2891625"/>
              </a:xfrm>
              <a:prstGeom prst="rect">
                <a:avLst/>
              </a:prstGeom>
              <a:blipFill rotWithShape="1">
                <a:blip r:embed="rId4"/>
                <a:stretch>
                  <a:fillRect l="-1540" t="-2110" r="-1617" b="-506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224" y="154075"/>
            <a:ext cx="7499176" cy="784829"/>
          </a:xfrm>
        </p:spPr>
        <p:txBody>
          <a:bodyPr/>
          <a:lstStyle/>
          <a:p>
            <a:r>
              <a:rPr lang="uk-UA" dirty="0" smtClean="0"/>
              <a:t>Класифікація задач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8604448" y="15407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587727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Рисунок 7 –  Класифікація синтезованих об’єктів</a:t>
            </a:r>
            <a:endParaRPr lang="uk-UA" dirty="0"/>
          </a:p>
        </p:txBody>
      </p:sp>
      <p:pic>
        <p:nvPicPr>
          <p:cNvPr id="7" name="Рисунок 6" descr="Результат пошуку зображень за запитом &quot;задача квадратичного программирования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6480720" cy="46085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07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534579" y="116632"/>
            <a:ext cx="42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9672" y="179929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IPOPT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3986" y="908720"/>
            <a:ext cx="8668364" cy="4308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sz="2200" dirty="0" smtClean="0"/>
              <a:t>Оптимізаційний пакет </a:t>
            </a:r>
            <a:r>
              <a:rPr lang="en-US" sz="2200" dirty="0" smtClean="0"/>
              <a:t>IPOPT </a:t>
            </a:r>
            <a:r>
              <a:rPr lang="uk-UA" sz="2200" dirty="0" smtClean="0"/>
              <a:t>реалізовує алгоритм внутрішньої точки. </a:t>
            </a:r>
            <a:endParaRPr lang="uk-UA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073851" y="1628800"/>
                <a:ext cx="7108633" cy="767774"/>
              </a:xfrm>
              <a:prstGeom prst="rect">
                <a:avLst/>
              </a:prstGeom>
              <a:ln w="57150">
                <a:solidFill>
                  <a:srgbClr val="FFFF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1700" dirty="0" smtClean="0"/>
                  <a:t>IPOPT </a:t>
                </a:r>
                <a:r>
                  <a:rPr lang="ru-RU" sz="1700" dirty="0" smtClean="0"/>
                  <a:t>в </a:t>
                </a:r>
                <a:r>
                  <a:rPr lang="uk-UA" sz="1700" dirty="0" smtClean="0"/>
                  <a:t>середньому дає можливість зійтися до локального рішення за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700" b="0" i="1" smtClean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𝑥</m:t>
                            </m:r>
                          </m:e>
                        </m:rad>
                        <m:func>
                          <m:func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700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7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𝐸𝑝𝑠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ru-RU" sz="1700" b="0" i="1" smtClean="0">
                        <a:latin typeface="Cambria Math"/>
                      </a:rPr>
                      <m:t> </m:t>
                    </m:r>
                    <m:r>
                      <a:rPr lang="uk-UA" sz="1700" b="0" i="1" smtClean="0">
                        <a:latin typeface="Cambria Math"/>
                      </a:rPr>
                      <m:t>кроків</m:t>
                    </m:r>
                    <m:r>
                      <a:rPr lang="en-US" sz="1700" b="0" i="1" smtClean="0">
                        <a:latin typeface="Cambria Math"/>
                      </a:rPr>
                      <m:t>, </m:t>
                    </m:r>
                    <m:r>
                      <a:rPr lang="uk-UA" sz="1700" b="0" i="1" smtClean="0">
                        <a:latin typeface="Cambria Math"/>
                      </a:rPr>
                      <m:t>де х−кількість</m:t>
                    </m:r>
                    <m:r>
                      <a:rPr lang="ru-RU" sz="1700" b="0" i="1" smtClean="0">
                        <a:latin typeface="Cambria Math"/>
                      </a:rPr>
                      <m:t> </m:t>
                    </m:r>
                    <m:r>
                      <a:rPr lang="uk-UA" sz="1700" b="0" i="1" smtClean="0">
                        <a:latin typeface="Cambria Math"/>
                      </a:rPr>
                      <m:t>змінних у векторі значень </m:t>
                    </m:r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51" y="1628800"/>
                <a:ext cx="7108633" cy="7677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57150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5054290" y="3857563"/>
            <a:ext cx="3694174" cy="6155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uk-UA" sz="1700" dirty="0" smtClean="0"/>
              <a:t>Підготовка даних для вектора х</a:t>
            </a:r>
            <a:r>
              <a:rPr lang="en-US" sz="1700" dirty="0" smtClean="0"/>
              <a:t> </a:t>
            </a:r>
            <a:r>
              <a:rPr lang="uk-UA" sz="1700" dirty="0" smtClean="0"/>
              <a:t>для даної програмної реалізації станове</a:t>
            </a:r>
            <a:r>
              <a:rPr lang="en-US" sz="1700" dirty="0" smtClean="0"/>
              <a:t>:</a:t>
            </a:r>
            <a:endParaRPr lang="en-US"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4741" y="4606995"/>
                <a:ext cx="1393272" cy="58477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0" dirty="0" smtClean="0"/>
                  <a:t>O(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uk-UA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uk-UA" sz="3200" b="0" i="1" smtClean="0">
                            <a:latin typeface="Cambria Math"/>
                          </a:rPr>
                          <m:t>х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/>
                  <a:t>)</a:t>
                </a:r>
                <a:endParaRPr lang="uk-UA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741" y="4606995"/>
                <a:ext cx="1393272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r="16205"/>
          <a:stretch/>
        </p:blipFill>
        <p:spPr bwMode="auto">
          <a:xfrm>
            <a:off x="483384" y="2708920"/>
            <a:ext cx="4232632" cy="3528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6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696744" cy="86895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Діаграма варіантів використання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556792"/>
            <a:ext cx="8424936" cy="4752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604448" y="15407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134358"/>
            <a:ext cx="4258816" cy="778098"/>
          </a:xfrm>
        </p:spPr>
        <p:txBody>
          <a:bodyPr>
            <a:normAutofit/>
          </a:bodyPr>
          <a:lstStyle/>
          <a:p>
            <a:r>
              <a:rPr lang="uk-UA" sz="3600" dirty="0" smtClean="0"/>
              <a:t>Діаграма класів</a:t>
            </a:r>
            <a:endParaRPr lang="uk-U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5407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609329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Рисунок 11 – Компоненти програмного продукту</a:t>
            </a:r>
            <a:endParaRPr lang="uk-UA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19569" t="8944" r="96" b="3658"/>
          <a:stretch/>
        </p:blipFill>
        <p:spPr bwMode="auto">
          <a:xfrm>
            <a:off x="251520" y="908720"/>
            <a:ext cx="8712968" cy="504056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23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B9D00-3E3B-47E6-83FB-13A0D729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338741"/>
            <a:ext cx="5940660" cy="854968"/>
          </a:xfrm>
        </p:spPr>
        <p:txBody>
          <a:bodyPr>
            <a:normAutofit/>
          </a:bodyPr>
          <a:lstStyle/>
          <a:p>
            <a:r>
              <a:rPr lang="uk-UA" dirty="0" smtClean="0"/>
              <a:t>Приклад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8460432" y="15407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23797" y="2204864"/>
                <a:ext cx="7890792" cy="423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uk-UA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000">
                              <a:latin typeface="Cambria Math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 sz="200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uk-UA" sz="200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uk-UA" sz="200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  <m:sup>
                          <m:r>
                            <a:rPr lang="uk-UA" sz="200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uk-UA" sz="20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uk-UA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000">
                              <a:latin typeface="Cambria Math"/>
                            </a:rPr>
                            <m:t>9</m:t>
                          </m:r>
                          <m:sSubSup>
                            <m:sSubSup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 sz="200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uk-UA" sz="200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uk-UA" sz="200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  <m:sup>
                          <m:r>
                            <a:rPr lang="uk-UA" sz="200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uk-UA" sz="200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uk-UA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000">
                              <a:latin typeface="Cambria Math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 sz="200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uk-UA" sz="200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uk-UA" sz="2000">
                                  <a:latin typeface="Cambria Math"/>
                                </a:rPr>
                                <m:t>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 sz="200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uk-UA" sz="200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uk-UA" sz="2000">
                                  <a:latin typeface="Cambria Math"/>
                                </a:rPr>
                                <m:t> </m:t>
                              </m:r>
                            </m:sup>
                          </m:sSubSup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uk-UA" sz="200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uk-UA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000">
                              <a:latin typeface="Cambria Math"/>
                            </a:rPr>
                            <m:t>4</m:t>
                          </m:r>
                          <m:sSubSup>
                            <m:sSubSup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 sz="200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uk-UA" sz="200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uk-UA" sz="2000">
                                  <a:latin typeface="Cambria Math"/>
                                </a:rPr>
                                <m:t> </m:t>
                              </m:r>
                            </m:sup>
                          </m:sSubSup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uk-UA" sz="20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uk-UA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000">
                              <a:latin typeface="Cambria Math"/>
                            </a:rPr>
                            <m:t>31</m:t>
                          </m:r>
                          <m:sSubSup>
                            <m:sSubSup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 sz="200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uk-UA" sz="2000"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uk-UA" sz="2000">
                                  <a:latin typeface="Cambria Math"/>
                                </a:rPr>
                                <m:t> </m:t>
                              </m:r>
                            </m:sup>
                          </m:sSubSup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uk-UA" sz="200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uk-UA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000">
                              <a:latin typeface="Cambria Math"/>
                            </a:rPr>
                            <m:t>13</m:t>
                          </m:r>
                          <m:sSubSup>
                            <m:sSubSup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 sz="200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uk-UA" sz="2000">
                                  <a:latin typeface="Cambria Math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uk-UA" sz="2000">
                                  <a:latin typeface="Cambria Math"/>
                                </a:rPr>
                                <m:t> </m:t>
                              </m:r>
                            </m:sup>
                          </m:sSubSup>
                          <m:r>
                            <a:rPr lang="uk-UA" sz="2000" i="1">
                              <a:latin typeface="Cambria Math"/>
                            </a:rPr>
                            <m:t>−</m:t>
                          </m:r>
                        </m:e>
                        <m:sup>
                          <m:r>
                            <a:rPr lang="uk-UA" sz="2000">
                              <a:latin typeface="Cambria Math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uk-UA" sz="2000" i="1">
                              <a:latin typeface="Cambria Math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 sz="200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uk-UA" sz="2000">
                                  <a:latin typeface="Cambria Math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uk-UA" sz="2000">
                                  <a:latin typeface="Cambria Math"/>
                                </a:rPr>
                                <m:t> </m:t>
                              </m:r>
                            </m:sup>
                          </m:sSubSup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uk-UA" sz="200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uk-UA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000">
                              <a:latin typeface="Cambria Math"/>
                            </a:rPr>
                            <m:t>7</m:t>
                          </m:r>
                          <m:sSubSup>
                            <m:sSubSup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 sz="200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uk-UA" sz="2000">
                                  <a:latin typeface="Cambria Math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uk-UA" sz="2000">
                                  <a:latin typeface="Cambria Math"/>
                                </a:rPr>
                                <m:t> </m:t>
                              </m:r>
                            </m:sup>
                          </m:sSubSup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uk-UA" sz="20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uk-UA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000">
                              <a:latin typeface="Cambria Math"/>
                            </a:rPr>
                            <m:t>6</m:t>
                          </m:r>
                          <m:sSubSup>
                            <m:sSubSup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 sz="200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uk-UA" sz="2000">
                                  <a:latin typeface="Cambria Math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uk-UA" sz="200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  <m:sup>
                          <m:r>
                            <a:rPr lang="uk-UA" sz="200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uk-UA" sz="200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uk-UA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000">
                              <a:latin typeface="Cambria Math"/>
                            </a:rPr>
                            <m:t>21</m:t>
                          </m:r>
                          <m:sSubSup>
                            <m:sSubSup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 sz="2000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a:rPr lang="uk-UA" sz="2000">
                                  <a:latin typeface="Cambria Math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uk-UA" sz="200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  <m:sup>
                          <m:r>
                            <a:rPr lang="uk-UA" sz="2000">
                              <a:latin typeface="Cambria Math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97" y="2204864"/>
                <a:ext cx="7890792" cy="423770"/>
              </a:xfrm>
              <a:prstGeom prst="rect">
                <a:avLst/>
              </a:prstGeom>
              <a:blipFill rotWithShape="1">
                <a:blip r:embed="rId2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491879" y="3429000"/>
                <a:ext cx="2154629" cy="965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uk-UA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2000" i="1">
                              <a:latin typeface="Cambria Math"/>
                            </a:rPr>
                            <m:t>𝑖</m:t>
                          </m:r>
                          <m:r>
                            <a:rPr lang="uk-UA" sz="20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uk-UA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uk-UA" sz="20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sz="20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uk-UA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uk-UA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uk-UA" sz="200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uk-UA" sz="2000" i="1">
                                  <a:latin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uk-UA" sz="20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uk-UA" sz="20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uk-UA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79" y="3429000"/>
                <a:ext cx="2154629" cy="9653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562299" y="4581128"/>
                <a:ext cx="18634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/>
                            </a:rPr>
                            <m:t>−2</m:t>
                          </m:r>
                          <m:r>
                            <a:rPr lang="uk-UA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uk-UA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uk-U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uk-UA" sz="2000" i="1">
                          <a:latin typeface="Cambria Math"/>
                        </a:rPr>
                        <m:t>≥5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99" y="4581128"/>
                <a:ext cx="1863459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587146" y="5085184"/>
                <a:ext cx="18137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/>
                            </a:rPr>
                            <m:t>4</m:t>
                          </m:r>
                          <m:r>
                            <a:rPr lang="uk-UA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uk-UA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uk-U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uk-UA" sz="2000" i="1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uk-UA" sz="2000" i="1">
                          <a:latin typeface="Cambria Math"/>
                        </a:rPr>
                        <m:t>≤10</m:t>
                      </m:r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146" y="5085184"/>
                <a:ext cx="1813766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59632" y="372699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 обмежень:</a:t>
            </a:r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770498" y="1689078"/>
            <a:ext cx="3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Оптимізаційна функція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3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554</Words>
  <Application>Microsoft Office PowerPoint</Application>
  <PresentationFormat>Экран (4:3)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Cambria Math</vt:lpstr>
      <vt:lpstr>Тема Office</vt:lpstr>
      <vt:lpstr>Квадратична оптимізація на поліедрально-сферичних конфігураціях</vt:lpstr>
      <vt:lpstr>Презентация PowerPoint</vt:lpstr>
      <vt:lpstr>Презентация PowerPoint</vt:lpstr>
      <vt:lpstr>Постановка задачі</vt:lpstr>
      <vt:lpstr>Класифікація задач</vt:lpstr>
      <vt:lpstr>Презентация PowerPoint</vt:lpstr>
      <vt:lpstr>Діаграма варіантів використання</vt:lpstr>
      <vt:lpstr>Діаграма класів</vt:lpstr>
      <vt:lpstr>Приклад</vt:lpstr>
      <vt:lpstr>Візуалізація отриманих рішень</vt:lpstr>
      <vt:lpstr>Візуалізація отриманих рішень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локально-оптимальних рышень складних сферичних обёєктів</dc:title>
  <dc:creator>Богдан Скрипка</dc:creator>
  <cp:lastModifiedBy>Богдан Скрипка</cp:lastModifiedBy>
  <cp:revision>157</cp:revision>
  <dcterms:created xsi:type="dcterms:W3CDTF">2018-05-30T20:26:42Z</dcterms:created>
  <dcterms:modified xsi:type="dcterms:W3CDTF">2021-08-02T21:14:58Z</dcterms:modified>
</cp:coreProperties>
</file>