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8" r:id="rId1"/>
  </p:sldMasterIdLst>
  <p:notesMasterIdLst>
    <p:notesMasterId r:id="rId54"/>
  </p:notesMasterIdLst>
  <p:sldIdLst>
    <p:sldId id="256" r:id="rId2"/>
    <p:sldId id="257" r:id="rId3"/>
    <p:sldId id="258" r:id="rId4"/>
    <p:sldId id="259" r:id="rId5"/>
    <p:sldId id="260" r:id="rId6"/>
    <p:sldId id="304" r:id="rId7"/>
    <p:sldId id="305" r:id="rId8"/>
    <p:sldId id="301" r:id="rId9"/>
    <p:sldId id="316" r:id="rId10"/>
    <p:sldId id="315" r:id="rId11"/>
    <p:sldId id="302" r:id="rId12"/>
    <p:sldId id="345" r:id="rId13"/>
    <p:sldId id="344" r:id="rId14"/>
    <p:sldId id="346" r:id="rId15"/>
    <p:sldId id="319" r:id="rId16"/>
    <p:sldId id="318" r:id="rId17"/>
    <p:sldId id="347" r:id="rId18"/>
    <p:sldId id="348" r:id="rId19"/>
    <p:sldId id="321" r:id="rId20"/>
    <p:sldId id="349" r:id="rId21"/>
    <p:sldId id="350" r:id="rId22"/>
    <p:sldId id="328" r:id="rId23"/>
    <p:sldId id="324" r:id="rId24"/>
    <p:sldId id="326" r:id="rId25"/>
    <p:sldId id="322" r:id="rId26"/>
    <p:sldId id="327" r:id="rId27"/>
    <p:sldId id="351" r:id="rId28"/>
    <p:sldId id="352" r:id="rId29"/>
    <p:sldId id="330" r:id="rId30"/>
    <p:sldId id="331" r:id="rId31"/>
    <p:sldId id="353" r:id="rId32"/>
    <p:sldId id="333" r:id="rId33"/>
    <p:sldId id="335" r:id="rId34"/>
    <p:sldId id="337" r:id="rId35"/>
    <p:sldId id="336" r:id="rId36"/>
    <p:sldId id="354" r:id="rId37"/>
    <p:sldId id="364" r:id="rId38"/>
    <p:sldId id="339" r:id="rId39"/>
    <p:sldId id="340" r:id="rId40"/>
    <p:sldId id="355" r:id="rId41"/>
    <p:sldId id="342" r:id="rId42"/>
    <p:sldId id="341" r:id="rId43"/>
    <p:sldId id="343" r:id="rId44"/>
    <p:sldId id="356" r:id="rId45"/>
    <p:sldId id="357" r:id="rId46"/>
    <p:sldId id="358" r:id="rId47"/>
    <p:sldId id="360" r:id="rId48"/>
    <p:sldId id="359" r:id="rId49"/>
    <p:sldId id="361" r:id="rId50"/>
    <p:sldId id="362" r:id="rId51"/>
    <p:sldId id="363" r:id="rId52"/>
    <p:sldId id="277" r:id="rId5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보통 스타일 3 - 강조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보통 스타일 3 - 강조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보통 스타일 3 - 강조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보통 스타일 3 - 강조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8034E78-7F5D-4C2E-B375-FC64B27BC917}" styleName="어두운 스타일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어두운 스타일 1 - 강조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어두운 스타일 1 - 강조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보통 스타일 4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보통 스타일 4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보통 스타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보통 스타일 3 - 강조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E171933-4619-4E11-9A3F-F7608DF75F80}" styleName="보통 스타일 1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보통 스타일 1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보통 스타일 1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46"/>
    <p:restoredTop sz="96107"/>
  </p:normalViewPr>
  <p:slideViewPr>
    <p:cSldViewPr snapToGrid="0">
      <p:cViewPr varScale="1">
        <p:scale>
          <a:sx n="152" d="100"/>
          <a:sy n="152" d="100"/>
        </p:scale>
        <p:origin x="584"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algun Gothic" panose="020B0503020000020004" pitchFamily="34" charset="-127"/>
        <a:ea typeface="Malgun Gothic" panose="020B0503020000020004" pitchFamily="34" charset="-12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0305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2245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4041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6630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7267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7187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7242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1192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3206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6775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2617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115371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5050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985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7800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2885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51784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81101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49813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358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73400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42728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8149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1833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70928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08678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18975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72649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927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9310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3119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6676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99068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85241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92477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09926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16994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05256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20450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52127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40817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85235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2882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179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591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522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b="0" i="0"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b="0" i="0">
                <a:latin typeface="Malgun Gothic" panose="020B0503020000020004" pitchFamily="34" charset="-127"/>
                <a:ea typeface="Malgun Gothic" panose="020B0503020000020004" pitchFamily="34" charset="-127"/>
              </a:defRPr>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dirty="0"/>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b="0" i="0">
                <a:latin typeface="Malgun Gothic" panose="020B0503020000020004" pitchFamily="34" charset="-127"/>
                <a:ea typeface="Malgun Gothic" panose="020B0503020000020004" pitchFamily="34" charset="-127"/>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b="0" i="0">
                <a:latin typeface="Malgun Gothic" panose="020B0503020000020004" pitchFamily="34" charset="-127"/>
                <a:ea typeface="Malgun Gothic" panose="020B0503020000020004" pitchFamily="34" charset="-127"/>
              </a:defRPr>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dirty="0"/>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b="0" i="0">
                <a:latin typeface="Malgun Gothic" panose="020B0503020000020004" pitchFamily="34" charset="-127"/>
                <a:ea typeface="Malgun Gothic" panose="020B0503020000020004" pitchFamily="34" charset="-127"/>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b="0" i="0">
                <a:latin typeface="Malgun Gothic" panose="020B0503020000020004" pitchFamily="34" charset="-127"/>
                <a:ea typeface="Malgun Gothic" panose="020B0503020000020004" pitchFamily="34" charset="-127"/>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b="0" i="0">
                <a:latin typeface="Malgun Gothic" panose="020B0503020000020004" pitchFamily="34" charset="-127"/>
                <a:ea typeface="Malgun Gothic" panose="020B0503020000020004" pitchFamily="34" charset="-127"/>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dirty="0"/>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b="0" i="0">
                <a:latin typeface="Malgun Gothic" panose="020B0503020000020004" pitchFamily="34" charset="-127"/>
                <a:ea typeface="Malgun Gothic" panose="020B0503020000020004" pitchFamily="34" charset="-127"/>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dirty="0"/>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b="0" i="0">
                <a:latin typeface="Malgun Gothic" panose="020B0503020000020004" pitchFamily="34" charset="-127"/>
                <a:ea typeface="Malgun Gothic" panose="020B0503020000020004" pitchFamily="34" charset="-127"/>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dirty="0"/>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b="0" i="0">
                <a:latin typeface="Malgun Gothic" panose="020B0503020000020004" pitchFamily="34" charset="-127"/>
                <a:ea typeface="Malgun Gothic" panose="020B0503020000020004" pitchFamily="34" charset="-127"/>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dirty="0"/>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b="0" i="0">
                <a:solidFill>
                  <a:schemeClr val="accent3"/>
                </a:solidFill>
                <a:latin typeface="Malgun Gothic" panose="020B0503020000020004" pitchFamily="34" charset="-127"/>
                <a:ea typeface="Malgun Gothic" panose="020B0503020000020004" pitchFamily="34" charset="-127"/>
                <a:cs typeface="Malgun Gothic" panose="020B0503020000020004" pitchFamily="34" charset="-127"/>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dirty="0"/>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b="0" i="0">
                <a:latin typeface="Malgun Gothic" panose="020B0503020000020004" pitchFamily="34" charset="-127"/>
                <a:ea typeface="Malgun Gothic" panose="020B0503020000020004" pitchFamily="34" charset="-127"/>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dirty="0"/>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b="0" i="0">
                <a:latin typeface="Malgun Gothic" panose="020B0503020000020004" pitchFamily="34" charset="-127"/>
                <a:ea typeface="Malgun Gothic" panose="020B0503020000020004" pitchFamily="34" charset="-127"/>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dirty="0"/>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b="0" i="0">
                <a:latin typeface="Malgun Gothic" panose="020B0503020000020004" pitchFamily="34" charset="-127"/>
                <a:ea typeface="Malgun Gothic" panose="020B0503020000020004" pitchFamily="34" charset="-127"/>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dirty="0"/>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b="0" i="0">
                <a:latin typeface="Malgun Gothic" panose="020B0503020000020004" pitchFamily="34" charset="-127"/>
                <a:ea typeface="Malgun Gothic" panose="020B0503020000020004" pitchFamily="34" charset="-127"/>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dirty="0"/>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b="0" i="0">
                <a:latin typeface="Malgun Gothic" panose="020B0503020000020004" pitchFamily="34" charset="-127"/>
                <a:ea typeface="Malgun Gothic" panose="020B0503020000020004" pitchFamily="34" charset="-127"/>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dirty="0"/>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b="0" i="0">
                <a:latin typeface="Malgun Gothic" panose="020B0503020000020004" pitchFamily="34" charset="-127"/>
                <a:ea typeface="Malgun Gothic" panose="020B0503020000020004" pitchFamily="34" charset="-127"/>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dirty="0"/>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b="0" i="0">
                <a:latin typeface="Malgun Gothic" panose="020B0503020000020004" pitchFamily="34" charset="-127"/>
                <a:ea typeface="Malgun Gothic" panose="020B0503020000020004" pitchFamily="34" charset="-127"/>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b="0" i="0">
                <a:latin typeface="Malgun Gothic" panose="020B0503020000020004" pitchFamily="34" charset="-127"/>
                <a:ea typeface="Malgun Gothic" panose="020B0503020000020004" pitchFamily="34" charset="-127"/>
              </a:defRPr>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dirty="0"/>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b="0" i="0">
                <a:latin typeface="Malgun Gothic" panose="020B0503020000020004" pitchFamily="34" charset="-127"/>
                <a:ea typeface="Malgun Gothic" panose="020B0503020000020004" pitchFamily="34" charset="-127"/>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0" i="0">
                <a:latin typeface="Malgun Gothic" panose="020B0503020000020004" pitchFamily="34" charset="-127"/>
                <a:ea typeface="Malgun Gothic" panose="020B0503020000020004" pitchFamily="34" charset="-127"/>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dirty="0"/>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b="0" i="0">
                <a:latin typeface="Malgun Gothic" panose="020B0503020000020004" pitchFamily="34" charset="-127"/>
                <a:ea typeface="Malgun Gothic" panose="020B0503020000020004" pitchFamily="34" charset="-127"/>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dirty="0"/>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b="0" i="0">
                <a:latin typeface="Malgun Gothic" panose="020B0503020000020004" pitchFamily="34" charset="-127"/>
                <a:ea typeface="Malgun Gothic" panose="020B0503020000020004" pitchFamily="34" charset="-127"/>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350"/>
        <p:cNvGrpSpPr/>
        <p:nvPr/>
      </p:nvGrpSpPr>
      <p:grpSpPr>
        <a:xfrm>
          <a:off x="0" y="0"/>
          <a:ext cx="0" cy="0"/>
          <a:chOff x="0" y="0"/>
          <a:chExt cx="0" cy="0"/>
        </a:xfrm>
      </p:grpSpPr>
      <p:sp>
        <p:nvSpPr>
          <p:cNvPr id="351" name="Google Shape;351;p20"/>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nvGrpSpPr>
          <p:cNvPr id="352" name="Google Shape;352;p20"/>
          <p:cNvGrpSpPr/>
          <p:nvPr/>
        </p:nvGrpSpPr>
        <p:grpSpPr>
          <a:xfrm>
            <a:off x="1272396" y="1199859"/>
            <a:ext cx="635280" cy="1476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sp>
        <p:nvSpPr>
          <p:cNvPr id="356" name="Google Shape;356;p20"/>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357" name="Google Shape;357;p20"/>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nvGrpSpPr>
          <p:cNvPr id="358" name="Google Shape;358;p20"/>
          <p:cNvGrpSpPr/>
          <p:nvPr/>
        </p:nvGrpSpPr>
        <p:grpSpPr>
          <a:xfrm>
            <a:off x="7242946" y="2331434"/>
            <a:ext cx="635280" cy="1476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Malgun Gothic" panose="020B0503020000020004" pitchFamily="34" charset="-127"/>
                <a:ea typeface="Malgun Gothic" panose="020B0503020000020004" pitchFamily="34" charset="-127"/>
                <a:cs typeface="Calibri"/>
                <a:sym typeface="Calibri"/>
              </a:endParaRPr>
            </a:p>
          </p:txBody>
        </p:sp>
      </p:grpSp>
      <p:sp>
        <p:nvSpPr>
          <p:cNvPr id="362" name="Google Shape;362;p20"/>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0" i="0">
                <a:latin typeface="Malgun Gothic" panose="020B0503020000020004" pitchFamily="34" charset="-127"/>
                <a:ea typeface="Malgun Gothic" panose="020B0503020000020004" pitchFamily="34" charset="-127"/>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dirty="0"/>
          </a:p>
        </p:txBody>
      </p:sp>
      <p:sp>
        <p:nvSpPr>
          <p:cNvPr id="363" name="Google Shape;363;p20"/>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lvl1pPr marL="0" marR="0" lvl="0" indent="0" algn="l" rtl="0">
              <a:spcBef>
                <a:spcPts val="0"/>
              </a:spcBef>
              <a:spcAft>
                <a:spcPts val="0"/>
              </a:spcAft>
              <a:buClr>
                <a:schemeClr val="dk1"/>
              </a:buClr>
              <a:buSzPts val="7000"/>
              <a:buFont typeface="Aldrich"/>
              <a:buNone/>
              <a:defRPr sz="7000" b="0" i="0">
                <a:latin typeface="Malgun Gothic" panose="020B0503020000020004" pitchFamily="34" charset="-127"/>
                <a:ea typeface="Malgun Gothic" panose="020B0503020000020004" pitchFamily="34" charset="-127"/>
              </a:defRPr>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dirty="0"/>
          </a:p>
        </p:txBody>
      </p:sp>
      <p:sp>
        <p:nvSpPr>
          <p:cNvPr id="364" name="Google Shape;364;p20"/>
          <p:cNvSpPr txBox="1">
            <a:spLocks noGrp="1"/>
          </p:cNvSpPr>
          <p:nvPr>
            <p:ph type="body" idx="2"/>
          </p:nvPr>
        </p:nvSpPr>
        <p:spPr>
          <a:xfrm>
            <a:off x="7372700" y="3014400"/>
            <a:ext cx="3167700" cy="1068300"/>
          </a:xfrm>
          <a:prstGeom prst="rect">
            <a:avLst/>
          </a:prstGeom>
        </p:spPr>
        <p:txBody>
          <a:bodyPr spcFirstLastPara="1" wrap="square" lIns="121900" tIns="121900" rIns="121900" bIns="121900" anchor="ctr" anchorCtr="0">
            <a:noAutofit/>
          </a:bodyPr>
          <a:lstStyle>
            <a:lvl1pPr marL="457200" lvl="0" indent="-342900">
              <a:lnSpc>
                <a:spcPct val="100000"/>
              </a:lnSpc>
              <a:spcBef>
                <a:spcPts val="0"/>
              </a:spcBef>
              <a:spcAft>
                <a:spcPts val="0"/>
              </a:spcAft>
              <a:buSzPts val="1800"/>
              <a:buChar char="●"/>
              <a:defRPr b="0" i="0">
                <a:latin typeface="Malgun Gothic" panose="020B0503020000020004" pitchFamily="34" charset="-127"/>
                <a:ea typeface="Malgun Gothic" panose="020B0503020000020004" pitchFamily="34" charset="-127"/>
              </a:defRPr>
            </a:lvl1pPr>
            <a:lvl2pPr marL="914400" lvl="1" indent="-342900">
              <a:lnSpc>
                <a:spcPct val="100000"/>
              </a:lnSpc>
              <a:spcBef>
                <a:spcPts val="0"/>
              </a:spcBef>
              <a:spcAft>
                <a:spcPts val="0"/>
              </a:spcAft>
              <a:buSzPts val="1800"/>
              <a:buChar char="○"/>
              <a:defRPr/>
            </a:lvl2pPr>
            <a:lvl3pPr marL="1371600" lvl="2" indent="-342900">
              <a:lnSpc>
                <a:spcPct val="100000"/>
              </a:lnSpc>
              <a:spcBef>
                <a:spcPts val="0"/>
              </a:spcBef>
              <a:spcAft>
                <a:spcPts val="0"/>
              </a:spcAft>
              <a:buSzPts val="1800"/>
              <a:buChar char="■"/>
              <a:defRPr/>
            </a:lvl3pPr>
            <a:lvl4pPr marL="1828800" lvl="3" indent="-342900">
              <a:lnSpc>
                <a:spcPct val="100000"/>
              </a:lnSpc>
              <a:spcBef>
                <a:spcPts val="0"/>
              </a:spcBef>
              <a:spcAft>
                <a:spcPts val="0"/>
              </a:spcAft>
              <a:buSzPts val="1800"/>
              <a:buChar char="●"/>
              <a:defRPr/>
            </a:lvl4pPr>
            <a:lvl5pPr marL="2286000" lvl="4" indent="-342900">
              <a:lnSpc>
                <a:spcPct val="100000"/>
              </a:lnSpc>
              <a:spcBef>
                <a:spcPts val="0"/>
              </a:spcBef>
              <a:spcAft>
                <a:spcPts val="0"/>
              </a:spcAft>
              <a:buSzPts val="1800"/>
              <a:buChar char="○"/>
              <a:defRPr/>
            </a:lvl5pPr>
            <a:lvl6pPr marL="2743200" lvl="5" indent="-342900">
              <a:lnSpc>
                <a:spcPct val="100000"/>
              </a:lnSpc>
              <a:spcBef>
                <a:spcPts val="0"/>
              </a:spcBef>
              <a:spcAft>
                <a:spcPts val="0"/>
              </a:spcAft>
              <a:buSzPts val="1800"/>
              <a:buChar char="■"/>
              <a:defRPr/>
            </a:lvl6pPr>
            <a:lvl7pPr marL="3200400" lvl="6" indent="-342900">
              <a:lnSpc>
                <a:spcPct val="100000"/>
              </a:lnSpc>
              <a:spcBef>
                <a:spcPts val="0"/>
              </a:spcBef>
              <a:spcAft>
                <a:spcPts val="0"/>
              </a:spcAft>
              <a:buSzPts val="1800"/>
              <a:buChar char="●"/>
              <a:defRPr/>
            </a:lvl7pPr>
            <a:lvl8pPr marL="3657600" lvl="7" indent="-342900">
              <a:lnSpc>
                <a:spcPct val="100000"/>
              </a:lnSpc>
              <a:spcBef>
                <a:spcPts val="0"/>
              </a:spcBef>
              <a:spcAft>
                <a:spcPts val="0"/>
              </a:spcAft>
              <a:buSzPts val="1800"/>
              <a:buChar char="○"/>
              <a:defRPr/>
            </a:lvl8pPr>
            <a:lvl9pPr marL="4114800" lvl="8" indent="-342900">
              <a:lnSpc>
                <a:spcPct val="100000"/>
              </a:lnSpc>
              <a:spcBef>
                <a:spcPts val="0"/>
              </a:spcBef>
              <a:spcAft>
                <a:spcPts val="0"/>
              </a:spcAft>
              <a:buSzPts val="1800"/>
              <a:buChar char="■"/>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dirty="0"/>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b="0" i="0">
                <a:solidFill>
                  <a:schemeClr val="dk2"/>
                </a:solidFill>
                <a:latin typeface="Malgun Gothic" panose="020B0503020000020004" pitchFamily="34" charset="-127"/>
                <a:ea typeface="Malgun Gothic" panose="020B0503020000020004" pitchFamily="34" charset="-127"/>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fld id="{00000000-1234-1234-1234-123412341234}" type="slidenum">
              <a:rPr lang="en" smtClean="0"/>
              <a:pPr/>
              <a:t>‹#›</a:t>
            </a:fld>
            <a:endParaRPr lang="en" dirty="0"/>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dirty="0">
                <a:solidFill>
                  <a:srgbClr val="000000"/>
                </a:solidFill>
                <a:latin typeface="Malgun Gothic" panose="020B0503020000020004" pitchFamily="34" charset="-127"/>
                <a:ea typeface="Malgun Gothic" panose="020B0503020000020004" pitchFamily="34" charset="-127"/>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6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NanumGothic" panose="020D0604000000000000" pitchFamily="34" charset="-127"/>
          <a:ea typeface="NanumGothic" panose="020D0604000000000000" pitchFamily="34" charset="-12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NanumGothic" panose="020D0604000000000000" pitchFamily="34" charset="-127"/>
          <a:ea typeface="NanumGothic" panose="020D0604000000000000" pitchFamily="34" charset="-12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OWASP/API-Security/blob/master/editions/2023/en/0xa6-unrestricted-access-to-sensitive-business-flows.md" TargetMode="External"/><Relationship Id="rId3" Type="http://schemas.openxmlformats.org/officeDocument/2006/relationships/hyperlink" Target="https://github.com/OWASP/API-Security/blob/master/editions/2023/en/0xa1-broken-object-level-authorization.md" TargetMode="External"/><Relationship Id="rId7" Type="http://schemas.openxmlformats.org/officeDocument/2006/relationships/hyperlink" Target="https://github.com/OWASP/API-Security/blob/master/editions/2023/en/0xa5-broken-function-level-authorization.md" TargetMode="External"/><Relationship Id="rId12" Type="http://schemas.openxmlformats.org/officeDocument/2006/relationships/hyperlink" Target="https://github.com/OWASP/API-Security/blob/master/editions/2023/en/0xaa-unsafe-consumption-of-apis.md"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hyperlink" Target="https://github.com/OWASP/API-Security/blob/master/editions/2023/en/0xa4-unrestricted-resource-consumption.md" TargetMode="External"/><Relationship Id="rId11" Type="http://schemas.openxmlformats.org/officeDocument/2006/relationships/hyperlink" Target="https://github.com/OWASP/API-Security/blob/master/editions/2023/en/0xa9-improper-inventory-management.md" TargetMode="External"/><Relationship Id="rId5" Type="http://schemas.openxmlformats.org/officeDocument/2006/relationships/hyperlink" Target="https://github.com/OWASP/API-Security/blob/master/editions/2023/en/0xa3-broken-object-property-level-authorization.md" TargetMode="External"/><Relationship Id="rId10" Type="http://schemas.openxmlformats.org/officeDocument/2006/relationships/hyperlink" Target="https://github.com/OWASP/API-Security/blob/master/editions/2023/en/0xa8-security-misconfiguration.md" TargetMode="External"/><Relationship Id="rId4" Type="http://schemas.openxmlformats.org/officeDocument/2006/relationships/hyperlink" Target="https://github.com/OWASP/API-Security/blob/master/editions/2023/en/0xa2-broken-authentication.md" TargetMode="External"/><Relationship Id="rId9" Type="http://schemas.openxmlformats.org/officeDocument/2006/relationships/hyperlink" Target="https://github.com/OWASP/API-Security/blob/master/editions/2023/en/0xa7-server-side-request-forgery.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23475" y="1607299"/>
            <a:ext cx="6796800" cy="2902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br>
              <a:rPr lang="en-US" altLang="ko-KR" sz="5000" dirty="0">
                <a:latin typeface="+mn-ea"/>
                <a:ea typeface="+mn-ea"/>
              </a:rPr>
            </a:br>
            <a:r>
              <a:rPr lang="en-US" altLang="ko-KR" sz="5000" dirty="0">
                <a:latin typeface="+mn-ea"/>
                <a:ea typeface="+mn-ea"/>
              </a:rPr>
              <a:t>[API</a:t>
            </a:r>
            <a:r>
              <a:rPr lang="ko-KR" altLang="en-US" sz="5000" dirty="0">
                <a:latin typeface="+mn-ea"/>
                <a:ea typeface="+mn-ea"/>
              </a:rPr>
              <a:t> </a:t>
            </a:r>
            <a:r>
              <a:rPr lang="en-US" altLang="ko-KR" sz="5000" dirty="0">
                <a:latin typeface="+mn-ea"/>
                <a:ea typeface="+mn-ea"/>
              </a:rPr>
              <a:t>Security]</a:t>
            </a:r>
            <a:endParaRPr sz="5000" dirty="0">
              <a:latin typeface="+mn-ea"/>
              <a:ea typeface="+mn-ea"/>
            </a:endParaRPr>
          </a:p>
        </p:txBody>
      </p:sp>
      <p:sp>
        <p:nvSpPr>
          <p:cNvPr id="381" name="Google Shape;381;p2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accent1"/>
                </a:solidFill>
                <a:latin typeface="+mn-ea"/>
                <a:ea typeface="+mn-ea"/>
              </a:rPr>
              <a:t>&lt;p&gt;</a:t>
            </a:r>
            <a:r>
              <a:rPr lang="en" dirty="0">
                <a:latin typeface="+mn-ea"/>
                <a:ea typeface="+mn-ea"/>
              </a:rPr>
              <a:t> Ver. </a:t>
            </a:r>
            <a:r>
              <a:rPr lang="en-US" dirty="0">
                <a:latin typeface="+mn-ea"/>
                <a:ea typeface="+mn-ea"/>
              </a:rPr>
              <a:t>2023</a:t>
            </a:r>
            <a:r>
              <a:rPr lang="en" dirty="0">
                <a:solidFill>
                  <a:schemeClr val="accent1"/>
                </a:solidFill>
                <a:latin typeface="+mn-ea"/>
                <a:ea typeface="+mn-ea"/>
              </a:rPr>
              <a:t>&lt;/p&gt;</a:t>
            </a:r>
            <a:endParaRPr dirty="0">
              <a:solidFill>
                <a:schemeClr val="accent1"/>
              </a:solidFill>
              <a:latin typeface="+mn-ea"/>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sz="5800" dirty="0"/>
              <a:t>Detail 1- </a:t>
            </a:r>
            <a:br>
              <a:rPr lang="en-US" altLang="ko-KR" sz="5800" dirty="0"/>
            </a:br>
            <a:r>
              <a:rPr lang="en-US" altLang="ko-KR" sz="6800" dirty="0">
                <a:solidFill>
                  <a:schemeClr val="accent1"/>
                </a:solidFill>
              </a:rPr>
              <a:t>Broken Object Level Authentication</a:t>
            </a:r>
            <a:endParaRPr lang="en-US" sz="5800" dirty="0">
              <a:latin typeface="+mn-ea"/>
              <a:ea typeface="+mn-ea"/>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dirty="0">
                <a:ln>
                  <a:noFill/>
                </a:ln>
                <a:solidFill>
                  <a:schemeClr val="accent1"/>
                </a:solidFill>
                <a:latin typeface="Malgun Gothic" panose="020B0503020000020004" pitchFamily="34" charset="-127"/>
                <a:ea typeface="Malgun Gothic" panose="020B0503020000020004" pitchFamily="34" charset="-127"/>
              </a:rPr>
              <a:t>0</a:t>
            </a:r>
            <a:r>
              <a:rPr lang="en-US" dirty="0">
                <a:ln>
                  <a:noFill/>
                </a:ln>
                <a:solidFill>
                  <a:schemeClr val="accent1"/>
                </a:solidFill>
                <a:latin typeface="Malgun Gothic" panose="020B0503020000020004" pitchFamily="34" charset="-127"/>
                <a:ea typeface="Malgun Gothic" panose="020B0503020000020004" pitchFamily="34" charset="-127"/>
              </a:rPr>
              <a:t>3</a:t>
            </a:r>
            <a:endParaRPr dirty="0">
              <a:ln>
                <a:noFill/>
              </a:ln>
              <a:solidFill>
                <a:schemeClr val="accent1"/>
              </a:solidFill>
              <a:latin typeface="Malgun Gothic" panose="020B0503020000020004" pitchFamily="34" charset="-127"/>
              <a:ea typeface="Malgun Gothic" panose="020B0503020000020004" pitchFamily="34" charset="-127"/>
            </a:endParaRPr>
          </a:p>
        </p:txBody>
      </p:sp>
      <p:sp>
        <p:nvSpPr>
          <p:cNvPr id="3" name="텍스트 개체 틀 2">
            <a:extLst>
              <a:ext uri="{FF2B5EF4-FFF2-40B4-BE49-F238E27FC236}">
                <a16:creationId xmlns:a16="http://schemas.microsoft.com/office/drawing/2014/main" id="{119AE39E-7032-CD75-C2C4-84909933C2EA}"/>
              </a:ext>
            </a:extLst>
          </p:cNvPr>
          <p:cNvSpPr>
            <a:spLocks noGrp="1"/>
          </p:cNvSpPr>
          <p:nvPr>
            <p:ph type="body" idx="1"/>
          </p:nvPr>
        </p:nvSpPr>
        <p:spPr/>
        <p:txBody>
          <a:bodyPr/>
          <a:lstStyle/>
          <a:p>
            <a:pPr marL="114300" indent="0">
              <a:buNone/>
            </a:pPr>
            <a:r>
              <a:rPr lang="ko-KR" altLang="en-US" dirty="0"/>
              <a:t>  </a:t>
            </a:r>
            <a:endParaRPr lang="ko-Kore-KR" altLang="en-US" dirty="0">
              <a:latin typeface="+mn-ea"/>
              <a:ea typeface="+mn-ea"/>
            </a:endParaRPr>
          </a:p>
        </p:txBody>
      </p:sp>
    </p:spTree>
    <p:extLst>
      <p:ext uri="{BB962C8B-B14F-4D97-AF65-F5344CB8AC3E}">
        <p14:creationId xmlns:p14="http://schemas.microsoft.com/office/powerpoint/2010/main" val="2395264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pic>
        <p:nvPicPr>
          <p:cNvPr id="6" name="그림 5">
            <a:extLst>
              <a:ext uri="{FF2B5EF4-FFF2-40B4-BE49-F238E27FC236}">
                <a16:creationId xmlns:a16="http://schemas.microsoft.com/office/drawing/2014/main" id="{D66DAB88-1C4F-4DBB-922D-3DC27D5F052E}"/>
              </a:ext>
            </a:extLst>
          </p:cNvPr>
          <p:cNvPicPr>
            <a:picLocks noChangeAspect="1"/>
          </p:cNvPicPr>
          <p:nvPr/>
        </p:nvPicPr>
        <p:blipFill>
          <a:blip r:embed="rId3"/>
          <a:stretch>
            <a:fillRect/>
          </a:stretch>
        </p:blipFill>
        <p:spPr>
          <a:xfrm>
            <a:off x="1144375" y="1371889"/>
            <a:ext cx="9250185" cy="3952670"/>
          </a:xfrm>
          <a:prstGeom prst="rect">
            <a:avLst/>
          </a:prstGeom>
        </p:spPr>
      </p:pic>
    </p:spTree>
    <p:extLst>
      <p:ext uri="{BB962C8B-B14F-4D97-AF65-F5344CB8AC3E}">
        <p14:creationId xmlns:p14="http://schemas.microsoft.com/office/powerpoint/2010/main" val="1223187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pic>
        <p:nvPicPr>
          <p:cNvPr id="6" name="그림 5">
            <a:extLst>
              <a:ext uri="{FF2B5EF4-FFF2-40B4-BE49-F238E27FC236}">
                <a16:creationId xmlns:a16="http://schemas.microsoft.com/office/drawing/2014/main" id="{D66DAB88-1C4F-4DBB-922D-3DC27D5F052E}"/>
              </a:ext>
            </a:extLst>
          </p:cNvPr>
          <p:cNvPicPr>
            <a:picLocks noChangeAspect="1"/>
          </p:cNvPicPr>
          <p:nvPr/>
        </p:nvPicPr>
        <p:blipFill>
          <a:blip r:embed="rId3"/>
          <a:srcRect/>
          <a:stretch/>
        </p:blipFill>
        <p:spPr>
          <a:xfrm>
            <a:off x="1144375" y="1737846"/>
            <a:ext cx="9250185" cy="3220756"/>
          </a:xfrm>
          <a:prstGeom prst="rect">
            <a:avLst/>
          </a:prstGeom>
        </p:spPr>
      </p:pic>
      <p:sp>
        <p:nvSpPr>
          <p:cNvPr id="2" name="TextBox 1">
            <a:extLst>
              <a:ext uri="{FF2B5EF4-FFF2-40B4-BE49-F238E27FC236}">
                <a16:creationId xmlns:a16="http://schemas.microsoft.com/office/drawing/2014/main" id="{B24053AF-7AF1-19F2-8B23-7E9D5BB78BF2}"/>
              </a:ext>
            </a:extLst>
          </p:cNvPr>
          <p:cNvSpPr txBox="1"/>
          <p:nvPr/>
        </p:nvSpPr>
        <p:spPr>
          <a:xfrm>
            <a:off x="8103050" y="2063704"/>
            <a:ext cx="1670650" cy="307777"/>
          </a:xfrm>
          <a:prstGeom prst="rect">
            <a:avLst/>
          </a:prstGeom>
          <a:noFill/>
        </p:spPr>
        <p:txBody>
          <a:bodyPr wrap="none" rtlCol="0">
            <a:spAutoFit/>
          </a:bodyPr>
          <a:lstStyle/>
          <a:p>
            <a:r>
              <a:rPr kumimoji="1" lang="ko-KR" altLang="en-US" dirty="0">
                <a:solidFill>
                  <a:schemeClr val="bg2"/>
                </a:solidFill>
              </a:rPr>
              <a:t>내 정보 조회는 </a:t>
            </a:r>
            <a:r>
              <a:rPr kumimoji="1" lang="en-US" altLang="ko-KR" dirty="0">
                <a:solidFill>
                  <a:schemeClr val="bg2"/>
                </a:solidFill>
              </a:rPr>
              <a:t>OK</a:t>
            </a:r>
            <a:endParaRPr kumimoji="1" lang="ko-Kore-KR" altLang="en-US" dirty="0">
              <a:solidFill>
                <a:schemeClr val="bg2"/>
              </a:solidFill>
            </a:endParaRPr>
          </a:p>
        </p:txBody>
      </p:sp>
    </p:spTree>
    <p:extLst>
      <p:ext uri="{BB962C8B-B14F-4D97-AF65-F5344CB8AC3E}">
        <p14:creationId xmlns:p14="http://schemas.microsoft.com/office/powerpoint/2010/main" val="133613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pic>
        <p:nvPicPr>
          <p:cNvPr id="6" name="그림 5">
            <a:extLst>
              <a:ext uri="{FF2B5EF4-FFF2-40B4-BE49-F238E27FC236}">
                <a16:creationId xmlns:a16="http://schemas.microsoft.com/office/drawing/2014/main" id="{D66DAB88-1C4F-4DBB-922D-3DC27D5F052E}"/>
              </a:ext>
            </a:extLst>
          </p:cNvPr>
          <p:cNvPicPr>
            <a:picLocks noChangeAspect="1"/>
          </p:cNvPicPr>
          <p:nvPr/>
        </p:nvPicPr>
        <p:blipFill>
          <a:blip r:embed="rId3"/>
          <a:srcRect/>
          <a:stretch/>
        </p:blipFill>
        <p:spPr>
          <a:xfrm>
            <a:off x="1144375" y="1391903"/>
            <a:ext cx="9250185" cy="3912641"/>
          </a:xfrm>
          <a:prstGeom prst="rect">
            <a:avLst/>
          </a:prstGeom>
        </p:spPr>
      </p:pic>
      <p:sp>
        <p:nvSpPr>
          <p:cNvPr id="2" name="TextBox 1">
            <a:extLst>
              <a:ext uri="{FF2B5EF4-FFF2-40B4-BE49-F238E27FC236}">
                <a16:creationId xmlns:a16="http://schemas.microsoft.com/office/drawing/2014/main" id="{267730BF-E162-B9D3-BE11-7178FB3773BE}"/>
              </a:ext>
            </a:extLst>
          </p:cNvPr>
          <p:cNvSpPr txBox="1"/>
          <p:nvPr/>
        </p:nvSpPr>
        <p:spPr>
          <a:xfrm>
            <a:off x="8103050" y="2063704"/>
            <a:ext cx="1869423" cy="307777"/>
          </a:xfrm>
          <a:prstGeom prst="rect">
            <a:avLst/>
          </a:prstGeom>
          <a:noFill/>
        </p:spPr>
        <p:txBody>
          <a:bodyPr wrap="none" rtlCol="0">
            <a:spAutoFit/>
          </a:bodyPr>
          <a:lstStyle/>
          <a:p>
            <a:r>
              <a:rPr kumimoji="1" lang="ko-KR" altLang="en-US" dirty="0">
                <a:solidFill>
                  <a:schemeClr val="bg2"/>
                </a:solidFill>
              </a:rPr>
              <a:t>하지만 남의 정보는 </a:t>
            </a:r>
            <a:r>
              <a:rPr kumimoji="1" lang="en-US" altLang="ko-KR" dirty="0">
                <a:solidFill>
                  <a:schemeClr val="bg2"/>
                </a:solidFill>
              </a:rPr>
              <a:t>?</a:t>
            </a:r>
            <a:endParaRPr kumimoji="1" lang="ko-Kore-KR" altLang="en-US" dirty="0">
              <a:solidFill>
                <a:schemeClr val="bg2"/>
              </a:solidFill>
            </a:endParaRPr>
          </a:p>
        </p:txBody>
      </p:sp>
    </p:spTree>
    <p:extLst>
      <p:ext uri="{BB962C8B-B14F-4D97-AF65-F5344CB8AC3E}">
        <p14:creationId xmlns:p14="http://schemas.microsoft.com/office/powerpoint/2010/main" val="188790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pic>
        <p:nvPicPr>
          <p:cNvPr id="2" name="그림 1">
            <a:extLst>
              <a:ext uri="{FF2B5EF4-FFF2-40B4-BE49-F238E27FC236}">
                <a16:creationId xmlns:a16="http://schemas.microsoft.com/office/drawing/2014/main" id="{602A8481-5612-904F-5235-EE9ED6D502F4}"/>
              </a:ext>
            </a:extLst>
          </p:cNvPr>
          <p:cNvPicPr>
            <a:picLocks noChangeAspect="1"/>
          </p:cNvPicPr>
          <p:nvPr/>
        </p:nvPicPr>
        <p:blipFill>
          <a:blip r:embed="rId3"/>
          <a:srcRect/>
          <a:stretch/>
        </p:blipFill>
        <p:spPr>
          <a:xfrm>
            <a:off x="1120099" y="1717442"/>
            <a:ext cx="9250185" cy="3261562"/>
          </a:xfrm>
          <a:prstGeom prst="rect">
            <a:avLst/>
          </a:prstGeom>
        </p:spPr>
      </p:pic>
    </p:spTree>
    <p:extLst>
      <p:ext uri="{BB962C8B-B14F-4D97-AF65-F5344CB8AC3E}">
        <p14:creationId xmlns:p14="http://schemas.microsoft.com/office/powerpoint/2010/main" val="4175676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1227505" y="2037557"/>
            <a:ext cx="9127564" cy="2094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dirty="0"/>
              <a:t>[</a:t>
            </a:r>
            <a:r>
              <a:rPr lang="ko-KR" altLang="en-US" dirty="0"/>
              <a:t>위협</a:t>
            </a:r>
            <a:r>
              <a:rPr lang="en-US" altLang="ko-KR" dirty="0"/>
              <a:t>]</a:t>
            </a:r>
            <a:endParaRPr lang="en-US" dirty="0"/>
          </a:p>
          <a:p>
            <a:pPr marL="0" lvl="0" indent="0" algn="l" rtl="0">
              <a:spcBef>
                <a:spcPts val="0"/>
              </a:spcBef>
              <a:spcAft>
                <a:spcPts val="0"/>
              </a:spcAft>
              <a:buNone/>
            </a:pPr>
            <a:r>
              <a:rPr lang="en-US" dirty="0"/>
              <a:t>API</a:t>
            </a:r>
            <a:r>
              <a:rPr lang="ko-KR" altLang="en-US" dirty="0"/>
              <a:t>에서 주어진 </a:t>
            </a:r>
            <a:r>
              <a:rPr lang="en-US" altLang="ko-KR" dirty="0"/>
              <a:t>ID </a:t>
            </a:r>
            <a:r>
              <a:rPr lang="ko-KR" altLang="en-US" dirty="0"/>
              <a:t>등의 </a:t>
            </a:r>
            <a:r>
              <a:rPr lang="en-US" altLang="ko-KR" dirty="0"/>
              <a:t>Object</a:t>
            </a:r>
            <a:r>
              <a:rPr lang="ko-KR" altLang="en-US" dirty="0"/>
              <a:t> 값만으로 대상을 식별하여 정보 조회를 제공하는 경우 해당 </a:t>
            </a:r>
            <a:r>
              <a:rPr lang="en-US" altLang="ko-KR" dirty="0"/>
              <a:t>API</a:t>
            </a:r>
            <a:r>
              <a:rPr lang="ko-KR" altLang="en-US" dirty="0"/>
              <a:t> 경로를 취득하는 것만으로 주요한 정보의 노출이 발생할 수 있음</a:t>
            </a:r>
            <a:br>
              <a:rPr lang="en-US" altLang="ko-KR" dirty="0"/>
            </a:br>
            <a:br>
              <a:rPr lang="en-US" altLang="ko-KR" dirty="0"/>
            </a:br>
            <a:r>
              <a:rPr lang="en-US" altLang="ko-KR" dirty="0"/>
              <a:t>[</a:t>
            </a:r>
            <a:r>
              <a:rPr lang="ko-KR" altLang="en-US" dirty="0"/>
              <a:t>대안</a:t>
            </a:r>
            <a:r>
              <a:rPr lang="en-US" altLang="ko-KR" dirty="0"/>
              <a:t>]</a:t>
            </a:r>
            <a:br>
              <a:rPr lang="en-US" altLang="ko-KR" dirty="0"/>
            </a:br>
            <a:r>
              <a:rPr lang="ko-KR" altLang="en-US" dirty="0"/>
              <a:t>보호가 필요한 정보에 대해서는 반드시 </a:t>
            </a:r>
            <a:r>
              <a:rPr lang="en-US" altLang="ko-KR" dirty="0"/>
              <a:t>JWT </a:t>
            </a:r>
            <a:r>
              <a:rPr lang="ko-KR" altLang="en-US" dirty="0"/>
              <a:t>등을 활용하여 파라미터 값과 </a:t>
            </a:r>
            <a:r>
              <a:rPr lang="en-US" altLang="ko-KR" dirty="0"/>
              <a:t>JWT </a:t>
            </a:r>
            <a:r>
              <a:rPr lang="ko-KR" altLang="en-US" dirty="0"/>
              <a:t>내의 </a:t>
            </a:r>
            <a:endParaRPr lang="en-US" altLang="ko-KR" dirty="0"/>
          </a:p>
          <a:p>
            <a:pPr marL="0" lvl="0" indent="0" algn="l" rtl="0">
              <a:spcBef>
                <a:spcPts val="0"/>
              </a:spcBef>
              <a:spcAft>
                <a:spcPts val="0"/>
              </a:spcAft>
              <a:buNone/>
            </a:pPr>
            <a:r>
              <a:rPr lang="ko-KR" altLang="en-US" dirty="0" err="1"/>
              <a:t>요청자</a:t>
            </a:r>
            <a:r>
              <a:rPr lang="ko-KR" altLang="en-US" dirty="0"/>
              <a:t> 정보를 대조하는 등의 행위를 통해 권한 요청이 적절하게 인가된 것인지 확인</a:t>
            </a:r>
            <a:endParaRPr lang="en-US" altLang="ko-KR" dirty="0"/>
          </a:p>
          <a:p>
            <a:pPr marL="0" lvl="0" indent="0" algn="l" rtl="0">
              <a:spcBef>
                <a:spcPts val="0"/>
              </a:spcBef>
              <a:spcAft>
                <a:spcPts val="0"/>
              </a:spcAft>
              <a:buNone/>
            </a:pPr>
            <a:endParaRPr lang="en-US" altLang="ko-KR" dirty="0"/>
          </a:p>
          <a:p>
            <a:pPr marL="0" lvl="0" indent="0" algn="l" rtl="0">
              <a:spcBef>
                <a:spcPts val="0"/>
              </a:spcBef>
              <a:spcAft>
                <a:spcPts val="0"/>
              </a:spcAft>
              <a:buNone/>
            </a:pPr>
            <a:r>
              <a:rPr lang="ko-KR" altLang="en-US" dirty="0"/>
              <a:t>가능한 경우 식별자는 </a:t>
            </a:r>
            <a:r>
              <a:rPr lang="en-US" altLang="ko-KR" dirty="0" err="1"/>
              <a:t>uuid</a:t>
            </a:r>
            <a:r>
              <a:rPr lang="ko-KR" altLang="en-US" dirty="0"/>
              <a:t>나 </a:t>
            </a:r>
            <a:r>
              <a:rPr lang="ko-KR" altLang="en-US" dirty="0" err="1"/>
              <a:t>랜덤값</a:t>
            </a:r>
            <a:r>
              <a:rPr lang="ko-KR" altLang="en-US" dirty="0"/>
              <a:t> 등으로 무작위 대입 공격을 방어하는 것을 권장</a:t>
            </a:r>
            <a:endParaRPr dirty="0"/>
          </a:p>
        </p:txBody>
      </p:sp>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spTree>
    <p:extLst>
      <p:ext uri="{BB962C8B-B14F-4D97-AF65-F5344CB8AC3E}">
        <p14:creationId xmlns:p14="http://schemas.microsoft.com/office/powerpoint/2010/main" val="1108908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sz="5800" dirty="0"/>
              <a:t>Detail 2- </a:t>
            </a:r>
            <a:br>
              <a:rPr lang="en-US" altLang="ko-KR" sz="5800" dirty="0"/>
            </a:br>
            <a:r>
              <a:rPr lang="en-US" altLang="ko-KR" sz="6800" dirty="0">
                <a:solidFill>
                  <a:schemeClr val="accent1"/>
                </a:solidFill>
              </a:rPr>
              <a:t>Broken Authentication</a:t>
            </a:r>
            <a:endParaRPr lang="en-US" sz="5800" dirty="0">
              <a:latin typeface="+mn-ea"/>
              <a:ea typeface="+mn-ea"/>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dirty="0">
                <a:ln>
                  <a:noFill/>
                </a:ln>
                <a:solidFill>
                  <a:schemeClr val="accent1"/>
                </a:solidFill>
                <a:latin typeface="Malgun Gothic" panose="020B0503020000020004" pitchFamily="34" charset="-127"/>
                <a:ea typeface="Malgun Gothic" panose="020B0503020000020004" pitchFamily="34" charset="-127"/>
              </a:rPr>
              <a:t>0</a:t>
            </a:r>
            <a:r>
              <a:rPr lang="en-US" dirty="0">
                <a:ln>
                  <a:noFill/>
                </a:ln>
                <a:solidFill>
                  <a:schemeClr val="accent1"/>
                </a:solidFill>
                <a:latin typeface="Malgun Gothic" panose="020B0503020000020004" pitchFamily="34" charset="-127"/>
                <a:ea typeface="Malgun Gothic" panose="020B0503020000020004" pitchFamily="34" charset="-127"/>
              </a:rPr>
              <a:t>3</a:t>
            </a:r>
            <a:endParaRPr dirty="0">
              <a:ln>
                <a:noFill/>
              </a:ln>
              <a:solidFill>
                <a:schemeClr val="accent1"/>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425593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1227505" y="2037557"/>
            <a:ext cx="9127564" cy="2094600"/>
          </a:xfrm>
          <a:prstGeom prst="rect">
            <a:avLst/>
          </a:prstGeom>
        </p:spPr>
        <p:txBody>
          <a:bodyPr spcFirstLastPara="1" wrap="square" lIns="121900" tIns="121900" rIns="121900" bIns="121900" anchor="t" anchorCtr="0">
            <a:noAutofit/>
          </a:bodyPr>
          <a:lstStyle/>
          <a:p>
            <a:pPr marL="285750" indent="-285750"/>
            <a:r>
              <a:rPr lang="ko-KR" altLang="en-US" dirty="0"/>
              <a:t>무제한의 시도를 언제까지나 기다려주는 로그인 </a:t>
            </a:r>
            <a:r>
              <a:rPr lang="en-US" altLang="ko-KR" dirty="0"/>
              <a:t>(</a:t>
            </a:r>
            <a:r>
              <a:rPr lang="ko-KR" altLang="en-US" dirty="0"/>
              <a:t> </a:t>
            </a:r>
            <a:r>
              <a:rPr lang="en-US" altLang="ko-KR" dirty="0"/>
              <a:t>BRUTE</a:t>
            </a:r>
            <a:r>
              <a:rPr lang="ko-KR" altLang="en-US" dirty="0"/>
              <a:t> </a:t>
            </a:r>
            <a:r>
              <a:rPr lang="en-US" altLang="ko-KR" dirty="0"/>
              <a:t>FORCE)</a:t>
            </a:r>
          </a:p>
          <a:p>
            <a:pPr marL="285750" indent="-285750"/>
            <a:r>
              <a:rPr lang="ko-KR" altLang="en-US" dirty="0"/>
              <a:t>취약한 패스워드 규칙</a:t>
            </a:r>
            <a:endParaRPr lang="en-US" altLang="ko-KR" dirty="0"/>
          </a:p>
          <a:p>
            <a:pPr marL="285750" indent="-285750"/>
            <a:r>
              <a:rPr lang="ko-KR" altLang="en-US" dirty="0"/>
              <a:t>취약한 비밀번호 찾기 </a:t>
            </a:r>
            <a:endParaRPr lang="en-US" altLang="ko-KR" dirty="0"/>
          </a:p>
          <a:p>
            <a:pPr marL="285750" indent="-285750"/>
            <a:r>
              <a:rPr lang="ko-KR" altLang="en-US" dirty="0"/>
              <a:t>취약한 로그인 로직 </a:t>
            </a:r>
            <a:r>
              <a:rPr lang="en-US" altLang="ko-KR" dirty="0"/>
              <a:t>–</a:t>
            </a:r>
            <a:r>
              <a:rPr lang="ko-KR" altLang="en-US" dirty="0"/>
              <a:t> </a:t>
            </a:r>
            <a:r>
              <a:rPr lang="en-US" altLang="ko-KR" dirty="0"/>
              <a:t>EX ) </a:t>
            </a:r>
            <a:r>
              <a:rPr lang="ko-KR" altLang="en-US" dirty="0"/>
              <a:t>로그인 시도 후 강제로 로그인 성공 페이지로 이동시키면</a:t>
            </a:r>
            <a:r>
              <a:rPr lang="en-US" altLang="ko-KR" dirty="0"/>
              <a:t>?</a:t>
            </a:r>
          </a:p>
          <a:p>
            <a:pPr marL="285750" indent="-285750"/>
            <a:r>
              <a:rPr lang="ko-KR" altLang="en-US" dirty="0"/>
              <a:t>세션 재사용 허용</a:t>
            </a:r>
            <a:endParaRPr lang="en-US" altLang="ko-KR" dirty="0"/>
          </a:p>
          <a:p>
            <a:pPr marL="0" indent="0">
              <a:buNone/>
            </a:pPr>
            <a:endParaRPr lang="en-US" altLang="ko-KR" dirty="0"/>
          </a:p>
        </p:txBody>
      </p:sp>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Tree>
    <p:extLst>
      <p:ext uri="{BB962C8B-B14F-4D97-AF65-F5344CB8AC3E}">
        <p14:creationId xmlns:p14="http://schemas.microsoft.com/office/powerpoint/2010/main" val="2545980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1227505" y="2037557"/>
            <a:ext cx="9127564" cy="2094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dirty="0"/>
              <a:t>[</a:t>
            </a:r>
            <a:r>
              <a:rPr lang="ko-KR" altLang="en-US" dirty="0"/>
              <a:t>위협</a:t>
            </a:r>
            <a:r>
              <a:rPr lang="en-US" altLang="ko-KR" dirty="0"/>
              <a:t>]</a:t>
            </a:r>
          </a:p>
          <a:p>
            <a:pPr marL="0" lvl="0" indent="0" algn="l" rtl="0">
              <a:spcBef>
                <a:spcPts val="0"/>
              </a:spcBef>
              <a:spcAft>
                <a:spcPts val="0"/>
              </a:spcAft>
              <a:buNone/>
            </a:pPr>
            <a:r>
              <a:rPr lang="ko-KR" altLang="en-US" dirty="0"/>
              <a:t>취약한 인증 로직을 구현한 경우 인가되지 않은 사용자가 인증에 성공할 수 있음</a:t>
            </a:r>
            <a:br>
              <a:rPr lang="en-US" altLang="ko-KR" dirty="0"/>
            </a:br>
            <a:br>
              <a:rPr lang="en-US" altLang="ko-KR" dirty="0"/>
            </a:br>
            <a:r>
              <a:rPr lang="en-US" altLang="ko-KR" dirty="0"/>
              <a:t>[</a:t>
            </a:r>
            <a:r>
              <a:rPr lang="ko-KR" altLang="en-US" dirty="0"/>
              <a:t>대안</a:t>
            </a:r>
            <a:r>
              <a:rPr lang="en-US" altLang="ko-KR" dirty="0"/>
              <a:t>]</a:t>
            </a:r>
            <a:br>
              <a:rPr lang="en-US" altLang="ko-KR" dirty="0"/>
            </a:br>
            <a:r>
              <a:rPr lang="en-US" altLang="ko-KR" dirty="0"/>
              <a:t>BRUTE FORCE</a:t>
            </a:r>
            <a:r>
              <a:rPr lang="ko-KR" altLang="en-US" dirty="0" err="1"/>
              <a:t>를</a:t>
            </a:r>
            <a:r>
              <a:rPr lang="ko-KR" altLang="en-US" dirty="0"/>
              <a:t> 막기 위해서 로그인 시도횟수 제한은 반드시 필요</a:t>
            </a:r>
            <a:endParaRPr lang="en-US" altLang="ko-KR" dirty="0"/>
          </a:p>
          <a:p>
            <a:pPr marL="0" lvl="0" indent="0" algn="l" rtl="0">
              <a:spcBef>
                <a:spcPts val="0"/>
              </a:spcBef>
              <a:spcAft>
                <a:spcPts val="0"/>
              </a:spcAft>
              <a:buNone/>
            </a:pPr>
            <a:r>
              <a:rPr lang="ko-KR" altLang="en-US" dirty="0"/>
              <a:t>추측할 수 없는 형태의 세션</a:t>
            </a:r>
            <a:r>
              <a:rPr lang="en-US" altLang="ko-KR" dirty="0"/>
              <a:t>ID </a:t>
            </a:r>
            <a:r>
              <a:rPr lang="ko-KR" altLang="en-US" dirty="0"/>
              <a:t>사용</a:t>
            </a:r>
            <a:endParaRPr dirty="0"/>
          </a:p>
        </p:txBody>
      </p:sp>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spTree>
    <p:extLst>
      <p:ext uri="{BB962C8B-B14F-4D97-AF65-F5344CB8AC3E}">
        <p14:creationId xmlns:p14="http://schemas.microsoft.com/office/powerpoint/2010/main" val="989785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sz="5800" dirty="0"/>
              <a:t>Detail 3- </a:t>
            </a:r>
            <a:br>
              <a:rPr lang="en-US" altLang="ko-KR" sz="5800" dirty="0"/>
            </a:br>
            <a:r>
              <a:rPr lang="en-US" altLang="ko-KR" sz="6800" dirty="0">
                <a:solidFill>
                  <a:schemeClr val="accent1"/>
                </a:solidFill>
              </a:rPr>
              <a:t>Broken</a:t>
            </a:r>
            <a:r>
              <a:rPr lang="ko-KR" altLang="en-US" sz="6800" dirty="0">
                <a:solidFill>
                  <a:schemeClr val="accent1"/>
                </a:solidFill>
              </a:rPr>
              <a:t> </a:t>
            </a:r>
            <a:r>
              <a:rPr lang="en-US" altLang="ko-KR" sz="6800" dirty="0">
                <a:solidFill>
                  <a:schemeClr val="accent1"/>
                </a:solidFill>
              </a:rPr>
              <a:t>Object</a:t>
            </a:r>
            <a:r>
              <a:rPr lang="ko-KR" altLang="en-US" sz="6800" dirty="0">
                <a:solidFill>
                  <a:schemeClr val="accent1"/>
                </a:solidFill>
              </a:rPr>
              <a:t> </a:t>
            </a:r>
            <a:r>
              <a:rPr lang="en-US" altLang="ko-KR" sz="6800" dirty="0">
                <a:solidFill>
                  <a:schemeClr val="accent1"/>
                </a:solidFill>
              </a:rPr>
              <a:t>Property</a:t>
            </a:r>
            <a:r>
              <a:rPr lang="ko-KR" altLang="en-US" sz="6800" dirty="0">
                <a:solidFill>
                  <a:schemeClr val="accent1"/>
                </a:solidFill>
              </a:rPr>
              <a:t> </a:t>
            </a:r>
            <a:r>
              <a:rPr lang="en-US" altLang="ko-KR" sz="6800" dirty="0">
                <a:solidFill>
                  <a:schemeClr val="accent1"/>
                </a:solidFill>
              </a:rPr>
              <a:t>Level Authentication</a:t>
            </a:r>
            <a:endParaRPr lang="en-US" sz="5800" dirty="0">
              <a:latin typeface="+mn-ea"/>
              <a:ea typeface="+mn-ea"/>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dirty="0">
                <a:ln>
                  <a:noFill/>
                </a:ln>
                <a:solidFill>
                  <a:schemeClr val="accent1"/>
                </a:solidFill>
                <a:latin typeface="Malgun Gothic" panose="020B0503020000020004" pitchFamily="34" charset="-127"/>
                <a:ea typeface="Malgun Gothic" panose="020B0503020000020004" pitchFamily="34" charset="-127"/>
              </a:rPr>
              <a:t>0</a:t>
            </a:r>
            <a:r>
              <a:rPr lang="en-US" dirty="0">
                <a:ln>
                  <a:noFill/>
                </a:ln>
                <a:solidFill>
                  <a:schemeClr val="accent1"/>
                </a:solidFill>
                <a:latin typeface="Malgun Gothic" panose="020B0503020000020004" pitchFamily="34" charset="-127"/>
                <a:ea typeface="Malgun Gothic" panose="020B0503020000020004" pitchFamily="34" charset="-127"/>
              </a:rPr>
              <a:t>3</a:t>
            </a:r>
            <a:endParaRPr dirty="0">
              <a:ln>
                <a:noFill/>
              </a:ln>
              <a:solidFill>
                <a:schemeClr val="accent1"/>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999867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solidFill>
                  <a:schemeClr val="accent3"/>
                </a:solidFill>
              </a:rPr>
              <a:t>HELLO!</a:t>
            </a:r>
            <a:r>
              <a:rPr lang="en" dirty="0"/>
              <a:t> I’m…</a:t>
            </a:r>
            <a:endParaRPr dirty="0"/>
          </a:p>
        </p:txBody>
      </p:sp>
      <p:sp>
        <p:nvSpPr>
          <p:cNvPr id="387" name="Google Shape;387;p23"/>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2100" dirty="0">
                <a:solidFill>
                  <a:schemeClr val="accent3"/>
                </a:solidFill>
              </a:rPr>
              <a:t>IT </a:t>
            </a:r>
            <a:r>
              <a:rPr lang="ko-KR" altLang="en-US" sz="2100" dirty="0">
                <a:solidFill>
                  <a:schemeClr val="accent3"/>
                </a:solidFill>
              </a:rPr>
              <a:t>인프라 </a:t>
            </a:r>
            <a:r>
              <a:rPr lang="en-US" altLang="ko-KR" sz="2100" dirty="0">
                <a:solidFill>
                  <a:schemeClr val="accent3"/>
                </a:solidFill>
              </a:rPr>
              <a:t>/</a:t>
            </a:r>
            <a:r>
              <a:rPr lang="ko-KR" altLang="en-US" sz="2100" dirty="0">
                <a:solidFill>
                  <a:schemeClr val="accent3"/>
                </a:solidFill>
              </a:rPr>
              <a:t> 보안에 관심이 많아요</a:t>
            </a:r>
            <a:r>
              <a:rPr lang="en-US" altLang="ko-KR" sz="2100" dirty="0">
                <a:solidFill>
                  <a:schemeClr val="accent3"/>
                </a:solidFill>
              </a:rPr>
              <a:t>.</a:t>
            </a:r>
          </a:p>
          <a:p>
            <a:pPr marL="0" lvl="0" indent="0" algn="l" rtl="0">
              <a:spcBef>
                <a:spcPts val="0"/>
              </a:spcBef>
              <a:spcAft>
                <a:spcPts val="0"/>
              </a:spcAft>
              <a:buNone/>
            </a:pPr>
            <a:endParaRPr lang="en-US" altLang="ko-KR" sz="2100" dirty="0">
              <a:solidFill>
                <a:schemeClr val="accent3"/>
              </a:solidFill>
            </a:endParaRPr>
          </a:p>
          <a:p>
            <a:pPr marL="0" lvl="0" indent="0" algn="l" rtl="0">
              <a:spcBef>
                <a:spcPts val="0"/>
              </a:spcBef>
              <a:spcAft>
                <a:spcPts val="0"/>
              </a:spcAft>
              <a:buNone/>
            </a:pPr>
            <a:r>
              <a:rPr lang="ko-KR" altLang="en-US" sz="2100" dirty="0">
                <a:solidFill>
                  <a:schemeClr val="accent3"/>
                </a:solidFill>
              </a:rPr>
              <a:t>지금은 </a:t>
            </a:r>
            <a:r>
              <a:rPr lang="ko-KR" altLang="en-US" sz="2100" dirty="0" err="1">
                <a:solidFill>
                  <a:schemeClr val="accent3"/>
                </a:solidFill>
              </a:rPr>
              <a:t>백패커에서</a:t>
            </a:r>
            <a:r>
              <a:rPr lang="ko-KR" altLang="en-US" sz="2100" dirty="0">
                <a:solidFill>
                  <a:schemeClr val="accent3"/>
                </a:solidFill>
              </a:rPr>
              <a:t> </a:t>
            </a:r>
            <a:endParaRPr lang="en-US" altLang="ko-KR" sz="2100" dirty="0">
              <a:solidFill>
                <a:schemeClr val="accent3"/>
              </a:solidFill>
            </a:endParaRPr>
          </a:p>
          <a:p>
            <a:pPr marL="0" lvl="0" indent="0" algn="l" rtl="0">
              <a:spcBef>
                <a:spcPts val="0"/>
              </a:spcBef>
              <a:spcAft>
                <a:spcPts val="0"/>
              </a:spcAft>
              <a:buNone/>
            </a:pPr>
            <a:r>
              <a:rPr lang="ko-KR" altLang="en-US" sz="2100" dirty="0">
                <a:solidFill>
                  <a:schemeClr val="accent3"/>
                </a:solidFill>
              </a:rPr>
              <a:t>기술 보안을 담당하고 있어요</a:t>
            </a:r>
            <a:r>
              <a:rPr lang="en-US" altLang="ko-KR" sz="2100" dirty="0">
                <a:solidFill>
                  <a:schemeClr val="accent3"/>
                </a:solidFill>
              </a:rPr>
              <a:t>.</a:t>
            </a:r>
          </a:p>
        </p:txBody>
      </p:sp>
      <p:sp>
        <p:nvSpPr>
          <p:cNvPr id="2" name="Google Shape;387;p23">
            <a:extLst>
              <a:ext uri="{FF2B5EF4-FFF2-40B4-BE49-F238E27FC236}">
                <a16:creationId xmlns:a16="http://schemas.microsoft.com/office/drawing/2014/main" id="{FE8600D6-5653-5FFE-61DE-B919754F88E4}"/>
              </a:ext>
            </a:extLst>
          </p:cNvPr>
          <p:cNvSpPr txBox="1">
            <a:spLocks/>
          </p:cNvSpPr>
          <p:nvPr/>
        </p:nvSpPr>
        <p:spPr>
          <a:xfrm>
            <a:off x="7300922" y="2630212"/>
            <a:ext cx="3503712" cy="234118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1pPr>
            <a:lvl2pPr marL="914400" marR="0" lvl="1" indent="-342900" algn="r"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2pPr>
            <a:lvl3pPr marL="1371600" marR="0" lvl="2" indent="-342900" algn="r"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3pPr>
            <a:lvl4pPr marL="1828800" marR="0" lvl="3" indent="-342900" algn="r"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4pPr>
            <a:lvl5pPr marL="2286000" marR="0" lvl="4" indent="-342900" algn="r"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5pPr>
            <a:lvl6pPr marL="2743200" marR="0" lvl="5" indent="-342900" algn="r"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6pPr>
            <a:lvl7pPr marL="3200400" marR="0" lvl="6" indent="-342900" algn="r"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7pPr>
            <a:lvl8pPr marL="3657600" marR="0" lvl="7" indent="-342900" algn="r" rtl="0">
              <a:lnSpc>
                <a:spcPct val="115000"/>
              </a:lnSpc>
              <a:spcBef>
                <a:spcPts val="2100"/>
              </a:spcBef>
              <a:spcAft>
                <a:spcPts val="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8pPr>
            <a:lvl9pPr marL="4114800" marR="0" lvl="8" indent="-342900" algn="r" rtl="0">
              <a:lnSpc>
                <a:spcPct val="115000"/>
              </a:lnSpc>
              <a:spcBef>
                <a:spcPts val="2100"/>
              </a:spcBef>
              <a:spcAft>
                <a:spcPts val="2100"/>
              </a:spcAft>
              <a:buClr>
                <a:schemeClr val="dk2"/>
              </a:buClr>
              <a:buSzPts val="1800"/>
              <a:buFont typeface="Roboto Mono"/>
              <a:buChar char="■"/>
              <a:defRPr sz="1800" b="0" i="0" u="none" strike="noStrike" cap="none">
                <a:solidFill>
                  <a:schemeClr val="dk2"/>
                </a:solidFill>
                <a:latin typeface="Roboto Mono"/>
                <a:ea typeface="Roboto Mono"/>
                <a:cs typeface="Roboto Mono"/>
                <a:sym typeface="Roboto Mono"/>
              </a:defRPr>
            </a:lvl9pPr>
          </a:lstStyle>
          <a:p>
            <a:pPr marL="0" indent="0">
              <a:buFont typeface="Roboto Mono"/>
              <a:buNone/>
            </a:pPr>
            <a:r>
              <a:rPr lang="en-US" sz="2100" dirty="0">
                <a:solidFill>
                  <a:schemeClr val="accent3"/>
                </a:solidFill>
                <a:latin typeface="Malgun Gothic" panose="020B0503020000020004" pitchFamily="34" charset="-127"/>
                <a:ea typeface="Malgun Gothic" panose="020B0503020000020004" pitchFamily="34" charset="-127"/>
              </a:rPr>
              <a:t>Lee </a:t>
            </a:r>
            <a:r>
              <a:rPr lang="en-US" sz="2100" dirty="0" err="1">
                <a:solidFill>
                  <a:schemeClr val="accent3"/>
                </a:solidFill>
                <a:latin typeface="Malgun Gothic" panose="020B0503020000020004" pitchFamily="34" charset="-127"/>
                <a:ea typeface="Malgun Gothic" panose="020B0503020000020004" pitchFamily="34" charset="-127"/>
              </a:rPr>
              <a:t>Jiyoung</a:t>
            </a:r>
            <a:endParaRPr lang="en" sz="2100" dirty="0">
              <a:solidFill>
                <a:schemeClr val="accent3"/>
              </a:solidFill>
              <a:latin typeface="Malgun Gothic" panose="020B0503020000020004" pitchFamily="34" charset="-127"/>
              <a:ea typeface="Malgun Gothic" panose="020B0503020000020004" pitchFamily="34" charset="-127"/>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pic>
        <p:nvPicPr>
          <p:cNvPr id="6" name="그림 5">
            <a:extLst>
              <a:ext uri="{FF2B5EF4-FFF2-40B4-BE49-F238E27FC236}">
                <a16:creationId xmlns:a16="http://schemas.microsoft.com/office/drawing/2014/main" id="{EA6ACF28-020A-CABA-DE4E-237EFDED2829}"/>
              </a:ext>
            </a:extLst>
          </p:cNvPr>
          <p:cNvPicPr>
            <a:picLocks noChangeAspect="1"/>
          </p:cNvPicPr>
          <p:nvPr/>
        </p:nvPicPr>
        <p:blipFill>
          <a:blip r:embed="rId3"/>
          <a:stretch>
            <a:fillRect/>
          </a:stretch>
        </p:blipFill>
        <p:spPr>
          <a:xfrm>
            <a:off x="1175879" y="1323992"/>
            <a:ext cx="7772400" cy="3877506"/>
          </a:xfrm>
          <a:prstGeom prst="rect">
            <a:avLst/>
          </a:prstGeom>
        </p:spPr>
      </p:pic>
      <p:sp>
        <p:nvSpPr>
          <p:cNvPr id="4" name="TextBox 3">
            <a:extLst>
              <a:ext uri="{FF2B5EF4-FFF2-40B4-BE49-F238E27FC236}">
                <a16:creationId xmlns:a16="http://schemas.microsoft.com/office/drawing/2014/main" id="{BA403EFD-8ACB-1E3D-AA38-059787392E8F}"/>
              </a:ext>
            </a:extLst>
          </p:cNvPr>
          <p:cNvSpPr txBox="1"/>
          <p:nvPr/>
        </p:nvSpPr>
        <p:spPr>
          <a:xfrm>
            <a:off x="7389008" y="1741411"/>
            <a:ext cx="1311578" cy="307777"/>
          </a:xfrm>
          <a:prstGeom prst="rect">
            <a:avLst/>
          </a:prstGeom>
          <a:noFill/>
        </p:spPr>
        <p:txBody>
          <a:bodyPr wrap="none" rtlCol="0">
            <a:spAutoFit/>
          </a:bodyPr>
          <a:lstStyle/>
          <a:p>
            <a:r>
              <a:rPr kumimoji="1" lang="ko-KR" altLang="en-US" dirty="0">
                <a:solidFill>
                  <a:schemeClr val="tx1"/>
                </a:solidFill>
              </a:rPr>
              <a:t>정상적인 요청</a:t>
            </a:r>
            <a:endParaRPr kumimoji="1" lang="ko-Kore-KR" altLang="en-US" dirty="0">
              <a:solidFill>
                <a:schemeClr val="tx1"/>
              </a:solidFill>
            </a:endParaRPr>
          </a:p>
        </p:txBody>
      </p:sp>
    </p:spTree>
    <p:extLst>
      <p:ext uri="{BB962C8B-B14F-4D97-AF65-F5344CB8AC3E}">
        <p14:creationId xmlns:p14="http://schemas.microsoft.com/office/powerpoint/2010/main" val="966804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pic>
        <p:nvPicPr>
          <p:cNvPr id="6" name="그림 5">
            <a:extLst>
              <a:ext uri="{FF2B5EF4-FFF2-40B4-BE49-F238E27FC236}">
                <a16:creationId xmlns:a16="http://schemas.microsoft.com/office/drawing/2014/main" id="{F0D05277-1395-A333-AF95-DF65F2AEBE47}"/>
              </a:ext>
            </a:extLst>
          </p:cNvPr>
          <p:cNvPicPr>
            <a:picLocks noChangeAspect="1"/>
          </p:cNvPicPr>
          <p:nvPr/>
        </p:nvPicPr>
        <p:blipFill>
          <a:blip r:embed="rId3"/>
          <a:stretch>
            <a:fillRect/>
          </a:stretch>
        </p:blipFill>
        <p:spPr>
          <a:xfrm>
            <a:off x="1137458" y="1316511"/>
            <a:ext cx="7772400" cy="3925720"/>
          </a:xfrm>
          <a:prstGeom prst="rect">
            <a:avLst/>
          </a:prstGeom>
        </p:spPr>
      </p:pic>
      <p:sp>
        <p:nvSpPr>
          <p:cNvPr id="4" name="TextBox 3">
            <a:extLst>
              <a:ext uri="{FF2B5EF4-FFF2-40B4-BE49-F238E27FC236}">
                <a16:creationId xmlns:a16="http://schemas.microsoft.com/office/drawing/2014/main" id="{89E2EDBA-F579-5766-0692-D707A6FF94CB}"/>
              </a:ext>
            </a:extLst>
          </p:cNvPr>
          <p:cNvSpPr txBox="1"/>
          <p:nvPr/>
        </p:nvSpPr>
        <p:spPr>
          <a:xfrm>
            <a:off x="3681303" y="1505906"/>
            <a:ext cx="5250155" cy="307777"/>
          </a:xfrm>
          <a:prstGeom prst="rect">
            <a:avLst/>
          </a:prstGeom>
          <a:noFill/>
        </p:spPr>
        <p:txBody>
          <a:bodyPr wrap="none" rtlCol="0">
            <a:spAutoFit/>
          </a:bodyPr>
          <a:lstStyle/>
          <a:p>
            <a:r>
              <a:rPr kumimoji="1" lang="ko-KR" altLang="en-US" dirty="0">
                <a:solidFill>
                  <a:schemeClr val="tx1"/>
                </a:solidFill>
              </a:rPr>
              <a:t>만약 사용자가 정의한 가격 파라미터가 서버에 받아들여진다면</a:t>
            </a:r>
            <a:r>
              <a:rPr kumimoji="1" lang="en-US" altLang="ko-KR" dirty="0">
                <a:solidFill>
                  <a:schemeClr val="tx1"/>
                </a:solidFill>
              </a:rPr>
              <a:t>?</a:t>
            </a:r>
            <a:r>
              <a:rPr kumimoji="1" lang="ko-KR" altLang="en-US" dirty="0">
                <a:solidFill>
                  <a:schemeClr val="tx1"/>
                </a:solidFill>
              </a:rPr>
              <a:t> </a:t>
            </a:r>
            <a:endParaRPr kumimoji="1" lang="ko-Kore-KR" altLang="en-US" dirty="0">
              <a:solidFill>
                <a:schemeClr val="tx1"/>
              </a:solidFill>
            </a:endParaRPr>
          </a:p>
        </p:txBody>
      </p:sp>
    </p:spTree>
    <p:extLst>
      <p:ext uri="{BB962C8B-B14F-4D97-AF65-F5344CB8AC3E}">
        <p14:creationId xmlns:p14="http://schemas.microsoft.com/office/powerpoint/2010/main" val="3303595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1227505" y="2037557"/>
            <a:ext cx="9127564" cy="2094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dirty="0"/>
              <a:t>[</a:t>
            </a:r>
            <a:r>
              <a:rPr lang="ko-KR" altLang="en-US" dirty="0"/>
              <a:t>위협</a:t>
            </a:r>
            <a:r>
              <a:rPr lang="en-US" altLang="ko-KR" dirty="0"/>
              <a:t>]</a:t>
            </a:r>
            <a:endParaRPr lang="en-US" dirty="0"/>
          </a:p>
          <a:p>
            <a:pPr marL="0" lvl="0" indent="0" algn="l" rtl="0">
              <a:spcBef>
                <a:spcPts val="0"/>
              </a:spcBef>
              <a:spcAft>
                <a:spcPts val="0"/>
              </a:spcAft>
              <a:buNone/>
            </a:pPr>
            <a:r>
              <a:rPr lang="en-US" dirty="0"/>
              <a:t>API</a:t>
            </a:r>
            <a:r>
              <a:rPr lang="ko-KR" altLang="en-US" dirty="0"/>
              <a:t>에서 사용자가 인가되지 않은 서버의 객체 속성에 접근할 수 있는 경우 위협 발생 가능</a:t>
            </a:r>
            <a:br>
              <a:rPr lang="en-US" altLang="ko-KR" dirty="0"/>
            </a:br>
            <a:br>
              <a:rPr lang="en-US" altLang="ko-KR" dirty="0"/>
            </a:br>
            <a:r>
              <a:rPr lang="en-US" altLang="ko-KR" dirty="0"/>
              <a:t>[</a:t>
            </a:r>
            <a:r>
              <a:rPr lang="ko-KR" altLang="en-US" dirty="0"/>
              <a:t>대안</a:t>
            </a:r>
            <a:r>
              <a:rPr lang="en-US" altLang="ko-KR" dirty="0"/>
              <a:t>]</a:t>
            </a:r>
            <a:br>
              <a:rPr lang="en-US" altLang="ko-KR" dirty="0"/>
            </a:br>
            <a:r>
              <a:rPr lang="ko-KR" altLang="en-US" dirty="0"/>
              <a:t>값을 받을 때</a:t>
            </a:r>
            <a:r>
              <a:rPr lang="en-US" altLang="ko-KR" dirty="0"/>
              <a:t>,</a:t>
            </a:r>
            <a:r>
              <a:rPr lang="ko-KR" altLang="en-US" dirty="0"/>
              <a:t> </a:t>
            </a:r>
            <a:r>
              <a:rPr lang="en-US" altLang="ko-KR" dirty="0" err="1"/>
              <a:t>to_String</a:t>
            </a:r>
            <a:r>
              <a:rPr lang="en-US" altLang="ko-KR" dirty="0"/>
              <a:t>(), </a:t>
            </a:r>
            <a:r>
              <a:rPr lang="en-US" altLang="ko-KR" dirty="0" err="1"/>
              <a:t>to_Json</a:t>
            </a:r>
            <a:r>
              <a:rPr lang="en-US" altLang="ko-KR" dirty="0"/>
              <a:t>()</a:t>
            </a:r>
            <a:r>
              <a:rPr lang="ko-KR" altLang="en-US" dirty="0"/>
              <a:t> 등으로 넘겨받은 값을 전체 받지 않고 필요한 속성만 선택하여 받는 것 필요</a:t>
            </a:r>
            <a:endParaRPr lang="en-US" altLang="ko-KR" dirty="0"/>
          </a:p>
          <a:p>
            <a:pPr marL="0" lvl="0" indent="0" algn="l" rtl="0">
              <a:spcBef>
                <a:spcPts val="0"/>
              </a:spcBef>
              <a:spcAft>
                <a:spcPts val="0"/>
              </a:spcAft>
              <a:buNone/>
            </a:pPr>
            <a:endParaRPr dirty="0"/>
          </a:p>
        </p:txBody>
      </p:sp>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spTree>
    <p:extLst>
      <p:ext uri="{BB962C8B-B14F-4D97-AF65-F5344CB8AC3E}">
        <p14:creationId xmlns:p14="http://schemas.microsoft.com/office/powerpoint/2010/main" val="4191249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sz="5800" dirty="0"/>
              <a:t>Detail 4- </a:t>
            </a:r>
            <a:br>
              <a:rPr lang="en-US" altLang="ko-KR" sz="5800" dirty="0"/>
            </a:br>
            <a:r>
              <a:rPr lang="en-US" altLang="ko-KR" sz="6800" dirty="0">
                <a:solidFill>
                  <a:schemeClr val="accent1"/>
                </a:solidFill>
              </a:rPr>
              <a:t>Unrestricted Resource Consumption</a:t>
            </a:r>
            <a:endParaRPr lang="en-US" sz="5800" dirty="0">
              <a:latin typeface="+mn-ea"/>
              <a:ea typeface="+mn-ea"/>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dirty="0">
                <a:ln>
                  <a:noFill/>
                </a:ln>
                <a:solidFill>
                  <a:schemeClr val="accent1"/>
                </a:solidFill>
                <a:latin typeface="Malgun Gothic" panose="020B0503020000020004" pitchFamily="34" charset="-127"/>
                <a:ea typeface="Malgun Gothic" panose="020B0503020000020004" pitchFamily="34" charset="-127"/>
              </a:rPr>
              <a:t>0</a:t>
            </a:r>
            <a:r>
              <a:rPr lang="en-US" dirty="0">
                <a:ln>
                  <a:noFill/>
                </a:ln>
                <a:solidFill>
                  <a:schemeClr val="accent1"/>
                </a:solidFill>
                <a:latin typeface="Malgun Gothic" panose="020B0503020000020004" pitchFamily="34" charset="-127"/>
                <a:ea typeface="Malgun Gothic" panose="020B0503020000020004" pitchFamily="34" charset="-127"/>
              </a:rPr>
              <a:t>3</a:t>
            </a:r>
            <a:endParaRPr dirty="0">
              <a:ln>
                <a:noFill/>
              </a:ln>
              <a:solidFill>
                <a:schemeClr val="accent1"/>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964225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sp>
        <p:nvSpPr>
          <p:cNvPr id="2" name="TextBox 1">
            <a:extLst>
              <a:ext uri="{FF2B5EF4-FFF2-40B4-BE49-F238E27FC236}">
                <a16:creationId xmlns:a16="http://schemas.microsoft.com/office/drawing/2014/main" id="{70A0E716-2B0E-7617-6C2E-766C105D5D33}"/>
              </a:ext>
            </a:extLst>
          </p:cNvPr>
          <p:cNvSpPr txBox="1"/>
          <p:nvPr/>
        </p:nvSpPr>
        <p:spPr>
          <a:xfrm>
            <a:off x="1735282" y="2408512"/>
            <a:ext cx="8936182" cy="1569660"/>
          </a:xfrm>
          <a:prstGeom prst="rect">
            <a:avLst/>
          </a:prstGeom>
          <a:noFill/>
        </p:spPr>
        <p:txBody>
          <a:bodyPr wrap="square" rtlCol="0">
            <a:spAutoFit/>
          </a:bodyPr>
          <a:lstStyle/>
          <a:p>
            <a:r>
              <a:rPr kumimoji="1" lang="ko-Kore-KR" altLang="en-US" sz="2400" dirty="0">
                <a:solidFill>
                  <a:schemeClr val="tx1"/>
                </a:solidFill>
              </a:rPr>
              <a:t>비번찾기</a:t>
            </a:r>
            <a:r>
              <a:rPr kumimoji="1" lang="ko-KR" altLang="en-US" sz="2400" dirty="0">
                <a:solidFill>
                  <a:schemeClr val="tx1"/>
                </a:solidFill>
              </a:rPr>
              <a:t> </a:t>
            </a:r>
            <a:r>
              <a:rPr kumimoji="1" lang="en-US" altLang="ko-KR" sz="2400" dirty="0">
                <a:solidFill>
                  <a:schemeClr val="tx1"/>
                </a:solidFill>
              </a:rPr>
              <a:t>SMS </a:t>
            </a:r>
            <a:r>
              <a:rPr kumimoji="1" lang="ko-KR" altLang="en-US" sz="2400" dirty="0">
                <a:solidFill>
                  <a:schemeClr val="tx1"/>
                </a:solidFill>
              </a:rPr>
              <a:t>건당 </a:t>
            </a:r>
            <a:r>
              <a:rPr kumimoji="1" lang="en-US" altLang="ko-KR" sz="2400" dirty="0">
                <a:solidFill>
                  <a:schemeClr val="tx1"/>
                </a:solidFill>
              </a:rPr>
              <a:t>10</a:t>
            </a:r>
            <a:r>
              <a:rPr kumimoji="1" lang="ko-KR" altLang="en-US" sz="2400" dirty="0">
                <a:solidFill>
                  <a:schemeClr val="tx1"/>
                </a:solidFill>
              </a:rPr>
              <a:t>원</a:t>
            </a:r>
            <a:endParaRPr kumimoji="1" lang="en-US" altLang="ko-KR" sz="2400" dirty="0">
              <a:solidFill>
                <a:schemeClr val="tx1"/>
              </a:solidFill>
            </a:endParaRPr>
          </a:p>
          <a:p>
            <a:endParaRPr kumimoji="1" lang="en-US" altLang="ko-Kore-KR" sz="2400" dirty="0">
              <a:solidFill>
                <a:schemeClr val="tx1"/>
              </a:solidFill>
            </a:endParaRPr>
          </a:p>
          <a:p>
            <a:r>
              <a:rPr kumimoji="1" lang="ko-KR" altLang="en-US" sz="2400" dirty="0">
                <a:solidFill>
                  <a:schemeClr val="tx1"/>
                </a:solidFill>
              </a:rPr>
              <a:t>만약 공격자가</a:t>
            </a:r>
            <a:r>
              <a:rPr kumimoji="1" lang="en-US" altLang="ko-KR" sz="2400" dirty="0">
                <a:solidFill>
                  <a:schemeClr val="tx1"/>
                </a:solidFill>
              </a:rPr>
              <a:t> </a:t>
            </a:r>
            <a:r>
              <a:rPr kumimoji="1" lang="ko-KR" altLang="en-US" sz="2400" dirty="0" err="1">
                <a:solidFill>
                  <a:schemeClr val="tx1"/>
                </a:solidFill>
              </a:rPr>
              <a:t>비번찾기</a:t>
            </a:r>
            <a:r>
              <a:rPr kumimoji="1" lang="ko-KR" altLang="en-US" sz="2400" dirty="0">
                <a:solidFill>
                  <a:schemeClr val="tx1"/>
                </a:solidFill>
              </a:rPr>
              <a:t> </a:t>
            </a:r>
            <a:r>
              <a:rPr kumimoji="1" lang="en-US" altLang="ko-KR" sz="2400" dirty="0">
                <a:solidFill>
                  <a:schemeClr val="tx1"/>
                </a:solidFill>
              </a:rPr>
              <a:t>SMS</a:t>
            </a:r>
            <a:r>
              <a:rPr kumimoji="1" lang="ko-KR" altLang="en-US" sz="2400" dirty="0">
                <a:solidFill>
                  <a:schemeClr val="tx1"/>
                </a:solidFill>
              </a:rPr>
              <a:t>에 무작위 공격으로 </a:t>
            </a:r>
            <a:endParaRPr kumimoji="1" lang="en-US" altLang="ko-KR" sz="2400" dirty="0">
              <a:solidFill>
                <a:schemeClr val="tx1"/>
              </a:solidFill>
            </a:endParaRPr>
          </a:p>
          <a:p>
            <a:r>
              <a:rPr kumimoji="1" lang="en-US" altLang="ko-KR" sz="2400" dirty="0">
                <a:solidFill>
                  <a:schemeClr val="tx1"/>
                </a:solidFill>
              </a:rPr>
              <a:t>10,000</a:t>
            </a:r>
            <a:r>
              <a:rPr kumimoji="1" lang="ko-KR" altLang="en-US" sz="2400" dirty="0">
                <a:solidFill>
                  <a:schemeClr val="tx1"/>
                </a:solidFill>
              </a:rPr>
              <a:t>건을 요청한다면 </a:t>
            </a:r>
            <a:r>
              <a:rPr kumimoji="1" lang="en-US" altLang="ko-KR" sz="2400" dirty="0">
                <a:solidFill>
                  <a:schemeClr val="tx1"/>
                </a:solidFill>
              </a:rPr>
              <a:t>?</a:t>
            </a:r>
            <a:endParaRPr kumimoji="1" lang="ko-Kore-KR" altLang="en-US" sz="2400" dirty="0">
              <a:solidFill>
                <a:schemeClr val="tx1"/>
              </a:solidFill>
            </a:endParaRPr>
          </a:p>
        </p:txBody>
      </p:sp>
    </p:spTree>
    <p:extLst>
      <p:ext uri="{BB962C8B-B14F-4D97-AF65-F5344CB8AC3E}">
        <p14:creationId xmlns:p14="http://schemas.microsoft.com/office/powerpoint/2010/main" val="2046163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1227505" y="2037557"/>
            <a:ext cx="9127564" cy="2094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dirty="0"/>
              <a:t>[</a:t>
            </a:r>
            <a:r>
              <a:rPr lang="ko-KR" altLang="en-US" dirty="0"/>
              <a:t>위협</a:t>
            </a:r>
            <a:r>
              <a:rPr lang="en-US" altLang="ko-KR" dirty="0"/>
              <a:t>]</a:t>
            </a:r>
          </a:p>
          <a:p>
            <a:pPr marL="0" lvl="0" indent="0" algn="l" rtl="0">
              <a:spcBef>
                <a:spcPts val="0"/>
              </a:spcBef>
              <a:spcAft>
                <a:spcPts val="0"/>
              </a:spcAft>
              <a:buNone/>
            </a:pPr>
            <a:r>
              <a:rPr lang="ko-KR" altLang="en-US" dirty="0"/>
              <a:t>리소스 요청에 대하여 제한이 없는 경우 의도하지 않은 피해를 입을 수 있음</a:t>
            </a:r>
            <a:br>
              <a:rPr lang="en-US" altLang="ko-KR" dirty="0"/>
            </a:br>
            <a:br>
              <a:rPr lang="en-US" altLang="ko-KR" dirty="0"/>
            </a:br>
            <a:r>
              <a:rPr lang="en-US" altLang="ko-KR" dirty="0"/>
              <a:t>[</a:t>
            </a:r>
            <a:r>
              <a:rPr lang="ko-KR" altLang="en-US" dirty="0"/>
              <a:t>대안</a:t>
            </a:r>
            <a:r>
              <a:rPr lang="en-US" altLang="ko-KR" dirty="0"/>
              <a:t>]</a:t>
            </a:r>
            <a:br>
              <a:rPr lang="en-US" altLang="ko-KR" dirty="0"/>
            </a:br>
            <a:r>
              <a:rPr lang="ko-KR" altLang="en-US" dirty="0"/>
              <a:t>각 리소스는 단위 시간마다 실행 횟수를 제한 권고 </a:t>
            </a:r>
            <a:endParaRPr lang="en-US" altLang="ko-KR" dirty="0"/>
          </a:p>
          <a:p>
            <a:pPr marL="0" lvl="0" indent="0" algn="l" rtl="0">
              <a:spcBef>
                <a:spcPts val="0"/>
              </a:spcBef>
              <a:spcAft>
                <a:spcPts val="0"/>
              </a:spcAft>
              <a:buNone/>
            </a:pPr>
            <a:r>
              <a:rPr lang="en-US" altLang="ko-KR" dirty="0"/>
              <a:t>(</a:t>
            </a:r>
            <a:r>
              <a:rPr lang="ko-KR" altLang="en-US" dirty="0"/>
              <a:t>예 </a:t>
            </a:r>
            <a:r>
              <a:rPr lang="en-US" altLang="ko-KR" dirty="0"/>
              <a:t>–</a:t>
            </a:r>
            <a:r>
              <a:rPr lang="ko-KR" altLang="en-US" dirty="0"/>
              <a:t> </a:t>
            </a:r>
            <a:r>
              <a:rPr lang="ko-KR" altLang="en-US" dirty="0" err="1"/>
              <a:t>비번찾기</a:t>
            </a:r>
            <a:r>
              <a:rPr lang="ko-KR" altLang="en-US" dirty="0"/>
              <a:t> </a:t>
            </a:r>
            <a:r>
              <a:rPr lang="en-US" altLang="ko-KR" dirty="0"/>
              <a:t>SMS</a:t>
            </a:r>
            <a:r>
              <a:rPr lang="ko-KR" altLang="en-US" dirty="0"/>
              <a:t>는 </a:t>
            </a:r>
            <a:r>
              <a:rPr lang="en-US" altLang="ko-KR" dirty="0"/>
              <a:t>3</a:t>
            </a:r>
            <a:r>
              <a:rPr lang="ko-KR" altLang="en-US" dirty="0"/>
              <a:t>분에 </a:t>
            </a:r>
            <a:r>
              <a:rPr lang="en-US" altLang="ko-KR" dirty="0"/>
              <a:t>2</a:t>
            </a:r>
            <a:r>
              <a:rPr lang="ko-KR" altLang="en-US" dirty="0"/>
              <a:t>회 등</a:t>
            </a:r>
            <a:r>
              <a:rPr lang="en-US" altLang="ko-KR" dirty="0"/>
              <a:t>)</a:t>
            </a:r>
          </a:p>
          <a:p>
            <a:pPr marL="0" lvl="0" indent="0" algn="l" rtl="0">
              <a:spcBef>
                <a:spcPts val="0"/>
              </a:spcBef>
              <a:spcAft>
                <a:spcPts val="0"/>
              </a:spcAft>
              <a:buNone/>
            </a:pPr>
            <a:r>
              <a:rPr lang="ko-KR" altLang="en-US" dirty="0"/>
              <a:t>이미지 업로드는 최대 사이즈를 제한하여 자원 고갈 방지 </a:t>
            </a:r>
            <a:endParaRPr lang="en-US" altLang="ko-KR" dirty="0"/>
          </a:p>
          <a:p>
            <a:pPr marL="0" lvl="0" indent="0" algn="l" rtl="0">
              <a:spcBef>
                <a:spcPts val="0"/>
              </a:spcBef>
              <a:spcAft>
                <a:spcPts val="0"/>
              </a:spcAft>
              <a:buNone/>
            </a:pPr>
            <a:r>
              <a:rPr lang="ko-KR" altLang="en-US" dirty="0"/>
              <a:t> </a:t>
            </a:r>
            <a:endParaRPr dirty="0"/>
          </a:p>
        </p:txBody>
      </p:sp>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spTree>
    <p:extLst>
      <p:ext uri="{BB962C8B-B14F-4D97-AF65-F5344CB8AC3E}">
        <p14:creationId xmlns:p14="http://schemas.microsoft.com/office/powerpoint/2010/main" val="2657892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sz="5800" dirty="0"/>
              <a:t>Detail 5- </a:t>
            </a:r>
            <a:br>
              <a:rPr lang="en-US" altLang="ko-KR" sz="5800" dirty="0"/>
            </a:br>
            <a:r>
              <a:rPr lang="en-US" altLang="ko-KR" sz="6800" dirty="0">
                <a:solidFill>
                  <a:schemeClr val="accent1"/>
                </a:solidFill>
              </a:rPr>
              <a:t>Broken</a:t>
            </a:r>
            <a:r>
              <a:rPr lang="ko-KR" altLang="en-US" sz="6800" dirty="0">
                <a:solidFill>
                  <a:schemeClr val="accent1"/>
                </a:solidFill>
              </a:rPr>
              <a:t> </a:t>
            </a:r>
            <a:r>
              <a:rPr lang="en-US" altLang="ko-KR" sz="6800" dirty="0">
                <a:solidFill>
                  <a:schemeClr val="accent1"/>
                </a:solidFill>
              </a:rPr>
              <a:t>Function</a:t>
            </a:r>
            <a:r>
              <a:rPr lang="ko-KR" altLang="en-US" sz="6800" dirty="0">
                <a:solidFill>
                  <a:schemeClr val="accent1"/>
                </a:solidFill>
              </a:rPr>
              <a:t> </a:t>
            </a:r>
            <a:r>
              <a:rPr lang="en-US" altLang="ko-KR" sz="6800" dirty="0">
                <a:solidFill>
                  <a:schemeClr val="accent1"/>
                </a:solidFill>
              </a:rPr>
              <a:t>Level Authentication</a:t>
            </a:r>
            <a:endParaRPr lang="en-US" sz="5800" dirty="0">
              <a:latin typeface="+mn-ea"/>
              <a:ea typeface="+mn-ea"/>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dirty="0">
                <a:ln>
                  <a:noFill/>
                </a:ln>
                <a:solidFill>
                  <a:schemeClr val="accent1"/>
                </a:solidFill>
                <a:latin typeface="Malgun Gothic" panose="020B0503020000020004" pitchFamily="34" charset="-127"/>
                <a:ea typeface="Malgun Gothic" panose="020B0503020000020004" pitchFamily="34" charset="-127"/>
              </a:rPr>
              <a:t>0</a:t>
            </a:r>
            <a:r>
              <a:rPr lang="en-US" dirty="0">
                <a:ln>
                  <a:noFill/>
                </a:ln>
                <a:solidFill>
                  <a:schemeClr val="accent1"/>
                </a:solidFill>
                <a:latin typeface="Malgun Gothic" panose="020B0503020000020004" pitchFamily="34" charset="-127"/>
                <a:ea typeface="Malgun Gothic" panose="020B0503020000020004" pitchFamily="34" charset="-127"/>
              </a:rPr>
              <a:t>3</a:t>
            </a:r>
            <a:endParaRPr dirty="0">
              <a:ln>
                <a:noFill/>
              </a:ln>
              <a:solidFill>
                <a:schemeClr val="accent1"/>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856726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pic>
        <p:nvPicPr>
          <p:cNvPr id="6" name="그림 5">
            <a:extLst>
              <a:ext uri="{FF2B5EF4-FFF2-40B4-BE49-F238E27FC236}">
                <a16:creationId xmlns:a16="http://schemas.microsoft.com/office/drawing/2014/main" id="{9F24DF30-FF1C-9CA2-F538-40E37C0405A2}"/>
              </a:ext>
            </a:extLst>
          </p:cNvPr>
          <p:cNvPicPr>
            <a:picLocks noChangeAspect="1"/>
          </p:cNvPicPr>
          <p:nvPr/>
        </p:nvPicPr>
        <p:blipFill>
          <a:blip r:embed="rId3"/>
          <a:stretch>
            <a:fillRect/>
          </a:stretch>
        </p:blipFill>
        <p:spPr>
          <a:xfrm>
            <a:off x="1237210" y="1355795"/>
            <a:ext cx="8613371" cy="3931773"/>
          </a:xfrm>
          <a:prstGeom prst="rect">
            <a:avLst/>
          </a:prstGeom>
        </p:spPr>
      </p:pic>
      <p:sp>
        <p:nvSpPr>
          <p:cNvPr id="7" name="TextBox 6">
            <a:extLst>
              <a:ext uri="{FF2B5EF4-FFF2-40B4-BE49-F238E27FC236}">
                <a16:creationId xmlns:a16="http://schemas.microsoft.com/office/drawing/2014/main" id="{6BE423F3-F315-25F8-2F10-A856F4709E0E}"/>
              </a:ext>
            </a:extLst>
          </p:cNvPr>
          <p:cNvSpPr txBox="1"/>
          <p:nvPr/>
        </p:nvSpPr>
        <p:spPr>
          <a:xfrm>
            <a:off x="6055952" y="1625175"/>
            <a:ext cx="3794629" cy="307777"/>
          </a:xfrm>
          <a:prstGeom prst="rect">
            <a:avLst/>
          </a:prstGeom>
          <a:noFill/>
        </p:spPr>
        <p:txBody>
          <a:bodyPr wrap="none" rtlCol="0">
            <a:spAutoFit/>
          </a:bodyPr>
          <a:lstStyle/>
          <a:p>
            <a:r>
              <a:rPr kumimoji="1" lang="ko-KR" altLang="en-US" dirty="0">
                <a:solidFill>
                  <a:schemeClr val="tx1"/>
                </a:solidFill>
              </a:rPr>
              <a:t>일반 유저가 </a:t>
            </a:r>
            <a:r>
              <a:rPr kumimoji="1" lang="ko-KR" altLang="en-US" dirty="0" err="1">
                <a:solidFill>
                  <a:schemeClr val="tx1"/>
                </a:solidFill>
              </a:rPr>
              <a:t>어드민</a:t>
            </a:r>
            <a:r>
              <a:rPr kumimoji="1" lang="ko-KR" altLang="en-US" dirty="0">
                <a:solidFill>
                  <a:schemeClr val="tx1"/>
                </a:solidFill>
              </a:rPr>
              <a:t> </a:t>
            </a:r>
            <a:r>
              <a:rPr kumimoji="1" lang="en-US" altLang="ko-KR" dirty="0">
                <a:solidFill>
                  <a:schemeClr val="tx1"/>
                </a:solidFill>
              </a:rPr>
              <a:t>API</a:t>
            </a:r>
            <a:r>
              <a:rPr kumimoji="1" lang="ko-KR" altLang="en-US" dirty="0" err="1">
                <a:solidFill>
                  <a:schemeClr val="tx1"/>
                </a:solidFill>
              </a:rPr>
              <a:t>를</a:t>
            </a:r>
            <a:r>
              <a:rPr kumimoji="1" lang="ko-KR" altLang="en-US" dirty="0">
                <a:solidFill>
                  <a:schemeClr val="tx1"/>
                </a:solidFill>
              </a:rPr>
              <a:t> 실행할 수 있다면 </a:t>
            </a:r>
            <a:r>
              <a:rPr kumimoji="1" lang="en-US" altLang="ko-KR" dirty="0">
                <a:solidFill>
                  <a:schemeClr val="tx1"/>
                </a:solidFill>
              </a:rPr>
              <a:t>?</a:t>
            </a:r>
            <a:endParaRPr kumimoji="1" lang="ko-Kore-KR" altLang="en-US" dirty="0">
              <a:solidFill>
                <a:schemeClr val="tx1"/>
              </a:solidFill>
            </a:endParaRPr>
          </a:p>
        </p:txBody>
      </p:sp>
    </p:spTree>
    <p:extLst>
      <p:ext uri="{BB962C8B-B14F-4D97-AF65-F5344CB8AC3E}">
        <p14:creationId xmlns:p14="http://schemas.microsoft.com/office/powerpoint/2010/main" val="3971680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1227505" y="2037557"/>
            <a:ext cx="9127564" cy="2094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dirty="0"/>
              <a:t>[</a:t>
            </a:r>
            <a:r>
              <a:rPr lang="ko-KR" altLang="en-US" dirty="0"/>
              <a:t>위협</a:t>
            </a:r>
            <a:r>
              <a:rPr lang="en-US" altLang="ko-KR" dirty="0"/>
              <a:t>]</a:t>
            </a:r>
            <a:endParaRPr lang="en-US" dirty="0"/>
          </a:p>
          <a:p>
            <a:pPr marL="0" lvl="0" indent="0" algn="l" rtl="0">
              <a:spcBef>
                <a:spcPts val="0"/>
              </a:spcBef>
              <a:spcAft>
                <a:spcPts val="0"/>
              </a:spcAft>
              <a:buNone/>
            </a:pPr>
            <a:r>
              <a:rPr lang="en-US" dirty="0"/>
              <a:t>API</a:t>
            </a:r>
            <a:r>
              <a:rPr lang="ko-KR" altLang="en-US" dirty="0"/>
              <a:t>에서 사용자가 인가되지 않은 서버의 객체 </a:t>
            </a:r>
            <a:r>
              <a:rPr lang="en-US" altLang="ko-KR" dirty="0"/>
              <a:t>“</a:t>
            </a:r>
            <a:r>
              <a:rPr lang="ko-KR" altLang="en-US" dirty="0"/>
              <a:t>기능</a:t>
            </a:r>
            <a:r>
              <a:rPr lang="en-US" altLang="ko-KR" dirty="0"/>
              <a:t>”</a:t>
            </a:r>
            <a:r>
              <a:rPr lang="ko-KR" altLang="en-US" dirty="0"/>
              <a:t>에 접근할 수 있는 경우 위협 발생 가능 </a:t>
            </a:r>
            <a:r>
              <a:rPr lang="en-US" altLang="ko-KR" dirty="0"/>
              <a:t>–</a:t>
            </a:r>
            <a:r>
              <a:rPr lang="ko-KR" altLang="en-US" dirty="0"/>
              <a:t> 예 </a:t>
            </a:r>
            <a:r>
              <a:rPr lang="en-US" altLang="ko-KR" dirty="0"/>
              <a:t>)</a:t>
            </a:r>
            <a:r>
              <a:rPr lang="ko-KR" altLang="en-US" dirty="0"/>
              <a:t> 일반 유저가 </a:t>
            </a:r>
            <a:r>
              <a:rPr lang="ko-KR" altLang="en-US" dirty="0" err="1"/>
              <a:t>어드민</a:t>
            </a:r>
            <a:r>
              <a:rPr lang="ko-KR" altLang="en-US" dirty="0"/>
              <a:t> </a:t>
            </a:r>
            <a:r>
              <a:rPr lang="en-US" altLang="ko-KR" dirty="0"/>
              <a:t>API</a:t>
            </a:r>
            <a:r>
              <a:rPr lang="ko-KR" altLang="en-US" dirty="0"/>
              <a:t>에 접근</a:t>
            </a:r>
            <a:endParaRPr lang="en-US" altLang="ko-KR" dirty="0"/>
          </a:p>
          <a:p>
            <a:pPr marL="0" lvl="0" indent="0" algn="l" rtl="0">
              <a:spcBef>
                <a:spcPts val="0"/>
              </a:spcBef>
              <a:spcAft>
                <a:spcPts val="0"/>
              </a:spcAft>
              <a:buNone/>
            </a:pPr>
            <a:r>
              <a:rPr lang="en-US" altLang="ko-KR" dirty="0"/>
              <a:t>BOLA</a:t>
            </a:r>
            <a:r>
              <a:rPr lang="ko-KR" altLang="en-US" dirty="0"/>
              <a:t>는 사용자가 객체에 </a:t>
            </a:r>
            <a:r>
              <a:rPr lang="en-US" altLang="ko-KR" dirty="0"/>
              <a:t>“</a:t>
            </a:r>
            <a:r>
              <a:rPr lang="ko-KR" altLang="en-US" dirty="0"/>
              <a:t>접근</a:t>
            </a:r>
            <a:r>
              <a:rPr lang="en-US" altLang="ko-KR" dirty="0"/>
              <a:t>”</a:t>
            </a:r>
            <a:r>
              <a:rPr lang="ko-KR" altLang="en-US" dirty="0"/>
              <a:t>을 막지 못한 취약점임에 반해 </a:t>
            </a:r>
            <a:r>
              <a:rPr lang="en-US" altLang="ko-KR" dirty="0"/>
              <a:t>BFLA</a:t>
            </a:r>
            <a:r>
              <a:rPr lang="ko-KR" altLang="en-US" dirty="0"/>
              <a:t>는 </a:t>
            </a:r>
            <a:r>
              <a:rPr lang="en-US" altLang="ko-KR" dirty="0"/>
              <a:t>“</a:t>
            </a:r>
            <a:r>
              <a:rPr lang="ko-KR" altLang="en-US" dirty="0"/>
              <a:t>기능</a:t>
            </a:r>
            <a:r>
              <a:rPr lang="en-US" altLang="ko-KR" dirty="0"/>
              <a:t>”</a:t>
            </a:r>
            <a:r>
              <a:rPr lang="ko-KR" altLang="en-US" dirty="0"/>
              <a:t> 수행을 제어하지 못하는 취약점</a:t>
            </a:r>
            <a:br>
              <a:rPr lang="en-US" altLang="ko-KR" dirty="0"/>
            </a:br>
            <a:br>
              <a:rPr lang="en-US" altLang="ko-KR" dirty="0"/>
            </a:br>
            <a:r>
              <a:rPr lang="en-US" altLang="ko-KR" dirty="0"/>
              <a:t>[</a:t>
            </a:r>
            <a:r>
              <a:rPr lang="ko-KR" altLang="en-US" dirty="0"/>
              <a:t>대안</a:t>
            </a:r>
            <a:r>
              <a:rPr lang="en-US" altLang="ko-KR" dirty="0"/>
              <a:t>]</a:t>
            </a:r>
            <a:br>
              <a:rPr lang="en-US" altLang="ko-KR" dirty="0"/>
            </a:br>
            <a:r>
              <a:rPr lang="ko-KR" altLang="en-US" dirty="0"/>
              <a:t>동일 </a:t>
            </a:r>
            <a:r>
              <a:rPr lang="en-US" altLang="ko-KR" dirty="0"/>
              <a:t>API</a:t>
            </a:r>
            <a:r>
              <a:rPr lang="ko-KR" altLang="en-US" dirty="0"/>
              <a:t>에 대하여 사용자 별 기능 구현 수준 차이 구현 필요</a:t>
            </a:r>
            <a:endParaRPr lang="en-US" altLang="ko-KR" dirty="0"/>
          </a:p>
          <a:p>
            <a:pPr marL="0" lvl="0" indent="0" algn="l" rtl="0">
              <a:spcBef>
                <a:spcPts val="0"/>
              </a:spcBef>
              <a:spcAft>
                <a:spcPts val="0"/>
              </a:spcAft>
              <a:buNone/>
            </a:pPr>
            <a:endParaRPr dirty="0"/>
          </a:p>
        </p:txBody>
      </p:sp>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spTree>
    <p:extLst>
      <p:ext uri="{BB962C8B-B14F-4D97-AF65-F5344CB8AC3E}">
        <p14:creationId xmlns:p14="http://schemas.microsoft.com/office/powerpoint/2010/main" val="3304217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sz="5800" dirty="0"/>
              <a:t>Detail 6- </a:t>
            </a:r>
            <a:br>
              <a:rPr lang="en-US" altLang="ko-KR" sz="5800" dirty="0"/>
            </a:br>
            <a:r>
              <a:rPr lang="en-US" altLang="ko-KR" sz="6800" dirty="0">
                <a:solidFill>
                  <a:schemeClr val="accent1"/>
                </a:solidFill>
              </a:rPr>
              <a:t>Unrestricted access to sensitive business flows</a:t>
            </a:r>
            <a:endParaRPr lang="en-US" sz="5800" dirty="0">
              <a:latin typeface="+mn-ea"/>
              <a:ea typeface="+mn-ea"/>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dirty="0">
                <a:ln>
                  <a:noFill/>
                </a:ln>
                <a:solidFill>
                  <a:schemeClr val="accent1"/>
                </a:solidFill>
                <a:latin typeface="Malgun Gothic" panose="020B0503020000020004" pitchFamily="34" charset="-127"/>
                <a:ea typeface="Malgun Gothic" panose="020B0503020000020004" pitchFamily="34" charset="-127"/>
              </a:rPr>
              <a:t>0</a:t>
            </a:r>
            <a:r>
              <a:rPr lang="en-US" dirty="0">
                <a:ln>
                  <a:noFill/>
                </a:ln>
                <a:solidFill>
                  <a:schemeClr val="accent1"/>
                </a:solidFill>
                <a:latin typeface="Malgun Gothic" panose="020B0503020000020004" pitchFamily="34" charset="-127"/>
                <a:ea typeface="Malgun Gothic" panose="020B0503020000020004" pitchFamily="34" charset="-127"/>
              </a:rPr>
              <a:t>3</a:t>
            </a:r>
            <a:endParaRPr dirty="0">
              <a:ln>
                <a:noFill/>
              </a:ln>
              <a:solidFill>
                <a:schemeClr val="accent1"/>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52455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latin typeface="+mn-ea"/>
                <a:ea typeface="+mn-ea"/>
              </a:rPr>
              <a:t>06</a:t>
            </a:r>
            <a:endParaRPr>
              <a:solidFill>
                <a:schemeClr val="accent2"/>
              </a:solidFill>
              <a:latin typeface="+mn-ea"/>
              <a:ea typeface="+mn-ea"/>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latin typeface="+mn-ea"/>
                <a:ea typeface="+mn-ea"/>
              </a:rPr>
              <a:t>TABLE OF </a:t>
            </a:r>
            <a:r>
              <a:rPr lang="en" sz="6000" dirty="0">
                <a:solidFill>
                  <a:schemeClr val="accent2"/>
                </a:solidFill>
                <a:latin typeface="+mn-ea"/>
                <a:ea typeface="+mn-ea"/>
              </a:rPr>
              <a:t>CONTENTS.</a:t>
            </a:r>
            <a:endParaRPr sz="6000" dirty="0">
              <a:solidFill>
                <a:schemeClr val="accent2"/>
              </a:solidFill>
              <a:latin typeface="+mn-ea"/>
              <a:ea typeface="+mn-ea"/>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US" altLang="ko-KR" sz="1800" dirty="0"/>
              <a:t>Definition</a:t>
            </a:r>
            <a:br>
              <a:rPr lang="en-US" altLang="ko-KR" sz="1800" dirty="0"/>
            </a:br>
            <a:r>
              <a:rPr lang="en-US" altLang="ko-KR" sz="2400" dirty="0">
                <a:solidFill>
                  <a:schemeClr val="accent1"/>
                </a:solidFill>
              </a:rPr>
              <a:t>Software Development </a:t>
            </a:r>
            <a:r>
              <a:rPr lang="en-US" altLang="ko-KR" sz="2400" dirty="0" err="1">
                <a:solidFill>
                  <a:schemeClr val="accent1"/>
                </a:solidFill>
              </a:rPr>
              <a:t>LifeCycle</a:t>
            </a:r>
            <a:r>
              <a:rPr lang="en-US" altLang="ko-KR" sz="2400" dirty="0">
                <a:solidFill>
                  <a:schemeClr val="accent1"/>
                </a:solidFill>
              </a:rPr>
              <a:t> &amp;</a:t>
            </a:r>
            <a:r>
              <a:rPr lang="ko-KR" altLang="en-US" sz="2400" dirty="0">
                <a:solidFill>
                  <a:schemeClr val="accent1"/>
                </a:solidFill>
              </a:rPr>
              <a:t> </a:t>
            </a:r>
            <a:r>
              <a:rPr lang="en-US" altLang="ko-KR" sz="2400" dirty="0">
                <a:solidFill>
                  <a:schemeClr val="accent1"/>
                </a:solidFill>
              </a:rPr>
              <a:t>Security</a:t>
            </a:r>
            <a:endParaRPr sz="2400" dirty="0">
              <a:latin typeface="+mn-ea"/>
              <a:ea typeface="+mn-ea"/>
            </a:endParaRPr>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US" altLang="ko-KR" sz="2400" dirty="0"/>
              <a:t>Why</a:t>
            </a:r>
            <a:br>
              <a:rPr lang="en-US" altLang="ko-KR" sz="2400" dirty="0"/>
            </a:br>
            <a:r>
              <a:rPr lang="en" altLang="ko-KR" sz="2400" dirty="0">
                <a:solidFill>
                  <a:schemeClr val="accent1"/>
                </a:solidFill>
              </a:rPr>
              <a:t>API Security</a:t>
            </a:r>
            <a:endParaRPr lang="en-US" sz="2400" dirty="0">
              <a:latin typeface="+mn-ea"/>
              <a:ea typeface="+mn-ea"/>
            </a:endParaRPr>
          </a:p>
        </p:txBody>
      </p:sp>
      <p:sp>
        <p:nvSpPr>
          <p:cNvPr id="397" name="Google Shape;397;p24"/>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US" altLang="ko-KR" sz="2400" dirty="0"/>
              <a:t>Check</a:t>
            </a:r>
            <a:br>
              <a:rPr lang="en-US" altLang="ko-KR" sz="2400" dirty="0"/>
            </a:br>
            <a:r>
              <a:rPr lang="en" altLang="ko-KR" sz="2400" dirty="0">
                <a:solidFill>
                  <a:schemeClr val="accent1"/>
                </a:solidFill>
              </a:rPr>
              <a:t>How to?</a:t>
            </a:r>
            <a:endParaRPr lang="en-US" altLang="ko-Kore-KR" sz="2400" dirty="0">
              <a:latin typeface="+mn-ea"/>
              <a:ea typeface="+mn-ea"/>
            </a:endParaRP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1"/>
                </a:solidFill>
                <a:latin typeface="+mn-ea"/>
                <a:ea typeface="+mn-ea"/>
              </a:rPr>
              <a:t>01</a:t>
            </a:r>
            <a:endParaRPr>
              <a:solidFill>
                <a:schemeClr val="accent1"/>
              </a:solidFill>
              <a:latin typeface="+mn-ea"/>
              <a:ea typeface="+mn-ea"/>
            </a:endParaRPr>
          </a:p>
        </p:txBody>
      </p:sp>
      <p:sp>
        <p:nvSpPr>
          <p:cNvPr id="400" name="Google Shape;400;p24"/>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p>
            <a:pPr marL="0" lvl="0" indent="0" algn="l" rtl="0">
              <a:spcBef>
                <a:spcPts val="0"/>
              </a:spcBef>
              <a:spcAft>
                <a:spcPts val="2100"/>
              </a:spcAft>
              <a:buNone/>
            </a:pPr>
            <a:r>
              <a:rPr lang="en-US" altLang="ko-KR" sz="1800" dirty="0"/>
              <a:t>OWASP</a:t>
            </a:r>
            <a:br>
              <a:rPr lang="en-US" altLang="ko-KR" sz="1800" dirty="0"/>
            </a:br>
            <a:r>
              <a:rPr lang="en-US" altLang="ko-KR" sz="2400" dirty="0">
                <a:solidFill>
                  <a:schemeClr val="accent1"/>
                </a:solidFill>
              </a:rPr>
              <a:t>API Security</a:t>
            </a:r>
            <a:br>
              <a:rPr lang="en-US" altLang="ko-KR" sz="2400" dirty="0">
                <a:solidFill>
                  <a:schemeClr val="accent1"/>
                </a:solidFill>
              </a:rPr>
            </a:br>
            <a:r>
              <a:rPr lang="en-US" altLang="ko-KR" sz="2400" dirty="0">
                <a:solidFill>
                  <a:schemeClr val="accent1"/>
                </a:solidFill>
              </a:rPr>
              <a:t>TOP 10</a:t>
            </a:r>
            <a:endParaRPr sz="2400" dirty="0">
              <a:latin typeface="+mn-ea"/>
              <a:ea typeface="+mn-ea"/>
            </a:endParaRPr>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latin typeface="+mn-ea"/>
                <a:ea typeface="+mn-ea"/>
              </a:rPr>
              <a:t>02</a:t>
            </a:r>
            <a:endParaRPr>
              <a:latin typeface="+mn-ea"/>
              <a:ea typeface="+mn-ea"/>
            </a:endParaRPr>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latin typeface="+mn-ea"/>
                <a:ea typeface="+mn-ea"/>
              </a:rPr>
              <a:t>03</a:t>
            </a:r>
            <a:endParaRPr>
              <a:solidFill>
                <a:schemeClr val="accent2"/>
              </a:solidFill>
              <a:latin typeface="+mn-ea"/>
              <a:ea typeface="+mn-ea"/>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dirty="0">
                <a:solidFill>
                  <a:schemeClr val="accent1"/>
                </a:solidFill>
                <a:latin typeface="+mn-ea"/>
                <a:ea typeface="+mn-ea"/>
              </a:rPr>
              <a:t>04</a:t>
            </a:r>
            <a:endParaRPr dirty="0">
              <a:solidFill>
                <a:schemeClr val="accent1"/>
              </a:solidFill>
              <a:latin typeface="+mn-ea"/>
              <a:ea typeface="+mn-ea"/>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latin typeface="+mn-ea"/>
                <a:ea typeface="+mn-ea"/>
              </a:rPr>
              <a:t>05</a:t>
            </a:r>
            <a:endParaRPr>
              <a:latin typeface="+mn-ea"/>
              <a:ea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1355521" y="2150201"/>
            <a:ext cx="9127564" cy="2094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ko-KR" altLang="en-US" dirty="0"/>
              <a:t>열차 무료 취소가 가능한 점을 악용해서</a:t>
            </a:r>
            <a:endParaRPr lang="en-US" altLang="ko-KR" dirty="0"/>
          </a:p>
          <a:p>
            <a:pPr marL="0" lvl="0" indent="0" algn="l" rtl="0">
              <a:spcBef>
                <a:spcPts val="0"/>
              </a:spcBef>
              <a:spcAft>
                <a:spcPts val="0"/>
              </a:spcAft>
              <a:buNone/>
            </a:pPr>
            <a:r>
              <a:rPr lang="ko-KR" altLang="en-US" dirty="0"/>
              <a:t>열차 좌석을 모두 한 사람이 예매해버린다면 </a:t>
            </a:r>
            <a:r>
              <a:rPr lang="en-US" altLang="ko-KR" dirty="0"/>
              <a:t>?</a:t>
            </a:r>
          </a:p>
          <a:p>
            <a:pPr marL="0" lvl="0" indent="0" algn="l" rtl="0">
              <a:spcBef>
                <a:spcPts val="0"/>
              </a:spcBef>
              <a:spcAft>
                <a:spcPts val="0"/>
              </a:spcAft>
              <a:buNone/>
            </a:pPr>
            <a:endParaRPr dirty="0"/>
          </a:p>
        </p:txBody>
      </p:sp>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spTree>
    <p:extLst>
      <p:ext uri="{BB962C8B-B14F-4D97-AF65-F5344CB8AC3E}">
        <p14:creationId xmlns:p14="http://schemas.microsoft.com/office/powerpoint/2010/main" val="4083603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1227505" y="2037557"/>
            <a:ext cx="9127564" cy="2094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dirty="0"/>
              <a:t>[</a:t>
            </a:r>
            <a:r>
              <a:rPr lang="ko-KR" altLang="en-US" dirty="0"/>
              <a:t>위협</a:t>
            </a:r>
            <a:r>
              <a:rPr lang="en-US" altLang="ko-KR" dirty="0"/>
              <a:t>]</a:t>
            </a:r>
            <a:endParaRPr lang="en-US" dirty="0"/>
          </a:p>
          <a:p>
            <a:pPr marL="0" lvl="0" indent="0" algn="l" rtl="0">
              <a:spcBef>
                <a:spcPts val="0"/>
              </a:spcBef>
              <a:spcAft>
                <a:spcPts val="0"/>
              </a:spcAft>
              <a:buNone/>
            </a:pPr>
            <a:r>
              <a:rPr lang="ko-KR" altLang="en-US" dirty="0"/>
              <a:t>비지니스 로직 상에서 발생하는 </a:t>
            </a:r>
            <a:r>
              <a:rPr lang="en-US" altLang="ko-KR" dirty="0"/>
              <a:t>API </a:t>
            </a:r>
            <a:r>
              <a:rPr lang="ko-KR" altLang="en-US" dirty="0"/>
              <a:t>구조 결함에 의한 위협</a:t>
            </a:r>
            <a:endParaRPr lang="en-US" altLang="ko-KR" dirty="0"/>
          </a:p>
          <a:p>
            <a:pPr marL="0" lvl="0" indent="0" algn="l" rtl="0">
              <a:spcBef>
                <a:spcPts val="0"/>
              </a:spcBef>
              <a:spcAft>
                <a:spcPts val="0"/>
              </a:spcAft>
              <a:buNone/>
            </a:pPr>
            <a:br>
              <a:rPr lang="en-US" altLang="ko-KR" dirty="0"/>
            </a:br>
            <a:r>
              <a:rPr lang="en-US" altLang="ko-KR" dirty="0"/>
              <a:t>[</a:t>
            </a:r>
            <a:r>
              <a:rPr lang="ko-KR" altLang="en-US" dirty="0"/>
              <a:t>대안</a:t>
            </a:r>
            <a:r>
              <a:rPr lang="en-US" altLang="ko-KR" dirty="0"/>
              <a:t>]</a:t>
            </a:r>
            <a:br>
              <a:rPr lang="en-US" altLang="ko-KR" dirty="0"/>
            </a:br>
            <a:r>
              <a:rPr lang="ko-KR" altLang="en-US" dirty="0"/>
              <a:t>비지니스 로직 </a:t>
            </a:r>
            <a:r>
              <a:rPr lang="ko-KR" altLang="en-US" dirty="0" err="1"/>
              <a:t>구현시</a:t>
            </a:r>
            <a:r>
              <a:rPr lang="ko-KR" altLang="en-US" dirty="0"/>
              <a:t> 제약 조건에 대해서 반드시 구현 필요</a:t>
            </a:r>
            <a:endParaRPr lang="en-US" altLang="ko-KR" dirty="0"/>
          </a:p>
          <a:p>
            <a:pPr marL="0" lvl="0" indent="0" algn="l" rtl="0">
              <a:spcBef>
                <a:spcPts val="0"/>
              </a:spcBef>
              <a:spcAft>
                <a:spcPts val="0"/>
              </a:spcAft>
              <a:buNone/>
            </a:pPr>
            <a:endParaRPr dirty="0"/>
          </a:p>
        </p:txBody>
      </p:sp>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spTree>
    <p:extLst>
      <p:ext uri="{BB962C8B-B14F-4D97-AF65-F5344CB8AC3E}">
        <p14:creationId xmlns:p14="http://schemas.microsoft.com/office/powerpoint/2010/main" val="722551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sz="5800" dirty="0"/>
              <a:t>Detail 7- </a:t>
            </a:r>
            <a:br>
              <a:rPr lang="en-US" altLang="ko-KR" sz="5800" dirty="0"/>
            </a:br>
            <a:r>
              <a:rPr lang="en-US" altLang="ko-KR" sz="6800" dirty="0">
                <a:solidFill>
                  <a:schemeClr val="accent1"/>
                </a:solidFill>
              </a:rPr>
              <a:t>Server Side Request Forgery</a:t>
            </a:r>
            <a:endParaRPr lang="en-US" sz="5800" dirty="0">
              <a:latin typeface="+mn-ea"/>
              <a:ea typeface="+mn-ea"/>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dirty="0">
                <a:ln>
                  <a:noFill/>
                </a:ln>
                <a:solidFill>
                  <a:schemeClr val="accent1"/>
                </a:solidFill>
                <a:latin typeface="Malgun Gothic" panose="020B0503020000020004" pitchFamily="34" charset="-127"/>
                <a:ea typeface="Malgun Gothic" panose="020B0503020000020004" pitchFamily="34" charset="-127"/>
              </a:rPr>
              <a:t>0</a:t>
            </a:r>
            <a:r>
              <a:rPr lang="en-US" dirty="0">
                <a:ln>
                  <a:noFill/>
                </a:ln>
                <a:solidFill>
                  <a:schemeClr val="accent1"/>
                </a:solidFill>
                <a:latin typeface="Malgun Gothic" panose="020B0503020000020004" pitchFamily="34" charset="-127"/>
                <a:ea typeface="Malgun Gothic" panose="020B0503020000020004" pitchFamily="34" charset="-127"/>
              </a:rPr>
              <a:t>3</a:t>
            </a:r>
            <a:endParaRPr dirty="0">
              <a:ln>
                <a:noFill/>
              </a:ln>
              <a:solidFill>
                <a:schemeClr val="accent1"/>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506486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2154146" y="4930236"/>
            <a:ext cx="9127564" cy="556827"/>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ko-KR" altLang="en-US" dirty="0" err="1"/>
              <a:t>캐피탈원</a:t>
            </a:r>
            <a:r>
              <a:rPr lang="ko-KR" altLang="en-US" dirty="0"/>
              <a:t> 사의 </a:t>
            </a:r>
            <a:r>
              <a:rPr lang="en-US" altLang="ko-KR" dirty="0"/>
              <a:t>SSRF </a:t>
            </a:r>
            <a:r>
              <a:rPr lang="ko-KR" altLang="en-US" dirty="0"/>
              <a:t>사례 </a:t>
            </a:r>
            <a:r>
              <a:rPr lang="en-US" altLang="ko-KR" dirty="0"/>
              <a:t>– SSRF</a:t>
            </a:r>
            <a:r>
              <a:rPr lang="ko-KR" altLang="en-US" dirty="0"/>
              <a:t>로 </a:t>
            </a:r>
            <a:r>
              <a:rPr lang="en-US" altLang="ko-KR" dirty="0"/>
              <a:t>1</a:t>
            </a:r>
            <a:r>
              <a:rPr lang="ko-KR" altLang="en-US" dirty="0"/>
              <a:t>억 </a:t>
            </a:r>
            <a:r>
              <a:rPr lang="en-US" altLang="ko-KR" dirty="0"/>
              <a:t>600</a:t>
            </a:r>
            <a:r>
              <a:rPr lang="ko-KR" altLang="en-US" dirty="0"/>
              <a:t>만명의 고객정보 탈취</a:t>
            </a:r>
            <a:endParaRPr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pic>
        <p:nvPicPr>
          <p:cNvPr id="1026" name="Picture 2">
            <a:extLst>
              <a:ext uri="{FF2B5EF4-FFF2-40B4-BE49-F238E27FC236}">
                <a16:creationId xmlns:a16="http://schemas.microsoft.com/office/drawing/2014/main" id="{16E215A8-7A60-3302-8DBA-D2B246ECF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316" y="1191593"/>
            <a:ext cx="7726529" cy="37386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FD362C9-38FA-2202-7B84-4365DD5A3309}"/>
              </a:ext>
            </a:extLst>
          </p:cNvPr>
          <p:cNvSpPr txBox="1"/>
          <p:nvPr/>
        </p:nvSpPr>
        <p:spPr>
          <a:xfrm>
            <a:off x="1048073" y="4930236"/>
            <a:ext cx="6311684" cy="246221"/>
          </a:xfrm>
          <a:prstGeom prst="rect">
            <a:avLst/>
          </a:prstGeom>
          <a:noFill/>
        </p:spPr>
        <p:txBody>
          <a:bodyPr wrap="square">
            <a:spAutoFit/>
          </a:bodyPr>
          <a:lstStyle/>
          <a:p>
            <a:r>
              <a:rPr lang="en-US" altLang="ko-KR" sz="500" dirty="0"/>
              <a:t>(</a:t>
            </a:r>
            <a:r>
              <a:rPr lang="ko-KR" altLang="en-US" sz="500" dirty="0"/>
              <a:t>출처 </a:t>
            </a:r>
            <a:r>
              <a:rPr lang="en-US" altLang="ko-KR" sz="500" dirty="0"/>
              <a:t>: </a:t>
            </a:r>
            <a:r>
              <a:rPr lang="en" altLang="ko-Kore-KR" sz="500" dirty="0" err="1"/>
              <a:t>application.security</a:t>
            </a:r>
            <a:r>
              <a:rPr lang="en" altLang="ko-Kore-KR" sz="500" dirty="0"/>
              <a:t>, server-side-request-forgery-in-capital-one)</a:t>
            </a:r>
            <a:br>
              <a:rPr lang="en" altLang="ko-Kore-KR" sz="500" dirty="0"/>
            </a:br>
            <a:endParaRPr lang="ko-Kore-KR" altLang="en-US" sz="500" dirty="0"/>
          </a:p>
        </p:txBody>
      </p:sp>
    </p:spTree>
    <p:extLst>
      <p:ext uri="{BB962C8B-B14F-4D97-AF65-F5344CB8AC3E}">
        <p14:creationId xmlns:p14="http://schemas.microsoft.com/office/powerpoint/2010/main" val="2269294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1227505" y="2037557"/>
            <a:ext cx="9127564" cy="2094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dirty="0"/>
              <a:t>[</a:t>
            </a:r>
            <a:r>
              <a:rPr lang="ko-KR" altLang="en-US" dirty="0"/>
              <a:t>위협</a:t>
            </a:r>
            <a:r>
              <a:rPr lang="en-US" altLang="ko-KR" dirty="0"/>
              <a:t>]</a:t>
            </a:r>
            <a:endParaRPr lang="en-US" dirty="0"/>
          </a:p>
          <a:p>
            <a:pPr marL="0" lvl="0" indent="0" algn="l" rtl="0">
              <a:spcBef>
                <a:spcPts val="0"/>
              </a:spcBef>
              <a:spcAft>
                <a:spcPts val="0"/>
              </a:spcAft>
              <a:buNone/>
            </a:pPr>
            <a:r>
              <a:rPr lang="en-US" altLang="ko-KR" dirty="0"/>
              <a:t>SSRF</a:t>
            </a:r>
            <a:r>
              <a:rPr lang="ko-KR" altLang="en-US" dirty="0"/>
              <a:t> 취약점에 의해 접근 권한이 취득되어 공격자가 민감 정보에 접근 가능</a:t>
            </a:r>
            <a:br>
              <a:rPr lang="en-US" altLang="ko-KR" dirty="0"/>
            </a:br>
            <a:br>
              <a:rPr lang="en-US" altLang="ko-KR" dirty="0"/>
            </a:br>
            <a:r>
              <a:rPr lang="en-US" altLang="ko-KR" dirty="0"/>
              <a:t>[</a:t>
            </a:r>
            <a:r>
              <a:rPr lang="ko-KR" altLang="en-US" dirty="0"/>
              <a:t>대안</a:t>
            </a:r>
            <a:r>
              <a:rPr lang="en-US" altLang="ko-KR" dirty="0"/>
              <a:t>]</a:t>
            </a:r>
            <a:br>
              <a:rPr lang="en-US" altLang="ko-KR" dirty="0"/>
            </a:br>
            <a:r>
              <a:rPr lang="ko-KR" altLang="en-US" dirty="0"/>
              <a:t>중요 정보는 퍼블릭 구간에 노출되지 않도록 구성</a:t>
            </a:r>
            <a:endParaRPr lang="en-US" altLang="ko-KR" dirty="0"/>
          </a:p>
          <a:p>
            <a:pPr marL="0" lvl="0" indent="0" algn="l" rtl="0">
              <a:spcBef>
                <a:spcPts val="0"/>
              </a:spcBef>
              <a:spcAft>
                <a:spcPts val="0"/>
              </a:spcAft>
              <a:buNone/>
            </a:pPr>
            <a:r>
              <a:rPr lang="ko-KR" altLang="en-US" dirty="0" err="1"/>
              <a:t>입력값</a:t>
            </a:r>
            <a:r>
              <a:rPr lang="ko-KR" altLang="en-US" dirty="0"/>
              <a:t> 검증을 통한 파라미터 체크</a:t>
            </a:r>
            <a:endParaRPr lang="en-US" altLang="ko-KR" dirty="0"/>
          </a:p>
          <a:p>
            <a:pPr marL="0" lvl="0" indent="0" algn="l" rtl="0">
              <a:spcBef>
                <a:spcPts val="0"/>
              </a:spcBef>
              <a:spcAft>
                <a:spcPts val="0"/>
              </a:spcAft>
              <a:buNone/>
            </a:pPr>
            <a:endParaRPr dirty="0"/>
          </a:p>
        </p:txBody>
      </p:sp>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spTree>
    <p:extLst>
      <p:ext uri="{BB962C8B-B14F-4D97-AF65-F5344CB8AC3E}">
        <p14:creationId xmlns:p14="http://schemas.microsoft.com/office/powerpoint/2010/main" val="63508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sz="5800" dirty="0"/>
              <a:t>Detail 8- </a:t>
            </a:r>
            <a:br>
              <a:rPr lang="en-US" altLang="ko-KR" sz="5800" dirty="0"/>
            </a:br>
            <a:r>
              <a:rPr lang="en-US" altLang="ko-KR" sz="6800" dirty="0">
                <a:solidFill>
                  <a:schemeClr val="accent1"/>
                </a:solidFill>
              </a:rPr>
              <a:t>Security Misconfiguration</a:t>
            </a:r>
            <a:endParaRPr lang="en-US" sz="5800" dirty="0">
              <a:latin typeface="+mn-ea"/>
              <a:ea typeface="+mn-ea"/>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dirty="0">
                <a:ln>
                  <a:noFill/>
                </a:ln>
                <a:solidFill>
                  <a:schemeClr val="accent1"/>
                </a:solidFill>
                <a:latin typeface="Malgun Gothic" panose="020B0503020000020004" pitchFamily="34" charset="-127"/>
                <a:ea typeface="Malgun Gothic" panose="020B0503020000020004" pitchFamily="34" charset="-127"/>
              </a:rPr>
              <a:t>0</a:t>
            </a:r>
            <a:r>
              <a:rPr lang="en-US" dirty="0">
                <a:ln>
                  <a:noFill/>
                </a:ln>
                <a:solidFill>
                  <a:schemeClr val="accent1"/>
                </a:solidFill>
                <a:latin typeface="Malgun Gothic" panose="020B0503020000020004" pitchFamily="34" charset="-127"/>
                <a:ea typeface="Malgun Gothic" panose="020B0503020000020004" pitchFamily="34" charset="-127"/>
              </a:rPr>
              <a:t>3</a:t>
            </a:r>
            <a:endParaRPr dirty="0">
              <a:ln>
                <a:noFill/>
              </a:ln>
              <a:solidFill>
                <a:schemeClr val="accent1"/>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980293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3" name="제목 2">
            <a:extLst>
              <a:ext uri="{FF2B5EF4-FFF2-40B4-BE49-F238E27FC236}">
                <a16:creationId xmlns:a16="http://schemas.microsoft.com/office/drawing/2014/main" id="{FC432EED-4DFB-E6FD-1073-2C4AFA09E70F}"/>
              </a:ext>
            </a:extLst>
          </p:cNvPr>
          <p:cNvSpPr>
            <a:spLocks noGrp="1"/>
          </p:cNvSpPr>
          <p:nvPr>
            <p:ph type="title"/>
          </p:nvPr>
        </p:nvSpPr>
        <p:spPr>
          <a:xfrm>
            <a:off x="1703931" y="2041663"/>
            <a:ext cx="6345900" cy="1575000"/>
          </a:xfrm>
        </p:spPr>
        <p:txBody>
          <a:bodyPr/>
          <a:lstStyle/>
          <a:p>
            <a:r>
              <a:rPr lang="en-US" altLang="ko-Kore-KR" sz="1200" dirty="0"/>
              <a:t>DB </a:t>
            </a:r>
            <a:r>
              <a:rPr lang="ko-Kore-KR" altLang="en-US" sz="1200" dirty="0"/>
              <a:t>서비스</a:t>
            </a:r>
            <a:r>
              <a:rPr lang="ko-KR" altLang="en-US" sz="1200" dirty="0"/>
              <a:t> 계정명이</a:t>
            </a:r>
            <a:r>
              <a:rPr lang="en-US" altLang="ko-KR" sz="1200" dirty="0"/>
              <a:t> root</a:t>
            </a:r>
            <a:br>
              <a:rPr lang="en-US" altLang="ko-KR" sz="1200" dirty="0"/>
            </a:br>
            <a:br>
              <a:rPr lang="en-US" altLang="ko-KR" sz="1200" dirty="0"/>
            </a:br>
            <a:r>
              <a:rPr lang="ko-KR" altLang="en-US" sz="1200" dirty="0"/>
              <a:t>서버로 접근하는 </a:t>
            </a:r>
            <a:r>
              <a:rPr lang="en-US" altLang="ko-KR" sz="1200" dirty="0"/>
              <a:t>SSH</a:t>
            </a:r>
            <a:r>
              <a:rPr lang="ko-KR" altLang="en-US" sz="1200" dirty="0"/>
              <a:t>가 </a:t>
            </a:r>
            <a:r>
              <a:rPr lang="en-US" altLang="ko-KR" sz="1200" dirty="0"/>
              <a:t>0.0.0.0</a:t>
            </a:r>
            <a:r>
              <a:rPr lang="ko-KR" altLang="en-US" sz="1200" dirty="0"/>
              <a:t>에서 오픈</a:t>
            </a:r>
            <a:br>
              <a:rPr lang="en-US" altLang="ko-KR" sz="1200" dirty="0"/>
            </a:br>
            <a:br>
              <a:rPr lang="en-US" altLang="ko-KR" sz="1200" dirty="0"/>
            </a:br>
            <a:r>
              <a:rPr lang="ko-KR" altLang="en-US" sz="1200" dirty="0" err="1"/>
              <a:t>에러나면</a:t>
            </a:r>
            <a:r>
              <a:rPr lang="ko-KR" altLang="en-US" sz="1200" dirty="0"/>
              <a:t> 화면에 </a:t>
            </a:r>
            <a:r>
              <a:rPr lang="en-US" altLang="ko-KR" sz="1200" dirty="0" err="1"/>
              <a:t>stacktrace</a:t>
            </a:r>
            <a:r>
              <a:rPr lang="en-US" altLang="ko-KR" sz="1200" dirty="0"/>
              <a:t> </a:t>
            </a:r>
            <a:r>
              <a:rPr lang="ko-KR" altLang="en-US" sz="1200" dirty="0"/>
              <a:t>메시지가 모두 출력</a:t>
            </a:r>
            <a:br>
              <a:rPr lang="en-US" altLang="ko-KR" sz="1200" dirty="0"/>
            </a:br>
            <a:br>
              <a:rPr lang="en-US" altLang="ko-KR" sz="1200" dirty="0"/>
            </a:br>
            <a:r>
              <a:rPr lang="en-US" altLang="ko-KR" sz="1200" dirty="0"/>
              <a:t>.</a:t>
            </a:r>
            <a:br>
              <a:rPr lang="en-US" altLang="ko-KR" sz="1200" dirty="0"/>
            </a:br>
            <a:r>
              <a:rPr lang="en-US" altLang="ko-KR" sz="1200" dirty="0"/>
              <a:t>.</a:t>
            </a:r>
            <a:br>
              <a:rPr lang="en-US" altLang="ko-KR" sz="1200" dirty="0"/>
            </a:br>
            <a:r>
              <a:rPr lang="en-US" altLang="ko-KR" sz="1200" dirty="0"/>
              <a:t>.</a:t>
            </a:r>
            <a:br>
              <a:rPr lang="en-US" altLang="ko-KR" sz="1200" dirty="0"/>
            </a:br>
            <a:br>
              <a:rPr lang="en-US" altLang="ko-KR" sz="1200" dirty="0"/>
            </a:br>
            <a:r>
              <a:rPr lang="ko-KR" altLang="en-US" sz="1200" dirty="0"/>
              <a:t>혹시 여러분의 서버는 </a:t>
            </a:r>
            <a:r>
              <a:rPr lang="en-US" altLang="ko-KR" sz="1200" dirty="0"/>
              <a:t>?</a:t>
            </a:r>
            <a:r>
              <a:rPr lang="ko-KR" altLang="en-US" sz="1200" dirty="0"/>
              <a:t> </a:t>
            </a:r>
            <a:endParaRPr lang="ko-Kore-KR" altLang="en-US" sz="1200" dirty="0"/>
          </a:p>
        </p:txBody>
      </p:sp>
    </p:spTree>
    <p:extLst>
      <p:ext uri="{BB962C8B-B14F-4D97-AF65-F5344CB8AC3E}">
        <p14:creationId xmlns:p14="http://schemas.microsoft.com/office/powerpoint/2010/main" val="3223731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1227505" y="2037557"/>
            <a:ext cx="9127564" cy="2094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dirty="0"/>
              <a:t>[</a:t>
            </a:r>
            <a:r>
              <a:rPr lang="ko-KR" altLang="en-US" dirty="0"/>
              <a:t>위협</a:t>
            </a:r>
            <a:r>
              <a:rPr lang="en-US" altLang="ko-KR" dirty="0"/>
              <a:t>]</a:t>
            </a:r>
            <a:endParaRPr lang="en-US" dirty="0"/>
          </a:p>
          <a:p>
            <a:pPr marL="0" lvl="0" indent="0" algn="l" rtl="0">
              <a:spcBef>
                <a:spcPts val="0"/>
              </a:spcBef>
              <a:spcAft>
                <a:spcPts val="0"/>
              </a:spcAft>
              <a:buNone/>
            </a:pPr>
            <a:r>
              <a:rPr lang="ko-KR" altLang="en-US" dirty="0"/>
              <a:t>잘못된 보안 </a:t>
            </a:r>
            <a:r>
              <a:rPr lang="ko-KR" altLang="en-US" dirty="0" err="1"/>
              <a:t>설정값</a:t>
            </a:r>
            <a:r>
              <a:rPr lang="ko-KR" altLang="en-US" dirty="0"/>
              <a:t> 사용 또는 어플리케이션 초기 설정을 그대로 </a:t>
            </a:r>
            <a:r>
              <a:rPr lang="ko-KR" altLang="en-US" dirty="0" err="1"/>
              <a:t>사용함으로서</a:t>
            </a:r>
            <a:r>
              <a:rPr lang="ko-KR" altLang="en-US" dirty="0"/>
              <a:t> 추측할 수 있는 계정이나 포트 등을 활용한 공격</a:t>
            </a:r>
            <a:endParaRPr lang="en-US" altLang="ko-KR" dirty="0"/>
          </a:p>
          <a:p>
            <a:pPr marL="0" lvl="0" indent="0" algn="l" rtl="0">
              <a:spcBef>
                <a:spcPts val="0"/>
              </a:spcBef>
              <a:spcAft>
                <a:spcPts val="0"/>
              </a:spcAft>
              <a:buNone/>
            </a:pPr>
            <a:br>
              <a:rPr lang="en-US" altLang="ko-KR" dirty="0"/>
            </a:br>
            <a:r>
              <a:rPr lang="en-US" altLang="ko-KR" dirty="0"/>
              <a:t>[</a:t>
            </a:r>
            <a:r>
              <a:rPr lang="ko-KR" altLang="en-US" dirty="0"/>
              <a:t>대안</a:t>
            </a:r>
            <a:r>
              <a:rPr lang="en-US" altLang="ko-KR" dirty="0"/>
              <a:t>]</a:t>
            </a:r>
            <a:br>
              <a:rPr lang="en-US" altLang="ko-KR" dirty="0"/>
            </a:br>
            <a:r>
              <a:rPr lang="ko-KR" altLang="en-US" dirty="0"/>
              <a:t>기본 </a:t>
            </a:r>
            <a:r>
              <a:rPr lang="ko-KR" altLang="en-US" dirty="0" err="1"/>
              <a:t>설정값은</a:t>
            </a:r>
            <a:r>
              <a:rPr lang="ko-KR" altLang="en-US" dirty="0"/>
              <a:t> 가능한 수정하고 사용</a:t>
            </a:r>
            <a:endParaRPr dirty="0"/>
          </a:p>
        </p:txBody>
      </p:sp>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spTree>
    <p:extLst>
      <p:ext uri="{BB962C8B-B14F-4D97-AF65-F5344CB8AC3E}">
        <p14:creationId xmlns:p14="http://schemas.microsoft.com/office/powerpoint/2010/main" val="27881579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sz="5800" dirty="0"/>
              <a:t>Detail 9- </a:t>
            </a:r>
            <a:br>
              <a:rPr lang="en-US" altLang="ko-KR" sz="5800" dirty="0"/>
            </a:br>
            <a:r>
              <a:rPr lang="en-US" altLang="ko-KR" sz="6800" dirty="0">
                <a:solidFill>
                  <a:schemeClr val="accent1"/>
                </a:solidFill>
              </a:rPr>
              <a:t>Improper inventory management</a:t>
            </a:r>
            <a:endParaRPr lang="en-US" sz="5800" dirty="0">
              <a:latin typeface="+mn-ea"/>
              <a:ea typeface="+mn-ea"/>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dirty="0">
                <a:ln>
                  <a:noFill/>
                </a:ln>
                <a:solidFill>
                  <a:schemeClr val="accent1"/>
                </a:solidFill>
                <a:latin typeface="Malgun Gothic" panose="020B0503020000020004" pitchFamily="34" charset="-127"/>
                <a:ea typeface="Malgun Gothic" panose="020B0503020000020004" pitchFamily="34" charset="-127"/>
              </a:rPr>
              <a:t>0</a:t>
            </a:r>
            <a:r>
              <a:rPr lang="en-US" dirty="0">
                <a:ln>
                  <a:noFill/>
                </a:ln>
                <a:solidFill>
                  <a:schemeClr val="accent1"/>
                </a:solidFill>
                <a:latin typeface="Malgun Gothic" panose="020B0503020000020004" pitchFamily="34" charset="-127"/>
                <a:ea typeface="Malgun Gothic" panose="020B0503020000020004" pitchFamily="34" charset="-127"/>
              </a:rPr>
              <a:t>3</a:t>
            </a:r>
            <a:endParaRPr dirty="0">
              <a:ln>
                <a:noFill/>
              </a:ln>
              <a:solidFill>
                <a:schemeClr val="accent1"/>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2673796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1227505" y="2037557"/>
            <a:ext cx="9127564" cy="2094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ko-KR" altLang="en-US" dirty="0"/>
              <a:t>유저는 회원 개인정보를 보는 </a:t>
            </a:r>
            <a:r>
              <a:rPr lang="en-US" altLang="ko-KR" dirty="0" err="1"/>
              <a:t>admin.example.com</a:t>
            </a:r>
            <a:r>
              <a:rPr lang="en-US" altLang="ko-KR" dirty="0"/>
              <a:t> </a:t>
            </a:r>
            <a:r>
              <a:rPr lang="ko-KR" altLang="en-US" dirty="0"/>
              <a:t>에 접근하지 못한다</a:t>
            </a:r>
            <a:r>
              <a:rPr lang="en-US" altLang="ko-KR"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ko-KR" altLang="en-US" dirty="0"/>
              <a:t>그런데 공격자는 </a:t>
            </a:r>
            <a:r>
              <a:rPr lang="en-US" altLang="ko-KR" dirty="0"/>
              <a:t>dev-</a:t>
            </a:r>
            <a:r>
              <a:rPr lang="en-US" altLang="ko-KR" dirty="0" err="1"/>
              <a:t>admin.example.com</a:t>
            </a:r>
            <a:r>
              <a:rPr lang="ko-KR" altLang="en-US" dirty="0"/>
              <a:t>에는 접근이 된다</a:t>
            </a:r>
            <a:r>
              <a:rPr lang="en-US" altLang="ko-KR" dirty="0"/>
              <a:t>.</a:t>
            </a:r>
            <a:r>
              <a:rPr lang="ko-KR" altLang="en-US" dirty="0"/>
              <a:t> </a:t>
            </a:r>
            <a:endParaRPr lang="en-US" altLang="ko-KR" dirty="0"/>
          </a:p>
          <a:p>
            <a:pPr marL="0" lvl="0" indent="0" algn="l" rtl="0">
              <a:spcBef>
                <a:spcPts val="0"/>
              </a:spcBef>
              <a:spcAft>
                <a:spcPts val="0"/>
              </a:spcAft>
              <a:buNone/>
            </a:pPr>
            <a:endParaRPr lang="en-US" dirty="0"/>
          </a:p>
          <a:p>
            <a:pPr marL="0" lvl="0" indent="0" algn="l" rtl="0">
              <a:spcBef>
                <a:spcPts val="0"/>
              </a:spcBef>
              <a:spcAft>
                <a:spcPts val="0"/>
              </a:spcAft>
              <a:buNone/>
            </a:pPr>
            <a:r>
              <a:rPr lang="ko-KR" altLang="en-US" dirty="0"/>
              <a:t>그런데 여기 데이터가 </a:t>
            </a:r>
            <a:r>
              <a:rPr lang="en-US" altLang="ko-KR" dirty="0"/>
              <a:t>Production </a:t>
            </a:r>
            <a:r>
              <a:rPr lang="ko-KR" altLang="en-US" dirty="0"/>
              <a:t>데이터라면 </a:t>
            </a:r>
            <a:r>
              <a:rPr lang="en-US" altLang="ko-KR" dirty="0"/>
              <a:t>?</a:t>
            </a:r>
            <a:endParaRPr dirty="0"/>
          </a:p>
        </p:txBody>
      </p:sp>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spTree>
    <p:extLst>
      <p:ext uri="{BB962C8B-B14F-4D97-AF65-F5344CB8AC3E}">
        <p14:creationId xmlns:p14="http://schemas.microsoft.com/office/powerpoint/2010/main" val="2364676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sz="4000" dirty="0"/>
              <a:t>Definition</a:t>
            </a:r>
            <a:br>
              <a:rPr lang="en-US" altLang="ko-KR" sz="4000" dirty="0"/>
            </a:br>
            <a:r>
              <a:rPr lang="en-US" altLang="ko-KR" sz="4800" dirty="0">
                <a:solidFill>
                  <a:schemeClr val="accent1"/>
                </a:solidFill>
              </a:rPr>
              <a:t>Software Development </a:t>
            </a:r>
            <a:r>
              <a:rPr lang="en-US" altLang="ko-KR" sz="4800" dirty="0" err="1">
                <a:solidFill>
                  <a:schemeClr val="accent1"/>
                </a:solidFill>
              </a:rPr>
              <a:t>LifeCycle</a:t>
            </a:r>
            <a:r>
              <a:rPr lang="en-US" altLang="ko-KR" sz="4800" dirty="0">
                <a:solidFill>
                  <a:schemeClr val="accent1"/>
                </a:solidFill>
              </a:rPr>
              <a:t> &amp;</a:t>
            </a:r>
            <a:r>
              <a:rPr lang="ko-KR" altLang="en-US" sz="4800" dirty="0">
                <a:solidFill>
                  <a:schemeClr val="accent1"/>
                </a:solidFill>
              </a:rPr>
              <a:t> </a:t>
            </a:r>
            <a:r>
              <a:rPr lang="en-US" altLang="ko-KR" sz="4800" dirty="0">
                <a:solidFill>
                  <a:schemeClr val="accent1"/>
                </a:solidFill>
              </a:rPr>
              <a:t>Security</a:t>
            </a:r>
            <a:endParaRPr sz="5800" dirty="0">
              <a:latin typeface="+mn-ea"/>
              <a:ea typeface="+mn-ea"/>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dirty="0">
                <a:ln>
                  <a:noFill/>
                </a:ln>
                <a:solidFill>
                  <a:schemeClr val="accent1"/>
                </a:solidFill>
                <a:latin typeface="Malgun Gothic" panose="020B0503020000020004" pitchFamily="34" charset="-127"/>
                <a:ea typeface="Malgun Gothic" panose="020B0503020000020004" pitchFamily="34" charset="-127"/>
              </a:rPr>
              <a:t>01</a:t>
            </a:r>
          </a:p>
        </p:txBody>
      </p:sp>
      <p:sp>
        <p:nvSpPr>
          <p:cNvPr id="3" name="텍스트 개체 틀 2">
            <a:extLst>
              <a:ext uri="{FF2B5EF4-FFF2-40B4-BE49-F238E27FC236}">
                <a16:creationId xmlns:a16="http://schemas.microsoft.com/office/drawing/2014/main" id="{119AE39E-7032-CD75-C2C4-84909933C2EA}"/>
              </a:ext>
            </a:extLst>
          </p:cNvPr>
          <p:cNvSpPr>
            <a:spLocks noGrp="1"/>
          </p:cNvSpPr>
          <p:nvPr>
            <p:ph type="body" idx="1"/>
          </p:nvPr>
        </p:nvSpPr>
        <p:spPr/>
        <p:txBody>
          <a:bodyPr/>
          <a:lstStyle/>
          <a:p>
            <a:pPr marL="114300" indent="0">
              <a:buNone/>
            </a:pPr>
            <a:r>
              <a:rPr lang="ko-KR" altLang="en-US" dirty="0"/>
              <a:t>  </a:t>
            </a:r>
            <a:endParaRPr lang="ko-Kore-KR" altLang="en-US" dirty="0">
              <a:latin typeface="+mn-ea"/>
              <a:ea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1227505" y="2037557"/>
            <a:ext cx="9127564" cy="2094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dirty="0"/>
              <a:t>[</a:t>
            </a:r>
            <a:r>
              <a:rPr lang="ko-KR" altLang="en-US" dirty="0"/>
              <a:t>위협</a:t>
            </a:r>
            <a:r>
              <a:rPr lang="en-US" altLang="ko-KR" dirty="0"/>
              <a:t>]</a:t>
            </a:r>
            <a:endParaRPr lang="en-US" dirty="0"/>
          </a:p>
          <a:p>
            <a:pPr marL="0" lvl="0" indent="0" algn="l" rtl="0">
              <a:spcBef>
                <a:spcPts val="0"/>
              </a:spcBef>
              <a:spcAft>
                <a:spcPts val="0"/>
              </a:spcAft>
              <a:buNone/>
            </a:pPr>
            <a:r>
              <a:rPr lang="en-US" altLang="ko-KR" dirty="0"/>
              <a:t>API </a:t>
            </a:r>
            <a:r>
              <a:rPr lang="ko-KR" altLang="en-US" dirty="0"/>
              <a:t>인벤토리</a:t>
            </a:r>
            <a:r>
              <a:rPr lang="en-US" altLang="ko-KR" dirty="0"/>
              <a:t>(</a:t>
            </a:r>
            <a:r>
              <a:rPr lang="ko-KR" altLang="en-US" dirty="0"/>
              <a:t>문서 </a:t>
            </a:r>
            <a:r>
              <a:rPr lang="en-US" altLang="ko-KR" dirty="0"/>
              <a:t>/</a:t>
            </a:r>
            <a:r>
              <a:rPr lang="ko-KR" altLang="en-US" dirty="0"/>
              <a:t> </a:t>
            </a:r>
            <a:r>
              <a:rPr lang="ko-KR" altLang="en-US" dirty="0" err="1"/>
              <a:t>스웨거</a:t>
            </a:r>
            <a:r>
              <a:rPr lang="ko-KR" altLang="en-US" dirty="0"/>
              <a:t> 등</a:t>
            </a:r>
            <a:r>
              <a:rPr lang="en-US" altLang="ko-KR" dirty="0"/>
              <a:t>)</a:t>
            </a:r>
            <a:r>
              <a:rPr lang="ko-KR" altLang="en-US" dirty="0"/>
              <a:t>이 관리되지 않음으로써 관리 사각지대의 </a:t>
            </a:r>
            <a:r>
              <a:rPr lang="en-US" altLang="ko-KR" dirty="0"/>
              <a:t>API </a:t>
            </a:r>
            <a:r>
              <a:rPr lang="ko-KR" altLang="en-US" dirty="0"/>
              <a:t>발생</a:t>
            </a:r>
            <a:endParaRPr lang="en-US" altLang="ko-KR" dirty="0"/>
          </a:p>
          <a:p>
            <a:pPr marL="0" lvl="0" indent="0" algn="l" rtl="0">
              <a:spcBef>
                <a:spcPts val="0"/>
              </a:spcBef>
              <a:spcAft>
                <a:spcPts val="0"/>
              </a:spcAft>
              <a:buNone/>
            </a:pPr>
            <a:br>
              <a:rPr lang="en-US" altLang="ko-KR" dirty="0"/>
            </a:br>
            <a:r>
              <a:rPr lang="en-US" altLang="ko-KR" dirty="0"/>
              <a:t>[</a:t>
            </a:r>
            <a:r>
              <a:rPr lang="ko-KR" altLang="en-US" dirty="0"/>
              <a:t>대안</a:t>
            </a:r>
            <a:r>
              <a:rPr lang="en-US" altLang="ko-KR" dirty="0"/>
              <a:t>]</a:t>
            </a:r>
            <a:br>
              <a:rPr lang="en-US" altLang="ko-KR" dirty="0"/>
            </a:br>
            <a:r>
              <a:rPr lang="en-US" altLang="ko-KR" dirty="0"/>
              <a:t>API </a:t>
            </a:r>
            <a:r>
              <a:rPr lang="ko-KR" altLang="en-US" dirty="0"/>
              <a:t>인벤토리의 관리 </a:t>
            </a:r>
            <a:endParaRPr lang="en-US" altLang="ko-KR" dirty="0"/>
          </a:p>
          <a:p>
            <a:pPr marL="0" lvl="0" indent="0" algn="l" rtl="0">
              <a:spcBef>
                <a:spcPts val="0"/>
              </a:spcBef>
              <a:spcAft>
                <a:spcPts val="0"/>
              </a:spcAft>
              <a:buNone/>
            </a:pPr>
            <a:r>
              <a:rPr lang="ko-KR" altLang="en-US" dirty="0"/>
              <a:t>인벤토리 관리시에는 단순히 </a:t>
            </a:r>
            <a:r>
              <a:rPr lang="en-US" altLang="ko-KR" dirty="0"/>
              <a:t>API </a:t>
            </a:r>
            <a:r>
              <a:rPr lang="ko-KR" altLang="en-US" dirty="0"/>
              <a:t>뿐만 아니라 파라미터</a:t>
            </a:r>
            <a:r>
              <a:rPr lang="en-US" altLang="ko-KR" dirty="0"/>
              <a:t>, CORS </a:t>
            </a:r>
            <a:r>
              <a:rPr lang="ko-KR" altLang="en-US" dirty="0"/>
              <a:t>수준 등의 명세 수준까지 관리 필요</a:t>
            </a:r>
            <a:endParaRPr lang="en-US" altLang="ko-KR" dirty="0"/>
          </a:p>
          <a:p>
            <a:pPr marL="0" lvl="0" indent="0" algn="l" rtl="0">
              <a:spcBef>
                <a:spcPts val="0"/>
              </a:spcBef>
              <a:spcAft>
                <a:spcPts val="0"/>
              </a:spcAft>
              <a:buNone/>
            </a:pPr>
            <a:endParaRPr dirty="0"/>
          </a:p>
        </p:txBody>
      </p:sp>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spTree>
    <p:extLst>
      <p:ext uri="{BB962C8B-B14F-4D97-AF65-F5344CB8AC3E}">
        <p14:creationId xmlns:p14="http://schemas.microsoft.com/office/powerpoint/2010/main" val="11044446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sz="5800" dirty="0"/>
              <a:t>Detail 10- </a:t>
            </a:r>
            <a:br>
              <a:rPr lang="en-US" altLang="ko-KR" sz="5800" dirty="0"/>
            </a:br>
            <a:r>
              <a:rPr lang="en-US" altLang="ko-KR" sz="6800" dirty="0">
                <a:solidFill>
                  <a:schemeClr val="accent1"/>
                </a:solidFill>
              </a:rPr>
              <a:t>Unsafe consumption of </a:t>
            </a:r>
            <a:r>
              <a:rPr lang="en-US" altLang="ko-KR" sz="6800" dirty="0" err="1">
                <a:solidFill>
                  <a:schemeClr val="accent1"/>
                </a:solidFill>
              </a:rPr>
              <a:t>apis</a:t>
            </a:r>
            <a:endParaRPr lang="en-US" sz="5800" dirty="0">
              <a:latin typeface="+mn-ea"/>
              <a:ea typeface="+mn-ea"/>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dirty="0">
                <a:ln>
                  <a:noFill/>
                </a:ln>
                <a:solidFill>
                  <a:schemeClr val="accent1"/>
                </a:solidFill>
                <a:latin typeface="Malgun Gothic" panose="020B0503020000020004" pitchFamily="34" charset="-127"/>
                <a:ea typeface="Malgun Gothic" panose="020B0503020000020004" pitchFamily="34" charset="-127"/>
              </a:rPr>
              <a:t>0</a:t>
            </a:r>
            <a:r>
              <a:rPr lang="en-US" dirty="0">
                <a:ln>
                  <a:noFill/>
                </a:ln>
                <a:solidFill>
                  <a:schemeClr val="accent1"/>
                </a:solidFill>
                <a:latin typeface="Malgun Gothic" panose="020B0503020000020004" pitchFamily="34" charset="-127"/>
                <a:ea typeface="Malgun Gothic" panose="020B0503020000020004" pitchFamily="34" charset="-127"/>
              </a:rPr>
              <a:t>3</a:t>
            </a:r>
            <a:endParaRPr dirty="0">
              <a:ln>
                <a:noFill/>
              </a:ln>
              <a:solidFill>
                <a:schemeClr val="accent1"/>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536072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1069265" y="2899500"/>
            <a:ext cx="9127564" cy="556827"/>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ko-KR" altLang="en-US" dirty="0"/>
              <a:t>네이버</a:t>
            </a:r>
            <a:r>
              <a:rPr lang="en-US" altLang="ko-KR" dirty="0"/>
              <a:t> / </a:t>
            </a:r>
            <a:r>
              <a:rPr lang="ko-KR" altLang="en-US" dirty="0"/>
              <a:t>카카오가 준 값이니까 </a:t>
            </a:r>
            <a:endParaRPr lang="en-US" altLang="ko-KR" dirty="0"/>
          </a:p>
          <a:p>
            <a:pPr marL="0" lvl="0" indent="0" algn="ctr" rtl="0">
              <a:spcBef>
                <a:spcPts val="0"/>
              </a:spcBef>
              <a:spcAft>
                <a:spcPts val="0"/>
              </a:spcAft>
              <a:buNone/>
            </a:pPr>
            <a:r>
              <a:rPr lang="ko-KR" altLang="en-US" dirty="0"/>
              <a:t>결제연동 서비스사에서 온 </a:t>
            </a:r>
            <a:r>
              <a:rPr lang="ko-KR" altLang="en-US" dirty="0" err="1"/>
              <a:t>응답값이니까</a:t>
            </a:r>
            <a:r>
              <a:rPr lang="ko-KR" altLang="en-US" dirty="0"/>
              <a:t> 믿어도 되겠지</a:t>
            </a:r>
            <a:r>
              <a:rPr lang="en-US" altLang="ko-KR" dirty="0"/>
              <a:t>?</a:t>
            </a:r>
            <a:endParaRPr dirty="0"/>
          </a:p>
        </p:txBody>
      </p:sp>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spTree>
    <p:extLst>
      <p:ext uri="{BB962C8B-B14F-4D97-AF65-F5344CB8AC3E}">
        <p14:creationId xmlns:p14="http://schemas.microsoft.com/office/powerpoint/2010/main" val="1657566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1227505" y="2037557"/>
            <a:ext cx="9127564" cy="20946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dirty="0"/>
              <a:t>[</a:t>
            </a:r>
            <a:r>
              <a:rPr lang="ko-KR" altLang="en-US" dirty="0"/>
              <a:t>위협</a:t>
            </a:r>
            <a:r>
              <a:rPr lang="en-US" altLang="ko-KR" dirty="0"/>
              <a:t>]</a:t>
            </a:r>
            <a:endParaRPr lang="en-US" dirty="0"/>
          </a:p>
          <a:p>
            <a:pPr marL="0" lvl="0" indent="0" algn="l" rtl="0">
              <a:spcBef>
                <a:spcPts val="0"/>
              </a:spcBef>
              <a:spcAft>
                <a:spcPts val="0"/>
              </a:spcAft>
              <a:buNone/>
            </a:pPr>
            <a:r>
              <a:rPr lang="ko-KR" altLang="en-US" dirty="0" err="1"/>
              <a:t>서드파티에서</a:t>
            </a:r>
            <a:r>
              <a:rPr lang="ko-KR" altLang="en-US" dirty="0"/>
              <a:t> 오는 결과값은 오염되지 않은 </a:t>
            </a:r>
            <a:r>
              <a:rPr lang="ko-KR" altLang="en-US" dirty="0" err="1"/>
              <a:t>신뢰값이라는</a:t>
            </a:r>
            <a:r>
              <a:rPr lang="ko-KR" altLang="en-US" dirty="0"/>
              <a:t> 착각에서 </a:t>
            </a:r>
            <a:r>
              <a:rPr lang="ko-KR" altLang="en-US" dirty="0" err="1"/>
              <a:t>공격값이</a:t>
            </a:r>
            <a:r>
              <a:rPr lang="ko-KR" altLang="en-US" dirty="0"/>
              <a:t> 유입될 수 있다</a:t>
            </a:r>
            <a:br>
              <a:rPr lang="en-US" altLang="ko-KR" dirty="0"/>
            </a:br>
            <a:br>
              <a:rPr lang="en-US" altLang="ko-KR" dirty="0"/>
            </a:br>
            <a:r>
              <a:rPr lang="en-US" altLang="ko-KR" dirty="0"/>
              <a:t>[</a:t>
            </a:r>
            <a:r>
              <a:rPr lang="ko-KR" altLang="en-US" dirty="0"/>
              <a:t>대안</a:t>
            </a:r>
            <a:r>
              <a:rPr lang="en-US" altLang="ko-KR" dirty="0"/>
              <a:t>]</a:t>
            </a:r>
            <a:br>
              <a:rPr lang="en-US" altLang="ko-KR" dirty="0"/>
            </a:br>
            <a:r>
              <a:rPr lang="ko-KR" altLang="en-US" dirty="0" err="1"/>
              <a:t>서드파티와의</a:t>
            </a:r>
            <a:r>
              <a:rPr lang="ko-KR" altLang="en-US" dirty="0"/>
              <a:t> </a:t>
            </a:r>
            <a:r>
              <a:rPr lang="en-US" altLang="ko-KR" dirty="0"/>
              <a:t>API</a:t>
            </a:r>
            <a:r>
              <a:rPr lang="ko-KR" altLang="en-US" dirty="0"/>
              <a:t> 통신에는 반드시 타임아웃 구현 필요</a:t>
            </a:r>
            <a:endParaRPr lang="en-US" altLang="ko-KR" dirty="0"/>
          </a:p>
          <a:p>
            <a:pPr marL="0" lvl="0" indent="0" algn="l" rtl="0">
              <a:spcBef>
                <a:spcPts val="0"/>
              </a:spcBef>
              <a:spcAft>
                <a:spcPts val="0"/>
              </a:spcAft>
              <a:buNone/>
            </a:pPr>
            <a:r>
              <a:rPr lang="ko-KR" altLang="en-US" dirty="0" err="1"/>
              <a:t>수신값은</a:t>
            </a:r>
            <a:r>
              <a:rPr lang="ko-KR" altLang="en-US" dirty="0"/>
              <a:t> 언제나 </a:t>
            </a:r>
            <a:r>
              <a:rPr lang="en-US" altLang="ko-KR" dirty="0"/>
              <a:t>Sanitize </a:t>
            </a:r>
            <a:r>
              <a:rPr lang="ko-KR" altLang="en-US" dirty="0"/>
              <a:t>필요</a:t>
            </a:r>
            <a:endParaRPr lang="en-US" altLang="ko-KR" dirty="0"/>
          </a:p>
          <a:p>
            <a:pPr marL="0" lvl="0" indent="0" algn="l" rtl="0">
              <a:spcBef>
                <a:spcPts val="0"/>
              </a:spcBef>
              <a:spcAft>
                <a:spcPts val="0"/>
              </a:spcAft>
              <a:buNone/>
            </a:pPr>
            <a:r>
              <a:rPr lang="ko-KR" altLang="en-US" dirty="0"/>
              <a:t>언제나 </a:t>
            </a:r>
            <a:r>
              <a:rPr lang="en-US" altLang="ko-KR" dirty="0"/>
              <a:t>TLS</a:t>
            </a:r>
            <a:r>
              <a:rPr lang="ko-KR" altLang="en-US" dirty="0" err="1"/>
              <a:t>를</a:t>
            </a:r>
            <a:r>
              <a:rPr lang="ko-KR" altLang="en-US" dirty="0"/>
              <a:t> 통한 통신 사용</a:t>
            </a:r>
            <a:endParaRPr lang="en-US" altLang="ko-KR" dirty="0"/>
          </a:p>
          <a:p>
            <a:pPr marL="0" lvl="0" indent="0" algn="l" rtl="0">
              <a:spcBef>
                <a:spcPts val="0"/>
              </a:spcBef>
              <a:spcAft>
                <a:spcPts val="0"/>
              </a:spcAft>
              <a:buNone/>
            </a:pPr>
            <a:endParaRPr dirty="0"/>
          </a:p>
        </p:txBody>
      </p:sp>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spTree>
    <p:extLst>
      <p:ext uri="{BB962C8B-B14F-4D97-AF65-F5344CB8AC3E}">
        <p14:creationId xmlns:p14="http://schemas.microsoft.com/office/powerpoint/2010/main" val="39035897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sz="5800" dirty="0"/>
              <a:t>Check</a:t>
            </a:r>
            <a:br>
              <a:rPr lang="en-US" altLang="ko-KR" sz="5800" dirty="0"/>
            </a:br>
            <a:r>
              <a:rPr lang="en-US" altLang="ko-KR" sz="6800" dirty="0">
                <a:solidFill>
                  <a:schemeClr val="accent1"/>
                </a:solidFill>
              </a:rPr>
              <a:t>How to ?</a:t>
            </a:r>
            <a:endParaRPr lang="en-US" sz="5800" dirty="0">
              <a:latin typeface="+mn-ea"/>
              <a:ea typeface="+mn-ea"/>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dirty="0">
                <a:ln>
                  <a:noFill/>
                </a:ln>
                <a:solidFill>
                  <a:schemeClr val="accent1"/>
                </a:solidFill>
                <a:latin typeface="Malgun Gothic" panose="020B0503020000020004" pitchFamily="34" charset="-127"/>
                <a:ea typeface="Malgun Gothic" panose="020B0503020000020004" pitchFamily="34" charset="-127"/>
              </a:rPr>
              <a:t>0</a:t>
            </a:r>
            <a:r>
              <a:rPr lang="en-US" altLang="ko-KR" dirty="0">
                <a:solidFill>
                  <a:schemeClr val="accent1"/>
                </a:solidFill>
                <a:latin typeface="Malgun Gothic" panose="020B0503020000020004" pitchFamily="34" charset="-127"/>
                <a:ea typeface="Malgun Gothic" panose="020B0503020000020004" pitchFamily="34" charset="-127"/>
              </a:rPr>
              <a:t>4</a:t>
            </a:r>
            <a:endParaRPr dirty="0">
              <a:ln>
                <a:noFill/>
              </a:ln>
              <a:solidFill>
                <a:schemeClr val="accent1"/>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484930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1069265" y="2899500"/>
            <a:ext cx="9127564" cy="556827"/>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dirty="0" err="1"/>
              <a:t>Sonarqube</a:t>
            </a:r>
            <a:r>
              <a:rPr lang="en-US" dirty="0"/>
              <a:t> / </a:t>
            </a:r>
            <a:r>
              <a:rPr lang="en-US" dirty="0" err="1"/>
              <a:t>Semgrep</a:t>
            </a:r>
            <a:r>
              <a:rPr lang="en-US" dirty="0"/>
              <a:t> </a:t>
            </a:r>
            <a:r>
              <a:rPr lang="en-US" altLang="ko-KR" dirty="0"/>
              <a:t>/</a:t>
            </a:r>
            <a:r>
              <a:rPr lang="ko-KR" altLang="en-US" dirty="0"/>
              <a:t> </a:t>
            </a:r>
            <a:r>
              <a:rPr lang="en-US" altLang="ko-KR" dirty="0"/>
              <a:t>SNYK </a:t>
            </a:r>
            <a:r>
              <a:rPr lang="ko-KR" altLang="en-US" dirty="0"/>
              <a:t>등 유명한 도구들도 많아요</a:t>
            </a:r>
            <a:r>
              <a:rPr lang="en-US" altLang="ko-KR" dirty="0"/>
              <a:t>.</a:t>
            </a:r>
          </a:p>
          <a:p>
            <a:pPr marL="0" lvl="0" indent="0" algn="ctr" rtl="0">
              <a:spcBef>
                <a:spcPts val="0"/>
              </a:spcBef>
              <a:spcAft>
                <a:spcPts val="0"/>
              </a:spcAft>
              <a:buNone/>
            </a:pPr>
            <a:endParaRPr lang="en-US" dirty="0"/>
          </a:p>
          <a:p>
            <a:pPr marL="0" lvl="0" indent="0" algn="ctr" rtl="0">
              <a:spcBef>
                <a:spcPts val="0"/>
              </a:spcBef>
              <a:spcAft>
                <a:spcPts val="0"/>
              </a:spcAft>
              <a:buNone/>
            </a:pPr>
            <a:r>
              <a:rPr lang="ko-KR" altLang="en-US" dirty="0"/>
              <a:t>하지만 </a:t>
            </a:r>
            <a:r>
              <a:rPr lang="en-US" altLang="ko-KR" dirty="0"/>
              <a:t>AWS</a:t>
            </a:r>
            <a:r>
              <a:rPr lang="ko-KR" altLang="en-US" dirty="0"/>
              <a:t>에도 좋은 도구들이 많습니다</a:t>
            </a:r>
            <a:r>
              <a:rPr lang="en-US" altLang="ko-KR" dirty="0"/>
              <a:t>.</a:t>
            </a:r>
          </a:p>
        </p:txBody>
      </p:sp>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spTree>
    <p:extLst>
      <p:ext uri="{BB962C8B-B14F-4D97-AF65-F5344CB8AC3E}">
        <p14:creationId xmlns:p14="http://schemas.microsoft.com/office/powerpoint/2010/main" val="2103662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pic>
        <p:nvPicPr>
          <p:cNvPr id="6" name="그림 5">
            <a:extLst>
              <a:ext uri="{FF2B5EF4-FFF2-40B4-BE49-F238E27FC236}">
                <a16:creationId xmlns:a16="http://schemas.microsoft.com/office/drawing/2014/main" id="{F9127E79-B06E-ED53-2933-E7BF1F7A106F}"/>
              </a:ext>
            </a:extLst>
          </p:cNvPr>
          <p:cNvPicPr>
            <a:picLocks noChangeAspect="1"/>
          </p:cNvPicPr>
          <p:nvPr/>
        </p:nvPicPr>
        <p:blipFill>
          <a:blip r:embed="rId3"/>
          <a:stretch>
            <a:fillRect/>
          </a:stretch>
        </p:blipFill>
        <p:spPr>
          <a:xfrm>
            <a:off x="3751671" y="1307050"/>
            <a:ext cx="3840242" cy="3966612"/>
          </a:xfrm>
          <a:prstGeom prst="rect">
            <a:avLst/>
          </a:prstGeom>
        </p:spPr>
      </p:pic>
    </p:spTree>
    <p:extLst>
      <p:ext uri="{BB962C8B-B14F-4D97-AF65-F5344CB8AC3E}">
        <p14:creationId xmlns:p14="http://schemas.microsoft.com/office/powerpoint/2010/main" val="4205641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pic>
        <p:nvPicPr>
          <p:cNvPr id="6" name="그림 5">
            <a:extLst>
              <a:ext uri="{FF2B5EF4-FFF2-40B4-BE49-F238E27FC236}">
                <a16:creationId xmlns:a16="http://schemas.microsoft.com/office/drawing/2014/main" id="{F9127E79-B06E-ED53-2933-E7BF1F7A106F}"/>
              </a:ext>
            </a:extLst>
          </p:cNvPr>
          <p:cNvPicPr>
            <a:picLocks noChangeAspect="1"/>
          </p:cNvPicPr>
          <p:nvPr/>
        </p:nvPicPr>
        <p:blipFill>
          <a:blip r:embed="rId3"/>
          <a:stretch>
            <a:fillRect/>
          </a:stretch>
        </p:blipFill>
        <p:spPr>
          <a:xfrm>
            <a:off x="3751671" y="1307050"/>
            <a:ext cx="3840242" cy="3966612"/>
          </a:xfrm>
          <a:prstGeom prst="rect">
            <a:avLst/>
          </a:prstGeom>
        </p:spPr>
      </p:pic>
    </p:spTree>
    <p:extLst>
      <p:ext uri="{BB962C8B-B14F-4D97-AF65-F5344CB8AC3E}">
        <p14:creationId xmlns:p14="http://schemas.microsoft.com/office/powerpoint/2010/main" val="5073307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pic>
        <p:nvPicPr>
          <p:cNvPr id="2" name="그림 1">
            <a:extLst>
              <a:ext uri="{FF2B5EF4-FFF2-40B4-BE49-F238E27FC236}">
                <a16:creationId xmlns:a16="http://schemas.microsoft.com/office/drawing/2014/main" id="{52AA548E-7065-CA9F-BF22-16E02EAD5317}"/>
              </a:ext>
            </a:extLst>
          </p:cNvPr>
          <p:cNvPicPr>
            <a:picLocks noChangeAspect="1"/>
          </p:cNvPicPr>
          <p:nvPr/>
        </p:nvPicPr>
        <p:blipFill>
          <a:blip r:embed="rId3"/>
          <a:stretch>
            <a:fillRect/>
          </a:stretch>
        </p:blipFill>
        <p:spPr>
          <a:xfrm>
            <a:off x="1863084" y="1227250"/>
            <a:ext cx="7772400" cy="4116818"/>
          </a:xfrm>
          <a:prstGeom prst="rect">
            <a:avLst/>
          </a:prstGeom>
        </p:spPr>
      </p:pic>
    </p:spTree>
    <p:extLst>
      <p:ext uri="{BB962C8B-B14F-4D97-AF65-F5344CB8AC3E}">
        <p14:creationId xmlns:p14="http://schemas.microsoft.com/office/powerpoint/2010/main" val="320211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pic>
        <p:nvPicPr>
          <p:cNvPr id="6" name="그림 5">
            <a:extLst>
              <a:ext uri="{FF2B5EF4-FFF2-40B4-BE49-F238E27FC236}">
                <a16:creationId xmlns:a16="http://schemas.microsoft.com/office/drawing/2014/main" id="{F9127E79-B06E-ED53-2933-E7BF1F7A106F}"/>
              </a:ext>
            </a:extLst>
          </p:cNvPr>
          <p:cNvPicPr>
            <a:picLocks noChangeAspect="1"/>
          </p:cNvPicPr>
          <p:nvPr/>
        </p:nvPicPr>
        <p:blipFill>
          <a:blip r:embed="rId3"/>
          <a:srcRect/>
          <a:stretch/>
        </p:blipFill>
        <p:spPr>
          <a:xfrm>
            <a:off x="3317719" y="1247590"/>
            <a:ext cx="5066864" cy="3928422"/>
          </a:xfrm>
          <a:prstGeom prst="rect">
            <a:avLst/>
          </a:prstGeom>
        </p:spPr>
      </p:pic>
    </p:spTree>
    <p:extLst>
      <p:ext uri="{BB962C8B-B14F-4D97-AF65-F5344CB8AC3E}">
        <p14:creationId xmlns:p14="http://schemas.microsoft.com/office/powerpoint/2010/main" val="293437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4968246" y="1785801"/>
            <a:ext cx="9127564" cy="556827"/>
          </a:xfrm>
          <a:prstGeom prst="rect">
            <a:avLst/>
          </a:prstGeom>
        </p:spPr>
        <p:txBody>
          <a:bodyPr spcFirstLastPara="1" wrap="square" lIns="121900" tIns="121900" rIns="121900" bIns="121900" anchor="t" anchorCtr="0">
            <a:noAutofit/>
          </a:bodyPr>
          <a:lstStyle/>
          <a:p>
            <a:pPr marL="228600" lvl="0" indent="-228600" algn="l" rtl="0">
              <a:lnSpc>
                <a:spcPct val="90000"/>
              </a:lnSpc>
              <a:spcBef>
                <a:spcPts val="0"/>
              </a:spcBef>
              <a:spcAft>
                <a:spcPts val="0"/>
              </a:spcAft>
              <a:buClr>
                <a:schemeClr val="dk1"/>
              </a:buClr>
              <a:buSzPts val="2200"/>
              <a:buChar char="•"/>
            </a:pPr>
            <a:r>
              <a:rPr lang="pt-BR" altLang="ko-Kore-KR" sz="1800" dirty="0">
                <a:latin typeface="Calibri"/>
                <a:ea typeface="Calibri"/>
                <a:cs typeface="Calibri"/>
                <a:sym typeface="Calibri"/>
              </a:rPr>
              <a:t>SW</a:t>
            </a:r>
            <a:r>
              <a:rPr lang="ko-KR" altLang="en-US" sz="1800" dirty="0">
                <a:latin typeface="Calibri"/>
                <a:ea typeface="Calibri"/>
                <a:cs typeface="Calibri"/>
                <a:sym typeface="Calibri"/>
              </a:rPr>
              <a:t>개발</a:t>
            </a:r>
            <a:r>
              <a:rPr lang="en-US" altLang="ko-KR" sz="1800" dirty="0">
                <a:latin typeface="Calibri"/>
                <a:ea typeface="Calibri"/>
                <a:cs typeface="Calibri"/>
                <a:sym typeface="Calibri"/>
              </a:rPr>
              <a:t>.</a:t>
            </a:r>
            <a:r>
              <a:rPr lang="ko-KR" altLang="en-US" sz="1800" dirty="0">
                <a:latin typeface="Calibri"/>
                <a:ea typeface="Calibri"/>
                <a:cs typeface="Calibri"/>
                <a:sym typeface="Calibri"/>
              </a:rPr>
              <a:t>변경 시</a:t>
            </a:r>
            <a:r>
              <a:rPr lang="en-US" altLang="ko-KR" sz="1800" dirty="0">
                <a:latin typeface="Calibri"/>
                <a:ea typeface="Calibri"/>
                <a:cs typeface="Calibri"/>
                <a:sym typeface="Calibri"/>
              </a:rPr>
              <a:t>, </a:t>
            </a:r>
            <a:r>
              <a:rPr lang="ko-KR" altLang="en-US" sz="1800" dirty="0">
                <a:latin typeface="Calibri"/>
                <a:ea typeface="Calibri"/>
                <a:cs typeface="Calibri"/>
                <a:sym typeface="Calibri"/>
              </a:rPr>
              <a:t>보안취약점을  최소화하기 위한  활동</a:t>
            </a:r>
            <a:endParaRPr lang="en-US" altLang="ko-KR" sz="1800" dirty="0">
              <a:latin typeface="Calibri"/>
              <a:ea typeface="Calibri"/>
              <a:cs typeface="Calibri"/>
              <a:sym typeface="Calibri"/>
            </a:endParaRPr>
          </a:p>
          <a:p>
            <a:pPr marL="228600" lvl="0" indent="-228600" algn="l" rtl="0">
              <a:lnSpc>
                <a:spcPct val="90000"/>
              </a:lnSpc>
              <a:spcBef>
                <a:spcPts val="0"/>
              </a:spcBef>
              <a:spcAft>
                <a:spcPts val="0"/>
              </a:spcAft>
              <a:buClr>
                <a:schemeClr val="dk1"/>
              </a:buClr>
              <a:buSzPts val="2200"/>
              <a:buChar char="•"/>
            </a:pPr>
            <a:endParaRPr lang="en-US" altLang="ko-KR" dirty="0">
              <a:latin typeface="Calibri"/>
              <a:ea typeface="Calibri"/>
              <a:cs typeface="Calibri"/>
              <a:sym typeface="Calibri"/>
            </a:endParaRPr>
          </a:p>
          <a:p>
            <a:pPr marL="228600" lvl="0" indent="-228600" algn="l" rtl="0">
              <a:lnSpc>
                <a:spcPct val="90000"/>
              </a:lnSpc>
              <a:spcBef>
                <a:spcPts val="0"/>
              </a:spcBef>
              <a:spcAft>
                <a:spcPts val="0"/>
              </a:spcAft>
              <a:buClr>
                <a:schemeClr val="dk1"/>
              </a:buClr>
              <a:buSzPts val="2200"/>
              <a:buChar char="•"/>
            </a:pPr>
            <a:endParaRPr lang="en-US" altLang="ko-KR" sz="1800" dirty="0">
              <a:latin typeface="Calibri"/>
              <a:ea typeface="Calibri"/>
              <a:cs typeface="Calibri"/>
              <a:sym typeface="Calibri"/>
            </a:endParaRPr>
          </a:p>
          <a:p>
            <a:pPr marL="228600" lvl="0" indent="-228600" algn="l" rtl="0">
              <a:lnSpc>
                <a:spcPct val="90000"/>
              </a:lnSpc>
              <a:spcBef>
                <a:spcPts val="0"/>
              </a:spcBef>
              <a:spcAft>
                <a:spcPts val="0"/>
              </a:spcAft>
              <a:buClr>
                <a:schemeClr val="dk1"/>
              </a:buClr>
              <a:buSzPts val="2200"/>
              <a:buChar char="•"/>
            </a:pPr>
            <a:endParaRPr lang="en-US" altLang="ko-KR" dirty="0">
              <a:latin typeface="Calibri"/>
              <a:ea typeface="Calibri"/>
              <a:cs typeface="Calibri"/>
              <a:sym typeface="Calibri"/>
            </a:endParaRPr>
          </a:p>
          <a:p>
            <a:pPr marL="228600" indent="-228600">
              <a:lnSpc>
                <a:spcPct val="90000"/>
              </a:lnSpc>
              <a:buClr>
                <a:schemeClr val="dk1"/>
              </a:buClr>
              <a:buSzPts val="2200"/>
              <a:buFont typeface="Roboto Mono"/>
              <a:buChar char="•"/>
            </a:pPr>
            <a:r>
              <a:rPr lang="pt-BR" altLang="ko-Kore-KR" sz="1800" dirty="0" err="1">
                <a:latin typeface="Calibri"/>
                <a:ea typeface="Calibri"/>
                <a:cs typeface="Calibri"/>
                <a:sym typeface="Calibri"/>
              </a:rPr>
              <a:t>요구사항</a:t>
            </a:r>
            <a:r>
              <a:rPr lang="pt-BR" altLang="ko-Kore-KR" sz="1800" dirty="0">
                <a:latin typeface="Calibri"/>
                <a:ea typeface="Calibri"/>
                <a:cs typeface="Calibri"/>
                <a:sym typeface="Calibri"/>
              </a:rPr>
              <a:t> </a:t>
            </a:r>
            <a:r>
              <a:rPr lang="pt-BR" altLang="ko-Kore-KR" sz="1800" dirty="0" err="1">
                <a:latin typeface="Calibri"/>
                <a:ea typeface="Calibri"/>
                <a:cs typeface="Calibri"/>
                <a:sym typeface="Calibri"/>
              </a:rPr>
              <a:t>분석,설계,개발,테스트,유지보수</a:t>
            </a:r>
            <a:r>
              <a:rPr lang="pt-BR" altLang="ko-Kore-KR" sz="1800" dirty="0">
                <a:latin typeface="Calibri"/>
                <a:ea typeface="Calibri"/>
                <a:cs typeface="Calibri"/>
                <a:sym typeface="Calibri"/>
              </a:rPr>
              <a:t> </a:t>
            </a:r>
            <a:r>
              <a:rPr lang="pt-BR" altLang="ko-Kore-KR" sz="1800" dirty="0" err="1">
                <a:latin typeface="Calibri"/>
                <a:ea typeface="Calibri"/>
                <a:cs typeface="Calibri"/>
                <a:sym typeface="Calibri"/>
              </a:rPr>
              <a:t>등</a:t>
            </a:r>
            <a:r>
              <a:rPr lang="pt-BR" altLang="ko-Kore-KR" sz="1800" dirty="0">
                <a:latin typeface="Calibri"/>
                <a:ea typeface="Calibri"/>
                <a:cs typeface="Calibri"/>
                <a:sym typeface="Calibri"/>
              </a:rPr>
              <a:t>.</a:t>
            </a:r>
            <a:br>
              <a:rPr lang="pt-BR" altLang="ko-Kore-KR" sz="1800" dirty="0">
                <a:latin typeface="Calibri"/>
                <a:ea typeface="Calibri"/>
                <a:cs typeface="Calibri"/>
                <a:sym typeface="Calibri"/>
              </a:rPr>
            </a:br>
            <a:r>
              <a:rPr lang="pt-BR" altLang="ko-Kore-KR" sz="1800" dirty="0" err="1">
                <a:latin typeface="Calibri"/>
                <a:ea typeface="Calibri"/>
                <a:cs typeface="Calibri"/>
                <a:sym typeface="Calibri"/>
              </a:rPr>
              <a:t>SW생명주기</a:t>
            </a:r>
            <a:r>
              <a:rPr lang="pt-BR" altLang="ko-Kore-KR" sz="1800" dirty="0">
                <a:latin typeface="Calibri"/>
                <a:ea typeface="Calibri"/>
                <a:cs typeface="Calibri"/>
                <a:sym typeface="Calibri"/>
              </a:rPr>
              <a:t> </a:t>
            </a:r>
            <a:r>
              <a:rPr lang="pt-BR" altLang="ko-Kore-KR" sz="1800" dirty="0" err="1">
                <a:latin typeface="Calibri"/>
                <a:ea typeface="Calibri"/>
                <a:cs typeface="Calibri"/>
                <a:sym typeface="Calibri"/>
              </a:rPr>
              <a:t>내</a:t>
            </a:r>
            <a:r>
              <a:rPr lang="pt-BR" altLang="ko-Kore-KR" sz="1800" dirty="0">
                <a:latin typeface="Calibri"/>
                <a:ea typeface="Calibri"/>
                <a:cs typeface="Calibri"/>
                <a:sym typeface="Calibri"/>
              </a:rPr>
              <a:t> </a:t>
            </a:r>
            <a:r>
              <a:rPr lang="pt-BR" altLang="ko-Kore-KR" sz="1800" dirty="0" err="1">
                <a:latin typeface="Calibri"/>
                <a:ea typeface="Calibri"/>
                <a:cs typeface="Calibri"/>
                <a:sym typeface="Calibri"/>
              </a:rPr>
              <a:t>단계별</a:t>
            </a:r>
            <a:r>
              <a:rPr lang="pt-BR" altLang="ko-Kore-KR" sz="1800" dirty="0">
                <a:latin typeface="Calibri"/>
                <a:ea typeface="Calibri"/>
                <a:cs typeface="Calibri"/>
                <a:sym typeface="Calibri"/>
              </a:rPr>
              <a:t> </a:t>
            </a:r>
            <a:r>
              <a:rPr lang="pt-BR" altLang="ko-Kore-KR" sz="1800" dirty="0" err="1">
                <a:latin typeface="Calibri"/>
                <a:ea typeface="Calibri"/>
                <a:cs typeface="Calibri"/>
                <a:sym typeface="Calibri"/>
              </a:rPr>
              <a:t>보안</a:t>
            </a:r>
            <a:r>
              <a:rPr lang="pt-BR" altLang="ko-Kore-KR" sz="1800" dirty="0">
                <a:latin typeface="Calibri"/>
                <a:ea typeface="Calibri"/>
                <a:cs typeface="Calibri"/>
                <a:sym typeface="Calibri"/>
              </a:rPr>
              <a:t> </a:t>
            </a:r>
            <a:r>
              <a:rPr lang="pt-BR" altLang="ko-Kore-KR" sz="1800" dirty="0" err="1">
                <a:latin typeface="Calibri"/>
                <a:ea typeface="Calibri"/>
                <a:cs typeface="Calibri"/>
                <a:sym typeface="Calibri"/>
              </a:rPr>
              <a:t>활동을</a:t>
            </a:r>
            <a:r>
              <a:rPr lang="pt-BR" altLang="ko-Kore-KR" sz="1800" dirty="0">
                <a:latin typeface="Calibri"/>
                <a:ea typeface="Calibri"/>
                <a:cs typeface="Calibri"/>
                <a:sym typeface="Calibri"/>
              </a:rPr>
              <a:t> </a:t>
            </a:r>
            <a:r>
              <a:rPr lang="pt-BR" altLang="ko-Kore-KR" sz="1800" dirty="0" err="1">
                <a:latin typeface="Calibri"/>
                <a:ea typeface="Calibri"/>
                <a:cs typeface="Calibri"/>
                <a:sym typeface="Calibri"/>
              </a:rPr>
              <a:t>수행해</a:t>
            </a:r>
            <a:br>
              <a:rPr lang="pt-BR" altLang="ko-Kore-KR" sz="1800" dirty="0">
                <a:latin typeface="Calibri"/>
                <a:ea typeface="Calibri"/>
                <a:cs typeface="Calibri"/>
                <a:sym typeface="Calibri"/>
              </a:rPr>
            </a:br>
            <a:r>
              <a:rPr lang="pt-BR" altLang="ko-Kore-KR" sz="1800" dirty="0" err="1">
                <a:latin typeface="Calibri"/>
                <a:ea typeface="Calibri"/>
                <a:cs typeface="Calibri"/>
                <a:sym typeface="Calibri"/>
              </a:rPr>
              <a:t>안전한</a:t>
            </a:r>
            <a:r>
              <a:rPr lang="pt-BR" altLang="ko-Kore-KR" sz="1800" dirty="0">
                <a:latin typeface="Calibri"/>
                <a:ea typeface="Calibri"/>
                <a:cs typeface="Calibri"/>
                <a:sym typeface="Calibri"/>
              </a:rPr>
              <a:t> </a:t>
            </a:r>
            <a:r>
              <a:rPr lang="pt-BR" altLang="ko-Kore-KR" sz="1800" dirty="0" err="1">
                <a:latin typeface="Calibri"/>
                <a:ea typeface="Calibri"/>
                <a:cs typeface="Calibri"/>
                <a:sym typeface="Calibri"/>
              </a:rPr>
              <a:t>SW를</a:t>
            </a:r>
            <a:r>
              <a:rPr lang="pt-BR" altLang="ko-Kore-KR" sz="1800" dirty="0">
                <a:latin typeface="Calibri"/>
                <a:ea typeface="Calibri"/>
                <a:cs typeface="Calibri"/>
                <a:sym typeface="Calibri"/>
              </a:rPr>
              <a:t> </a:t>
            </a:r>
            <a:r>
              <a:rPr lang="pt-BR" altLang="ko-Kore-KR" sz="1800" dirty="0" err="1">
                <a:latin typeface="Calibri"/>
                <a:ea typeface="Calibri"/>
                <a:cs typeface="Calibri"/>
                <a:sym typeface="Calibri"/>
              </a:rPr>
              <a:t>개발하는</a:t>
            </a:r>
            <a:r>
              <a:rPr lang="pt-BR" altLang="ko-Kore-KR" sz="1800" dirty="0">
                <a:latin typeface="Calibri"/>
                <a:ea typeface="Calibri"/>
                <a:cs typeface="Calibri"/>
                <a:sym typeface="Calibri"/>
              </a:rPr>
              <a:t> </a:t>
            </a:r>
            <a:r>
              <a:rPr lang="pt-BR" altLang="ko-Kore-KR" sz="1800" dirty="0" err="1">
                <a:latin typeface="Calibri"/>
                <a:ea typeface="Calibri"/>
                <a:cs typeface="Calibri"/>
                <a:sym typeface="Calibri"/>
              </a:rPr>
              <a:t>것이</a:t>
            </a:r>
            <a:r>
              <a:rPr lang="pt-BR" altLang="ko-Kore-KR" sz="1800" dirty="0">
                <a:latin typeface="Calibri"/>
                <a:ea typeface="Calibri"/>
                <a:cs typeface="Calibri"/>
                <a:sym typeface="Calibri"/>
              </a:rPr>
              <a:t> </a:t>
            </a:r>
            <a:r>
              <a:rPr lang="pt-BR" altLang="ko-Kore-KR" sz="1800" dirty="0" err="1">
                <a:latin typeface="Calibri"/>
                <a:ea typeface="Calibri"/>
                <a:cs typeface="Calibri"/>
                <a:sym typeface="Calibri"/>
              </a:rPr>
              <a:t>목표</a:t>
            </a:r>
            <a:endParaRPr lang="pt-BR" altLang="ko-Kore-KR" sz="1800" dirty="0">
              <a:latin typeface="Calibri"/>
              <a:ea typeface="Calibri"/>
              <a:cs typeface="Calibri"/>
              <a:sym typeface="Calibri"/>
            </a:endParaRPr>
          </a:p>
          <a:p>
            <a:pPr marL="228600" lvl="0" indent="-228600" algn="l" rtl="0">
              <a:lnSpc>
                <a:spcPct val="90000"/>
              </a:lnSpc>
              <a:spcBef>
                <a:spcPts val="0"/>
              </a:spcBef>
              <a:spcAft>
                <a:spcPts val="0"/>
              </a:spcAft>
              <a:buClr>
                <a:schemeClr val="dk1"/>
              </a:buClr>
              <a:buSzPts val="2200"/>
              <a:buChar char="•"/>
            </a:pPr>
            <a:endParaRPr lang="en-US" altLang="ko-KR" sz="1800" dirty="0">
              <a:latin typeface="Calibri"/>
              <a:ea typeface="Calibri"/>
              <a:cs typeface="Calibri"/>
              <a:sym typeface="Calibri"/>
            </a:endParaRPr>
          </a:p>
          <a:p>
            <a:pPr marL="228600" lvl="0" indent="-228600" algn="l" rtl="0">
              <a:lnSpc>
                <a:spcPct val="90000"/>
              </a:lnSpc>
              <a:spcBef>
                <a:spcPts val="0"/>
              </a:spcBef>
              <a:spcAft>
                <a:spcPts val="0"/>
              </a:spcAft>
              <a:buClr>
                <a:schemeClr val="dk1"/>
              </a:buClr>
              <a:buSzPts val="2200"/>
              <a:buChar char="•"/>
            </a:pPr>
            <a:endParaRPr lang="en-US" altLang="ko-KR" dirty="0">
              <a:latin typeface="Calibri"/>
              <a:ea typeface="Calibri"/>
              <a:cs typeface="Calibri"/>
              <a:sym typeface="Calibri"/>
            </a:endParaRPr>
          </a:p>
          <a:p>
            <a:pPr marL="228600" indent="-228600">
              <a:lnSpc>
                <a:spcPct val="90000"/>
              </a:lnSpc>
              <a:buClr>
                <a:schemeClr val="dk1"/>
              </a:buClr>
              <a:buSzPts val="2200"/>
              <a:buFont typeface="Roboto Mono"/>
              <a:buChar char="•"/>
            </a:pPr>
            <a:r>
              <a:rPr lang="ko-KR" altLang="en-US" sz="1800" dirty="0"/>
              <a:t>일회성이 아닌 </a:t>
            </a:r>
            <a:r>
              <a:rPr lang="en" altLang="ko-KR" sz="1800" dirty="0"/>
              <a:t>SW </a:t>
            </a:r>
            <a:r>
              <a:rPr lang="ko-KR" altLang="en-US" sz="1800" dirty="0"/>
              <a:t>수명 주기 동안 지속 필요</a:t>
            </a:r>
          </a:p>
          <a:p>
            <a:pPr marL="228600" indent="-228600">
              <a:lnSpc>
                <a:spcPct val="90000"/>
              </a:lnSpc>
              <a:buClr>
                <a:schemeClr val="dk1"/>
              </a:buClr>
              <a:buSzPts val="2200"/>
              <a:buFont typeface="Roboto Mono"/>
              <a:buChar char="•"/>
            </a:pPr>
            <a:endParaRPr lang="pt-BR" altLang="ko-Kore-KR" dirty="0">
              <a:latin typeface="Calibri"/>
              <a:ea typeface="Calibri"/>
              <a:cs typeface="Calibri"/>
              <a:sym typeface="Calibri"/>
            </a:endParaRPr>
          </a:p>
          <a:p>
            <a:pPr marL="228600" indent="-228600">
              <a:lnSpc>
                <a:spcPct val="90000"/>
              </a:lnSpc>
              <a:buClr>
                <a:schemeClr val="dk1"/>
              </a:buClr>
              <a:buSzPts val="2200"/>
              <a:buFont typeface="Roboto Mono"/>
              <a:buChar char="•"/>
            </a:pPr>
            <a:endParaRPr lang="en-US" altLang="ko-Kore-KR" sz="1800" dirty="0">
              <a:latin typeface="Calibri"/>
              <a:ea typeface="Calibri"/>
              <a:cs typeface="Calibri"/>
              <a:sym typeface="Calibri"/>
            </a:endParaRPr>
          </a:p>
          <a:p>
            <a:pPr marL="228600" lvl="0" indent="-228600" algn="l" rtl="0">
              <a:lnSpc>
                <a:spcPct val="90000"/>
              </a:lnSpc>
              <a:spcBef>
                <a:spcPts val="0"/>
              </a:spcBef>
              <a:spcAft>
                <a:spcPts val="0"/>
              </a:spcAft>
              <a:buClr>
                <a:schemeClr val="dk1"/>
              </a:buClr>
              <a:buSzPts val="2200"/>
              <a:buChar char="•"/>
            </a:pPr>
            <a:endParaRPr lang="ko-KR" altLang="en-US" sz="1800" dirty="0">
              <a:latin typeface="Calibri"/>
              <a:ea typeface="Calibri"/>
              <a:cs typeface="Calibri"/>
              <a:sym typeface="Calibri"/>
            </a:endParaRPr>
          </a:p>
        </p:txBody>
      </p:sp>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pic>
        <p:nvPicPr>
          <p:cNvPr id="1026" name="Picture 2">
            <a:extLst>
              <a:ext uri="{FF2B5EF4-FFF2-40B4-BE49-F238E27FC236}">
                <a16:creationId xmlns:a16="http://schemas.microsoft.com/office/drawing/2014/main" id="{CAD680FC-43E0-7DD7-29D6-75FCF9160A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261" y="1081260"/>
            <a:ext cx="8890000" cy="4330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pic>
        <p:nvPicPr>
          <p:cNvPr id="6" name="그림 5">
            <a:extLst>
              <a:ext uri="{FF2B5EF4-FFF2-40B4-BE49-F238E27FC236}">
                <a16:creationId xmlns:a16="http://schemas.microsoft.com/office/drawing/2014/main" id="{F9127E79-B06E-ED53-2933-E7BF1F7A106F}"/>
              </a:ext>
            </a:extLst>
          </p:cNvPr>
          <p:cNvPicPr>
            <a:picLocks noChangeAspect="1"/>
          </p:cNvPicPr>
          <p:nvPr/>
        </p:nvPicPr>
        <p:blipFill>
          <a:blip r:embed="rId3"/>
          <a:srcRect/>
          <a:stretch/>
        </p:blipFill>
        <p:spPr>
          <a:xfrm>
            <a:off x="3565397" y="1247590"/>
            <a:ext cx="4571508" cy="3928422"/>
          </a:xfrm>
          <a:prstGeom prst="rect">
            <a:avLst/>
          </a:prstGeom>
        </p:spPr>
      </p:pic>
    </p:spTree>
    <p:extLst>
      <p:ext uri="{BB962C8B-B14F-4D97-AF65-F5344CB8AC3E}">
        <p14:creationId xmlns:p14="http://schemas.microsoft.com/office/powerpoint/2010/main" val="39880780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pic>
        <p:nvPicPr>
          <p:cNvPr id="6" name="그림 5">
            <a:extLst>
              <a:ext uri="{FF2B5EF4-FFF2-40B4-BE49-F238E27FC236}">
                <a16:creationId xmlns:a16="http://schemas.microsoft.com/office/drawing/2014/main" id="{F9127E79-B06E-ED53-2933-E7BF1F7A106F}"/>
              </a:ext>
            </a:extLst>
          </p:cNvPr>
          <p:cNvPicPr>
            <a:picLocks noChangeAspect="1"/>
          </p:cNvPicPr>
          <p:nvPr/>
        </p:nvPicPr>
        <p:blipFill>
          <a:blip r:embed="rId3"/>
          <a:srcRect/>
          <a:stretch/>
        </p:blipFill>
        <p:spPr>
          <a:xfrm>
            <a:off x="1376261" y="2352206"/>
            <a:ext cx="4571508" cy="2695584"/>
          </a:xfrm>
          <a:prstGeom prst="rect">
            <a:avLst/>
          </a:prstGeom>
        </p:spPr>
      </p:pic>
      <p:sp>
        <p:nvSpPr>
          <p:cNvPr id="2" name="TextBox 1">
            <a:extLst>
              <a:ext uri="{FF2B5EF4-FFF2-40B4-BE49-F238E27FC236}">
                <a16:creationId xmlns:a16="http://schemas.microsoft.com/office/drawing/2014/main" id="{6E822487-1808-F0BF-A28B-E4EA9EF5FCB5}"/>
              </a:ext>
            </a:extLst>
          </p:cNvPr>
          <p:cNvSpPr txBox="1"/>
          <p:nvPr/>
        </p:nvSpPr>
        <p:spPr>
          <a:xfrm>
            <a:off x="1290234" y="1933413"/>
            <a:ext cx="8536311" cy="307777"/>
          </a:xfrm>
          <a:prstGeom prst="rect">
            <a:avLst/>
          </a:prstGeom>
          <a:noFill/>
        </p:spPr>
        <p:txBody>
          <a:bodyPr wrap="none" rtlCol="0">
            <a:spAutoFit/>
          </a:bodyPr>
          <a:lstStyle/>
          <a:p>
            <a:r>
              <a:rPr kumimoji="1" lang="ko-KR" altLang="en-US" dirty="0">
                <a:solidFill>
                  <a:schemeClr val="tx1"/>
                </a:solidFill>
              </a:rPr>
              <a:t>사용시에 내 코드가 학습되는 것을 방지하려면 반드시 </a:t>
            </a:r>
            <a:r>
              <a:rPr kumimoji="1" lang="en-US" altLang="ko-KR" dirty="0">
                <a:solidFill>
                  <a:schemeClr val="tx1"/>
                </a:solidFill>
              </a:rPr>
              <a:t>Share </a:t>
            </a:r>
            <a:r>
              <a:rPr kumimoji="1" lang="en-US" altLang="ko-KR" dirty="0" err="1">
                <a:solidFill>
                  <a:schemeClr val="tx1"/>
                </a:solidFill>
              </a:rPr>
              <a:t>CodeWhisperer</a:t>
            </a:r>
            <a:r>
              <a:rPr kumimoji="1" lang="en-US" altLang="ko-KR" dirty="0">
                <a:solidFill>
                  <a:schemeClr val="tx1"/>
                </a:solidFill>
              </a:rPr>
              <a:t> content with AWS </a:t>
            </a:r>
            <a:r>
              <a:rPr kumimoji="1" lang="ko-KR" altLang="en-US" dirty="0">
                <a:solidFill>
                  <a:schemeClr val="tx1"/>
                </a:solidFill>
              </a:rPr>
              <a:t>옵션 해제</a:t>
            </a:r>
            <a:endParaRPr kumimoji="1" lang="ko-Kore-KR" altLang="en-US" dirty="0">
              <a:solidFill>
                <a:schemeClr val="tx1"/>
              </a:solidFill>
            </a:endParaRPr>
          </a:p>
        </p:txBody>
      </p:sp>
    </p:spTree>
    <p:extLst>
      <p:ext uri="{BB962C8B-B14F-4D97-AF65-F5344CB8AC3E}">
        <p14:creationId xmlns:p14="http://schemas.microsoft.com/office/powerpoint/2010/main" val="42386005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43"/>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dirty="0"/>
              <a:t>THANK </a:t>
            </a:r>
            <a:r>
              <a:rPr lang="en" sz="9000" dirty="0">
                <a:solidFill>
                  <a:schemeClr val="accent3"/>
                </a:solidFill>
              </a:rPr>
              <a:t>YOU!</a:t>
            </a:r>
            <a:endParaRPr sz="9000" dirty="0">
              <a:solidFill>
                <a:schemeClr val="accent3"/>
              </a:solidFill>
            </a:endParaRPr>
          </a:p>
        </p:txBody>
      </p:sp>
      <p:sp>
        <p:nvSpPr>
          <p:cNvPr id="854" name="Google Shape;854;p43"/>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Do you have any questions?</a:t>
            </a:r>
            <a:endParaRPr dirty="0"/>
          </a:p>
        </p:txBody>
      </p:sp>
      <p:sp>
        <p:nvSpPr>
          <p:cNvPr id="861" name="Google Shape;861;p43"/>
          <p:cNvSpPr txBox="1">
            <a:spLocks noGrp="1"/>
          </p:cNvSpPr>
          <p:nvPr>
            <p:ph type="body" idx="2"/>
          </p:nvPr>
        </p:nvSpPr>
        <p:spPr>
          <a:xfrm>
            <a:off x="7448900" y="2862000"/>
            <a:ext cx="3167700" cy="10683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ko-KR" altLang="en-US" dirty="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sz="4800" dirty="0"/>
              <a:t>Why</a:t>
            </a:r>
            <a:br>
              <a:rPr lang="en-US" altLang="ko-KR" sz="4800" dirty="0"/>
            </a:br>
            <a:r>
              <a:rPr lang="en" altLang="ko-KR" dirty="0">
                <a:solidFill>
                  <a:schemeClr val="accent1"/>
                </a:solidFill>
              </a:rPr>
              <a:t>API Security</a:t>
            </a:r>
            <a:endParaRPr sz="5800" dirty="0">
              <a:latin typeface="+mn-ea"/>
              <a:ea typeface="+mn-ea"/>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dirty="0">
                <a:ln>
                  <a:noFill/>
                </a:ln>
                <a:solidFill>
                  <a:schemeClr val="accent1"/>
                </a:solidFill>
                <a:latin typeface="Malgun Gothic" panose="020B0503020000020004" pitchFamily="34" charset="-127"/>
                <a:ea typeface="Malgun Gothic" panose="020B0503020000020004" pitchFamily="34" charset="-127"/>
              </a:rPr>
              <a:t>0</a:t>
            </a:r>
            <a:r>
              <a:rPr lang="en-US" dirty="0">
                <a:ln>
                  <a:noFill/>
                </a:ln>
                <a:solidFill>
                  <a:schemeClr val="accent1"/>
                </a:solidFill>
                <a:latin typeface="Malgun Gothic" panose="020B0503020000020004" pitchFamily="34" charset="-127"/>
                <a:ea typeface="Malgun Gothic" panose="020B0503020000020004" pitchFamily="34" charset="-127"/>
              </a:rPr>
              <a:t>2</a:t>
            </a:r>
            <a:endParaRPr dirty="0">
              <a:ln>
                <a:noFill/>
              </a:ln>
              <a:solidFill>
                <a:schemeClr val="accent1"/>
              </a:solidFill>
              <a:latin typeface="Malgun Gothic" panose="020B0503020000020004" pitchFamily="34" charset="-127"/>
              <a:ea typeface="Malgun Gothic" panose="020B0503020000020004" pitchFamily="34" charset="-127"/>
            </a:endParaRPr>
          </a:p>
        </p:txBody>
      </p:sp>
      <p:sp>
        <p:nvSpPr>
          <p:cNvPr id="3" name="텍스트 개체 틀 2">
            <a:extLst>
              <a:ext uri="{FF2B5EF4-FFF2-40B4-BE49-F238E27FC236}">
                <a16:creationId xmlns:a16="http://schemas.microsoft.com/office/drawing/2014/main" id="{119AE39E-7032-CD75-C2C4-84909933C2EA}"/>
              </a:ext>
            </a:extLst>
          </p:cNvPr>
          <p:cNvSpPr>
            <a:spLocks noGrp="1"/>
          </p:cNvSpPr>
          <p:nvPr>
            <p:ph type="body" idx="1"/>
          </p:nvPr>
        </p:nvSpPr>
        <p:spPr/>
        <p:txBody>
          <a:bodyPr/>
          <a:lstStyle/>
          <a:p>
            <a:pPr marL="114300" indent="0">
              <a:buNone/>
            </a:pPr>
            <a:r>
              <a:rPr lang="ko-KR" altLang="en-US" dirty="0"/>
              <a:t>  </a:t>
            </a:r>
            <a:endParaRPr lang="ko-Kore-KR" altLang="en-US" dirty="0">
              <a:latin typeface="+mn-ea"/>
              <a:ea typeface="+mn-ea"/>
            </a:endParaRPr>
          </a:p>
        </p:txBody>
      </p:sp>
    </p:spTree>
    <p:extLst>
      <p:ext uri="{BB962C8B-B14F-4D97-AF65-F5344CB8AC3E}">
        <p14:creationId xmlns:p14="http://schemas.microsoft.com/office/powerpoint/2010/main" val="163726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1283071" y="2254250"/>
            <a:ext cx="9127564" cy="556827"/>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ko-KR" altLang="en-US" dirty="0"/>
              <a:t>모던 프로그래밍에서의 기능 요청은 </a:t>
            </a:r>
            <a:r>
              <a:rPr lang="en-US" altLang="ko-KR" dirty="0"/>
              <a:t>API</a:t>
            </a:r>
            <a:r>
              <a:rPr lang="ko-KR" altLang="en-US" dirty="0" err="1"/>
              <a:t>를</a:t>
            </a:r>
            <a:r>
              <a:rPr lang="ko-KR" altLang="en-US" dirty="0"/>
              <a:t> 통해 이뤄지지 않는 것이 거의 없음</a:t>
            </a:r>
            <a:endParaRPr lang="en-US" altLang="ko-KR" dirty="0"/>
          </a:p>
          <a:p>
            <a:pPr marL="0" lvl="0" indent="0" algn="ctr" rtl="0">
              <a:spcBef>
                <a:spcPts val="0"/>
              </a:spcBef>
              <a:spcAft>
                <a:spcPts val="0"/>
              </a:spcAft>
              <a:buNone/>
            </a:pPr>
            <a:endParaRPr lang="en-US" dirty="0"/>
          </a:p>
          <a:p>
            <a:pPr marL="0" lvl="0" indent="0" algn="ctr" rtl="0">
              <a:spcBef>
                <a:spcPts val="0"/>
              </a:spcBef>
              <a:spcAft>
                <a:spcPts val="0"/>
              </a:spcAft>
              <a:buNone/>
            </a:pPr>
            <a:r>
              <a:rPr lang="ko-KR" altLang="en-US" dirty="0"/>
              <a:t>과거의 웹 기반의 서비스들은 웹서버 뒤에 </a:t>
            </a:r>
            <a:r>
              <a:rPr lang="en-US" altLang="ko-KR" dirty="0"/>
              <a:t> API</a:t>
            </a:r>
            <a:r>
              <a:rPr lang="ko-KR" altLang="en-US" dirty="0"/>
              <a:t>가 숨어있었지만 지금은 </a:t>
            </a:r>
            <a:r>
              <a:rPr lang="en-US" altLang="ko-KR" dirty="0"/>
              <a:t>?</a:t>
            </a:r>
          </a:p>
          <a:p>
            <a:pPr marL="0" lvl="0" indent="0" algn="ctr" rtl="0">
              <a:spcBef>
                <a:spcPts val="0"/>
              </a:spcBef>
              <a:spcAft>
                <a:spcPts val="0"/>
              </a:spcAft>
              <a:buNone/>
            </a:pPr>
            <a:endParaRPr lang="en-US" altLang="ko-KR" dirty="0"/>
          </a:p>
          <a:p>
            <a:pPr marL="0" lvl="0" indent="0" algn="ctr" rtl="0">
              <a:spcBef>
                <a:spcPts val="0"/>
              </a:spcBef>
              <a:spcAft>
                <a:spcPts val="0"/>
              </a:spcAft>
              <a:buNone/>
            </a:pPr>
            <a:endParaRPr lang="en-US" altLang="ko-KR" dirty="0"/>
          </a:p>
          <a:p>
            <a:pPr marL="0" lvl="0" indent="0" algn="ctr" rtl="0">
              <a:spcBef>
                <a:spcPts val="0"/>
              </a:spcBef>
              <a:spcAft>
                <a:spcPts val="0"/>
              </a:spcAft>
              <a:buNone/>
            </a:pPr>
            <a:r>
              <a:rPr lang="ko-KR" altLang="en-US" dirty="0"/>
              <a:t>특히 모바일 서비스의 경우 앱에서 바로 </a:t>
            </a:r>
            <a:r>
              <a:rPr lang="en-US" altLang="ko-KR" dirty="0"/>
              <a:t>API</a:t>
            </a:r>
            <a:r>
              <a:rPr lang="ko-KR" altLang="en-US" dirty="0" err="1"/>
              <a:t>를</a:t>
            </a:r>
            <a:r>
              <a:rPr lang="ko-KR" altLang="en-US" dirty="0"/>
              <a:t> 호출하는 경우가 대부분이므로</a:t>
            </a:r>
            <a:endParaRPr lang="en-US" altLang="ko-KR" dirty="0"/>
          </a:p>
          <a:p>
            <a:pPr marL="0" lvl="0" indent="0" algn="ctr" rtl="0">
              <a:spcBef>
                <a:spcPts val="0"/>
              </a:spcBef>
              <a:spcAft>
                <a:spcPts val="0"/>
              </a:spcAft>
              <a:buNone/>
            </a:pPr>
            <a:r>
              <a:rPr lang="ko-KR" altLang="en-US" dirty="0"/>
              <a:t> </a:t>
            </a:r>
            <a:r>
              <a:rPr lang="en-US" altLang="ko-KR" dirty="0"/>
              <a:t>API</a:t>
            </a:r>
            <a:r>
              <a:rPr lang="ko-KR" altLang="en-US" dirty="0"/>
              <a:t>가 사용자에게 그대로 노출되고 이에 대한 접근이 보장됨</a:t>
            </a:r>
            <a:endParaRPr lang="en-US" altLang="ko-KR" dirty="0"/>
          </a:p>
        </p:txBody>
      </p:sp>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spTree>
    <p:extLst>
      <p:ext uri="{BB962C8B-B14F-4D97-AF65-F5344CB8AC3E}">
        <p14:creationId xmlns:p14="http://schemas.microsoft.com/office/powerpoint/2010/main" val="3620653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altLang="ko-KR" sz="5800" dirty="0"/>
              <a:t>OWASP</a:t>
            </a:r>
            <a:br>
              <a:rPr lang="en-US" altLang="ko-KR" sz="5800" dirty="0"/>
            </a:br>
            <a:r>
              <a:rPr lang="en-US" altLang="ko-KR" sz="6800" dirty="0">
                <a:solidFill>
                  <a:schemeClr val="accent1"/>
                </a:solidFill>
              </a:rPr>
              <a:t>API Security</a:t>
            </a:r>
            <a:br>
              <a:rPr lang="en-US" altLang="ko-KR" sz="6800" dirty="0">
                <a:solidFill>
                  <a:schemeClr val="accent1"/>
                </a:solidFill>
              </a:rPr>
            </a:br>
            <a:r>
              <a:rPr lang="en-US" altLang="ko-KR" sz="6800" dirty="0">
                <a:solidFill>
                  <a:schemeClr val="accent1"/>
                </a:solidFill>
              </a:rPr>
              <a:t>TOP 10</a:t>
            </a:r>
            <a:endParaRPr lang="en-US" sz="5800" dirty="0">
              <a:latin typeface="+mn-ea"/>
              <a:ea typeface="+mn-ea"/>
            </a:endParaRPr>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dirty="0">
                <a:ln>
                  <a:noFill/>
                </a:ln>
                <a:solidFill>
                  <a:schemeClr val="accent1"/>
                </a:solidFill>
                <a:latin typeface="Malgun Gothic" panose="020B0503020000020004" pitchFamily="34" charset="-127"/>
                <a:ea typeface="Malgun Gothic" panose="020B0503020000020004" pitchFamily="34" charset="-127"/>
              </a:rPr>
              <a:t>0</a:t>
            </a:r>
            <a:r>
              <a:rPr lang="en-US" dirty="0">
                <a:ln>
                  <a:noFill/>
                </a:ln>
                <a:solidFill>
                  <a:schemeClr val="accent1"/>
                </a:solidFill>
                <a:latin typeface="Malgun Gothic" panose="020B0503020000020004" pitchFamily="34" charset="-127"/>
                <a:ea typeface="Malgun Gothic" panose="020B0503020000020004" pitchFamily="34" charset="-127"/>
              </a:rPr>
              <a:t>3</a:t>
            </a:r>
            <a:endParaRPr dirty="0">
              <a:ln>
                <a:noFill/>
              </a:ln>
              <a:solidFill>
                <a:schemeClr val="accent1"/>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057136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3" name="제목 2">
            <a:extLst>
              <a:ext uri="{FF2B5EF4-FFF2-40B4-BE49-F238E27FC236}">
                <a16:creationId xmlns:a16="http://schemas.microsoft.com/office/drawing/2014/main" id="{6BABF177-84F1-CFB0-B7A5-D295B1573CC0}"/>
              </a:ext>
            </a:extLst>
          </p:cNvPr>
          <p:cNvSpPr>
            <a:spLocks noGrp="1"/>
          </p:cNvSpPr>
          <p:nvPr>
            <p:ph type="title"/>
          </p:nvPr>
        </p:nvSpPr>
        <p:spPr/>
        <p:txBody>
          <a:bodyPr/>
          <a:lstStyle/>
          <a:p>
            <a:r>
              <a:rPr lang="ko-KR" altLang="en-US" dirty="0"/>
              <a:t> </a:t>
            </a:r>
            <a:endParaRPr lang="ko-Kore-KR" altLang="en-US" dirty="0"/>
          </a:p>
        </p:txBody>
      </p:sp>
      <p:sp>
        <p:nvSpPr>
          <p:cNvPr id="5" name="부제목 4">
            <a:extLst>
              <a:ext uri="{FF2B5EF4-FFF2-40B4-BE49-F238E27FC236}">
                <a16:creationId xmlns:a16="http://schemas.microsoft.com/office/drawing/2014/main" id="{D4A143E7-C45D-89F8-7072-3192B726C24C}"/>
              </a:ext>
            </a:extLst>
          </p:cNvPr>
          <p:cNvSpPr>
            <a:spLocks noGrp="1"/>
          </p:cNvSpPr>
          <p:nvPr>
            <p:ph type="subTitle" idx="1"/>
          </p:nvPr>
        </p:nvSpPr>
        <p:spPr/>
        <p:txBody>
          <a:bodyPr/>
          <a:lstStyle/>
          <a:p>
            <a:r>
              <a:rPr lang="ko-KR" altLang="en-US" dirty="0"/>
              <a:t> </a:t>
            </a:r>
            <a:endParaRPr lang="ko-Kore-KR" altLang="en-US" dirty="0"/>
          </a:p>
        </p:txBody>
      </p:sp>
      <p:graphicFrame>
        <p:nvGraphicFramePr>
          <p:cNvPr id="4" name="표 3">
            <a:extLst>
              <a:ext uri="{FF2B5EF4-FFF2-40B4-BE49-F238E27FC236}">
                <a16:creationId xmlns:a16="http://schemas.microsoft.com/office/drawing/2014/main" id="{17B84D9D-9D9C-B872-27EA-35AFE1AEB2F9}"/>
              </a:ext>
            </a:extLst>
          </p:cNvPr>
          <p:cNvGraphicFramePr>
            <a:graphicFrameLocks noGrp="1"/>
          </p:cNvGraphicFramePr>
          <p:nvPr>
            <p:extLst>
              <p:ext uri="{D42A27DB-BD31-4B8C-83A1-F6EECF244321}">
                <p14:modId xmlns:p14="http://schemas.microsoft.com/office/powerpoint/2010/main" val="1671489910"/>
              </p:ext>
            </p:extLst>
          </p:nvPr>
        </p:nvGraphicFramePr>
        <p:xfrm>
          <a:off x="1057523" y="1248355"/>
          <a:ext cx="10768187" cy="4439032"/>
        </p:xfrm>
        <a:graphic>
          <a:graphicData uri="http://schemas.openxmlformats.org/drawingml/2006/table">
            <a:tbl>
              <a:tblPr>
                <a:tableStyleId>{793D81CF-94F2-401A-BA57-92F5A7B2D0C5}</a:tableStyleId>
              </a:tblPr>
              <a:tblGrid>
                <a:gridCol w="2962266">
                  <a:extLst>
                    <a:ext uri="{9D8B030D-6E8A-4147-A177-3AD203B41FA5}">
                      <a16:colId xmlns:a16="http://schemas.microsoft.com/office/drawing/2014/main" val="3684610352"/>
                    </a:ext>
                  </a:extLst>
                </a:gridCol>
                <a:gridCol w="7805921">
                  <a:extLst>
                    <a:ext uri="{9D8B030D-6E8A-4147-A177-3AD203B41FA5}">
                      <a16:colId xmlns:a16="http://schemas.microsoft.com/office/drawing/2014/main" val="3299259323"/>
                    </a:ext>
                  </a:extLst>
                </a:gridCol>
              </a:tblGrid>
              <a:tr h="170596">
                <a:tc>
                  <a:txBody>
                    <a:bodyPr/>
                    <a:lstStyle/>
                    <a:p>
                      <a:pPr algn="l" fontAlgn="ctr"/>
                      <a:r>
                        <a:rPr lang="en" sz="1000" u="none" strike="noStrike">
                          <a:effectLst/>
                        </a:rPr>
                        <a:t>Risk</a:t>
                      </a:r>
                      <a:endParaRPr lang="en" sz="1000" b="1" i="0" u="none" strike="noStrike">
                        <a:solidFill>
                          <a:srgbClr val="1F2328"/>
                        </a:solidFill>
                        <a:effectLst/>
                        <a:latin typeface="Helvetica" pitchFamily="2" charset="0"/>
                        <a:ea typeface="맑은 고딕" panose="020B0503020000020004" pitchFamily="34" charset="-127"/>
                      </a:endParaRPr>
                    </a:p>
                  </a:txBody>
                  <a:tcPr marL="3964" marR="3964" marT="39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 sz="1000" u="none" strike="noStrike">
                          <a:effectLst/>
                        </a:rPr>
                        <a:t>Description</a:t>
                      </a:r>
                      <a:endParaRPr lang="en" sz="1000" b="1" i="0" u="none" strike="noStrike">
                        <a:solidFill>
                          <a:srgbClr val="1F2328"/>
                        </a:solidFill>
                        <a:effectLst/>
                        <a:latin typeface="Helvetica" pitchFamily="2" charset="0"/>
                        <a:ea typeface="맑은 고딕" panose="020B0503020000020004" pitchFamily="34" charset="-127"/>
                      </a:endParaRPr>
                    </a:p>
                  </a:txBody>
                  <a:tcPr marL="3964" marR="3964" marT="39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1567376"/>
                  </a:ext>
                </a:extLst>
              </a:tr>
              <a:tr h="283051">
                <a:tc>
                  <a:txBody>
                    <a:bodyPr/>
                    <a:lstStyle/>
                    <a:p>
                      <a:pPr algn="l" fontAlgn="ctr"/>
                      <a:r>
                        <a:rPr lang="en" sz="1000" u="sng" strike="noStrike" dirty="0">
                          <a:effectLst/>
                          <a:hlinkClick r:id="rId3"/>
                        </a:rPr>
                        <a:t>1- Broken Object Level Authorization</a:t>
                      </a:r>
                      <a:endParaRPr lang="en" sz="1000" b="0" i="0" u="sng" strike="noStrike" dirty="0">
                        <a:solidFill>
                          <a:srgbClr val="0563C1"/>
                        </a:solidFill>
                        <a:effectLst/>
                        <a:latin typeface="맑은 고딕" panose="020B0503020000020004" pitchFamily="34" charset="-127"/>
                        <a:ea typeface="맑은 고딕" panose="020B0503020000020004" pitchFamily="34" charset="-127"/>
                      </a:endParaRPr>
                    </a:p>
                  </a:txBody>
                  <a:tcPr marL="3964" marR="3964" marT="39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 sz="1000" u="none" strike="noStrike" dirty="0">
                          <a:effectLst/>
                        </a:rPr>
                        <a:t>APIs tend to expose endpoints that handle object identifiers, creating a wide attack surface of Object Level Access Control issues. Object level authorization checks should be considered in every function that accesses a data source using an ID from the user.</a:t>
                      </a:r>
                      <a:endParaRPr lang="en" sz="1000" b="0" i="0" u="none" strike="noStrike" dirty="0">
                        <a:solidFill>
                          <a:srgbClr val="1F2328"/>
                        </a:solidFill>
                        <a:effectLst/>
                        <a:latin typeface="Helvetica" pitchFamily="2" charset="0"/>
                        <a:ea typeface="맑은 고딕" panose="020B0503020000020004" pitchFamily="34" charset="-127"/>
                      </a:endParaRPr>
                    </a:p>
                  </a:txBody>
                  <a:tcPr marL="3964" marR="3964" marT="39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3554218"/>
                  </a:ext>
                </a:extLst>
              </a:tr>
              <a:tr h="422760">
                <a:tc>
                  <a:txBody>
                    <a:bodyPr/>
                    <a:lstStyle/>
                    <a:p>
                      <a:pPr algn="l" fontAlgn="ctr"/>
                      <a:r>
                        <a:rPr lang="en" sz="1000" u="sng" strike="noStrike" dirty="0">
                          <a:effectLst/>
                          <a:hlinkClick r:id="rId4"/>
                        </a:rPr>
                        <a:t>2 - Broken Authentication</a:t>
                      </a:r>
                      <a:endParaRPr lang="en" sz="1000" b="0" i="0" u="sng" strike="noStrike" dirty="0">
                        <a:solidFill>
                          <a:srgbClr val="0563C1"/>
                        </a:solidFill>
                        <a:effectLst/>
                        <a:latin typeface="맑은 고딕" panose="020B0503020000020004" pitchFamily="34" charset="-127"/>
                        <a:ea typeface="맑은 고딕" panose="020B0503020000020004" pitchFamily="34" charset="-127"/>
                      </a:endParaRPr>
                    </a:p>
                  </a:txBody>
                  <a:tcPr marL="3964" marR="3964" marT="39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 sz="1000" u="none" strike="noStrike" dirty="0">
                          <a:effectLst/>
                        </a:rPr>
                        <a:t>Authentication mechanisms are often implemented incorrectly, allowing attackers to compromise authentication tokens or to exploit implementation flaws to assume other user's identities temporarily or permanently. Compromising a system's ability to identify the client/user, compromises API security overall.</a:t>
                      </a:r>
                      <a:endParaRPr lang="en" sz="1000" b="0" i="0" u="none" strike="noStrike" dirty="0">
                        <a:solidFill>
                          <a:srgbClr val="1F2328"/>
                        </a:solidFill>
                        <a:effectLst/>
                        <a:latin typeface="Helvetica" pitchFamily="2" charset="0"/>
                        <a:ea typeface="맑은 고딕" panose="020B0503020000020004" pitchFamily="34" charset="-127"/>
                      </a:endParaRPr>
                    </a:p>
                  </a:txBody>
                  <a:tcPr marL="3964" marR="3964" marT="39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8286743"/>
                  </a:ext>
                </a:extLst>
              </a:tr>
              <a:tr h="422760">
                <a:tc>
                  <a:txBody>
                    <a:bodyPr/>
                    <a:lstStyle/>
                    <a:p>
                      <a:pPr algn="l" fontAlgn="ctr"/>
                      <a:r>
                        <a:rPr lang="en" sz="1000" u="sng" strike="noStrike" dirty="0">
                          <a:effectLst/>
                          <a:hlinkClick r:id="rId5"/>
                        </a:rPr>
                        <a:t>3- Broken Object Property Level Authorization</a:t>
                      </a:r>
                      <a:endParaRPr lang="en" sz="1000" b="0" i="0" u="sng" strike="noStrike" dirty="0">
                        <a:solidFill>
                          <a:srgbClr val="0563C1"/>
                        </a:solidFill>
                        <a:effectLst/>
                        <a:latin typeface="맑은 고딕" panose="020B0503020000020004" pitchFamily="34" charset="-127"/>
                        <a:ea typeface="맑은 고딕" panose="020B0503020000020004" pitchFamily="34" charset="-127"/>
                      </a:endParaRPr>
                    </a:p>
                  </a:txBody>
                  <a:tcPr marL="3964" marR="3964" marT="39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 sz="1000" u="none" strike="noStrike" dirty="0">
                          <a:effectLst/>
                        </a:rPr>
                        <a:t>This category combines API3:2019 Excessive Data Exposure and API6:2019 - Mass Assignment, focusing on the root cause: the lack of or improper authorization validation at the object property level. This leads to information exposure or manipulation by unauthorized parties.</a:t>
                      </a:r>
                      <a:endParaRPr lang="en" sz="1000" b="0" i="0" u="none" strike="noStrike" dirty="0">
                        <a:solidFill>
                          <a:srgbClr val="1F2328"/>
                        </a:solidFill>
                        <a:effectLst/>
                        <a:latin typeface="Helvetica" pitchFamily="2" charset="0"/>
                        <a:ea typeface="맑은 고딕" panose="020B0503020000020004" pitchFamily="34" charset="-127"/>
                      </a:endParaRPr>
                    </a:p>
                  </a:txBody>
                  <a:tcPr marL="3964" marR="3964" marT="39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524761"/>
                  </a:ext>
                </a:extLst>
              </a:tr>
              <a:tr h="422760">
                <a:tc>
                  <a:txBody>
                    <a:bodyPr/>
                    <a:lstStyle/>
                    <a:p>
                      <a:pPr algn="l" fontAlgn="ctr"/>
                      <a:r>
                        <a:rPr lang="en" sz="1000" u="sng" strike="noStrike" dirty="0">
                          <a:effectLst/>
                          <a:hlinkClick r:id="rId6"/>
                        </a:rPr>
                        <a:t>4 - Unrestricted Resource Consumption</a:t>
                      </a:r>
                      <a:endParaRPr lang="en" sz="1000" b="0" i="0" u="sng" strike="noStrike" dirty="0">
                        <a:solidFill>
                          <a:srgbClr val="0563C1"/>
                        </a:solidFill>
                        <a:effectLst/>
                        <a:latin typeface="맑은 고딕" panose="020B0503020000020004" pitchFamily="34" charset="-127"/>
                        <a:ea typeface="맑은 고딕" panose="020B0503020000020004" pitchFamily="34" charset="-127"/>
                      </a:endParaRPr>
                    </a:p>
                  </a:txBody>
                  <a:tcPr marL="3964" marR="3964" marT="39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 sz="1000" u="none" strike="noStrike">
                          <a:effectLst/>
                        </a:rPr>
                        <a:t>Satisfying API requests requires resources such as network bandwidth, CPU, memory, and storage. Other resources such as emails/SMS/phone calls or biometrics validation are made available by service providers via API integrations, and paid for per request. Successful attacks can lead to Denial of Service or an increase of operational costs.</a:t>
                      </a:r>
                      <a:endParaRPr lang="en" sz="1000" b="0" i="0" u="none" strike="noStrike">
                        <a:solidFill>
                          <a:srgbClr val="1F2328"/>
                        </a:solidFill>
                        <a:effectLst/>
                        <a:latin typeface="Helvetica" pitchFamily="2" charset="0"/>
                        <a:ea typeface="맑은 고딕" panose="020B0503020000020004" pitchFamily="34" charset="-127"/>
                      </a:endParaRPr>
                    </a:p>
                  </a:txBody>
                  <a:tcPr marL="3964" marR="3964" marT="39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7949341"/>
                  </a:ext>
                </a:extLst>
              </a:tr>
              <a:tr h="422760">
                <a:tc>
                  <a:txBody>
                    <a:bodyPr/>
                    <a:lstStyle/>
                    <a:p>
                      <a:pPr algn="l" fontAlgn="ctr"/>
                      <a:r>
                        <a:rPr lang="en" sz="1000" u="sng" strike="noStrike" dirty="0">
                          <a:effectLst/>
                          <a:hlinkClick r:id="rId7"/>
                        </a:rPr>
                        <a:t>5 - Broken Function Level Authorization</a:t>
                      </a:r>
                      <a:endParaRPr lang="en" sz="1000" b="0" i="0" u="sng" strike="noStrike" dirty="0">
                        <a:solidFill>
                          <a:srgbClr val="0563C1"/>
                        </a:solidFill>
                        <a:effectLst/>
                        <a:latin typeface="맑은 고딕" panose="020B0503020000020004" pitchFamily="34" charset="-127"/>
                        <a:ea typeface="맑은 고딕" panose="020B0503020000020004" pitchFamily="34" charset="-127"/>
                      </a:endParaRPr>
                    </a:p>
                  </a:txBody>
                  <a:tcPr marL="3964" marR="3964" marT="39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 sz="1000" u="none" strike="noStrike">
                          <a:effectLst/>
                        </a:rPr>
                        <a:t>Complex access control policies with different hierarchies, groups, and roles, and an unclear separation between administrative and regular functions, tend to lead to authorization flaws. By exploiting these issues, attackers can gain access to other users’ resources and/or administrative functions.</a:t>
                      </a:r>
                      <a:endParaRPr lang="en" sz="1000" b="0" i="0" u="none" strike="noStrike">
                        <a:solidFill>
                          <a:srgbClr val="1F2328"/>
                        </a:solidFill>
                        <a:effectLst/>
                        <a:latin typeface="Helvetica" pitchFamily="2" charset="0"/>
                        <a:ea typeface="맑은 고딕" panose="020B0503020000020004" pitchFamily="34" charset="-127"/>
                      </a:endParaRPr>
                    </a:p>
                  </a:txBody>
                  <a:tcPr marL="3964" marR="3964" marT="39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7856985"/>
                  </a:ext>
                </a:extLst>
              </a:tr>
              <a:tr h="422760">
                <a:tc>
                  <a:txBody>
                    <a:bodyPr/>
                    <a:lstStyle/>
                    <a:p>
                      <a:pPr algn="l" fontAlgn="ctr"/>
                      <a:r>
                        <a:rPr lang="en" sz="1000" u="sng" strike="noStrike" dirty="0">
                          <a:effectLst/>
                          <a:hlinkClick r:id="rId8"/>
                        </a:rPr>
                        <a:t>6 - Unrestricted Access to Sensitive Business Flows</a:t>
                      </a:r>
                      <a:endParaRPr lang="en" sz="1000" b="0" i="0" u="sng" strike="noStrike" dirty="0">
                        <a:solidFill>
                          <a:srgbClr val="0563C1"/>
                        </a:solidFill>
                        <a:effectLst/>
                        <a:latin typeface="맑은 고딕" panose="020B0503020000020004" pitchFamily="34" charset="-127"/>
                        <a:ea typeface="맑은 고딕" panose="020B0503020000020004" pitchFamily="34" charset="-127"/>
                      </a:endParaRPr>
                    </a:p>
                  </a:txBody>
                  <a:tcPr marL="3964" marR="3964" marT="39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 sz="1000" u="none" strike="noStrike">
                          <a:effectLst/>
                        </a:rPr>
                        <a:t>APIs vulnerable to this risk expose a business flow - such as buying a ticket, or posting a comment - without compensating for how the functionality could harm the business if used excessively in an automated manner. This doesn't necessarily come from implementation bugs.</a:t>
                      </a:r>
                      <a:endParaRPr lang="en" sz="1000" b="0" i="0" u="none" strike="noStrike">
                        <a:solidFill>
                          <a:srgbClr val="1F2328"/>
                        </a:solidFill>
                        <a:effectLst/>
                        <a:latin typeface="Helvetica" pitchFamily="2" charset="0"/>
                        <a:ea typeface="맑은 고딕" panose="020B0503020000020004" pitchFamily="34" charset="-127"/>
                      </a:endParaRPr>
                    </a:p>
                  </a:txBody>
                  <a:tcPr marL="3964" marR="3964" marT="39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1622508"/>
                  </a:ext>
                </a:extLst>
              </a:tr>
              <a:tr h="422760">
                <a:tc>
                  <a:txBody>
                    <a:bodyPr/>
                    <a:lstStyle/>
                    <a:p>
                      <a:pPr algn="l" fontAlgn="ctr"/>
                      <a:r>
                        <a:rPr lang="en" sz="1000" u="sng" strike="noStrike" dirty="0">
                          <a:effectLst/>
                          <a:hlinkClick r:id="rId9"/>
                        </a:rPr>
                        <a:t>7 - Server Side Request Forgery</a:t>
                      </a:r>
                      <a:endParaRPr lang="en" sz="1000" b="0" i="0" u="sng" strike="noStrike" dirty="0">
                        <a:solidFill>
                          <a:srgbClr val="0563C1"/>
                        </a:solidFill>
                        <a:effectLst/>
                        <a:latin typeface="맑은 고딕" panose="020B0503020000020004" pitchFamily="34" charset="-127"/>
                        <a:ea typeface="맑은 고딕" panose="020B0503020000020004" pitchFamily="34" charset="-127"/>
                      </a:endParaRPr>
                    </a:p>
                  </a:txBody>
                  <a:tcPr marL="3964" marR="3964" marT="39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 sz="1000" u="none" strike="noStrike">
                          <a:effectLst/>
                        </a:rPr>
                        <a:t>Server-Side Request Forgery (SSRF) flaws can occur when an API is fetching a remote resource without validating the user-supplied URI. This enables an attacker to coerce the application to send a crafted request to an unexpected destination, even when protected by a firewall or a VPN.</a:t>
                      </a:r>
                      <a:endParaRPr lang="en" sz="1000" b="0" i="0" u="none" strike="noStrike">
                        <a:solidFill>
                          <a:srgbClr val="1F2328"/>
                        </a:solidFill>
                        <a:effectLst/>
                        <a:latin typeface="Helvetica" pitchFamily="2" charset="0"/>
                        <a:ea typeface="맑은 고딕" panose="020B0503020000020004" pitchFamily="34" charset="-127"/>
                      </a:endParaRPr>
                    </a:p>
                  </a:txBody>
                  <a:tcPr marL="3964" marR="3964" marT="39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745871"/>
                  </a:ext>
                </a:extLst>
              </a:tr>
              <a:tr h="422760">
                <a:tc>
                  <a:txBody>
                    <a:bodyPr/>
                    <a:lstStyle/>
                    <a:p>
                      <a:pPr algn="l" fontAlgn="ctr"/>
                      <a:r>
                        <a:rPr lang="en" sz="1000" u="sng" strike="noStrike" dirty="0">
                          <a:effectLst/>
                          <a:hlinkClick r:id="rId10"/>
                        </a:rPr>
                        <a:t>8- Security Misconfiguration</a:t>
                      </a:r>
                      <a:endParaRPr lang="en" sz="1000" b="0" i="0" u="sng" strike="noStrike" dirty="0">
                        <a:solidFill>
                          <a:srgbClr val="0563C1"/>
                        </a:solidFill>
                        <a:effectLst/>
                        <a:latin typeface="맑은 고딕" panose="020B0503020000020004" pitchFamily="34" charset="-127"/>
                        <a:ea typeface="맑은 고딕" panose="020B0503020000020004" pitchFamily="34" charset="-127"/>
                      </a:endParaRPr>
                    </a:p>
                  </a:txBody>
                  <a:tcPr marL="3964" marR="3964" marT="39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 sz="1000" u="none" strike="noStrike" dirty="0">
                          <a:effectLst/>
                        </a:rPr>
                        <a:t>APIs and the systems supporting them typically contain complex configurations, meant to make the APIs more customizable. Software and DevOps engineers can miss these configurations, or don't follow security best practices when it comes to configuration, opening the door for different types of attacks.</a:t>
                      </a:r>
                      <a:endParaRPr lang="en" sz="1000" b="0" i="0" u="none" strike="noStrike" dirty="0">
                        <a:solidFill>
                          <a:srgbClr val="1F2328"/>
                        </a:solidFill>
                        <a:effectLst/>
                        <a:latin typeface="Helvetica" pitchFamily="2" charset="0"/>
                        <a:ea typeface="맑은 고딕" panose="020B0503020000020004" pitchFamily="34" charset="-127"/>
                      </a:endParaRPr>
                    </a:p>
                  </a:txBody>
                  <a:tcPr marL="3964" marR="3964" marT="39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629121"/>
                  </a:ext>
                </a:extLst>
              </a:tr>
              <a:tr h="422760">
                <a:tc>
                  <a:txBody>
                    <a:bodyPr/>
                    <a:lstStyle/>
                    <a:p>
                      <a:pPr algn="l" fontAlgn="ctr"/>
                      <a:r>
                        <a:rPr lang="en" sz="1000" u="sng" strike="noStrike" dirty="0">
                          <a:effectLst/>
                          <a:hlinkClick r:id="rId11"/>
                        </a:rPr>
                        <a:t>9- Improper Inventory Management</a:t>
                      </a:r>
                      <a:endParaRPr lang="en" sz="1000" b="0" i="0" u="sng" strike="noStrike" dirty="0">
                        <a:solidFill>
                          <a:srgbClr val="0563C1"/>
                        </a:solidFill>
                        <a:effectLst/>
                        <a:latin typeface="맑은 고딕" panose="020B0503020000020004" pitchFamily="34" charset="-127"/>
                        <a:ea typeface="맑은 고딕" panose="020B0503020000020004" pitchFamily="34" charset="-127"/>
                      </a:endParaRPr>
                    </a:p>
                  </a:txBody>
                  <a:tcPr marL="3964" marR="3964" marT="39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 sz="1000" u="none" strike="noStrike">
                          <a:effectLst/>
                        </a:rPr>
                        <a:t>APIs tend to expose more endpoints than traditional web applications, making proper and updated documentation highly important. A proper inventory of hosts and deployed API versions also are important to mitigate issues such as deprecated API versions and exposed debug endpoints.</a:t>
                      </a:r>
                      <a:endParaRPr lang="en" sz="1000" b="0" i="0" u="none" strike="noStrike">
                        <a:solidFill>
                          <a:srgbClr val="1F2328"/>
                        </a:solidFill>
                        <a:effectLst/>
                        <a:latin typeface="Helvetica" pitchFamily="2" charset="0"/>
                        <a:ea typeface="맑은 고딕" panose="020B0503020000020004" pitchFamily="34" charset="-127"/>
                      </a:endParaRPr>
                    </a:p>
                  </a:txBody>
                  <a:tcPr marL="3964" marR="3964" marT="39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1124389"/>
                  </a:ext>
                </a:extLst>
              </a:tr>
              <a:tr h="283051">
                <a:tc>
                  <a:txBody>
                    <a:bodyPr/>
                    <a:lstStyle/>
                    <a:p>
                      <a:pPr algn="l" fontAlgn="ctr"/>
                      <a:r>
                        <a:rPr lang="en" sz="1000" u="sng" strike="noStrike" dirty="0">
                          <a:effectLst/>
                          <a:hlinkClick r:id="rId12"/>
                        </a:rPr>
                        <a:t>10 - Unsafe Consumption of APIs</a:t>
                      </a:r>
                      <a:endParaRPr lang="en" sz="1000" b="0" i="0" u="sng" strike="noStrike" dirty="0">
                        <a:solidFill>
                          <a:srgbClr val="0563C1"/>
                        </a:solidFill>
                        <a:effectLst/>
                        <a:latin typeface="맑은 고딕" panose="020B0503020000020004" pitchFamily="34" charset="-127"/>
                        <a:ea typeface="맑은 고딕" panose="020B0503020000020004" pitchFamily="34" charset="-127"/>
                      </a:endParaRPr>
                    </a:p>
                  </a:txBody>
                  <a:tcPr marL="3964" marR="3964" marT="39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 sz="1000" u="none" strike="noStrike" dirty="0">
                          <a:effectLst/>
                        </a:rPr>
                        <a:t>Developers tend to trust data received from third-party APIs more than user input, and so tend to adopt weaker security standards. In order to compromise APIs, attackers go after integrated third-party services instead of trying to compromise the target API directly.</a:t>
                      </a:r>
                      <a:endParaRPr lang="en" sz="1000" b="0" i="0" u="none" strike="noStrike" dirty="0">
                        <a:solidFill>
                          <a:srgbClr val="1F2328"/>
                        </a:solidFill>
                        <a:effectLst/>
                        <a:latin typeface="Helvetica" pitchFamily="2" charset="0"/>
                        <a:ea typeface="맑은 고딕" panose="020B0503020000020004" pitchFamily="34" charset="-127"/>
                      </a:endParaRPr>
                    </a:p>
                  </a:txBody>
                  <a:tcPr marL="3964" marR="3964" marT="39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3314828"/>
                  </a:ext>
                </a:extLst>
              </a:tr>
            </a:tbl>
          </a:graphicData>
        </a:graphic>
      </p:graphicFrame>
    </p:spTree>
    <p:extLst>
      <p:ext uri="{BB962C8B-B14F-4D97-AF65-F5344CB8AC3E}">
        <p14:creationId xmlns:p14="http://schemas.microsoft.com/office/powerpoint/2010/main" val="538679492"/>
      </p:ext>
    </p:extLst>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2446</TotalTime>
  <Words>1538</Words>
  <Application>Microsoft Macintosh PowerPoint</Application>
  <PresentationFormat>와이드스크린</PresentationFormat>
  <Paragraphs>215</Paragraphs>
  <Slides>52</Slides>
  <Notes>52</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52</vt:i4>
      </vt:variant>
    </vt:vector>
  </HeadingPairs>
  <TitlesOfParts>
    <vt:vector size="63" baseType="lpstr">
      <vt:lpstr>Aldrich</vt:lpstr>
      <vt:lpstr>Malgun Gothic</vt:lpstr>
      <vt:lpstr>Malgun Gothic</vt:lpstr>
      <vt:lpstr>NanumGothic</vt:lpstr>
      <vt:lpstr>Abril Fatface</vt:lpstr>
      <vt:lpstr>Arial</vt:lpstr>
      <vt:lpstr>Calibri</vt:lpstr>
      <vt:lpstr>Helvetica</vt:lpstr>
      <vt:lpstr>Roboto</vt:lpstr>
      <vt:lpstr>Roboto Mono</vt:lpstr>
      <vt:lpstr>SlidesMania</vt:lpstr>
      <vt:lpstr> [API Security]</vt:lpstr>
      <vt:lpstr>HELLO! I’m…</vt:lpstr>
      <vt:lpstr>06</vt:lpstr>
      <vt:lpstr>Definition Software Development LifeCycle &amp; Security</vt:lpstr>
      <vt:lpstr> </vt:lpstr>
      <vt:lpstr>Why API Security</vt:lpstr>
      <vt:lpstr> </vt:lpstr>
      <vt:lpstr>OWASP API Security TOP 10</vt:lpstr>
      <vt:lpstr> </vt:lpstr>
      <vt:lpstr>Detail 1-  Broken Object Level Authentication</vt:lpstr>
      <vt:lpstr> </vt:lpstr>
      <vt:lpstr> </vt:lpstr>
      <vt:lpstr> </vt:lpstr>
      <vt:lpstr> </vt:lpstr>
      <vt:lpstr> </vt:lpstr>
      <vt:lpstr>Detail 2-  Broken Authentication</vt:lpstr>
      <vt:lpstr> </vt:lpstr>
      <vt:lpstr> </vt:lpstr>
      <vt:lpstr>Detail 3-  Broken Object Property Level Authentication</vt:lpstr>
      <vt:lpstr> </vt:lpstr>
      <vt:lpstr> </vt:lpstr>
      <vt:lpstr> </vt:lpstr>
      <vt:lpstr>Detail 4-  Unrestricted Resource Consumption</vt:lpstr>
      <vt:lpstr> </vt:lpstr>
      <vt:lpstr> </vt:lpstr>
      <vt:lpstr>Detail 5-  Broken Function Level Authentication</vt:lpstr>
      <vt:lpstr> </vt:lpstr>
      <vt:lpstr> </vt:lpstr>
      <vt:lpstr>Detail 6-  Unrestricted access to sensitive business flows</vt:lpstr>
      <vt:lpstr> </vt:lpstr>
      <vt:lpstr> </vt:lpstr>
      <vt:lpstr>Detail 7-  Server Side Request Forgery</vt:lpstr>
      <vt:lpstr>PowerPoint 프레젠테이션</vt:lpstr>
      <vt:lpstr> </vt:lpstr>
      <vt:lpstr>Detail 8-  Security Misconfiguration</vt:lpstr>
      <vt:lpstr>DB 서비스 계정명이 root  서버로 접근하는 SSH가 0.0.0.0에서 오픈  에러나면 화면에 stacktrace 메시지가 모두 출력  . . .  혹시 여러분의 서버는 ? </vt:lpstr>
      <vt:lpstr> </vt:lpstr>
      <vt:lpstr>Detail 9-  Improper inventory management</vt:lpstr>
      <vt:lpstr> </vt:lpstr>
      <vt:lpstr> </vt:lpstr>
      <vt:lpstr>Detail 10-  Unsafe consumption of apis</vt:lpstr>
      <vt:lpstr> </vt:lpstr>
      <vt:lpstr> </vt:lpstr>
      <vt:lpstr>Check How to ?</vt:lpstr>
      <vt:lpstr> </vt:lpstr>
      <vt:lpstr> </vt:lpstr>
      <vt:lpstr> </vt:lpstr>
      <vt:lpstr> </vt:lpstr>
      <vt:lpstr> </vt:lpstr>
      <vt:lpstr> </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EKS Runtime Security</dc:title>
  <cp:lastModifiedBy>이 지영</cp:lastModifiedBy>
  <cp:revision>43</cp:revision>
  <dcterms:modified xsi:type="dcterms:W3CDTF">2023-09-03T05:42:09Z</dcterms:modified>
</cp:coreProperties>
</file>