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4" r:id="rId3"/>
    <p:sldMasterId id="2147483686" r:id="rId4"/>
    <p:sldMasterId id="2147483698" r:id="rId5"/>
  </p:sldMasterIdLst>
  <p:notesMasterIdLst>
    <p:notesMasterId r:id="rId30"/>
  </p:notesMasterIdLst>
  <p:sldIdLst>
    <p:sldId id="256" r:id="rId6"/>
    <p:sldId id="282" r:id="rId7"/>
    <p:sldId id="274" r:id="rId8"/>
    <p:sldId id="311" r:id="rId9"/>
    <p:sldId id="304" r:id="rId10"/>
    <p:sldId id="305" r:id="rId11"/>
    <p:sldId id="270" r:id="rId12"/>
    <p:sldId id="308" r:id="rId13"/>
    <p:sldId id="309" r:id="rId14"/>
    <p:sldId id="322" r:id="rId15"/>
    <p:sldId id="310" r:id="rId16"/>
    <p:sldId id="323" r:id="rId17"/>
    <p:sldId id="324" r:id="rId18"/>
    <p:sldId id="312" r:id="rId19"/>
    <p:sldId id="314" r:id="rId20"/>
    <p:sldId id="313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03" r:id="rId2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E60"/>
    <a:srgbClr val="F2F2F2"/>
    <a:srgbClr val="FF5050"/>
    <a:srgbClr val="FF0066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206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09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195917" y="482600"/>
            <a:ext cx="4900930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CLICK TO </a:t>
            </a:r>
            <a:r>
              <a:rPr lang="en-US" altLang="zh-CN" sz="266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TITLE IN HERE</a:t>
            </a:r>
            <a:endParaRPr lang="zh-CN" altLang="en-US" sz="2665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 rot="13500000">
            <a:off x="565367" y="581460"/>
            <a:ext cx="399491" cy="399491"/>
            <a:chOff x="1012198" y="1172188"/>
            <a:chExt cx="494867" cy="494867"/>
          </a:xfrm>
        </p:grpSpPr>
        <p:sp>
          <p:nvSpPr>
            <p:cNvPr id="2" name="矩形 1"/>
            <p:cNvSpPr/>
            <p:nvPr userDrawn="1"/>
          </p:nvSpPr>
          <p:spPr>
            <a:xfrm>
              <a:off x="1012198" y="1172188"/>
              <a:ext cx="494867" cy="494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dist="12700" dir="552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119808" y="1279798"/>
              <a:ext cx="279648" cy="279648"/>
            </a:xfrm>
            <a:prstGeom prst="rect">
              <a:avLst/>
            </a:prstGeom>
            <a:solidFill>
              <a:srgbClr val="D94E60"/>
            </a:solidFill>
            <a:ln>
              <a:noFill/>
            </a:ln>
            <a:effectLst>
              <a:innerShdw dist="12700" dir="6600000">
                <a:srgbClr val="A51E28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/>
            </a:p>
          </p:txBody>
        </p:sp>
      </p:grp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t>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t>17/9/13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t>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t>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t>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t>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EFB3-524F-4D72-A058-F9D6E23B1780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B16B-2B5F-46B6-9CA4-8FE0B20FB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EFB3-524F-4D72-A058-F9D6E23B1780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B16B-2B5F-46B6-9CA4-8FE0B20FB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EFB3-524F-4D72-A058-F9D6E23B1780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B16B-2B5F-46B6-9CA4-8FE0B20FB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EFB3-524F-4D72-A058-F9D6E23B1780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B16B-2B5F-46B6-9CA4-8FE0B20FB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EFB3-524F-4D72-A058-F9D6E23B1780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B16B-2B5F-46B6-9CA4-8FE0B20FB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EFB3-524F-4D72-A058-F9D6E23B1780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B16B-2B5F-46B6-9CA4-8FE0B20FB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EFB3-524F-4D72-A058-F9D6E23B1780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B16B-2B5F-46B6-9CA4-8FE0B20FB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EFB3-524F-4D72-A058-F9D6E23B1780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B16B-2B5F-46B6-9CA4-8FE0B20FB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EFB3-524F-4D72-A058-F9D6E23B1780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B16B-2B5F-46B6-9CA4-8FE0B20FB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EFB3-524F-4D72-A058-F9D6E23B1780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B16B-2B5F-46B6-9CA4-8FE0B20FB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EFB3-524F-4D72-A058-F9D6E23B1780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B16B-2B5F-46B6-9CA4-8FE0B20FB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advTm="8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44CCEC7-3A54-47D1-BB25-17A0FDA63797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495661-81B6-46E9-A91E-889569155C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9"/>
            <a:ext cx="487357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9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advTm="8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theme" Target="../theme/theme5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xmlns:p14="http://schemas.microsoft.com/office/powerpoint/2010/main" advTm="8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ransition xmlns:p14="http://schemas.microsoft.com/office/powerpoint/2010/main" advTm="8000">
    <p:push dir="u"/>
  </p:transition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65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03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EFB3-524F-4D72-A058-F9D6E23B1780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B16B-2B5F-46B6-9CA4-8FE0B20FB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xmlns:p14="http://schemas.microsoft.com/office/powerpoint/2010/main" advTm="8000">
    <p:push dir="u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xmlns:p14="http://schemas.microsoft.com/office/powerpoint/2010/main" advTm="8000">
    <p:push dir="u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466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7846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226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226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226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226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226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226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226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transition xmlns:p14="http://schemas.microsoft.com/office/powerpoint/2010/main" advTm="8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733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733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hyperlink" Target="https://github.com/aFarkas/html5shiv/" TargetMode="External"/><Relationship Id="rId3" Type="http://schemas.openxmlformats.org/officeDocument/2006/relationships/hyperlink" Target="https://modernizr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hyperlink" Target="http://meyerweb.com/eric/tools/css/reset/%0D" TargetMode="External"/><Relationship Id="rId3" Type="http://schemas.openxmlformats.org/officeDocument/2006/relationships/hyperlink" Target="http://necolas.github.io/normalize.cs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ecss.cn/" TargetMode="External"/><Relationship Id="rId4" Type="http://schemas.openxmlformats.org/officeDocument/2006/relationships/hyperlink" Target="http://element.eleme.io/%23/" TargetMode="External"/><Relationship Id="rId5" Type="http://schemas.openxmlformats.org/officeDocument/2006/relationships/hyperlink" Target="http://mint-ui.github.io/docs/%23/" TargetMode="External"/><Relationship Id="rId6" Type="http://schemas.openxmlformats.org/officeDocument/2006/relationships/hyperlink" Target="https://vux.li/%23/" TargetMode="External"/><Relationship Id="rId1" Type="http://schemas.openxmlformats.org/officeDocument/2006/relationships/slideLayout" Target="../slideLayouts/slideLayout47.xml"/><Relationship Id="rId2" Type="http://schemas.openxmlformats.org/officeDocument/2006/relationships/hyperlink" Target="http://www.bootcss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listapart.com/d/responsive-web-design/ex/ex-site-FINAL.html" TargetMode="External"/><Relationship Id="rId4" Type="http://schemas.openxmlformats.org/officeDocument/2006/relationships/hyperlink" Target="https://alistapart.com/article/responsive-web-design%0D" TargetMode="External"/><Relationship Id="rId1" Type="http://schemas.openxmlformats.org/officeDocument/2006/relationships/slideLayout" Target="../slideLayouts/slideLayout47.xml"/><Relationship Id="rId2" Type="http://schemas.openxmlformats.org/officeDocument/2006/relationships/hyperlink" Target="https://alistapart.com/d/responsive-web-design/ex/ex-site-flexibl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hyperlink" Target="http://caniuse.com/usage_table.php" TargetMode="External"/><Relationship Id="rId3" Type="http://schemas.openxmlformats.org/officeDocument/2006/relationships/hyperlink" Target="http://gs.statcounter.com/%2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70120" y="1863725"/>
            <a:ext cx="572960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>
                <a:solidFill>
                  <a:schemeClr val="tx1"/>
                </a:solidFill>
                <a:latin typeface="Impact" panose="020B0806030902050204" charset="0"/>
                <a:ea typeface="华文隶书" panose="02010800040101010101" charset="-122"/>
              </a:rPr>
              <a:t>响应式开发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04405" y="3844290"/>
            <a:ext cx="297497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 - Ivy Guo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22755" y="937260"/>
            <a:ext cx="5311140" cy="4983480"/>
            <a:chOff x="1954" y="1527"/>
            <a:chExt cx="8364" cy="7848"/>
          </a:xfrm>
        </p:grpSpPr>
        <p:pic>
          <p:nvPicPr>
            <p:cNvPr id="4" name="图片 3" descr="a9631a6985906dcfe8a8f026ebcd56d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80000">
              <a:off x="1954" y="1527"/>
              <a:ext cx="8365" cy="7849"/>
            </a:xfrm>
            <a:prstGeom prst="rect">
              <a:avLst/>
            </a:prstGeom>
          </p:spPr>
        </p:pic>
        <p:sp>
          <p:nvSpPr>
            <p:cNvPr id="7" name="弧形 6"/>
            <p:cNvSpPr/>
            <p:nvPr/>
          </p:nvSpPr>
          <p:spPr>
            <a:xfrm rot="15480000">
              <a:off x="3510" y="2102"/>
              <a:ext cx="5532" cy="5532"/>
            </a:xfrm>
            <a:prstGeom prst="arc">
              <a:avLst>
                <a:gd name="adj1" fmla="val 16627178"/>
                <a:gd name="adj2" fmla="val 20723399"/>
              </a:avLst>
            </a:prstGeom>
            <a:noFill/>
            <a:ln w="66675">
              <a:solidFill>
                <a:srgbClr val="D94E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 rot="5400000">
              <a:off x="4767" y="3318"/>
              <a:ext cx="3658" cy="3658"/>
            </a:xfrm>
            <a:prstGeom prst="arc">
              <a:avLst>
                <a:gd name="adj1" fmla="val 17471822"/>
                <a:gd name="adj2" fmla="val 0"/>
              </a:avLst>
            </a:prstGeom>
            <a:noFill/>
            <a:ln w="76200">
              <a:solidFill>
                <a:srgbClr val="CC0000">
                  <a:alpha val="9900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 advTm="8000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media</a:t>
              </a:r>
              <a:r>
                <a:rPr lang="zh-CN" altLang="en-US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类型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92530" y="1647190"/>
            <a:ext cx="10113645" cy="26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</a:t>
            </a:r>
            <a:r>
              <a:rPr lang="en-US" altLang="zh-CN" sz="2400" b="1"/>
              <a:t>all</a:t>
            </a:r>
            <a:r>
              <a:rPr lang="en-US" altLang="zh-CN" sz="2400"/>
              <a:t>: 用于所有设备</a:t>
            </a:r>
          </a:p>
          <a:p>
            <a:endParaRPr lang="en-US" altLang="zh-CN" sz="2400"/>
          </a:p>
          <a:p>
            <a:r>
              <a:rPr lang="en-US" altLang="zh-CN" sz="2400"/>
              <a:t>2. </a:t>
            </a:r>
            <a:r>
              <a:rPr lang="en-US" altLang="zh-CN" sz="2400" b="1"/>
              <a:t>print</a:t>
            </a:r>
            <a:r>
              <a:rPr lang="en-US" altLang="zh-CN" sz="2400"/>
              <a:t>：用于打印机和打印预览</a:t>
            </a:r>
          </a:p>
          <a:p>
            <a:endParaRPr lang="en-US" altLang="zh-CN" sz="2400"/>
          </a:p>
          <a:p>
            <a:r>
              <a:rPr lang="en-US" altLang="zh-CN" sz="2400">
                <a:solidFill>
                  <a:srgbClr val="FF0000"/>
                </a:solidFill>
              </a:rPr>
              <a:t>3. </a:t>
            </a:r>
            <a:r>
              <a:rPr lang="en-US" altLang="zh-CN" sz="2400" b="1">
                <a:solidFill>
                  <a:srgbClr val="FF0000"/>
                </a:solidFill>
              </a:rPr>
              <a:t>screen</a:t>
            </a:r>
            <a:r>
              <a:rPr lang="en-US" altLang="zh-CN" sz="2400">
                <a:solidFill>
                  <a:srgbClr val="FF0000"/>
                </a:solidFill>
              </a:rPr>
              <a:t>：用于电脑屏幕，平板电脑，智能手机等</a:t>
            </a:r>
          </a:p>
          <a:p>
            <a:endParaRPr lang="en-US" altLang="zh-CN" sz="2400"/>
          </a:p>
          <a:p>
            <a:r>
              <a:rPr lang="en-US" altLang="zh-CN" sz="2400"/>
              <a:t>4. </a:t>
            </a:r>
            <a:r>
              <a:rPr lang="en-US" altLang="zh-CN" sz="2400" b="1"/>
              <a:t>speech</a:t>
            </a:r>
            <a:r>
              <a:rPr lang="en-US" altLang="zh-CN" sz="2400"/>
              <a:t>：应用于屏幕阅读器等发声设备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</a:t>
              </a:r>
              <a:r>
                <a:rPr lang="zh-CN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逻辑操作符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92530" y="1052830"/>
            <a:ext cx="101136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— </a:t>
            </a:r>
            <a:r>
              <a:rPr lang="en-US" altLang="zh-CN" sz="3200" b="1" dirty="0">
                <a:solidFill>
                  <a:srgbClr val="FF0000"/>
                </a:solidFill>
              </a:rPr>
              <a:t>and</a:t>
            </a:r>
            <a:r>
              <a:rPr lang="zh-CN" altLang="en-US" sz="3200" b="1" dirty="0"/>
              <a:t>、 </a:t>
            </a:r>
            <a:r>
              <a:rPr lang="en-US" altLang="zh-CN" sz="3200" b="1" dirty="0"/>
              <a:t>(or/,)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not</a:t>
            </a:r>
            <a:r>
              <a:rPr lang="zh-CN" altLang="en-US" sz="3200" b="1" dirty="0"/>
              <a:t>、 </a:t>
            </a:r>
            <a:r>
              <a:rPr lang="en-US" altLang="zh-CN" sz="3200" b="1" dirty="0">
                <a:solidFill>
                  <a:srgbClr val="FF0000"/>
                </a:solidFill>
              </a:rPr>
              <a:t>only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说明：</a:t>
            </a:r>
            <a:r>
              <a:rPr lang="en-US" altLang="zh-CN" sz="2000" b="1" dirty="0">
                <a:solidFill>
                  <a:srgbClr val="FF0000"/>
                </a:solidFill>
              </a:rPr>
              <a:t>only</a:t>
            </a:r>
            <a:r>
              <a:rPr lang="zh-CN" altLang="en-US" sz="2000" b="1" dirty="0">
                <a:solidFill>
                  <a:srgbClr val="FF0000"/>
                </a:solidFill>
              </a:rPr>
              <a:t>用来排除不支持媒体查询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的浏览器</a:t>
            </a:r>
          </a:p>
          <a:p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@media screen   ==  </a:t>
            </a:r>
            <a:r>
              <a:rPr lang="en-US" altLang="zh-CN" sz="2000" dirty="0" smtClean="0">
                <a:solidFill>
                  <a:srgbClr val="FF0000"/>
                </a:solidFill>
              </a:rPr>
              <a:t>media=“screen”</a:t>
            </a:r>
          </a:p>
          <a:p>
            <a:r>
              <a:rPr lang="en-US" altLang="zh-CN" sz="2000" dirty="0" smtClean="0"/>
              <a:t>@media only screen  ==  </a:t>
            </a:r>
            <a:r>
              <a:rPr lang="en-US" altLang="zh-CN" sz="2000" dirty="0" smtClean="0">
                <a:solidFill>
                  <a:srgbClr val="FF0000"/>
                </a:solidFill>
              </a:rPr>
              <a:t>media=“only”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举例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41120" y="1165860"/>
            <a:ext cx="9926320" cy="10699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/>
              <a:t>css2</a:t>
            </a:r>
            <a:r>
              <a:rPr lang="zh-CN" altLang="en-US" sz="2400" b="1" dirty="0"/>
              <a:t>：</a:t>
            </a:r>
          </a:p>
          <a:p>
            <a:r>
              <a:rPr lang="en-US" altLang="zh-CN" sz="2000" dirty="0"/>
              <a:t>&lt;link </a:t>
            </a:r>
            <a:r>
              <a:rPr lang="en-US" altLang="zh-CN" sz="2000" dirty="0" err="1"/>
              <a:t>rel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stylesheet</a:t>
            </a:r>
            <a:r>
              <a:rPr lang="en-US" altLang="zh-CN" sz="2000" dirty="0"/>
              <a:t>" type="text/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" 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screen.css</a:t>
            </a:r>
            <a:r>
              <a:rPr lang="en-US" altLang="zh-CN" sz="2000" dirty="0"/>
              <a:t>" media</a:t>
            </a:r>
            <a:r>
              <a:rPr lang="en-US" altLang="zh-CN" sz="2000" dirty="0">
                <a:sym typeface="+mn-ea"/>
              </a:rPr>
              <a:t>="screen"</a:t>
            </a:r>
            <a:r>
              <a:rPr lang="en-US" altLang="zh-CN" sz="2000" dirty="0"/>
              <a:t>/&gt;</a:t>
            </a:r>
          </a:p>
          <a:p>
            <a:r>
              <a:rPr lang="en-US" altLang="zh-CN" sz="2000" dirty="0">
                <a:sym typeface="+mn-ea"/>
              </a:rPr>
              <a:t>&lt;link </a:t>
            </a:r>
            <a:r>
              <a:rPr lang="en-US" altLang="zh-CN" sz="2000" dirty="0" err="1">
                <a:sym typeface="+mn-ea"/>
              </a:rPr>
              <a:t>rel</a:t>
            </a:r>
            <a:r>
              <a:rPr lang="en-US" altLang="zh-CN" sz="2000" dirty="0">
                <a:sym typeface="+mn-ea"/>
              </a:rPr>
              <a:t>="</a:t>
            </a:r>
            <a:r>
              <a:rPr lang="en-US" altLang="zh-CN" sz="2000" dirty="0" err="1">
                <a:sym typeface="+mn-ea"/>
              </a:rPr>
              <a:t>stylesheet</a:t>
            </a:r>
            <a:r>
              <a:rPr lang="en-US" altLang="zh-CN" sz="2000" dirty="0">
                <a:sym typeface="+mn-ea"/>
              </a:rPr>
              <a:t>" type="text/</a:t>
            </a:r>
            <a:r>
              <a:rPr lang="en-US" altLang="zh-CN" sz="2000" dirty="0" err="1">
                <a:sym typeface="+mn-ea"/>
              </a:rPr>
              <a:t>css</a:t>
            </a:r>
            <a:r>
              <a:rPr lang="en-US" altLang="zh-CN" sz="2000" dirty="0">
                <a:sym typeface="+mn-ea"/>
              </a:rPr>
              <a:t>" </a:t>
            </a:r>
            <a:r>
              <a:rPr lang="en-US" altLang="zh-CN" sz="2000" dirty="0" err="1">
                <a:sym typeface="+mn-ea"/>
              </a:rPr>
              <a:t>href</a:t>
            </a:r>
            <a:r>
              <a:rPr lang="en-US" altLang="zh-CN" sz="2000" dirty="0">
                <a:sym typeface="+mn-ea"/>
              </a:rPr>
              <a:t>="</a:t>
            </a:r>
            <a:r>
              <a:rPr lang="en-US" altLang="zh-CN" sz="2000" dirty="0" err="1">
                <a:sym typeface="+mn-ea"/>
              </a:rPr>
              <a:t>print.css</a:t>
            </a:r>
            <a:r>
              <a:rPr lang="en-US" altLang="zh-CN" sz="2000" dirty="0">
                <a:sym typeface="+mn-ea"/>
              </a:rPr>
              <a:t>"  media="print"/&gt;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1120" y="2705100"/>
            <a:ext cx="9926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@media </a:t>
            </a:r>
            <a:r>
              <a:rPr lang="en-US" altLang="zh-CN" sz="2000" dirty="0">
                <a:solidFill>
                  <a:srgbClr val="FF0000"/>
                </a:solidFill>
              </a:rPr>
              <a:t>all</a:t>
            </a:r>
            <a:r>
              <a:rPr lang="en-US" altLang="zh-CN" sz="2000" dirty="0"/>
              <a:t> and (min-width:800px) </a:t>
            </a:r>
            <a:r>
              <a:rPr lang="en-US" altLang="zh-CN" sz="2000" dirty="0">
                <a:solidFill>
                  <a:srgbClr val="FF0000"/>
                </a:solidFill>
              </a:rPr>
              <a:t>and</a:t>
            </a:r>
            <a:r>
              <a:rPr lang="en-US" altLang="zh-CN" sz="2000" dirty="0"/>
              <a:t> (orientation: landscape){ ... }</a:t>
            </a:r>
          </a:p>
          <a:p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@media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not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screen </a:t>
            </a:r>
            <a:r>
              <a:rPr lang="en-US" altLang="zh-CN" sz="2000" dirty="0">
                <a:sym typeface="+mn-ea"/>
              </a:rPr>
              <a:t>and (color)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2000" dirty="0">
                <a:sym typeface="+mn-ea"/>
              </a:rPr>
              <a:t>print and (color){ ... }  //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, -&gt;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or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sym typeface="Wingdings"/>
              </a:rPr>
              <a:t></a:t>
            </a:r>
            <a:endParaRPr lang="en-US" altLang="zh-CN" sz="2000" dirty="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z="2000" dirty="0">
                <a:sym typeface="+mn-ea"/>
              </a:rPr>
              <a:t>@media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not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000" dirty="0" smtClean="0">
                <a:sym typeface="+mn-ea"/>
              </a:rPr>
              <a:t>screen </a:t>
            </a:r>
            <a:r>
              <a:rPr lang="en-US" altLang="zh-CN" sz="2000" dirty="0">
                <a:sym typeface="+mn-ea"/>
              </a:rPr>
              <a:t>and (color</a:t>
            </a:r>
            <a:r>
              <a:rPr lang="en-US" altLang="zh-CN" sz="2000" dirty="0" smtClean="0">
                <a:sym typeface="+mn-ea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2000" dirty="0">
                <a:sym typeface="+mn-ea"/>
              </a:rPr>
              <a:t>print and (color){ ... } </a:t>
            </a:r>
            <a:endParaRPr lang="en-US" altLang="zh-CN" sz="2000" dirty="0" smtClean="0">
              <a:sym typeface="+mn-ea"/>
            </a:endParaRPr>
          </a:p>
          <a:p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r>
              <a:rPr lang="zh-CN" altLang="zh-CN" sz="2000" dirty="0" smtClean="0">
                <a:sym typeface="+mn-ea"/>
              </a:rPr>
              <a:t>@</a:t>
            </a:r>
            <a:r>
              <a:rPr lang="en-US" altLang="zh-CN" sz="2000" dirty="0" smtClean="0">
                <a:sym typeface="+mn-ea"/>
              </a:rPr>
              <a:t>media not all and (monochrome){ </a:t>
            </a:r>
            <a:r>
              <a:rPr lang="is-IS" altLang="zh-CN" sz="2000" dirty="0" smtClean="0">
                <a:sym typeface="+mn-ea"/>
              </a:rPr>
              <a:t>…</a:t>
            </a:r>
            <a:r>
              <a:rPr lang="en-US" altLang="zh-CN" sz="2000" dirty="0" smtClean="0">
                <a:sym typeface="+mn-ea"/>
              </a:rPr>
              <a:t> }  </a:t>
            </a:r>
            <a:r>
              <a:rPr lang="en-US" altLang="zh-CN" sz="2000" dirty="0" smtClean="0">
                <a:sym typeface="Wingdings"/>
              </a:rPr>
              <a:t> </a:t>
            </a:r>
            <a:r>
              <a:rPr lang="zh-CN" altLang="zh-CN" sz="2000" dirty="0">
                <a:sym typeface="+mn-ea"/>
              </a:rPr>
              <a:t>@</a:t>
            </a:r>
            <a:r>
              <a:rPr lang="en-US" altLang="zh-CN" sz="2000" dirty="0">
                <a:sym typeface="+mn-ea"/>
              </a:rPr>
              <a:t>media not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000" dirty="0" smtClean="0">
                <a:sym typeface="+mn-ea"/>
              </a:rPr>
              <a:t>all </a:t>
            </a:r>
            <a:r>
              <a:rPr lang="en-US" altLang="zh-CN" sz="2000" dirty="0">
                <a:sym typeface="+mn-ea"/>
              </a:rPr>
              <a:t>and (monochrome</a:t>
            </a:r>
            <a:r>
              <a:rPr lang="en-US" altLang="zh-CN" sz="2000" dirty="0" smtClean="0">
                <a:sym typeface="+mn-ea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sz="2000" dirty="0" smtClean="0">
                <a:sym typeface="+mn-ea"/>
              </a:rPr>
              <a:t>{ </a:t>
            </a:r>
            <a:r>
              <a:rPr lang="is-IS" altLang="zh-CN" sz="2000" dirty="0">
                <a:sym typeface="+mn-ea"/>
              </a:rPr>
              <a:t>…</a:t>
            </a:r>
            <a:r>
              <a:rPr lang="en-US" altLang="zh-CN" sz="2000" dirty="0">
                <a:sym typeface="+mn-ea"/>
              </a:rPr>
              <a:t> } </a:t>
            </a:r>
          </a:p>
          <a:p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举例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341120" y="1221350"/>
            <a:ext cx="9926320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Kaiti SC Regular"/>
                <a:cs typeface="Kaiti SC Regular"/>
              </a:rPr>
              <a:t>常用</a:t>
            </a:r>
            <a:r>
              <a:rPr lang="zh-CN" altLang="en-US" sz="2000" dirty="0" smtClean="0">
                <a:latin typeface="Kaiti SC Regular"/>
                <a:cs typeface="Kaiti SC Regular"/>
              </a:rPr>
              <a:t>：</a:t>
            </a:r>
            <a:endParaRPr lang="en-US" altLang="zh-CN" sz="2000" dirty="0" smtClean="0">
              <a:latin typeface="Kaiti SC Regular"/>
              <a:cs typeface="Kaiti SC Regular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Kaiti SC Regular"/>
                <a:cs typeface="Kaiti SC Regular"/>
              </a:rPr>
              <a:t>width, height, aspect-ratio, device-width, device-height, device-aspect-ratio,</a:t>
            </a:r>
            <a:r>
              <a:rPr lang="en-US" altLang="zh-CN" sz="2000" dirty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 </a:t>
            </a:r>
            <a:r>
              <a:rPr lang="en-US" altLang="zh-CN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orientation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Kaiti SC Regular"/>
              <a:ea typeface="楷体" panose="02010609060101010101" charset="-122"/>
              <a:cs typeface="Kaiti SC Regular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断点：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根据手机屏幕尺寸（</a:t>
            </a:r>
            <a:r>
              <a:rPr lang="en-US" altLang="zh-CN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320</a:t>
            </a:r>
            <a:r>
              <a:rPr lang="zh-CN" altLang="en-US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，</a:t>
            </a:r>
            <a:r>
              <a:rPr lang="en-US" altLang="zh-CN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375</a:t>
            </a:r>
            <a:r>
              <a:rPr lang="zh-CN" altLang="en-US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，</a:t>
            </a:r>
            <a:r>
              <a:rPr lang="en-US" altLang="zh-CN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414</a:t>
            </a:r>
            <a:r>
              <a:rPr lang="zh-CN" altLang="en-US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，</a:t>
            </a:r>
            <a:r>
              <a:rPr lang="en-US" altLang="zh-CN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768</a:t>
            </a:r>
            <a:r>
              <a:rPr lang="is-IS" altLang="zh-CN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…</a:t>
            </a:r>
            <a:r>
              <a:rPr lang="zh-CN" altLang="en-US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大中小屏幕分割</a:t>
            </a:r>
            <a:r>
              <a:rPr lang="en-US" altLang="zh-CN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 </a:t>
            </a:r>
            <a:r>
              <a:rPr lang="zh-CN" altLang="en-US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（</a:t>
            </a:r>
            <a:r>
              <a:rPr lang="en-US" altLang="zh-CN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400,800</a:t>
            </a:r>
            <a:r>
              <a:rPr lang="is-IS" altLang="zh-CN" sz="2000" dirty="0" smtClean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…</a:t>
            </a:r>
            <a:r>
              <a:rPr lang="zh-CN" altLang="zh-CN" sz="2000" dirty="0">
                <a:latin typeface="Kaiti SC Regular"/>
                <a:ea typeface="楷体" panose="02010609060101010101" charset="-122"/>
                <a:cs typeface="Kaiti SC Regular"/>
                <a:sym typeface="+mn-ea"/>
              </a:rPr>
              <a:t>）</a:t>
            </a:r>
            <a:endParaRPr lang="zh-CN" altLang="en-US" sz="2000" dirty="0" smtClean="0">
              <a:latin typeface="Kaiti SC Regular"/>
              <a:ea typeface="楷体" panose="02010609060101010101" charset="-122"/>
              <a:cs typeface="Kaiti SC Regular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03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1260000">
            <a:off x="1891030" y="2153920"/>
            <a:ext cx="2294890" cy="2153285"/>
            <a:chOff x="1954" y="1527"/>
            <a:chExt cx="8364" cy="7848"/>
          </a:xfrm>
        </p:grpSpPr>
        <p:pic>
          <p:nvPicPr>
            <p:cNvPr id="12" name="图片 11" descr="a9631a6985906dcfe8a8f026ebcd56d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80000">
              <a:off x="1954" y="1527"/>
              <a:ext cx="8365" cy="7849"/>
            </a:xfrm>
            <a:prstGeom prst="rect">
              <a:avLst/>
            </a:prstGeom>
          </p:spPr>
        </p:pic>
        <p:sp>
          <p:nvSpPr>
            <p:cNvPr id="14" name="弧形 13"/>
            <p:cNvSpPr/>
            <p:nvPr/>
          </p:nvSpPr>
          <p:spPr>
            <a:xfrm rot="15480000">
              <a:off x="3510" y="2102"/>
              <a:ext cx="5532" cy="5532"/>
            </a:xfrm>
            <a:prstGeom prst="arc">
              <a:avLst>
                <a:gd name="adj1" fmla="val 16627178"/>
                <a:gd name="adj2" fmla="val 20723399"/>
              </a:avLst>
            </a:prstGeom>
            <a:noFill/>
            <a:ln w="28575">
              <a:solidFill>
                <a:srgbClr val="D94E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15"/>
            <p:cNvSpPr/>
            <p:nvPr/>
          </p:nvSpPr>
          <p:spPr>
            <a:xfrm rot="5400000">
              <a:off x="4767" y="3318"/>
              <a:ext cx="3658" cy="3658"/>
            </a:xfrm>
            <a:prstGeom prst="arc">
              <a:avLst>
                <a:gd name="adj1" fmla="val 17471822"/>
                <a:gd name="adj2" fmla="val 0"/>
              </a:avLst>
            </a:prstGeom>
            <a:noFill/>
            <a:ln w="25400">
              <a:solidFill>
                <a:srgbClr val="CC0000">
                  <a:alpha val="9900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696210" y="2377440"/>
            <a:ext cx="1303020" cy="132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chemeClr val="tx1"/>
                </a:solidFill>
                <a:latin typeface="Impact" panose="020B0806030902050204" charset="0"/>
              </a:rPr>
              <a:t>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99560" y="2845435"/>
            <a:ext cx="53955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>
                <a:latin typeface="Arial" panose="020B0604020202020204" pitchFamily="34" charset="0"/>
                <a:ea typeface="微软雅黑" panose="020B0503020204020204" charset="-122"/>
              </a:rPr>
              <a:t>编写响应式代码</a:t>
            </a:r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4099560" y="3328670"/>
            <a:ext cx="523684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responsive web code</a:t>
            </a:r>
          </a:p>
        </p:txBody>
      </p:sp>
    </p:spTree>
  </p:cSld>
  <p:clrMapOvr>
    <a:masterClrMapping/>
  </p:clrMapOvr>
  <p:transition xmlns:p14="http://schemas.microsoft.com/office/powerpoint/2010/main" advTm="8000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1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76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7" grpId="0"/>
      <p:bldP spid="7" grpId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HTML</a:t>
              </a:r>
              <a:endParaRPr lang="zh-CN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65860" y="963930"/>
            <a:ext cx="10140315" cy="5078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&lt;!DOCTYPE html&gt;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&lt;html </a:t>
            </a:r>
            <a:r>
              <a:rPr lang="en-US" altLang="zh-CN" dirty="0" err="1">
                <a:solidFill>
                  <a:schemeClr val="tx1"/>
                </a:solidFill>
              </a:rPr>
              <a:t>lang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"</a:t>
            </a:r>
            <a:r>
              <a:rPr lang="en-US" altLang="zh-CN" dirty="0">
                <a:solidFill>
                  <a:schemeClr val="tx1"/>
                </a:solidFill>
              </a:rPr>
              <a:t>en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"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zh-CN" dirty="0"/>
              <a:t>  &lt;head&gt;</a:t>
            </a:r>
          </a:p>
          <a:p>
            <a:r>
              <a:rPr lang="en-US" altLang="zh-CN" dirty="0"/>
              <a:t>    &lt;meta charset="utf-8"&gt;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&lt;meta http-</a:t>
            </a:r>
            <a:r>
              <a:rPr lang="en-US" altLang="zh-CN" dirty="0" err="1">
                <a:solidFill>
                  <a:srgbClr val="FF0000"/>
                </a:solidFill>
              </a:rPr>
              <a:t>equiv</a:t>
            </a:r>
            <a:r>
              <a:rPr lang="en-US" altLang="zh-CN" dirty="0">
                <a:solidFill>
                  <a:srgbClr val="FF0000"/>
                </a:solidFill>
              </a:rPr>
              <a:t>="X-UA-Compatible" content="IE=</a:t>
            </a:r>
            <a:r>
              <a:rPr lang="en-US" altLang="zh-CN" dirty="0" smtClean="0">
                <a:solidFill>
                  <a:srgbClr val="FF0000"/>
                </a:solidFill>
              </a:rPr>
              <a:t>edge”&gt;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&lt;meta name="viewport" content="width=device-width, initial-scale=1.0,maximum-scale=1.0,minimum-scale=1.0,user-scalable=no"&gt;</a:t>
            </a:r>
          </a:p>
          <a:p>
            <a:r>
              <a:rPr lang="en-US" altLang="zh-CN" dirty="0"/>
              <a:t>    &lt;title&gt;star park&lt;/title&gt;</a:t>
            </a:r>
          </a:p>
          <a:p>
            <a:r>
              <a:rPr lang="en-US" altLang="zh-CN" dirty="0"/>
              <a:t>  &lt;/head&gt;</a:t>
            </a:r>
          </a:p>
          <a:p>
            <a:r>
              <a:rPr lang="en-US" altLang="zh-CN" dirty="0"/>
              <a:t>  &lt;body&gt;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&lt;header&gt;&lt;/header&gt;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&lt;footer&gt;&lt;/footer&gt;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&lt;section&gt;&lt;/section&gt;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&lt;</a:t>
            </a:r>
            <a:r>
              <a:rPr lang="en-US" altLang="zh-CN" dirty="0" err="1">
                <a:solidFill>
                  <a:srgbClr val="FF0000"/>
                </a:solidFill>
              </a:rPr>
              <a:t>nav</a:t>
            </a:r>
            <a:r>
              <a:rPr lang="en-US" altLang="zh-CN" dirty="0">
                <a:solidFill>
                  <a:srgbClr val="FF0000"/>
                </a:solidFill>
              </a:rPr>
              <a:t>&gt;&lt;/</a:t>
            </a:r>
            <a:r>
              <a:rPr lang="en-US" altLang="zh-CN" dirty="0" err="1">
                <a:solidFill>
                  <a:srgbClr val="FF0000"/>
                </a:solidFill>
              </a:rPr>
              <a:t>nav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&lt;article&gt;&lt;/article&gt;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&lt;b&gt;&lt;/b&gt;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i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&gt;&lt;/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i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  &lt;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em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&gt;&lt;/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em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&lt;/body&gt;</a:t>
            </a:r>
          </a:p>
          <a:p>
            <a:r>
              <a:rPr lang="en-US" altLang="zh-CN" dirty="0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HTML</a:t>
              </a:r>
              <a:endParaRPr lang="zh-CN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65860" y="2666750"/>
            <a:ext cx="10140315" cy="11912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&lt;!--[if 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lte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IE8]&gt;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         &lt;p class="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browseupgrade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"&gt;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您使用的浏览器版本过低，请点击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&lt;a 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href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="https://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browsehappy.com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/"&gt; 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这里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&lt;/a&gt;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进行浏览器升级以获取最佳体验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&lt;/p&gt;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   &lt;!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endif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]--&gt;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165860" y="1124970"/>
            <a:ext cx="10140315" cy="143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html-hack:</a:t>
            </a:r>
          </a:p>
          <a:p>
            <a:endParaRPr lang="en-US" altLang="zh-CN" sz="2000" b="1" dirty="0"/>
          </a:p>
          <a:p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&lt;!--[if 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lt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gt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lte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gte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/ /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IE8]&gt; &lt;!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endif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]--&gt;</a:t>
            </a:r>
          </a:p>
          <a:p>
            <a:endParaRPr lang="en-US" altLang="zh-CN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82370" y="4392330"/>
            <a:ext cx="10123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IE8</a:t>
            </a:r>
            <a:r>
              <a:rPr lang="zh-CN" altLang="zh-CN" dirty="0">
                <a:sym typeface="+mn-ea"/>
              </a:rPr>
              <a:t>及以下以及一些老版本浏览器支持</a:t>
            </a:r>
            <a:r>
              <a:rPr lang="en-US" altLang="zh-CN" dirty="0">
                <a:sym typeface="+mn-ea"/>
              </a:rPr>
              <a:t>html5</a:t>
            </a:r>
            <a:r>
              <a:rPr lang="zh-CN" altLang="en-US" dirty="0">
                <a:sym typeface="+mn-ea"/>
              </a:rPr>
              <a:t>标签：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html5shiv.js</a:t>
            </a:r>
          </a:p>
          <a:p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>
                <a:sym typeface="+mn-ea"/>
                <a:hlinkClick r:id="rId2" action="ppaction://hlinkfile"/>
              </a:rPr>
              <a:t>https://github.com/aFarkas/html5shiv/</a:t>
            </a:r>
            <a:endParaRPr lang="zh-CN" altLang="en-US" dirty="0"/>
          </a:p>
          <a:p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检测浏览器支持的情况：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Modernizr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js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>
                <a:sym typeface="+mn-ea"/>
                <a:hlinkClick r:id="rId3"/>
              </a:rPr>
              <a:t>https://</a:t>
            </a:r>
            <a:r>
              <a:rPr lang="en-US" altLang="zh-CN" dirty="0" err="1">
                <a:sym typeface="+mn-ea"/>
                <a:hlinkClick r:id="rId3"/>
              </a:rPr>
              <a:t>modernizr.com</a:t>
            </a:r>
            <a:r>
              <a:rPr lang="en-US" altLang="zh-CN" dirty="0">
                <a:sym typeface="+mn-ea"/>
                <a:hlinkClick r:id="rId3"/>
              </a:rPr>
              <a:t>/</a:t>
            </a:r>
            <a:endParaRPr lang="en-US" altLang="zh-CN" dirty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HTML</a:t>
              </a:r>
              <a:endParaRPr lang="zh-CN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65860" y="1303020"/>
            <a:ext cx="10140315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cssresets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: 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</a:p>
          <a:p>
            <a:endParaRPr lang="en-US" altLang="zh-CN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  <a:hlinkClick r:id="rId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、传统方式：</a:t>
            </a:r>
            <a:endParaRPr lang="zh-CN" altLang="en-US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  <a:hlinkClick r:id="rId2"/>
            </a:endParaRPr>
          </a:p>
          <a:p>
            <a:endParaRPr lang="en-US" altLang="zh-CN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  <a:hlinkClick r:id="rId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  <a:hlinkClick r:id="rId2"/>
              </a:rPr>
              <a:t>http://meyerweb.com/eric/tools/css/reset/</a:t>
            </a:r>
          </a:p>
          <a:p>
            <a:endParaRPr lang="en-US" altLang="zh-CN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  <a:hlinkClick r:id="rId3"/>
            </a:endParaRPr>
          </a:p>
          <a:p>
            <a:endParaRPr lang="en-US" altLang="zh-CN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  <a:hlinkClick r:id="rId3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、Normalize：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统一样式，修复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bug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，减少继承链</a:t>
            </a:r>
          </a:p>
          <a:p>
            <a:endParaRPr lang="en-US" altLang="zh-CN" sz="16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  <a:hlinkClick r:id="rId3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  <a:hlinkClick r:id="rId3"/>
              </a:rPr>
              <a:t>http://necolas.github.io/normalize.css/</a:t>
            </a:r>
            <a:endParaRPr lang="en-US" altLang="zh-CN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  <a:hlinkClick r:id="rId2"/>
            </a:endParaRPr>
          </a:p>
          <a:p>
            <a:endParaRPr lang="en-US" altLang="zh-CN" sz="2000" b="1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单位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257935" y="977265"/>
            <a:ext cx="9935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px, em, rem</a:t>
            </a:r>
            <a:r>
              <a:rPr lang="en-US" altLang="zh-CN" sz="2800"/>
              <a:t>, vh, vw, vmin, vmax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10640" y="1690370"/>
            <a:ext cx="10128885" cy="34467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/>
              <a:t>&lt;div style="font-size: 16px;"&gt;</a:t>
            </a:r>
          </a:p>
          <a:p>
            <a:r>
              <a:rPr lang="en-US" altLang="zh-CN" sz="2000"/>
              <a:t>  txt01</a:t>
            </a:r>
          </a:p>
          <a:p>
            <a:r>
              <a:rPr lang="en-US" altLang="zh-CN" sz="2000"/>
              <a:t>  &lt;div style="font-size:10px"&gt;txt02&lt;/div&gt;</a:t>
            </a:r>
          </a:p>
          <a:p>
            <a:r>
              <a:rPr lang="en-US" altLang="zh-CN" sz="2000">
                <a:sym typeface="+mn-ea"/>
              </a:rPr>
              <a:t>  &lt;div style="font-size:1em"&gt;txt03&lt;/div&gt;</a:t>
            </a:r>
          </a:p>
          <a:p>
            <a:r>
              <a:rPr lang="en-US" altLang="zh-CN" sz="2000">
                <a:sym typeface="+mn-ea"/>
              </a:rPr>
              <a:t>  &lt;div style="font-size:1rem"&gt;txt04&lt;/div&gt;</a:t>
            </a:r>
          </a:p>
          <a:p>
            <a:r>
              <a:rPr lang="en-US" altLang="zh-CN" sz="2000">
                <a:sym typeface="+mn-ea"/>
              </a:rPr>
              <a:t>  &lt;div style="font-size:62.5%"&gt;</a:t>
            </a:r>
          </a:p>
          <a:p>
            <a:r>
              <a:rPr lang="en-US" altLang="zh-CN" sz="2000">
                <a:sym typeface="+mn-ea"/>
              </a:rPr>
              <a:t>    txt05</a:t>
            </a:r>
          </a:p>
          <a:p>
            <a:r>
              <a:rPr lang="en-US" altLang="zh-CN" sz="2000">
                <a:sym typeface="+mn-ea"/>
              </a:rPr>
              <a:t>    &lt;div style="font-size:1em"&gt;txt05-01&lt;/div&gt;</a:t>
            </a:r>
          </a:p>
          <a:p>
            <a:r>
              <a:rPr lang="en-US" altLang="zh-CN" sz="2000">
                <a:sym typeface="+mn-ea"/>
              </a:rPr>
              <a:t>    &lt;div style="font-size:1rem"&gt;txt05-02&lt;/div&gt;</a:t>
            </a:r>
          </a:p>
          <a:p>
            <a:r>
              <a:rPr lang="en-US" altLang="zh-CN" sz="2000">
                <a:sym typeface="+mn-ea"/>
              </a:rPr>
              <a:t>  &lt;/div&gt;</a:t>
            </a:r>
          </a:p>
          <a:p>
            <a:r>
              <a:rPr lang="en-US" altLang="zh-CN" sz="2000"/>
              <a:t>&lt;/div&gt;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单位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257935" y="1243965"/>
            <a:ext cx="9935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px, em, rem, </a:t>
            </a:r>
            <a:r>
              <a:rPr lang="en-US" altLang="zh-CN" sz="2800">
                <a:solidFill>
                  <a:srgbClr val="FF0000"/>
                </a:solidFill>
              </a:rPr>
              <a:t>vh, vw, vmin, vmax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10640" y="2109470"/>
            <a:ext cx="10128885" cy="19227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ym typeface="+mn-ea"/>
              </a:rPr>
              <a:t>&lt;div style="height: 50%; background: #f00;"&gt;&lt;/div&gt;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&lt;div style="height: 50vh; background: #f00;"&gt;&lt;/div&gt;</a:t>
            </a:r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&lt;div style=" position: fixed; left: 0; top: 0; height: 20vh; width: 100%; background: #f00;"&gt;&lt;/div&gt;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&lt;div style=" position: fixed; left: 0; top:30vh; height: 20vh; width: 100vw; background: #f00;"&gt;&lt;/div&gt;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2065" y="757555"/>
            <a:ext cx="12216130" cy="12522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67205" y="751205"/>
            <a:ext cx="2480310" cy="1258570"/>
          </a:xfrm>
          <a:prstGeom prst="rect">
            <a:avLst/>
          </a:prstGeom>
          <a:solidFill>
            <a:srgbClr val="D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67205" y="1067435"/>
            <a:ext cx="27000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Gautami" panose="020B0502040204020203" charset="0"/>
              </a:rPr>
              <a:t>CONTENT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4365" y="1635125"/>
            <a:ext cx="22580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solidFill>
                  <a:schemeClr val="bg1"/>
                </a:solidFill>
              </a:rPr>
              <a:t>I JUST WANT GIVE THE BEST TO YOU</a:t>
            </a:r>
          </a:p>
        </p:txBody>
      </p:sp>
      <p:sp>
        <p:nvSpPr>
          <p:cNvPr id="14" name="Text Box 65"/>
          <p:cNvSpPr txBox="1">
            <a:spLocks noChangeArrowheads="1"/>
          </p:cNvSpPr>
          <p:nvPr/>
        </p:nvSpPr>
        <p:spPr bwMode="auto">
          <a:xfrm>
            <a:off x="1767205" y="4187190"/>
            <a:ext cx="4650740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D94E60"/>
                </a:solidFill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怎么编写响应式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" name="Text Box 66"/>
          <p:cNvSpPr txBox="1">
            <a:spLocks noChangeArrowheads="1"/>
          </p:cNvSpPr>
          <p:nvPr/>
        </p:nvSpPr>
        <p:spPr bwMode="auto">
          <a:xfrm>
            <a:off x="1767205" y="3541395"/>
            <a:ext cx="4650740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D94E60"/>
                </a:solidFill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媒体查询</a:t>
            </a:r>
          </a:p>
        </p:txBody>
      </p:sp>
      <p:sp>
        <p:nvSpPr>
          <p:cNvPr id="16" name="Text Box 67"/>
          <p:cNvSpPr txBox="1">
            <a:spLocks noChangeArrowheads="1"/>
          </p:cNvSpPr>
          <p:nvPr/>
        </p:nvSpPr>
        <p:spPr bwMode="auto">
          <a:xfrm>
            <a:off x="1767205" y="2895600"/>
            <a:ext cx="4650105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D94E60"/>
                </a:solidFill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什么是响应式？</a:t>
            </a:r>
          </a:p>
        </p:txBody>
      </p:sp>
      <p:sp>
        <p:nvSpPr>
          <p:cNvPr id="6" name="Text Box 66"/>
          <p:cNvSpPr txBox="1">
            <a:spLocks noChangeArrowheads="1"/>
          </p:cNvSpPr>
          <p:nvPr/>
        </p:nvSpPr>
        <p:spPr bwMode="auto">
          <a:xfrm>
            <a:off x="1767205" y="4803140"/>
            <a:ext cx="4650740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D94E60"/>
                </a:solidFill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en-US" altLang="zh-CN" sz="2000" b="1" dirty="0" smtClean="0">
                <a:solidFill>
                  <a:srgbClr val="D94E60"/>
                </a:solidFill>
                <a:latin typeface="楷体" panose="02010609060101010101" charset="-122"/>
                <a:ea typeface="楷体" panose="02010609060101010101" charset="-122"/>
              </a:rPr>
              <a:t>.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工具</a:t>
            </a:r>
            <a:r>
              <a:rPr lang="en-US" altLang="zh-CN" sz="2000" b="1" dirty="0" smtClean="0">
                <a:solidFill>
                  <a:srgbClr val="D94E60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xmlns:p14="http://schemas.microsoft.com/office/powerpoint/2010/main" advTm="8000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14" grpId="0" bldLvl="0" animBg="1"/>
      <p:bldP spid="15" grpId="0" bldLvl="0" animBg="1"/>
      <p:bldP spid="16" grpId="0" bldLvl="0" animBg="1"/>
      <p:bldP spid="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calc/sass/less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41730" y="1667510"/>
            <a:ext cx="93135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楷体" panose="02010609060101010101" charset="-122"/>
                <a:ea typeface="楷体" panose="02010609060101010101" charset="-122"/>
              </a:rPr>
              <a:t>calc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四则运算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</a:rPr>
              <a:t>)</a:t>
            </a:r>
          </a:p>
          <a:p>
            <a:endParaRPr lang="en-US" altLang="zh-CN" sz="2800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 dirty="0" err="1" smtClean="0">
                <a:latin typeface="楷体" panose="02010609060101010101" charset="-122"/>
                <a:ea typeface="楷体" panose="02010609060101010101" charset="-122"/>
              </a:rPr>
              <a:t>Mixins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</a:rPr>
              <a:t>(sass)</a:t>
            </a:r>
          </a:p>
          <a:p>
            <a:endParaRPr lang="en-US" altLang="zh-CN" sz="2800" dirty="0" smtClean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 dirty="0" err="1" smtClean="0">
                <a:latin typeface="楷体" panose="02010609060101010101" charset="-122"/>
                <a:ea typeface="楷体" panose="02010609060101010101" charset="-122"/>
              </a:rPr>
              <a:t>Minxin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函数（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</a:rPr>
              <a:t>less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1260000">
            <a:off x="1891030" y="2153920"/>
            <a:ext cx="2294890" cy="2153285"/>
            <a:chOff x="1954" y="1527"/>
            <a:chExt cx="8364" cy="7848"/>
          </a:xfrm>
        </p:grpSpPr>
        <p:pic>
          <p:nvPicPr>
            <p:cNvPr id="12" name="图片 11" descr="a9631a6985906dcfe8a8f026ebcd56d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80000">
              <a:off x="1954" y="1527"/>
              <a:ext cx="8365" cy="7849"/>
            </a:xfrm>
            <a:prstGeom prst="rect">
              <a:avLst/>
            </a:prstGeom>
          </p:spPr>
        </p:pic>
        <p:sp>
          <p:nvSpPr>
            <p:cNvPr id="14" name="弧形 13"/>
            <p:cNvSpPr/>
            <p:nvPr/>
          </p:nvSpPr>
          <p:spPr>
            <a:xfrm rot="15480000">
              <a:off x="3510" y="2102"/>
              <a:ext cx="5532" cy="5532"/>
            </a:xfrm>
            <a:prstGeom prst="arc">
              <a:avLst>
                <a:gd name="adj1" fmla="val 16627178"/>
                <a:gd name="adj2" fmla="val 20723399"/>
              </a:avLst>
            </a:prstGeom>
            <a:noFill/>
            <a:ln w="28575">
              <a:solidFill>
                <a:srgbClr val="D94E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15"/>
            <p:cNvSpPr/>
            <p:nvPr/>
          </p:nvSpPr>
          <p:spPr>
            <a:xfrm rot="5400000">
              <a:off x="4767" y="3318"/>
              <a:ext cx="3658" cy="3658"/>
            </a:xfrm>
            <a:prstGeom prst="arc">
              <a:avLst>
                <a:gd name="adj1" fmla="val 17471822"/>
                <a:gd name="adj2" fmla="val 0"/>
              </a:avLst>
            </a:prstGeom>
            <a:noFill/>
            <a:ln w="25400">
              <a:solidFill>
                <a:srgbClr val="CC0000">
                  <a:alpha val="9900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696210" y="2377440"/>
            <a:ext cx="1303020" cy="132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chemeClr val="tx1"/>
                </a:solidFill>
                <a:latin typeface="Impact" panose="020B0806030902050204" charset="0"/>
              </a:rPr>
              <a:t>04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99560" y="2845435"/>
            <a:ext cx="53955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>
                <a:latin typeface="Arial" panose="020B0604020202020204" pitchFamily="34" charset="0"/>
                <a:ea typeface="微软雅黑" panose="020B0503020204020204" charset="-122"/>
              </a:rPr>
              <a:t>工具</a:t>
            </a:r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4099560" y="3328670"/>
            <a:ext cx="523684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Tools</a:t>
            </a:r>
          </a:p>
        </p:txBody>
      </p:sp>
    </p:spTree>
  </p:cSld>
  <p:clrMapOvr>
    <a:masterClrMapping/>
  </p:clrMapOvr>
  <p:transition xmlns:p14="http://schemas.microsoft.com/office/powerpoint/2010/main" advTm="8000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1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76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7" grpId="0"/>
      <p:bldP spid="7" grpId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调试工具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55065" y="1127760"/>
            <a:ext cx="9313545" cy="164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ea typeface="楷体" panose="02010609060101010101" charset="-122"/>
              </a:rPr>
              <a:t>1</a:t>
            </a:r>
            <a:r>
              <a:rPr lang="zh-CN" altLang="zh-CN" sz="2800">
                <a:ea typeface="楷体" panose="02010609060101010101" charset="-122"/>
              </a:rPr>
              <a:t>、</a:t>
            </a:r>
            <a:r>
              <a:rPr lang="en-US" altLang="zh-CN" sz="2800">
                <a:ea typeface="楷体" panose="02010609060101010101" charset="-122"/>
              </a:rPr>
              <a:t>chrome </a:t>
            </a:r>
            <a:r>
              <a:rPr lang="zh-CN" altLang="en-US" sz="2800">
                <a:ea typeface="楷体" panose="02010609060101010101" charset="-122"/>
              </a:rPr>
              <a:t>（</a:t>
            </a:r>
            <a:r>
              <a:rPr lang="en-US" altLang="zh-CN" sz="2800">
                <a:ea typeface="楷体" panose="02010609060101010101" charset="-122"/>
              </a:rPr>
              <a:t>device tool</a:t>
            </a:r>
            <a:r>
              <a:rPr lang="zh-CN" altLang="en-US" sz="2800">
                <a:ea typeface="楷体" panose="02010609060101010101" charset="-122"/>
              </a:rPr>
              <a:t>）</a:t>
            </a:r>
          </a:p>
          <a:p>
            <a:endParaRPr lang="zh-CN" altLang="en-US" sz="2800">
              <a:ea typeface="楷体" panose="02010609060101010101" charset="-122"/>
            </a:endParaRPr>
          </a:p>
          <a:p>
            <a:r>
              <a:rPr lang="en-US" altLang="zh-CN" sz="2800">
                <a:ea typeface="楷体" panose="02010609060101010101" charset="-122"/>
              </a:rPr>
              <a:t>2</a:t>
            </a:r>
            <a:r>
              <a:rPr lang="zh-CN" altLang="en-US" sz="2800">
                <a:ea typeface="楷体" panose="02010609060101010101" charset="-122"/>
              </a:rPr>
              <a:t>、browsersync</a:t>
            </a:r>
          </a:p>
          <a:p>
            <a:r>
              <a:rPr lang="en-US" altLang="zh-CN">
                <a:ea typeface="楷体" panose="02010609060101010101" charset="-122"/>
              </a:rPr>
              <a:t>       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63345" y="2895600"/>
            <a:ext cx="10219690" cy="9169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+mj-lt"/>
                <a:ea typeface="楷体" panose="02010609060101010101" charset="-122"/>
                <a:sym typeface="+mn-ea"/>
              </a:rPr>
              <a:t>  </a:t>
            </a:r>
            <a:r>
              <a:rPr lang="en-US" altLang="zh-CN" dirty="0" err="1">
                <a:latin typeface="+mj-lt"/>
                <a:ea typeface="楷体" panose="02010609060101010101" charset="-122"/>
                <a:sym typeface="+mn-ea"/>
              </a:rPr>
              <a:t>npm</a:t>
            </a:r>
            <a:r>
              <a:rPr lang="en-US" altLang="zh-CN" dirty="0">
                <a:latin typeface="+mj-lt"/>
                <a:ea typeface="楷体" panose="02010609060101010101" charset="-122"/>
                <a:sym typeface="+mn-ea"/>
              </a:rPr>
              <a:t> install -g browser-sync</a:t>
            </a:r>
          </a:p>
          <a:p>
            <a:pPr algn="l"/>
            <a:endParaRPr lang="zh-CN" altLang="en-US" dirty="0">
              <a:latin typeface="+mj-lt"/>
            </a:endParaRPr>
          </a:p>
          <a:p>
            <a:pPr algn="l"/>
            <a:r>
              <a:rPr lang="zh-CN" altLang="en-US" dirty="0">
                <a:latin typeface="+mj-lt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+mj-lt"/>
              </a:rPr>
              <a:t>browser</a:t>
            </a:r>
            <a:r>
              <a:rPr lang="zh-CN" altLang="en-US" dirty="0">
                <a:solidFill>
                  <a:srgbClr val="000000"/>
                </a:solidFill>
                <a:latin typeface="+mj-lt"/>
              </a:rPr>
              <a:t>-sync start --server --files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框架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55065" y="929640"/>
            <a:ext cx="9313545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ea typeface="楷体" panose="02010609060101010101" charset="-122"/>
              </a:rPr>
              <a:t>bootstrap, foundation, semantic, pure</a:t>
            </a:r>
            <a:endParaRPr lang="en-US" altLang="zh-CN" sz="2400">
              <a:ea typeface="楷体" panose="02010609060101010101" charset="-122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ea typeface="楷体" panose="02010609060101010101" charset="-122"/>
                <a:hlinkClick r:id="rId2"/>
              </a:rPr>
              <a:t>http://www.bootcss.com/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ea typeface="楷体" panose="02010609060101010101" charset="-122"/>
                <a:hlinkClick r:id="rId2"/>
              </a:rPr>
              <a:t>http://foundation.zurb.com/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ea typeface="楷体" panose="02010609060101010101" charset="-122"/>
                <a:hlinkClick r:id="rId2"/>
              </a:rPr>
              <a:t>http://www.semantic-ui.cn/</a:t>
            </a:r>
            <a:endParaRPr lang="zh-CN" altLang="en-US" sz="2800"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ea typeface="楷体" panose="02010609060101010101" charset="-122"/>
                <a:hlinkClick r:id="rId3" action="ppaction://hlinkfile"/>
              </a:rPr>
              <a:t>https://www.purecss.cn/</a:t>
            </a:r>
          </a:p>
          <a:p>
            <a:r>
              <a:rPr lang="en-US" altLang="zh-CN">
                <a:ea typeface="楷体" panose="02010609060101010101" charset="-122"/>
              </a:rPr>
              <a:t>       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55065" y="4107180"/>
            <a:ext cx="695452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基于框架：（</a:t>
            </a:r>
            <a:r>
              <a:rPr lang="en-US" altLang="zh-CN" sz="2800" b="1"/>
              <a:t>vue</a:t>
            </a:r>
            <a:r>
              <a:rPr lang="zh-CN" altLang="zh-CN" sz="2800" b="1"/>
              <a:t>）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z="2400"/>
              <a:t>elementui</a:t>
            </a:r>
            <a:r>
              <a:rPr lang="zh-CN" altLang="en-US" sz="2400"/>
              <a:t>：</a:t>
            </a:r>
            <a:r>
              <a:rPr lang="zh-CN" altLang="en-US" sz="2400">
                <a:hlinkClick r:id="rId4"/>
              </a:rPr>
              <a:t>http://element.eleme.io/#/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mintui</a:t>
            </a:r>
            <a:r>
              <a:rPr lang="zh-CN" altLang="en-US" sz="2400"/>
              <a:t>：</a:t>
            </a:r>
            <a:r>
              <a:rPr lang="zh-CN" altLang="en-US" sz="2400">
                <a:hlinkClick r:id="rId5"/>
              </a:rPr>
              <a:t>http://mint-ui.github.io/docs/#/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vuxui</a:t>
            </a:r>
            <a:r>
              <a:rPr lang="zh-CN" altLang="en-US" sz="2400"/>
              <a:t>： </a:t>
            </a:r>
            <a:r>
              <a:rPr lang="zh-CN" altLang="en-US" sz="2400">
                <a:hlinkClick r:id="rId6" action="ppaction://hlinkfile"/>
              </a:rPr>
              <a:t>https://vux.li/#/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55465" y="1297940"/>
            <a:ext cx="6850380" cy="264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b="1">
                <a:solidFill>
                  <a:schemeClr val="tx1"/>
                </a:solidFill>
                <a:latin typeface="Impact" panose="020B0806030902050204" charset="0"/>
                <a:ea typeface="华文隶书" panose="02010800040101010101" charset="-122"/>
              </a:rPr>
              <a:t>Thanks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54480" y="937260"/>
            <a:ext cx="5311140" cy="4983480"/>
            <a:chOff x="1954" y="1527"/>
            <a:chExt cx="8364" cy="7848"/>
          </a:xfrm>
        </p:grpSpPr>
        <p:pic>
          <p:nvPicPr>
            <p:cNvPr id="4" name="图片 3" descr="a9631a6985906dcfe8a8f026ebcd56d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80000">
              <a:off x="1954" y="1527"/>
              <a:ext cx="8365" cy="7849"/>
            </a:xfrm>
            <a:prstGeom prst="rect">
              <a:avLst/>
            </a:prstGeom>
          </p:spPr>
        </p:pic>
        <p:sp>
          <p:nvSpPr>
            <p:cNvPr id="7" name="弧形 6"/>
            <p:cNvSpPr/>
            <p:nvPr/>
          </p:nvSpPr>
          <p:spPr>
            <a:xfrm rot="15480000">
              <a:off x="3510" y="2102"/>
              <a:ext cx="5532" cy="5532"/>
            </a:xfrm>
            <a:prstGeom prst="arc">
              <a:avLst>
                <a:gd name="adj1" fmla="val 16627178"/>
                <a:gd name="adj2" fmla="val 20723399"/>
              </a:avLst>
            </a:prstGeom>
            <a:noFill/>
            <a:ln w="66675">
              <a:solidFill>
                <a:srgbClr val="D94E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 rot="5400000">
              <a:off x="4767" y="3318"/>
              <a:ext cx="3658" cy="3658"/>
            </a:xfrm>
            <a:prstGeom prst="arc">
              <a:avLst>
                <a:gd name="adj1" fmla="val 17471822"/>
                <a:gd name="adj2" fmla="val 0"/>
              </a:avLst>
            </a:prstGeom>
            <a:noFill/>
            <a:ln w="76200">
              <a:solidFill>
                <a:srgbClr val="CC0000">
                  <a:alpha val="9900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 advTm="8000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1260000">
            <a:off x="1891030" y="2153920"/>
            <a:ext cx="2294890" cy="2153285"/>
            <a:chOff x="1954" y="1527"/>
            <a:chExt cx="8364" cy="7848"/>
          </a:xfrm>
        </p:grpSpPr>
        <p:pic>
          <p:nvPicPr>
            <p:cNvPr id="12" name="图片 11" descr="a9631a6985906dcfe8a8f026ebcd56d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80000">
              <a:off x="1954" y="1527"/>
              <a:ext cx="8365" cy="7849"/>
            </a:xfrm>
            <a:prstGeom prst="rect">
              <a:avLst/>
            </a:prstGeom>
          </p:spPr>
        </p:pic>
        <p:sp>
          <p:nvSpPr>
            <p:cNvPr id="14" name="弧形 13"/>
            <p:cNvSpPr/>
            <p:nvPr/>
          </p:nvSpPr>
          <p:spPr>
            <a:xfrm rot="15480000">
              <a:off x="3510" y="2102"/>
              <a:ext cx="5532" cy="5532"/>
            </a:xfrm>
            <a:prstGeom prst="arc">
              <a:avLst>
                <a:gd name="adj1" fmla="val 16627178"/>
                <a:gd name="adj2" fmla="val 20723399"/>
              </a:avLst>
            </a:prstGeom>
            <a:noFill/>
            <a:ln w="28575">
              <a:solidFill>
                <a:srgbClr val="D94E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15"/>
            <p:cNvSpPr/>
            <p:nvPr/>
          </p:nvSpPr>
          <p:spPr>
            <a:xfrm rot="5400000">
              <a:off x="4767" y="3318"/>
              <a:ext cx="3658" cy="3658"/>
            </a:xfrm>
            <a:prstGeom prst="arc">
              <a:avLst>
                <a:gd name="adj1" fmla="val 17471822"/>
                <a:gd name="adj2" fmla="val 0"/>
              </a:avLst>
            </a:prstGeom>
            <a:noFill/>
            <a:ln w="25400">
              <a:solidFill>
                <a:srgbClr val="CC0000">
                  <a:alpha val="9900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696210" y="2377440"/>
            <a:ext cx="1158240" cy="132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chemeClr val="tx1"/>
                </a:solidFill>
                <a:latin typeface="Impact" panose="020B0806030902050204" charset="0"/>
              </a:rPr>
              <a:t>01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99560" y="2845435"/>
            <a:ext cx="53955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</a:rPr>
              <a:t>什么是响应式开发？</a:t>
            </a:r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4099560" y="3328670"/>
            <a:ext cx="523684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responsive web design</a:t>
            </a:r>
          </a:p>
        </p:txBody>
      </p:sp>
    </p:spTree>
  </p:cSld>
  <p:clrMapOvr>
    <a:masterClrMapping/>
  </p:clrMapOvr>
  <p:transition xmlns:p14="http://schemas.microsoft.com/office/powerpoint/2010/main" advTm="8000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1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76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7" grpId="0"/>
      <p:bldP spid="7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发展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975360" y="2631440"/>
            <a:ext cx="9085580" cy="3020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/>
              <a:t>1</a:t>
            </a:r>
            <a:r>
              <a:rPr lang="zh-CN" altLang="en-US" sz="2400"/>
              <a:t>、弹性布局：</a:t>
            </a:r>
          </a:p>
          <a:p>
            <a:pPr algn="l"/>
            <a:endParaRPr lang="zh-CN" altLang="en-US" sz="2400">
              <a:hlinkClick r:id="rId2" action="ppaction://hlinkfile"/>
            </a:endParaRPr>
          </a:p>
          <a:p>
            <a:pPr algn="l"/>
            <a:r>
              <a:rPr lang="zh-CN" altLang="en-US" sz="2400">
                <a:hlinkClick r:id="rId2" action="ppaction://hlinkfile"/>
              </a:rPr>
              <a:t>https://alistapart.com/d/responsive-web-design/ex/ex-site-flexible.html</a:t>
            </a:r>
          </a:p>
          <a:p>
            <a:pPr algn="l"/>
            <a:endParaRPr lang="zh-CN" altLang="en-US" sz="2400">
              <a:hlinkClick r:id="rId2" action="ppaction://hlinkfile"/>
            </a:endParaRPr>
          </a:p>
          <a:p>
            <a:pPr algn="l"/>
            <a:endParaRPr lang="zh-CN" altLang="en-US" sz="2400">
              <a:hlinkClick r:id="rId2" action="ppaction://hlinkfile"/>
            </a:endParaRPr>
          </a:p>
          <a:p>
            <a:pPr algn="l"/>
            <a:r>
              <a:rPr lang="en-US" altLang="zh-CN" sz="2400"/>
              <a:t>2</a:t>
            </a:r>
            <a:r>
              <a:rPr lang="zh-CN" altLang="en-US" sz="2400"/>
              <a:t>、媒介查询：</a:t>
            </a:r>
            <a:endParaRPr lang="en-US" altLang="zh-CN" sz="2400">
              <a:hlinkClick r:id="rId2" action="ppaction://hlinkfile"/>
            </a:endParaRPr>
          </a:p>
          <a:p>
            <a:pPr algn="l"/>
            <a:endParaRPr lang="zh-CN" altLang="en-US" sz="2400"/>
          </a:p>
          <a:p>
            <a:pPr algn="l"/>
            <a:r>
              <a:rPr lang="zh-CN" altLang="en-US" sz="2400">
                <a:hlinkClick r:id="rId3" action="ppaction://hlinkfile"/>
              </a:rPr>
              <a:t>https://alistapart.com/d/responsive-web-design/ex/ex-site-FINAL.html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975360" y="1421765"/>
            <a:ext cx="674560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ym typeface="+mn-ea"/>
              </a:rPr>
              <a:t>Ethan Marcotte:</a:t>
            </a:r>
            <a:endParaRPr lang="en-US" altLang="zh-CN" sz="2400">
              <a:hlinkClick r:id="rId4" action="ppaction://hlinkfile"/>
            </a:endParaRPr>
          </a:p>
          <a:p>
            <a:pPr algn="l"/>
            <a:r>
              <a:rPr lang="zh-CN" altLang="en-US" sz="2400">
                <a:hlinkClick r:id="rId4" action="ppaction://hlinkfile"/>
              </a:rPr>
              <a:t>https://alistapart.com/article/responsive-web-design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概念</a:t>
              </a:r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</a:t>
              </a:r>
            </a:p>
          </p:txBody>
        </p:sp>
      </p:grpSp>
      <p:sp>
        <p:nvSpPr>
          <p:cNvPr id="29" name="椭圆 28"/>
          <p:cNvSpPr/>
          <p:nvPr/>
        </p:nvSpPr>
        <p:spPr>
          <a:xfrm>
            <a:off x="1046691" y="1602740"/>
            <a:ext cx="274320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"/>
              <a:t> 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524635" y="1510030"/>
            <a:ext cx="51663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flexible grid layout </a:t>
            </a:r>
            <a:r>
              <a:rPr lang="zh-CN" altLang="zh-CN" sz="2400">
                <a:latin typeface="楷体" panose="02010609060101010101" charset="-122"/>
                <a:ea typeface="楷体" panose="02010609060101010101" charset="-122"/>
              </a:rPr>
              <a:t>弹性布局</a:t>
            </a:r>
          </a:p>
        </p:txBody>
      </p:sp>
      <p:sp>
        <p:nvSpPr>
          <p:cNvPr id="31" name="椭圆 30"/>
          <p:cNvSpPr/>
          <p:nvPr/>
        </p:nvSpPr>
        <p:spPr>
          <a:xfrm>
            <a:off x="1046691" y="2446020"/>
            <a:ext cx="274320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"/>
              <a:t>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24635" y="2353310"/>
            <a:ext cx="51663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flexible images </a:t>
            </a:r>
            <a:r>
              <a:rPr lang="zh-CN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弹性图片</a:t>
            </a:r>
          </a:p>
        </p:txBody>
      </p:sp>
      <p:sp>
        <p:nvSpPr>
          <p:cNvPr id="34" name="椭圆 33"/>
          <p:cNvSpPr/>
          <p:nvPr/>
        </p:nvSpPr>
        <p:spPr>
          <a:xfrm>
            <a:off x="1046691" y="3303270"/>
            <a:ext cx="274320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"/>
              <a:t> 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524635" y="3210560"/>
            <a:ext cx="51663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media queries </a:t>
            </a:r>
            <a:r>
              <a:rPr lang="zh-CN" altLang="zh-CN" sz="2400">
                <a:latin typeface="楷体" panose="02010609060101010101" charset="-122"/>
                <a:ea typeface="楷体" panose="02010609060101010101" charset="-122"/>
              </a:rPr>
              <a:t>媒体查询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7580" y="4376420"/>
            <a:ext cx="997712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目的：使用一套设计以及代码，网站就能够在不同分辨率设备理想呈现。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优缺点</a:t>
              </a:r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62990" y="1161415"/>
            <a:ext cx="1021143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优点： 减少工作量（设计，代码，内容都只要一份就好，多出来的工作量基本就是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JS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脚本和样式）</a:t>
            </a:r>
          </a:p>
          <a:p>
            <a:pPr algn="l">
              <a:lnSpc>
                <a:spcPct val="20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    节省时间（迅速发布，快速迭代）</a:t>
            </a:r>
          </a:p>
          <a:p>
            <a:pPr algn="l">
              <a:lnSpc>
                <a:spcPct val="20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    不同设备得到很好的呈现效果（现在和未来）</a:t>
            </a:r>
          </a:p>
          <a:p>
            <a:pPr algn="l">
              <a:lnSpc>
                <a:spcPct val="20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    搜索优化（一套网站只有一个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url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）</a:t>
            </a:r>
          </a:p>
          <a:p>
            <a:pPr algn="l">
              <a:lnSpc>
                <a:spcPct val="200000"/>
              </a:lnSpc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       ......</a:t>
            </a: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缺点： 加载资源变多（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样式和脚本）</a:t>
            </a:r>
          </a:p>
          <a:p>
            <a:pPr algn="l"/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对设计师要求变高（不同设备样式呈现的定位和控制）</a:t>
            </a: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    比较老的IE版本兼容性</a:t>
            </a:r>
          </a:p>
        </p:txBody>
      </p:sp>
      <p:sp>
        <p:nvSpPr>
          <p:cNvPr id="3" name="椭圆 2"/>
          <p:cNvSpPr/>
          <p:nvPr/>
        </p:nvSpPr>
        <p:spPr>
          <a:xfrm>
            <a:off x="869315" y="1471295"/>
            <a:ext cx="193675" cy="1936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"/>
              <a:t> </a:t>
            </a:r>
          </a:p>
        </p:txBody>
      </p:sp>
      <p:sp>
        <p:nvSpPr>
          <p:cNvPr id="4" name="椭圆 3"/>
          <p:cNvSpPr/>
          <p:nvPr/>
        </p:nvSpPr>
        <p:spPr>
          <a:xfrm>
            <a:off x="869315" y="4532630"/>
            <a:ext cx="193675" cy="1936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前期思考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86485" y="1000125"/>
            <a:ext cx="10299700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、实践原则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渐进增强（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progressive enhancement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） 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优雅降级（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graceful degradation</a:t>
            </a: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）？</a:t>
            </a:r>
          </a:p>
          <a:p>
            <a:pPr>
              <a:lnSpc>
                <a:spcPct val="150000"/>
              </a:lnSpc>
            </a:pPr>
            <a:endParaRPr lang="zh-CN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、优先大屏幕还是小屏幕？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个人喜好，团队习惯，产品性质</a:t>
            </a:r>
          </a:p>
          <a:p>
            <a:pPr>
              <a:lnSpc>
                <a:spcPct val="150000"/>
              </a:lnSpc>
            </a:pP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、浏览器兼容性确定（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用户使用浏览器以及设备占比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）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  <a:hlinkClick r:id="rId2"/>
              </a:rPr>
              <a:t>http://caniuse.com/usage_table.php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  <a:hlinkClick r:id="rId3"/>
              </a:rPr>
              <a:t>http://gs.statcounter.com/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endParaRPr lang="zh-CN" altLang="en-US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主要问题： 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IE8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以及以下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winphone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webview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X5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内核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qq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微信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).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..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endParaRPr lang="zh-CN" altLang="en-US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1260000">
            <a:off x="1891030" y="2153920"/>
            <a:ext cx="2294890" cy="2153285"/>
            <a:chOff x="1954" y="1527"/>
            <a:chExt cx="8364" cy="7848"/>
          </a:xfrm>
        </p:grpSpPr>
        <p:pic>
          <p:nvPicPr>
            <p:cNvPr id="12" name="图片 11" descr="a9631a6985906dcfe8a8f026ebcd56d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80000">
              <a:off x="1954" y="1527"/>
              <a:ext cx="8365" cy="7849"/>
            </a:xfrm>
            <a:prstGeom prst="rect">
              <a:avLst/>
            </a:prstGeom>
          </p:spPr>
        </p:pic>
        <p:sp>
          <p:nvSpPr>
            <p:cNvPr id="14" name="弧形 13"/>
            <p:cNvSpPr/>
            <p:nvPr/>
          </p:nvSpPr>
          <p:spPr>
            <a:xfrm rot="15480000">
              <a:off x="3510" y="2102"/>
              <a:ext cx="5532" cy="5532"/>
            </a:xfrm>
            <a:prstGeom prst="arc">
              <a:avLst>
                <a:gd name="adj1" fmla="val 16627178"/>
                <a:gd name="adj2" fmla="val 20723399"/>
              </a:avLst>
            </a:prstGeom>
            <a:noFill/>
            <a:ln w="28575">
              <a:solidFill>
                <a:srgbClr val="D94E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15"/>
            <p:cNvSpPr/>
            <p:nvPr/>
          </p:nvSpPr>
          <p:spPr>
            <a:xfrm rot="5400000">
              <a:off x="4767" y="3318"/>
              <a:ext cx="3658" cy="3658"/>
            </a:xfrm>
            <a:prstGeom prst="arc">
              <a:avLst>
                <a:gd name="adj1" fmla="val 17471822"/>
                <a:gd name="adj2" fmla="val 0"/>
              </a:avLst>
            </a:prstGeom>
            <a:noFill/>
            <a:ln w="25400">
              <a:solidFill>
                <a:srgbClr val="CC0000">
                  <a:alpha val="9900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696210" y="2377440"/>
            <a:ext cx="1303020" cy="132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chemeClr val="tx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99560" y="2845435"/>
            <a:ext cx="53955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>
                <a:latin typeface="Arial" panose="020B0604020202020204" pitchFamily="34" charset="0"/>
                <a:ea typeface="微软雅黑" panose="020B0503020204020204" charset="-122"/>
              </a:rPr>
              <a:t>媒体查询</a:t>
            </a:r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4099560" y="3328670"/>
            <a:ext cx="523684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Media Queries</a:t>
            </a:r>
          </a:p>
        </p:txBody>
      </p:sp>
    </p:spTree>
  </p:cSld>
  <p:clrMapOvr>
    <a:masterClrMapping/>
  </p:clrMapOvr>
  <p:transition xmlns:p14="http://schemas.microsoft.com/office/powerpoint/2010/main" advTm="8000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1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76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7" grpId="0"/>
      <p:bldP spid="7" grpId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3360" y="274320"/>
            <a:ext cx="5279390" cy="518160"/>
            <a:chOff x="336" y="432"/>
            <a:chExt cx="8314" cy="8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6" y="488"/>
              <a:ext cx="883" cy="722"/>
              <a:chOff x="8016" y="1064"/>
              <a:chExt cx="1089" cy="89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8016" y="1248"/>
                <a:ext cx="528" cy="528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3500000">
                <a:off x="8215" y="1064"/>
                <a:ext cx="891" cy="891"/>
              </a:xfrm>
              <a:prstGeom prst="corner">
                <a:avLst/>
              </a:prstGeom>
              <a:solidFill>
                <a:srgbClr val="D94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449" y="432"/>
              <a:ext cx="7201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</a:rPr>
                <a:t>媒体属性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15060" y="1475740"/>
            <a:ext cx="3726180" cy="2971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楷体" panose="02010609060101010101" charset="-122"/>
                <a:ea typeface="楷体" panose="02010609060101010101" charset="-122"/>
              </a:rPr>
              <a:t>宽度：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width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高度：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height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宽高比：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aspect-ratio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设备宽度：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device-width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设备高度：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device-height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设备宽高比：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device-aspect-ratio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75680" y="1475740"/>
            <a:ext cx="3681730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</a:rPr>
              <a:t>方向：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sym typeface="+mn-ea"/>
              </a:rPr>
              <a:t>orientation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</a:rPr>
              <a:t>分辨率：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sym typeface="+mn-ea"/>
              </a:rPr>
              <a:t>resolution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ea"/>
              </a:rPr>
              <a:t>黑白：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monochrome</a:t>
            </a:r>
            <a:endParaRPr lang="en-US" altLang="zh-CN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AFABAB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网</a:t>
            </a:r>
            <a:r>
              <a:rPr lang="zh-CN" altLang="en-US" dirty="0">
                <a:solidFill>
                  <a:srgbClr val="AFABAB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格：</a:t>
            </a:r>
            <a:r>
              <a:rPr lang="en-US" altLang="zh-CN" dirty="0">
                <a:solidFill>
                  <a:srgbClr val="AFABAB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grid</a:t>
            </a:r>
            <a:endParaRPr lang="en-US" altLang="zh-CN" dirty="0">
              <a:solidFill>
                <a:srgbClr val="AFABAB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AFABAB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颜色：</a:t>
            </a:r>
            <a:r>
              <a:rPr lang="en-US" altLang="zh-CN" dirty="0" smtClean="0">
                <a:solidFill>
                  <a:srgbClr val="AFABAB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color</a:t>
            </a:r>
            <a:endParaRPr lang="en-US" altLang="zh-CN" dirty="0">
              <a:solidFill>
                <a:srgbClr val="AFABAB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AFABAB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扫描</a:t>
            </a:r>
            <a:r>
              <a:rPr lang="zh-CN" altLang="en-US" dirty="0" smtClean="0">
                <a:solidFill>
                  <a:srgbClr val="AFABAB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：</a:t>
            </a:r>
            <a:r>
              <a:rPr lang="en-US" altLang="zh-CN" dirty="0" smtClean="0">
                <a:solidFill>
                  <a:srgbClr val="AFABAB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scan</a:t>
            </a:r>
            <a:endParaRPr lang="en-US" altLang="zh-CN" dirty="0">
              <a:solidFill>
                <a:srgbClr val="AFABAB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060" y="4553585"/>
            <a:ext cx="7383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不接受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min-, max-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前缀的属性：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orientation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grid, monochrome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，scan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8000">
        <p:push dir="u"/>
      </p:transition>
    </mc:Choice>
    <mc:Fallback xmlns="">
      <p:transition advTm="8000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自定义 3282">
      <a:dk1>
        <a:srgbClr val="3FB2E5"/>
      </a:dk1>
      <a:lt1>
        <a:srgbClr val="C56DB4"/>
      </a:lt1>
      <a:dk2>
        <a:srgbClr val="56B52F"/>
      </a:dk2>
      <a:lt2>
        <a:srgbClr val="EE6EA2"/>
      </a:lt2>
      <a:accent1>
        <a:srgbClr val="1C1C1C"/>
      </a:accent1>
      <a:accent2>
        <a:srgbClr val="FFFFFF"/>
      </a:accent2>
      <a:accent3>
        <a:srgbClr val="1C1C1C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1420</Words>
  <Application>Microsoft Macintosh PowerPoint</Application>
  <PresentationFormat>自定义</PresentationFormat>
  <Paragraphs>204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Office 主题</vt:lpstr>
      <vt:lpstr>Office 主题​​</vt:lpstr>
      <vt:lpstr>1_Office 主题</vt:lpstr>
      <vt:lpstr>2_Office 主题​​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ivyguo guo</cp:lastModifiedBy>
  <cp:revision>148</cp:revision>
  <dcterms:created xsi:type="dcterms:W3CDTF">2016-12-04T09:18:00Z</dcterms:created>
  <dcterms:modified xsi:type="dcterms:W3CDTF">2017-09-13T05:47:07Z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