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3632"/>
  </p:normalViewPr>
  <p:slideViewPr>
    <p:cSldViewPr snapToGrid="0" snapToObjects="1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6DFB-A67E-6643-A456-DE36F3E1497B}" type="datetimeFigureOut">
              <a:rPr lang="es-ES_tradnl" smtClean="0"/>
              <a:t>03/03/2017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259-7C7D-FB4F-8132-B836C6B5FB1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254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6DFB-A67E-6643-A456-DE36F3E1497B}" type="datetimeFigureOut">
              <a:rPr lang="es-ES_tradnl" smtClean="0"/>
              <a:t>03/03/2017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259-7C7D-FB4F-8132-B836C6B5FB1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939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6DFB-A67E-6643-A456-DE36F3E1497B}" type="datetimeFigureOut">
              <a:rPr lang="es-ES_tradnl" smtClean="0"/>
              <a:t>03/03/2017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259-7C7D-FB4F-8132-B836C6B5FB1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112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6DFB-A67E-6643-A456-DE36F3E1497B}" type="datetimeFigureOut">
              <a:rPr lang="es-ES_tradnl" smtClean="0"/>
              <a:t>03/03/2017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259-7C7D-FB4F-8132-B836C6B5FB1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683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6DFB-A67E-6643-A456-DE36F3E1497B}" type="datetimeFigureOut">
              <a:rPr lang="es-ES_tradnl" smtClean="0"/>
              <a:t>03/03/2017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259-7C7D-FB4F-8132-B836C6B5FB1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721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6DFB-A67E-6643-A456-DE36F3E1497B}" type="datetimeFigureOut">
              <a:rPr lang="es-ES_tradnl" smtClean="0"/>
              <a:t>03/03/2017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259-7C7D-FB4F-8132-B836C6B5FB1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5683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6DFB-A67E-6643-A456-DE36F3E1497B}" type="datetimeFigureOut">
              <a:rPr lang="es-ES_tradnl" smtClean="0"/>
              <a:t>03/03/2017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259-7C7D-FB4F-8132-B836C6B5FB1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414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6DFB-A67E-6643-A456-DE36F3E1497B}" type="datetimeFigureOut">
              <a:rPr lang="es-ES_tradnl" smtClean="0"/>
              <a:t>03/03/2017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259-7C7D-FB4F-8132-B836C6B5FB1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7112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6DFB-A67E-6643-A456-DE36F3E1497B}" type="datetimeFigureOut">
              <a:rPr lang="es-ES_tradnl" smtClean="0"/>
              <a:t>03/03/2017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259-7C7D-FB4F-8132-B836C6B5FB1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421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6DFB-A67E-6643-A456-DE36F3E1497B}" type="datetimeFigureOut">
              <a:rPr lang="es-ES_tradnl" smtClean="0"/>
              <a:t>03/03/2017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259-7C7D-FB4F-8132-B836C6B5FB1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842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6DFB-A67E-6643-A456-DE36F3E1497B}" type="datetimeFigureOut">
              <a:rPr lang="es-ES_tradnl" smtClean="0"/>
              <a:t>03/03/2017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259-7C7D-FB4F-8132-B836C6B5FB1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592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6DFB-A67E-6643-A456-DE36F3E1497B}" type="datetimeFigureOut">
              <a:rPr lang="es-ES_tradnl" smtClean="0"/>
              <a:t>03/03/2017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10259-7C7D-FB4F-8132-B836C6B5FB1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278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sz="16600" smtClean="0"/>
              <a:t>R2</a:t>
            </a:r>
            <a:endParaRPr lang="es-ES_tradnl" sz="166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22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adroTexto 80"/>
          <p:cNvSpPr txBox="1"/>
          <p:nvPr/>
        </p:nvSpPr>
        <p:spPr>
          <a:xfrm>
            <a:off x="155710" y="20369"/>
            <a:ext cx="5619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b="1" smtClean="0">
                <a:ln w="12700">
                  <a:solidFill>
                    <a:schemeClr val="tx1"/>
                  </a:solidFill>
                  <a:prstDash val="solid"/>
                </a:ln>
              </a:rPr>
              <a:t>RED DE LA ESPERANZA AZUL</a:t>
            </a:r>
            <a:endParaRPr lang="es-ES_tradnl" sz="3600" b="1">
              <a:ln w="12700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369619" y="1136589"/>
            <a:ext cx="13837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smtClean="0"/>
              <a:t>OCAMPO</a:t>
            </a:r>
          </a:p>
          <a:p>
            <a:r>
              <a:rPr lang="es-ES_tradnl" sz="2400" b="1" dirty="0" smtClean="0"/>
              <a:t>PADRON</a:t>
            </a:r>
          </a:p>
          <a:p>
            <a:r>
              <a:rPr lang="es-ES_tradnl" sz="2400" b="1" dirty="0" smtClean="0"/>
              <a:t>A 65</a:t>
            </a:r>
          </a:p>
          <a:p>
            <a:r>
              <a:rPr lang="es-ES_tradnl" sz="2400" b="1" dirty="0" smtClean="0"/>
              <a:t>P 7</a:t>
            </a:r>
          </a:p>
          <a:p>
            <a:r>
              <a:rPr lang="es-ES_tradnl" sz="2400" b="1" dirty="0" smtClean="0"/>
              <a:t>TOTAL 72</a:t>
            </a:r>
            <a:endParaRPr lang="es-ES_tradnl" sz="2400" b="1" dirty="0"/>
          </a:p>
        </p:txBody>
      </p:sp>
      <p:grpSp>
        <p:nvGrpSpPr>
          <p:cNvPr id="4" name="Agrupar 3"/>
          <p:cNvGrpSpPr/>
          <p:nvPr/>
        </p:nvGrpSpPr>
        <p:grpSpPr>
          <a:xfrm>
            <a:off x="3638843" y="714422"/>
            <a:ext cx="7522807" cy="5824213"/>
            <a:chOff x="5242560" y="746660"/>
            <a:chExt cx="7522807" cy="5824213"/>
          </a:xfrm>
        </p:grpSpPr>
        <p:sp>
          <p:nvSpPr>
            <p:cNvPr id="83" name="Rectángulo redondeado 82"/>
            <p:cNvSpPr/>
            <p:nvPr/>
          </p:nvSpPr>
          <p:spPr>
            <a:xfrm>
              <a:off x="9292447" y="2012960"/>
              <a:ext cx="1079766" cy="555867"/>
            </a:xfrm>
            <a:prstGeom prst="roundRect">
              <a:avLst/>
            </a:prstGeom>
            <a:solidFill>
              <a:srgbClr val="E15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b="1" dirty="0"/>
                <a:t>1</a:t>
              </a:r>
              <a:r>
                <a:rPr lang="es-ES_tradnl" sz="1200" b="1" dirty="0" smtClean="0"/>
                <a:t> COORD. DISTRITAL</a:t>
              </a:r>
              <a:endParaRPr lang="es-ES_tradnl" sz="1200" b="1" dirty="0"/>
            </a:p>
          </p:txBody>
        </p:sp>
        <p:sp>
          <p:nvSpPr>
            <p:cNvPr id="84" name="Rectángulo redondeado 83"/>
            <p:cNvSpPr/>
            <p:nvPr/>
          </p:nvSpPr>
          <p:spPr>
            <a:xfrm>
              <a:off x="9048836" y="2743051"/>
              <a:ext cx="1566990" cy="5605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b="1" dirty="0" smtClean="0"/>
                <a:t>1</a:t>
              </a:r>
            </a:p>
            <a:p>
              <a:pPr algn="ctr"/>
              <a:r>
                <a:rPr lang="es-ES_tradnl" sz="1600" b="1" dirty="0" smtClean="0"/>
                <a:t>COMANDOS</a:t>
              </a:r>
              <a:endParaRPr lang="es-ES_tradnl" sz="1600" b="1" dirty="0"/>
            </a:p>
          </p:txBody>
        </p:sp>
        <p:sp>
          <p:nvSpPr>
            <p:cNvPr id="85" name="Rectángulo redondeado 84"/>
            <p:cNvSpPr/>
            <p:nvPr/>
          </p:nvSpPr>
          <p:spPr>
            <a:xfrm>
              <a:off x="8974516" y="3458305"/>
              <a:ext cx="1715628" cy="782288"/>
            </a:xfrm>
            <a:prstGeom prst="roundRect">
              <a:avLst/>
            </a:prstGeom>
            <a:solidFill>
              <a:srgbClr val="E15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b="1" dirty="0" smtClean="0"/>
                <a:t>6</a:t>
              </a:r>
            </a:p>
            <a:p>
              <a:pPr algn="ctr"/>
              <a:r>
                <a:rPr lang="es-ES_tradnl" sz="1600" b="1" dirty="0" smtClean="0"/>
                <a:t> ENLACES</a:t>
              </a:r>
              <a:endParaRPr lang="es-ES_tradnl" sz="1600" b="1" dirty="0"/>
            </a:p>
          </p:txBody>
        </p:sp>
        <p:sp>
          <p:nvSpPr>
            <p:cNvPr id="86" name="Rectángulo redondeado 85"/>
            <p:cNvSpPr/>
            <p:nvPr/>
          </p:nvSpPr>
          <p:spPr>
            <a:xfrm>
              <a:off x="8892534" y="4558491"/>
              <a:ext cx="1879593" cy="70706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400" b="1" dirty="0" smtClean="0"/>
                <a:t>30</a:t>
              </a:r>
            </a:p>
            <a:p>
              <a:pPr algn="ctr"/>
              <a:r>
                <a:rPr lang="es-ES_tradnl" sz="1400" b="1" dirty="0" smtClean="0"/>
                <a:t>MOVILIZADORES</a:t>
              </a:r>
              <a:endParaRPr lang="es-ES_tradnl" sz="1400" b="1" dirty="0"/>
            </a:p>
          </p:txBody>
        </p:sp>
        <p:sp>
          <p:nvSpPr>
            <p:cNvPr id="87" name="Rectángulo redondeado 86"/>
            <p:cNvSpPr/>
            <p:nvPr/>
          </p:nvSpPr>
          <p:spPr>
            <a:xfrm>
              <a:off x="9006509" y="5614007"/>
              <a:ext cx="1651642" cy="861269"/>
            </a:xfrm>
            <a:prstGeom prst="roundRect">
              <a:avLst/>
            </a:prstGeom>
            <a:solidFill>
              <a:srgbClr val="E15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b="1" dirty="0" smtClean="0"/>
                <a:t>90</a:t>
              </a:r>
            </a:p>
            <a:p>
              <a:pPr algn="ctr"/>
              <a:r>
                <a:rPr lang="es-ES_tradnl" sz="1600" b="1" dirty="0" smtClean="0"/>
                <a:t>SEGUIDORES</a:t>
              </a:r>
              <a:endParaRPr lang="es-ES_tradnl" sz="1600" b="1" dirty="0"/>
            </a:p>
          </p:txBody>
        </p:sp>
        <p:sp>
          <p:nvSpPr>
            <p:cNvPr id="88" name="Igual 87"/>
            <p:cNvSpPr/>
            <p:nvPr/>
          </p:nvSpPr>
          <p:spPr>
            <a:xfrm>
              <a:off x="8201136" y="2120532"/>
              <a:ext cx="360352" cy="323814"/>
            </a:xfrm>
            <a:prstGeom prst="mathEqual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600" b="1">
                <a:solidFill>
                  <a:schemeClr val="tx1"/>
                </a:solidFill>
              </a:endParaRPr>
            </a:p>
          </p:txBody>
        </p:sp>
        <p:sp>
          <p:nvSpPr>
            <p:cNvPr id="89" name="Igual 88"/>
            <p:cNvSpPr/>
            <p:nvPr/>
          </p:nvSpPr>
          <p:spPr>
            <a:xfrm>
              <a:off x="8201136" y="2861984"/>
              <a:ext cx="360352" cy="323814"/>
            </a:xfrm>
            <a:prstGeom prst="mathEqual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600" b="1">
                <a:solidFill>
                  <a:schemeClr val="tx1"/>
                </a:solidFill>
              </a:endParaRPr>
            </a:p>
          </p:txBody>
        </p:sp>
        <p:sp>
          <p:nvSpPr>
            <p:cNvPr id="90" name="Igual 89"/>
            <p:cNvSpPr/>
            <p:nvPr/>
          </p:nvSpPr>
          <p:spPr>
            <a:xfrm>
              <a:off x="8201136" y="3528758"/>
              <a:ext cx="360352" cy="323814"/>
            </a:xfrm>
            <a:prstGeom prst="mathEqual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600" b="1">
                <a:solidFill>
                  <a:schemeClr val="tx1"/>
                </a:solidFill>
              </a:endParaRPr>
            </a:p>
          </p:txBody>
        </p:sp>
        <p:sp>
          <p:nvSpPr>
            <p:cNvPr id="91" name="Igual 90"/>
            <p:cNvSpPr/>
            <p:nvPr/>
          </p:nvSpPr>
          <p:spPr>
            <a:xfrm>
              <a:off x="8201136" y="4640754"/>
              <a:ext cx="360352" cy="323814"/>
            </a:xfrm>
            <a:prstGeom prst="mathEqual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600" b="1">
                <a:solidFill>
                  <a:schemeClr val="tx1"/>
                </a:solidFill>
              </a:endParaRPr>
            </a:p>
          </p:txBody>
        </p:sp>
        <p:sp>
          <p:nvSpPr>
            <p:cNvPr id="92" name="Igual 91"/>
            <p:cNvSpPr/>
            <p:nvPr/>
          </p:nvSpPr>
          <p:spPr>
            <a:xfrm>
              <a:off x="8201136" y="5855823"/>
              <a:ext cx="360352" cy="323814"/>
            </a:xfrm>
            <a:prstGeom prst="mathEqual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600" b="1">
                <a:solidFill>
                  <a:schemeClr val="tx1"/>
                </a:solidFill>
              </a:endParaRPr>
            </a:p>
          </p:txBody>
        </p:sp>
        <p:sp>
          <p:nvSpPr>
            <p:cNvPr id="93" name="Elipse 92"/>
            <p:cNvSpPr/>
            <p:nvPr/>
          </p:nvSpPr>
          <p:spPr>
            <a:xfrm>
              <a:off x="5242560" y="746660"/>
              <a:ext cx="2924989" cy="80693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b="1" dirty="0" smtClean="0"/>
                <a:t>COORD. MUNICIPAL</a:t>
              </a:r>
            </a:p>
          </p:txBody>
        </p:sp>
        <p:sp>
          <p:nvSpPr>
            <p:cNvPr id="96" name="Rectángulo redondeado 95"/>
            <p:cNvSpPr/>
            <p:nvPr/>
          </p:nvSpPr>
          <p:spPr>
            <a:xfrm>
              <a:off x="5789223" y="3474664"/>
              <a:ext cx="1929783" cy="866919"/>
            </a:xfrm>
            <a:prstGeom prst="roundRect">
              <a:avLst/>
            </a:prstGeom>
            <a:solidFill>
              <a:srgbClr val="E15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400" b="1" dirty="0"/>
                <a:t>1 COMANDO X/C 6</a:t>
              </a:r>
              <a:r>
                <a:rPr lang="es-ES_tradnl" sz="1400" b="1" dirty="0" smtClean="0"/>
                <a:t> </a:t>
              </a:r>
              <a:r>
                <a:rPr lang="es-ES_tradnl" sz="1400" b="1" dirty="0"/>
                <a:t>ENLACES </a:t>
              </a:r>
              <a:endParaRPr lang="es-ES_tradnl" sz="1400" b="1" dirty="0" smtClean="0"/>
            </a:p>
          </p:txBody>
        </p:sp>
        <p:sp>
          <p:nvSpPr>
            <p:cNvPr id="97" name="Rectángulo redondeado 96"/>
            <p:cNvSpPr/>
            <p:nvPr/>
          </p:nvSpPr>
          <p:spPr>
            <a:xfrm>
              <a:off x="5646268" y="4531684"/>
              <a:ext cx="2117569" cy="7842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100" b="1" dirty="0" smtClean="0"/>
                <a:t>1 ENLACE X/C  </a:t>
              </a:r>
            </a:p>
            <a:p>
              <a:pPr algn="ctr"/>
              <a:r>
                <a:rPr lang="es-ES_tradnl" sz="1100" b="1" dirty="0" smtClean="0"/>
                <a:t>5  MOVILIZADORES </a:t>
              </a:r>
            </a:p>
          </p:txBody>
        </p:sp>
        <p:sp>
          <p:nvSpPr>
            <p:cNvPr id="98" name="Rectángulo redondeado 97"/>
            <p:cNvSpPr/>
            <p:nvPr/>
          </p:nvSpPr>
          <p:spPr>
            <a:xfrm>
              <a:off x="5775646" y="5614007"/>
              <a:ext cx="1858812" cy="956866"/>
            </a:xfrm>
            <a:prstGeom prst="roundRect">
              <a:avLst/>
            </a:prstGeom>
            <a:solidFill>
              <a:srgbClr val="E15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100" b="1" dirty="0" smtClean="0"/>
                <a:t>1 MOVILIZADOR X/C 3 SEGUIDORES</a:t>
              </a:r>
              <a:endParaRPr lang="es-ES_tradnl" sz="1100" b="1" dirty="0"/>
            </a:p>
          </p:txBody>
        </p:sp>
        <p:cxnSp>
          <p:nvCxnSpPr>
            <p:cNvPr id="99" name="Conector curvado 98"/>
            <p:cNvCxnSpPr/>
            <p:nvPr/>
          </p:nvCxnSpPr>
          <p:spPr>
            <a:xfrm rot="5400000">
              <a:off x="6761622" y="2671308"/>
              <a:ext cx="165869" cy="1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curvado 99"/>
            <p:cNvCxnSpPr/>
            <p:nvPr/>
          </p:nvCxnSpPr>
          <p:spPr>
            <a:xfrm rot="5400000">
              <a:off x="6704285" y="3334394"/>
              <a:ext cx="190102" cy="9043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curvado 100"/>
            <p:cNvCxnSpPr/>
            <p:nvPr/>
          </p:nvCxnSpPr>
          <p:spPr>
            <a:xfrm rot="5400000">
              <a:off x="6634535" y="4412103"/>
              <a:ext cx="190102" cy="49062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curvado 101"/>
            <p:cNvCxnSpPr/>
            <p:nvPr/>
          </p:nvCxnSpPr>
          <p:spPr>
            <a:xfrm rot="5400000">
              <a:off x="6556027" y="5464980"/>
              <a:ext cx="298054" cy="1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curvado 102"/>
            <p:cNvCxnSpPr>
              <a:endCxn id="29" idx="0"/>
            </p:cNvCxnSpPr>
            <p:nvPr/>
          </p:nvCxnSpPr>
          <p:spPr>
            <a:xfrm rot="16200000" flipH="1">
              <a:off x="6579778" y="1678876"/>
              <a:ext cx="430786" cy="18023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ángulo redondeado 105"/>
            <p:cNvSpPr/>
            <p:nvPr/>
          </p:nvSpPr>
          <p:spPr>
            <a:xfrm>
              <a:off x="6408698" y="2776045"/>
              <a:ext cx="953176" cy="53032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400" b="1" dirty="0" smtClean="0"/>
                <a:t>CDO</a:t>
              </a:r>
              <a:endParaRPr lang="es-ES_tradnl" sz="1400" b="1" dirty="0"/>
            </a:p>
          </p:txBody>
        </p:sp>
        <p:sp>
          <p:nvSpPr>
            <p:cNvPr id="29" name="Rectángulo redondeado 28"/>
            <p:cNvSpPr/>
            <p:nvPr/>
          </p:nvSpPr>
          <p:spPr>
            <a:xfrm>
              <a:off x="6277526" y="1984385"/>
              <a:ext cx="1215521" cy="611870"/>
            </a:xfrm>
            <a:prstGeom prst="roundRect">
              <a:avLst/>
            </a:prstGeom>
            <a:solidFill>
              <a:srgbClr val="E15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b="1" smtClean="0"/>
                <a:t>1 COORD. </a:t>
              </a:r>
              <a:r>
                <a:rPr lang="es-ES_tradnl" sz="1200" b="1" dirty="0" smtClean="0"/>
                <a:t>DISTRITAL</a:t>
              </a:r>
              <a:endParaRPr lang="es-ES_tradnl" sz="1200" b="1" dirty="0"/>
            </a:p>
          </p:txBody>
        </p:sp>
        <p:sp>
          <p:nvSpPr>
            <p:cNvPr id="2" name="Cerrar corchete 1"/>
            <p:cNvSpPr/>
            <p:nvPr/>
          </p:nvSpPr>
          <p:spPr>
            <a:xfrm>
              <a:off x="10301465" y="1869028"/>
              <a:ext cx="628722" cy="3515288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10971542" y="3284562"/>
              <a:ext cx="1793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b="1" dirty="0" smtClean="0"/>
                <a:t>META</a:t>
              </a:r>
            </a:p>
            <a:p>
              <a:pPr algn="ctr"/>
              <a:r>
                <a:rPr lang="es-ES_tradnl" b="1" dirty="0" smtClean="0"/>
                <a:t>FEBRERO2017</a:t>
              </a:r>
              <a:endParaRPr lang="es-ES_tradnl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5044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adroTexto 80"/>
          <p:cNvSpPr txBox="1"/>
          <p:nvPr/>
        </p:nvSpPr>
        <p:spPr>
          <a:xfrm>
            <a:off x="155710" y="20369"/>
            <a:ext cx="5619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b="1" smtClean="0">
                <a:ln w="12700">
                  <a:solidFill>
                    <a:schemeClr val="tx1"/>
                  </a:solidFill>
                  <a:prstDash val="solid"/>
                </a:ln>
              </a:rPr>
              <a:t>RED DE LA ESPERANZA AZUL</a:t>
            </a:r>
            <a:endParaRPr lang="es-ES_tradnl" sz="3600" b="1">
              <a:ln w="12700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369619" y="1136589"/>
            <a:ext cx="16012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smtClean="0"/>
              <a:t>SAN FELIPE</a:t>
            </a:r>
          </a:p>
          <a:p>
            <a:r>
              <a:rPr lang="es-ES_tradnl" sz="2400" b="1" dirty="0" smtClean="0"/>
              <a:t>PADRON</a:t>
            </a:r>
          </a:p>
          <a:p>
            <a:r>
              <a:rPr lang="es-ES_tradnl" sz="2400" b="1" dirty="0" smtClean="0"/>
              <a:t>A 106</a:t>
            </a:r>
          </a:p>
          <a:p>
            <a:r>
              <a:rPr lang="es-ES_tradnl" sz="2400" b="1" dirty="0" smtClean="0"/>
              <a:t>P 14</a:t>
            </a:r>
          </a:p>
          <a:p>
            <a:r>
              <a:rPr lang="es-ES_tradnl" sz="2400" b="1" dirty="0" smtClean="0"/>
              <a:t>TOTAL 120</a:t>
            </a:r>
            <a:endParaRPr lang="es-ES_tradnl" sz="2400" b="1" dirty="0"/>
          </a:p>
        </p:txBody>
      </p:sp>
      <p:grpSp>
        <p:nvGrpSpPr>
          <p:cNvPr id="4" name="Agrupar 3"/>
          <p:cNvGrpSpPr/>
          <p:nvPr/>
        </p:nvGrpSpPr>
        <p:grpSpPr>
          <a:xfrm>
            <a:off x="3638843" y="714422"/>
            <a:ext cx="7522807" cy="5824213"/>
            <a:chOff x="5242560" y="746660"/>
            <a:chExt cx="7522807" cy="5824213"/>
          </a:xfrm>
        </p:grpSpPr>
        <p:sp>
          <p:nvSpPr>
            <p:cNvPr id="83" name="Rectángulo redondeado 82"/>
            <p:cNvSpPr/>
            <p:nvPr/>
          </p:nvSpPr>
          <p:spPr>
            <a:xfrm>
              <a:off x="9292447" y="2012960"/>
              <a:ext cx="1079766" cy="555867"/>
            </a:xfrm>
            <a:prstGeom prst="roundRect">
              <a:avLst/>
            </a:prstGeom>
            <a:solidFill>
              <a:srgbClr val="E15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b="1" dirty="0"/>
                <a:t>1</a:t>
              </a:r>
              <a:r>
                <a:rPr lang="es-ES_tradnl" sz="1200" b="1" dirty="0" smtClean="0"/>
                <a:t> COORD. DISTRITAL</a:t>
              </a:r>
              <a:endParaRPr lang="es-ES_tradnl" sz="1200" b="1" dirty="0"/>
            </a:p>
          </p:txBody>
        </p:sp>
        <p:sp>
          <p:nvSpPr>
            <p:cNvPr id="84" name="Rectángulo redondeado 83"/>
            <p:cNvSpPr/>
            <p:nvPr/>
          </p:nvSpPr>
          <p:spPr>
            <a:xfrm>
              <a:off x="9048836" y="2743051"/>
              <a:ext cx="1566990" cy="5605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b="1" dirty="0" smtClean="0"/>
                <a:t>2</a:t>
              </a:r>
            </a:p>
            <a:p>
              <a:pPr algn="ctr"/>
              <a:r>
                <a:rPr lang="es-ES_tradnl" sz="1600" b="1" dirty="0" smtClean="0"/>
                <a:t>COMANDOS</a:t>
              </a:r>
              <a:endParaRPr lang="es-ES_tradnl" sz="1600" b="1" dirty="0"/>
            </a:p>
          </p:txBody>
        </p:sp>
        <p:sp>
          <p:nvSpPr>
            <p:cNvPr id="85" name="Rectángulo redondeado 84"/>
            <p:cNvSpPr/>
            <p:nvPr/>
          </p:nvSpPr>
          <p:spPr>
            <a:xfrm>
              <a:off x="8974516" y="3458305"/>
              <a:ext cx="1715628" cy="782288"/>
            </a:xfrm>
            <a:prstGeom prst="roundRect">
              <a:avLst/>
            </a:prstGeom>
            <a:solidFill>
              <a:srgbClr val="E15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b="1" dirty="0" smtClean="0"/>
                <a:t>12</a:t>
              </a:r>
            </a:p>
            <a:p>
              <a:pPr algn="ctr"/>
              <a:r>
                <a:rPr lang="es-ES_tradnl" sz="1600" b="1" dirty="0" smtClean="0"/>
                <a:t> ENLACES</a:t>
              </a:r>
              <a:endParaRPr lang="es-ES_tradnl" sz="1600" b="1" dirty="0"/>
            </a:p>
          </p:txBody>
        </p:sp>
        <p:sp>
          <p:nvSpPr>
            <p:cNvPr id="86" name="Rectángulo redondeado 85"/>
            <p:cNvSpPr/>
            <p:nvPr/>
          </p:nvSpPr>
          <p:spPr>
            <a:xfrm>
              <a:off x="8892534" y="4558491"/>
              <a:ext cx="1879593" cy="70706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400" b="1" dirty="0" smtClean="0"/>
                <a:t>60</a:t>
              </a:r>
            </a:p>
            <a:p>
              <a:pPr algn="ctr"/>
              <a:r>
                <a:rPr lang="es-ES_tradnl" sz="1400" b="1" dirty="0" smtClean="0"/>
                <a:t>MOVILIZADORES</a:t>
              </a:r>
              <a:endParaRPr lang="es-ES_tradnl" sz="1400" b="1" dirty="0"/>
            </a:p>
          </p:txBody>
        </p:sp>
        <p:sp>
          <p:nvSpPr>
            <p:cNvPr id="87" name="Rectángulo redondeado 86"/>
            <p:cNvSpPr/>
            <p:nvPr/>
          </p:nvSpPr>
          <p:spPr>
            <a:xfrm>
              <a:off x="9006509" y="5614007"/>
              <a:ext cx="1651642" cy="861269"/>
            </a:xfrm>
            <a:prstGeom prst="roundRect">
              <a:avLst/>
            </a:prstGeom>
            <a:solidFill>
              <a:srgbClr val="E15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b="1" dirty="0" smtClean="0"/>
                <a:t>180</a:t>
              </a:r>
            </a:p>
            <a:p>
              <a:pPr algn="ctr"/>
              <a:r>
                <a:rPr lang="es-ES_tradnl" sz="1600" b="1" dirty="0" smtClean="0"/>
                <a:t>SEGUIDORES</a:t>
              </a:r>
              <a:endParaRPr lang="es-ES_tradnl" sz="1600" b="1" dirty="0"/>
            </a:p>
          </p:txBody>
        </p:sp>
        <p:sp>
          <p:nvSpPr>
            <p:cNvPr id="88" name="Igual 87"/>
            <p:cNvSpPr/>
            <p:nvPr/>
          </p:nvSpPr>
          <p:spPr>
            <a:xfrm>
              <a:off x="8201136" y="2120532"/>
              <a:ext cx="360352" cy="323814"/>
            </a:xfrm>
            <a:prstGeom prst="mathEqual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600" b="1">
                <a:solidFill>
                  <a:schemeClr val="tx1"/>
                </a:solidFill>
              </a:endParaRPr>
            </a:p>
          </p:txBody>
        </p:sp>
        <p:sp>
          <p:nvSpPr>
            <p:cNvPr id="89" name="Igual 88"/>
            <p:cNvSpPr/>
            <p:nvPr/>
          </p:nvSpPr>
          <p:spPr>
            <a:xfrm>
              <a:off x="8201136" y="2861984"/>
              <a:ext cx="360352" cy="323814"/>
            </a:xfrm>
            <a:prstGeom prst="mathEqual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600" b="1">
                <a:solidFill>
                  <a:schemeClr val="tx1"/>
                </a:solidFill>
              </a:endParaRPr>
            </a:p>
          </p:txBody>
        </p:sp>
        <p:sp>
          <p:nvSpPr>
            <p:cNvPr id="90" name="Igual 89"/>
            <p:cNvSpPr/>
            <p:nvPr/>
          </p:nvSpPr>
          <p:spPr>
            <a:xfrm>
              <a:off x="8201136" y="3528758"/>
              <a:ext cx="360352" cy="323814"/>
            </a:xfrm>
            <a:prstGeom prst="mathEqual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600" b="1">
                <a:solidFill>
                  <a:schemeClr val="tx1"/>
                </a:solidFill>
              </a:endParaRPr>
            </a:p>
          </p:txBody>
        </p:sp>
        <p:sp>
          <p:nvSpPr>
            <p:cNvPr id="91" name="Igual 90"/>
            <p:cNvSpPr/>
            <p:nvPr/>
          </p:nvSpPr>
          <p:spPr>
            <a:xfrm>
              <a:off x="8201136" y="4640754"/>
              <a:ext cx="360352" cy="323814"/>
            </a:xfrm>
            <a:prstGeom prst="mathEqual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600" b="1">
                <a:solidFill>
                  <a:schemeClr val="tx1"/>
                </a:solidFill>
              </a:endParaRPr>
            </a:p>
          </p:txBody>
        </p:sp>
        <p:sp>
          <p:nvSpPr>
            <p:cNvPr id="92" name="Igual 91"/>
            <p:cNvSpPr/>
            <p:nvPr/>
          </p:nvSpPr>
          <p:spPr>
            <a:xfrm>
              <a:off x="8201136" y="5855823"/>
              <a:ext cx="360352" cy="323814"/>
            </a:xfrm>
            <a:prstGeom prst="mathEqual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600" b="1">
                <a:solidFill>
                  <a:schemeClr val="tx1"/>
                </a:solidFill>
              </a:endParaRPr>
            </a:p>
          </p:txBody>
        </p:sp>
        <p:sp>
          <p:nvSpPr>
            <p:cNvPr id="93" name="Elipse 92"/>
            <p:cNvSpPr/>
            <p:nvPr/>
          </p:nvSpPr>
          <p:spPr>
            <a:xfrm>
              <a:off x="5242560" y="746660"/>
              <a:ext cx="2924989" cy="80693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b="1" dirty="0" smtClean="0"/>
                <a:t>COORD. MUNICIPAL</a:t>
              </a:r>
            </a:p>
          </p:txBody>
        </p:sp>
        <p:sp>
          <p:nvSpPr>
            <p:cNvPr id="96" name="Rectángulo redondeado 95"/>
            <p:cNvSpPr/>
            <p:nvPr/>
          </p:nvSpPr>
          <p:spPr>
            <a:xfrm>
              <a:off x="5789223" y="3474664"/>
              <a:ext cx="1929783" cy="866919"/>
            </a:xfrm>
            <a:prstGeom prst="roundRect">
              <a:avLst/>
            </a:prstGeom>
            <a:solidFill>
              <a:srgbClr val="E15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400" b="1" dirty="0"/>
                <a:t>1 COMANDO X/C 6</a:t>
              </a:r>
              <a:r>
                <a:rPr lang="es-ES_tradnl" sz="1400" b="1" dirty="0" smtClean="0"/>
                <a:t> </a:t>
              </a:r>
              <a:r>
                <a:rPr lang="es-ES_tradnl" sz="1400" b="1" dirty="0"/>
                <a:t>ENLACES </a:t>
              </a:r>
              <a:endParaRPr lang="es-ES_tradnl" sz="1400" b="1" dirty="0" smtClean="0"/>
            </a:p>
          </p:txBody>
        </p:sp>
        <p:sp>
          <p:nvSpPr>
            <p:cNvPr id="97" name="Rectángulo redondeado 96"/>
            <p:cNvSpPr/>
            <p:nvPr/>
          </p:nvSpPr>
          <p:spPr>
            <a:xfrm>
              <a:off x="5646268" y="4531684"/>
              <a:ext cx="2117569" cy="7842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100" b="1" dirty="0" smtClean="0"/>
                <a:t>1 ENLACE X/C  </a:t>
              </a:r>
            </a:p>
            <a:p>
              <a:pPr algn="ctr"/>
              <a:r>
                <a:rPr lang="es-ES_tradnl" sz="1100" b="1" dirty="0" smtClean="0"/>
                <a:t>5  MOVILIZADORES </a:t>
              </a:r>
            </a:p>
          </p:txBody>
        </p:sp>
        <p:sp>
          <p:nvSpPr>
            <p:cNvPr id="98" name="Rectángulo redondeado 97"/>
            <p:cNvSpPr/>
            <p:nvPr/>
          </p:nvSpPr>
          <p:spPr>
            <a:xfrm>
              <a:off x="5775646" y="5614007"/>
              <a:ext cx="1858812" cy="956866"/>
            </a:xfrm>
            <a:prstGeom prst="roundRect">
              <a:avLst/>
            </a:prstGeom>
            <a:solidFill>
              <a:srgbClr val="E15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100" b="1" dirty="0" smtClean="0"/>
                <a:t>1 MOVILIZADOR X/C 3 SEGUIDORES</a:t>
              </a:r>
              <a:endParaRPr lang="es-ES_tradnl" sz="1100" b="1" dirty="0"/>
            </a:p>
          </p:txBody>
        </p:sp>
        <p:cxnSp>
          <p:nvCxnSpPr>
            <p:cNvPr id="99" name="Conector curvado 98"/>
            <p:cNvCxnSpPr/>
            <p:nvPr/>
          </p:nvCxnSpPr>
          <p:spPr>
            <a:xfrm rot="5400000">
              <a:off x="6761622" y="2671308"/>
              <a:ext cx="165869" cy="1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curvado 99"/>
            <p:cNvCxnSpPr/>
            <p:nvPr/>
          </p:nvCxnSpPr>
          <p:spPr>
            <a:xfrm rot="5400000">
              <a:off x="6704285" y="3334394"/>
              <a:ext cx="190102" cy="9043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curvado 100"/>
            <p:cNvCxnSpPr/>
            <p:nvPr/>
          </p:nvCxnSpPr>
          <p:spPr>
            <a:xfrm rot="5400000">
              <a:off x="6634535" y="4412103"/>
              <a:ext cx="190102" cy="49062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curvado 101"/>
            <p:cNvCxnSpPr/>
            <p:nvPr/>
          </p:nvCxnSpPr>
          <p:spPr>
            <a:xfrm rot="5400000">
              <a:off x="6556027" y="5464980"/>
              <a:ext cx="298054" cy="1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curvado 102"/>
            <p:cNvCxnSpPr>
              <a:endCxn id="29" idx="0"/>
            </p:cNvCxnSpPr>
            <p:nvPr/>
          </p:nvCxnSpPr>
          <p:spPr>
            <a:xfrm rot="16200000" flipH="1">
              <a:off x="6579778" y="1678876"/>
              <a:ext cx="430786" cy="18023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ángulo redondeado 105"/>
            <p:cNvSpPr/>
            <p:nvPr/>
          </p:nvSpPr>
          <p:spPr>
            <a:xfrm>
              <a:off x="6408698" y="2776045"/>
              <a:ext cx="953176" cy="53032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400" b="1" dirty="0" smtClean="0"/>
                <a:t>CDO</a:t>
              </a:r>
              <a:endParaRPr lang="es-ES_tradnl" sz="1400" b="1" dirty="0"/>
            </a:p>
          </p:txBody>
        </p:sp>
        <p:sp>
          <p:nvSpPr>
            <p:cNvPr id="29" name="Rectángulo redondeado 28"/>
            <p:cNvSpPr/>
            <p:nvPr/>
          </p:nvSpPr>
          <p:spPr>
            <a:xfrm>
              <a:off x="6277526" y="1984385"/>
              <a:ext cx="1215521" cy="611870"/>
            </a:xfrm>
            <a:prstGeom prst="roundRect">
              <a:avLst/>
            </a:prstGeom>
            <a:solidFill>
              <a:srgbClr val="E15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b="1" smtClean="0"/>
                <a:t>1 COORD. </a:t>
              </a:r>
              <a:r>
                <a:rPr lang="es-ES_tradnl" sz="1200" b="1" dirty="0" smtClean="0"/>
                <a:t>DISTRITAL</a:t>
              </a:r>
              <a:endParaRPr lang="es-ES_tradnl" sz="1200" b="1" dirty="0"/>
            </a:p>
          </p:txBody>
        </p:sp>
        <p:sp>
          <p:nvSpPr>
            <p:cNvPr id="2" name="Cerrar corchete 1"/>
            <p:cNvSpPr/>
            <p:nvPr/>
          </p:nvSpPr>
          <p:spPr>
            <a:xfrm>
              <a:off x="10301465" y="1869028"/>
              <a:ext cx="628722" cy="3515288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10971542" y="3284562"/>
              <a:ext cx="1793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b="1" dirty="0" smtClean="0"/>
                <a:t>META</a:t>
              </a:r>
            </a:p>
            <a:p>
              <a:pPr algn="ctr"/>
              <a:r>
                <a:rPr lang="es-ES_tradnl" b="1" dirty="0" smtClean="0"/>
                <a:t>FEBRERO2017</a:t>
              </a:r>
              <a:endParaRPr lang="es-ES_tradnl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adroTexto 80"/>
          <p:cNvSpPr txBox="1"/>
          <p:nvPr/>
        </p:nvSpPr>
        <p:spPr>
          <a:xfrm>
            <a:off x="155710" y="20369"/>
            <a:ext cx="5619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b="1" smtClean="0">
                <a:ln w="12700">
                  <a:solidFill>
                    <a:schemeClr val="tx1"/>
                  </a:solidFill>
                  <a:prstDash val="solid"/>
                </a:ln>
              </a:rPr>
              <a:t>RED DE LA ESPERANZA AZUL</a:t>
            </a:r>
            <a:endParaRPr lang="es-ES_tradnl" sz="3600" b="1">
              <a:ln w="12700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369619" y="1136589"/>
            <a:ext cx="26323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smtClean="0"/>
              <a:t>DOLORES HIDALGO</a:t>
            </a:r>
          </a:p>
          <a:p>
            <a:r>
              <a:rPr lang="es-ES_tradnl" sz="2400" b="1" dirty="0" smtClean="0"/>
              <a:t>PADRON</a:t>
            </a:r>
          </a:p>
          <a:p>
            <a:r>
              <a:rPr lang="es-ES_tradnl" sz="2400" b="1" dirty="0" smtClean="0"/>
              <a:t>A 290</a:t>
            </a:r>
          </a:p>
          <a:p>
            <a:r>
              <a:rPr lang="es-ES_tradnl" sz="2400" b="1" dirty="0" smtClean="0"/>
              <a:t>P 32</a:t>
            </a:r>
          </a:p>
          <a:p>
            <a:r>
              <a:rPr lang="es-ES_tradnl" sz="2400" b="1" dirty="0" smtClean="0"/>
              <a:t>TOTAL 322</a:t>
            </a:r>
            <a:endParaRPr lang="es-ES_tradnl" sz="2400" b="1" dirty="0"/>
          </a:p>
        </p:txBody>
      </p:sp>
      <p:grpSp>
        <p:nvGrpSpPr>
          <p:cNvPr id="4" name="Agrupar 3"/>
          <p:cNvGrpSpPr/>
          <p:nvPr/>
        </p:nvGrpSpPr>
        <p:grpSpPr>
          <a:xfrm>
            <a:off x="3638843" y="714422"/>
            <a:ext cx="7522807" cy="5824213"/>
            <a:chOff x="5242560" y="746660"/>
            <a:chExt cx="7522807" cy="5824213"/>
          </a:xfrm>
        </p:grpSpPr>
        <p:sp>
          <p:nvSpPr>
            <p:cNvPr id="83" name="Rectángulo redondeado 82"/>
            <p:cNvSpPr/>
            <p:nvPr/>
          </p:nvSpPr>
          <p:spPr>
            <a:xfrm>
              <a:off x="9292447" y="2012960"/>
              <a:ext cx="1079766" cy="555867"/>
            </a:xfrm>
            <a:prstGeom prst="roundRect">
              <a:avLst/>
            </a:prstGeom>
            <a:solidFill>
              <a:srgbClr val="E15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b="1" dirty="0"/>
                <a:t>1</a:t>
              </a:r>
              <a:r>
                <a:rPr lang="es-ES_tradnl" sz="1200" b="1" dirty="0" smtClean="0"/>
                <a:t> COORD. DISTRITAL</a:t>
              </a:r>
              <a:endParaRPr lang="es-ES_tradnl" sz="1200" b="1" dirty="0"/>
            </a:p>
          </p:txBody>
        </p:sp>
        <p:sp>
          <p:nvSpPr>
            <p:cNvPr id="84" name="Rectángulo redondeado 83"/>
            <p:cNvSpPr/>
            <p:nvPr/>
          </p:nvSpPr>
          <p:spPr>
            <a:xfrm>
              <a:off x="9048836" y="2743051"/>
              <a:ext cx="1566990" cy="5605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b="1" dirty="0" smtClean="0"/>
                <a:t>4</a:t>
              </a:r>
            </a:p>
            <a:p>
              <a:pPr algn="ctr"/>
              <a:r>
                <a:rPr lang="es-ES_tradnl" sz="1600" b="1" dirty="0" smtClean="0"/>
                <a:t>COMANDOS</a:t>
              </a:r>
              <a:endParaRPr lang="es-ES_tradnl" sz="1600" b="1" dirty="0"/>
            </a:p>
          </p:txBody>
        </p:sp>
        <p:sp>
          <p:nvSpPr>
            <p:cNvPr id="85" name="Rectángulo redondeado 84"/>
            <p:cNvSpPr/>
            <p:nvPr/>
          </p:nvSpPr>
          <p:spPr>
            <a:xfrm>
              <a:off x="8974516" y="3458305"/>
              <a:ext cx="1715628" cy="782288"/>
            </a:xfrm>
            <a:prstGeom prst="roundRect">
              <a:avLst/>
            </a:prstGeom>
            <a:solidFill>
              <a:srgbClr val="E15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b="1" dirty="0" smtClean="0"/>
                <a:t>24</a:t>
              </a:r>
            </a:p>
            <a:p>
              <a:pPr algn="ctr"/>
              <a:r>
                <a:rPr lang="es-ES_tradnl" sz="1600" b="1" dirty="0" smtClean="0"/>
                <a:t> ENLACES</a:t>
              </a:r>
              <a:endParaRPr lang="es-ES_tradnl" sz="1600" b="1" dirty="0"/>
            </a:p>
          </p:txBody>
        </p:sp>
        <p:sp>
          <p:nvSpPr>
            <p:cNvPr id="86" name="Rectángulo redondeado 85"/>
            <p:cNvSpPr/>
            <p:nvPr/>
          </p:nvSpPr>
          <p:spPr>
            <a:xfrm>
              <a:off x="8892534" y="4558491"/>
              <a:ext cx="1879593" cy="70706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400" b="1" dirty="0" smtClean="0"/>
                <a:t>120</a:t>
              </a:r>
            </a:p>
            <a:p>
              <a:pPr algn="ctr"/>
              <a:r>
                <a:rPr lang="es-ES_tradnl" sz="1400" b="1" dirty="0" smtClean="0"/>
                <a:t>MOVILIZADORES</a:t>
              </a:r>
              <a:endParaRPr lang="es-ES_tradnl" sz="1400" b="1" dirty="0"/>
            </a:p>
          </p:txBody>
        </p:sp>
        <p:sp>
          <p:nvSpPr>
            <p:cNvPr id="87" name="Rectángulo redondeado 86"/>
            <p:cNvSpPr/>
            <p:nvPr/>
          </p:nvSpPr>
          <p:spPr>
            <a:xfrm>
              <a:off x="9006509" y="5614007"/>
              <a:ext cx="1651642" cy="861269"/>
            </a:xfrm>
            <a:prstGeom prst="roundRect">
              <a:avLst/>
            </a:prstGeom>
            <a:solidFill>
              <a:srgbClr val="E15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b="1" dirty="0" smtClean="0"/>
                <a:t>360</a:t>
              </a:r>
            </a:p>
            <a:p>
              <a:pPr algn="ctr"/>
              <a:r>
                <a:rPr lang="es-ES_tradnl" sz="1600" b="1" dirty="0" smtClean="0"/>
                <a:t>SEGUIDORES</a:t>
              </a:r>
              <a:endParaRPr lang="es-ES_tradnl" sz="1600" b="1" dirty="0"/>
            </a:p>
          </p:txBody>
        </p:sp>
        <p:sp>
          <p:nvSpPr>
            <p:cNvPr id="88" name="Igual 87"/>
            <p:cNvSpPr/>
            <p:nvPr/>
          </p:nvSpPr>
          <p:spPr>
            <a:xfrm>
              <a:off x="8201136" y="2120532"/>
              <a:ext cx="360352" cy="323814"/>
            </a:xfrm>
            <a:prstGeom prst="mathEqual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600" b="1">
                <a:solidFill>
                  <a:schemeClr val="tx1"/>
                </a:solidFill>
              </a:endParaRPr>
            </a:p>
          </p:txBody>
        </p:sp>
        <p:sp>
          <p:nvSpPr>
            <p:cNvPr id="89" name="Igual 88"/>
            <p:cNvSpPr/>
            <p:nvPr/>
          </p:nvSpPr>
          <p:spPr>
            <a:xfrm>
              <a:off x="8201136" y="2861984"/>
              <a:ext cx="360352" cy="323814"/>
            </a:xfrm>
            <a:prstGeom prst="mathEqual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600" b="1">
                <a:solidFill>
                  <a:schemeClr val="tx1"/>
                </a:solidFill>
              </a:endParaRPr>
            </a:p>
          </p:txBody>
        </p:sp>
        <p:sp>
          <p:nvSpPr>
            <p:cNvPr id="90" name="Igual 89"/>
            <p:cNvSpPr/>
            <p:nvPr/>
          </p:nvSpPr>
          <p:spPr>
            <a:xfrm>
              <a:off x="8201136" y="3528758"/>
              <a:ext cx="360352" cy="323814"/>
            </a:xfrm>
            <a:prstGeom prst="mathEqual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600" b="1">
                <a:solidFill>
                  <a:schemeClr val="tx1"/>
                </a:solidFill>
              </a:endParaRPr>
            </a:p>
          </p:txBody>
        </p:sp>
        <p:sp>
          <p:nvSpPr>
            <p:cNvPr id="91" name="Igual 90"/>
            <p:cNvSpPr/>
            <p:nvPr/>
          </p:nvSpPr>
          <p:spPr>
            <a:xfrm>
              <a:off x="8201136" y="4640754"/>
              <a:ext cx="360352" cy="323814"/>
            </a:xfrm>
            <a:prstGeom prst="mathEqual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600" b="1">
                <a:solidFill>
                  <a:schemeClr val="tx1"/>
                </a:solidFill>
              </a:endParaRPr>
            </a:p>
          </p:txBody>
        </p:sp>
        <p:sp>
          <p:nvSpPr>
            <p:cNvPr id="92" name="Igual 91"/>
            <p:cNvSpPr/>
            <p:nvPr/>
          </p:nvSpPr>
          <p:spPr>
            <a:xfrm>
              <a:off x="8201136" y="5855823"/>
              <a:ext cx="360352" cy="323814"/>
            </a:xfrm>
            <a:prstGeom prst="mathEqual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600" b="1">
                <a:solidFill>
                  <a:schemeClr val="tx1"/>
                </a:solidFill>
              </a:endParaRPr>
            </a:p>
          </p:txBody>
        </p:sp>
        <p:sp>
          <p:nvSpPr>
            <p:cNvPr id="93" name="Elipse 92"/>
            <p:cNvSpPr/>
            <p:nvPr/>
          </p:nvSpPr>
          <p:spPr>
            <a:xfrm>
              <a:off x="5242560" y="746660"/>
              <a:ext cx="2924989" cy="80693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b="1" dirty="0" smtClean="0"/>
                <a:t>COORD. MUNICIPAL</a:t>
              </a:r>
            </a:p>
          </p:txBody>
        </p:sp>
        <p:sp>
          <p:nvSpPr>
            <p:cNvPr id="96" name="Rectángulo redondeado 95"/>
            <p:cNvSpPr/>
            <p:nvPr/>
          </p:nvSpPr>
          <p:spPr>
            <a:xfrm>
              <a:off x="5789223" y="3474664"/>
              <a:ext cx="1929783" cy="866919"/>
            </a:xfrm>
            <a:prstGeom prst="roundRect">
              <a:avLst/>
            </a:prstGeom>
            <a:solidFill>
              <a:srgbClr val="E15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400" b="1" dirty="0"/>
                <a:t>1 COMANDO X/C 6</a:t>
              </a:r>
              <a:r>
                <a:rPr lang="es-ES_tradnl" sz="1400" b="1" dirty="0" smtClean="0"/>
                <a:t> </a:t>
              </a:r>
              <a:r>
                <a:rPr lang="es-ES_tradnl" sz="1400" b="1" dirty="0"/>
                <a:t>ENLACES </a:t>
              </a:r>
              <a:endParaRPr lang="es-ES_tradnl" sz="1400" b="1" dirty="0" smtClean="0"/>
            </a:p>
          </p:txBody>
        </p:sp>
        <p:sp>
          <p:nvSpPr>
            <p:cNvPr id="97" name="Rectángulo redondeado 96"/>
            <p:cNvSpPr/>
            <p:nvPr/>
          </p:nvSpPr>
          <p:spPr>
            <a:xfrm>
              <a:off x="5646268" y="4531684"/>
              <a:ext cx="2117569" cy="7842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100" b="1" dirty="0" smtClean="0"/>
                <a:t>1 ENLACE X/C  </a:t>
              </a:r>
            </a:p>
            <a:p>
              <a:pPr algn="ctr"/>
              <a:r>
                <a:rPr lang="es-ES_tradnl" sz="1100" b="1" dirty="0" smtClean="0"/>
                <a:t>5  MOVILIZADORES </a:t>
              </a:r>
            </a:p>
          </p:txBody>
        </p:sp>
        <p:sp>
          <p:nvSpPr>
            <p:cNvPr id="98" name="Rectángulo redondeado 97"/>
            <p:cNvSpPr/>
            <p:nvPr/>
          </p:nvSpPr>
          <p:spPr>
            <a:xfrm>
              <a:off x="5775646" y="5614007"/>
              <a:ext cx="1858812" cy="956866"/>
            </a:xfrm>
            <a:prstGeom prst="roundRect">
              <a:avLst/>
            </a:prstGeom>
            <a:solidFill>
              <a:srgbClr val="E15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100" b="1" dirty="0" smtClean="0"/>
                <a:t>1 MOVILIZADOR X/C 3 SEGUIDORES</a:t>
              </a:r>
              <a:endParaRPr lang="es-ES_tradnl" sz="1100" b="1" dirty="0"/>
            </a:p>
          </p:txBody>
        </p:sp>
        <p:cxnSp>
          <p:nvCxnSpPr>
            <p:cNvPr id="99" name="Conector curvado 98"/>
            <p:cNvCxnSpPr/>
            <p:nvPr/>
          </p:nvCxnSpPr>
          <p:spPr>
            <a:xfrm rot="5400000">
              <a:off x="6761622" y="2671308"/>
              <a:ext cx="165869" cy="1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curvado 99"/>
            <p:cNvCxnSpPr/>
            <p:nvPr/>
          </p:nvCxnSpPr>
          <p:spPr>
            <a:xfrm rot="5400000">
              <a:off x="6704285" y="3334394"/>
              <a:ext cx="190102" cy="9043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curvado 100"/>
            <p:cNvCxnSpPr/>
            <p:nvPr/>
          </p:nvCxnSpPr>
          <p:spPr>
            <a:xfrm rot="5400000">
              <a:off x="6634535" y="4412103"/>
              <a:ext cx="190102" cy="49062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curvado 101"/>
            <p:cNvCxnSpPr/>
            <p:nvPr/>
          </p:nvCxnSpPr>
          <p:spPr>
            <a:xfrm rot="5400000">
              <a:off x="6556027" y="5464980"/>
              <a:ext cx="298054" cy="1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curvado 102"/>
            <p:cNvCxnSpPr>
              <a:endCxn id="29" idx="0"/>
            </p:cNvCxnSpPr>
            <p:nvPr/>
          </p:nvCxnSpPr>
          <p:spPr>
            <a:xfrm rot="16200000" flipH="1">
              <a:off x="6579778" y="1678876"/>
              <a:ext cx="430786" cy="18023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ángulo redondeado 105"/>
            <p:cNvSpPr/>
            <p:nvPr/>
          </p:nvSpPr>
          <p:spPr>
            <a:xfrm>
              <a:off x="6408698" y="2776045"/>
              <a:ext cx="953176" cy="53032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400" b="1" dirty="0" smtClean="0"/>
                <a:t>CDO</a:t>
              </a:r>
              <a:endParaRPr lang="es-ES_tradnl" sz="1400" b="1" dirty="0"/>
            </a:p>
          </p:txBody>
        </p:sp>
        <p:sp>
          <p:nvSpPr>
            <p:cNvPr id="29" name="Rectángulo redondeado 28"/>
            <p:cNvSpPr/>
            <p:nvPr/>
          </p:nvSpPr>
          <p:spPr>
            <a:xfrm>
              <a:off x="6277526" y="1984385"/>
              <a:ext cx="1215521" cy="611870"/>
            </a:xfrm>
            <a:prstGeom prst="roundRect">
              <a:avLst/>
            </a:prstGeom>
            <a:solidFill>
              <a:srgbClr val="E15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b="1" smtClean="0"/>
                <a:t>1 COORD. </a:t>
              </a:r>
              <a:r>
                <a:rPr lang="es-ES_tradnl" sz="1200" b="1" dirty="0" smtClean="0"/>
                <a:t>DISTRITAL</a:t>
              </a:r>
              <a:endParaRPr lang="es-ES_tradnl" sz="1200" b="1" dirty="0"/>
            </a:p>
          </p:txBody>
        </p:sp>
        <p:sp>
          <p:nvSpPr>
            <p:cNvPr id="2" name="Cerrar corchete 1"/>
            <p:cNvSpPr/>
            <p:nvPr/>
          </p:nvSpPr>
          <p:spPr>
            <a:xfrm>
              <a:off x="10301465" y="1869028"/>
              <a:ext cx="628722" cy="3515288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10971542" y="3284562"/>
              <a:ext cx="1793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b="1" dirty="0" smtClean="0"/>
                <a:t>META</a:t>
              </a:r>
            </a:p>
            <a:p>
              <a:pPr algn="ctr"/>
              <a:r>
                <a:rPr lang="es-ES_tradnl" b="1" dirty="0" smtClean="0"/>
                <a:t>FEBRERO2017</a:t>
              </a:r>
              <a:endParaRPr lang="es-ES_tradnl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289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adroTexto 80"/>
          <p:cNvSpPr txBox="1"/>
          <p:nvPr/>
        </p:nvSpPr>
        <p:spPr>
          <a:xfrm>
            <a:off x="155710" y="20369"/>
            <a:ext cx="5619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b="1" smtClean="0">
                <a:ln w="12700">
                  <a:solidFill>
                    <a:schemeClr val="tx1"/>
                  </a:solidFill>
                  <a:prstDash val="solid"/>
                </a:ln>
              </a:rPr>
              <a:t>RED DE LA ESPERANZA AZUL</a:t>
            </a:r>
            <a:endParaRPr lang="es-ES_tradnl" sz="3600" b="1">
              <a:ln w="12700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369619" y="1136589"/>
            <a:ext cx="33714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smtClean="0"/>
              <a:t>SAN DIEGO DE LA UNION</a:t>
            </a:r>
          </a:p>
          <a:p>
            <a:r>
              <a:rPr lang="es-ES_tradnl" sz="2400" b="1" dirty="0" smtClean="0"/>
              <a:t>PADRON</a:t>
            </a:r>
          </a:p>
          <a:p>
            <a:r>
              <a:rPr lang="es-ES_tradnl" sz="2400" b="1" dirty="0" smtClean="0"/>
              <a:t>A 79</a:t>
            </a:r>
          </a:p>
          <a:p>
            <a:r>
              <a:rPr lang="es-ES_tradnl" sz="2400" b="1" dirty="0" smtClean="0"/>
              <a:t>P 5</a:t>
            </a:r>
          </a:p>
          <a:p>
            <a:r>
              <a:rPr lang="es-ES_tradnl" sz="2400" b="1" dirty="0" smtClean="0"/>
              <a:t>TOTAL 84</a:t>
            </a:r>
            <a:endParaRPr lang="es-ES_tradnl" sz="2400" b="1" dirty="0"/>
          </a:p>
        </p:txBody>
      </p:sp>
      <p:grpSp>
        <p:nvGrpSpPr>
          <p:cNvPr id="4" name="Agrupar 3"/>
          <p:cNvGrpSpPr/>
          <p:nvPr/>
        </p:nvGrpSpPr>
        <p:grpSpPr>
          <a:xfrm>
            <a:off x="3638843" y="714422"/>
            <a:ext cx="7522807" cy="5824213"/>
            <a:chOff x="5242560" y="746660"/>
            <a:chExt cx="7522807" cy="5824213"/>
          </a:xfrm>
        </p:grpSpPr>
        <p:sp>
          <p:nvSpPr>
            <p:cNvPr id="83" name="Rectángulo redondeado 82"/>
            <p:cNvSpPr/>
            <p:nvPr/>
          </p:nvSpPr>
          <p:spPr>
            <a:xfrm>
              <a:off x="9292447" y="2012960"/>
              <a:ext cx="1079766" cy="555867"/>
            </a:xfrm>
            <a:prstGeom prst="roundRect">
              <a:avLst/>
            </a:prstGeom>
            <a:solidFill>
              <a:srgbClr val="E15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b="1" dirty="0"/>
                <a:t>1</a:t>
              </a:r>
              <a:r>
                <a:rPr lang="es-ES_tradnl" sz="1200" b="1" dirty="0" smtClean="0"/>
                <a:t> COORD. DISTRITAL</a:t>
              </a:r>
              <a:endParaRPr lang="es-ES_tradnl" sz="1200" b="1" dirty="0"/>
            </a:p>
          </p:txBody>
        </p:sp>
        <p:sp>
          <p:nvSpPr>
            <p:cNvPr id="84" name="Rectángulo redondeado 83"/>
            <p:cNvSpPr/>
            <p:nvPr/>
          </p:nvSpPr>
          <p:spPr>
            <a:xfrm>
              <a:off x="9048836" y="2743051"/>
              <a:ext cx="1566990" cy="5605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b="1" dirty="0" smtClean="0"/>
                <a:t>1</a:t>
              </a:r>
            </a:p>
            <a:p>
              <a:pPr algn="ctr"/>
              <a:r>
                <a:rPr lang="es-ES_tradnl" sz="1600" b="1" dirty="0" smtClean="0"/>
                <a:t>COMANDOS</a:t>
              </a:r>
              <a:endParaRPr lang="es-ES_tradnl" sz="1600" b="1" dirty="0"/>
            </a:p>
          </p:txBody>
        </p:sp>
        <p:sp>
          <p:nvSpPr>
            <p:cNvPr id="85" name="Rectángulo redondeado 84"/>
            <p:cNvSpPr/>
            <p:nvPr/>
          </p:nvSpPr>
          <p:spPr>
            <a:xfrm>
              <a:off x="8974516" y="3458305"/>
              <a:ext cx="1715628" cy="782288"/>
            </a:xfrm>
            <a:prstGeom prst="roundRect">
              <a:avLst/>
            </a:prstGeom>
            <a:solidFill>
              <a:srgbClr val="E15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b="1" dirty="0" smtClean="0"/>
                <a:t>6</a:t>
              </a:r>
            </a:p>
            <a:p>
              <a:pPr algn="ctr"/>
              <a:r>
                <a:rPr lang="es-ES_tradnl" sz="1600" b="1" dirty="0" smtClean="0"/>
                <a:t> ENLACES</a:t>
              </a:r>
              <a:endParaRPr lang="es-ES_tradnl" sz="1600" b="1" dirty="0"/>
            </a:p>
          </p:txBody>
        </p:sp>
        <p:sp>
          <p:nvSpPr>
            <p:cNvPr id="86" name="Rectángulo redondeado 85"/>
            <p:cNvSpPr/>
            <p:nvPr/>
          </p:nvSpPr>
          <p:spPr>
            <a:xfrm>
              <a:off x="8892534" y="4558491"/>
              <a:ext cx="1879593" cy="70706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400" b="1" dirty="0" smtClean="0"/>
                <a:t>30</a:t>
              </a:r>
            </a:p>
            <a:p>
              <a:pPr algn="ctr"/>
              <a:r>
                <a:rPr lang="es-ES_tradnl" sz="1400" b="1" dirty="0" smtClean="0"/>
                <a:t>MOVILIZADORES</a:t>
              </a:r>
              <a:endParaRPr lang="es-ES_tradnl" sz="1400" b="1" dirty="0"/>
            </a:p>
          </p:txBody>
        </p:sp>
        <p:sp>
          <p:nvSpPr>
            <p:cNvPr id="87" name="Rectángulo redondeado 86"/>
            <p:cNvSpPr/>
            <p:nvPr/>
          </p:nvSpPr>
          <p:spPr>
            <a:xfrm>
              <a:off x="9006509" y="5614007"/>
              <a:ext cx="1651642" cy="861269"/>
            </a:xfrm>
            <a:prstGeom prst="roundRect">
              <a:avLst/>
            </a:prstGeom>
            <a:solidFill>
              <a:srgbClr val="E15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b="1" dirty="0" smtClean="0"/>
                <a:t>90</a:t>
              </a:r>
            </a:p>
            <a:p>
              <a:pPr algn="ctr"/>
              <a:r>
                <a:rPr lang="es-ES_tradnl" sz="1600" b="1" dirty="0" smtClean="0"/>
                <a:t>SEGUIDORES</a:t>
              </a:r>
              <a:endParaRPr lang="es-ES_tradnl" sz="1600" b="1" dirty="0"/>
            </a:p>
          </p:txBody>
        </p:sp>
        <p:sp>
          <p:nvSpPr>
            <p:cNvPr id="88" name="Igual 87"/>
            <p:cNvSpPr/>
            <p:nvPr/>
          </p:nvSpPr>
          <p:spPr>
            <a:xfrm>
              <a:off x="8201136" y="2120532"/>
              <a:ext cx="360352" cy="323814"/>
            </a:xfrm>
            <a:prstGeom prst="mathEqual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600" b="1">
                <a:solidFill>
                  <a:schemeClr val="tx1"/>
                </a:solidFill>
              </a:endParaRPr>
            </a:p>
          </p:txBody>
        </p:sp>
        <p:sp>
          <p:nvSpPr>
            <p:cNvPr id="89" name="Igual 88"/>
            <p:cNvSpPr/>
            <p:nvPr/>
          </p:nvSpPr>
          <p:spPr>
            <a:xfrm>
              <a:off x="8201136" y="2861984"/>
              <a:ext cx="360352" cy="323814"/>
            </a:xfrm>
            <a:prstGeom prst="mathEqual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600" b="1">
                <a:solidFill>
                  <a:schemeClr val="tx1"/>
                </a:solidFill>
              </a:endParaRPr>
            </a:p>
          </p:txBody>
        </p:sp>
        <p:sp>
          <p:nvSpPr>
            <p:cNvPr id="90" name="Igual 89"/>
            <p:cNvSpPr/>
            <p:nvPr/>
          </p:nvSpPr>
          <p:spPr>
            <a:xfrm>
              <a:off x="8201136" y="3528758"/>
              <a:ext cx="360352" cy="323814"/>
            </a:xfrm>
            <a:prstGeom prst="mathEqual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600" b="1">
                <a:solidFill>
                  <a:schemeClr val="tx1"/>
                </a:solidFill>
              </a:endParaRPr>
            </a:p>
          </p:txBody>
        </p:sp>
        <p:sp>
          <p:nvSpPr>
            <p:cNvPr id="91" name="Igual 90"/>
            <p:cNvSpPr/>
            <p:nvPr/>
          </p:nvSpPr>
          <p:spPr>
            <a:xfrm>
              <a:off x="8201136" y="4640754"/>
              <a:ext cx="360352" cy="323814"/>
            </a:xfrm>
            <a:prstGeom prst="mathEqual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600" b="1">
                <a:solidFill>
                  <a:schemeClr val="tx1"/>
                </a:solidFill>
              </a:endParaRPr>
            </a:p>
          </p:txBody>
        </p:sp>
        <p:sp>
          <p:nvSpPr>
            <p:cNvPr id="92" name="Igual 91"/>
            <p:cNvSpPr/>
            <p:nvPr/>
          </p:nvSpPr>
          <p:spPr>
            <a:xfrm>
              <a:off x="8201136" y="5855823"/>
              <a:ext cx="360352" cy="323814"/>
            </a:xfrm>
            <a:prstGeom prst="mathEqual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600" b="1">
                <a:solidFill>
                  <a:schemeClr val="tx1"/>
                </a:solidFill>
              </a:endParaRPr>
            </a:p>
          </p:txBody>
        </p:sp>
        <p:sp>
          <p:nvSpPr>
            <p:cNvPr id="93" name="Elipse 92"/>
            <p:cNvSpPr/>
            <p:nvPr/>
          </p:nvSpPr>
          <p:spPr>
            <a:xfrm>
              <a:off x="5242560" y="746660"/>
              <a:ext cx="2924989" cy="80693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b="1" dirty="0" smtClean="0"/>
                <a:t>COORD. MUNICIPAL</a:t>
              </a:r>
            </a:p>
          </p:txBody>
        </p:sp>
        <p:sp>
          <p:nvSpPr>
            <p:cNvPr id="96" name="Rectángulo redondeado 95"/>
            <p:cNvSpPr/>
            <p:nvPr/>
          </p:nvSpPr>
          <p:spPr>
            <a:xfrm>
              <a:off x="5789223" y="3474664"/>
              <a:ext cx="1929783" cy="866919"/>
            </a:xfrm>
            <a:prstGeom prst="roundRect">
              <a:avLst/>
            </a:prstGeom>
            <a:solidFill>
              <a:srgbClr val="E15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400" b="1" dirty="0"/>
                <a:t>1 COMANDO X/C 6</a:t>
              </a:r>
              <a:r>
                <a:rPr lang="es-ES_tradnl" sz="1400" b="1" dirty="0" smtClean="0"/>
                <a:t> </a:t>
              </a:r>
              <a:r>
                <a:rPr lang="es-ES_tradnl" sz="1400" b="1" dirty="0"/>
                <a:t>ENLACES </a:t>
              </a:r>
              <a:endParaRPr lang="es-ES_tradnl" sz="1400" b="1" dirty="0" smtClean="0"/>
            </a:p>
          </p:txBody>
        </p:sp>
        <p:sp>
          <p:nvSpPr>
            <p:cNvPr id="97" name="Rectángulo redondeado 96"/>
            <p:cNvSpPr/>
            <p:nvPr/>
          </p:nvSpPr>
          <p:spPr>
            <a:xfrm>
              <a:off x="5646268" y="4531684"/>
              <a:ext cx="2117569" cy="7842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100" b="1" dirty="0" smtClean="0"/>
                <a:t>1 ENLACE X/C  </a:t>
              </a:r>
            </a:p>
            <a:p>
              <a:pPr algn="ctr"/>
              <a:r>
                <a:rPr lang="es-ES_tradnl" sz="1100" b="1" dirty="0" smtClean="0"/>
                <a:t>5  MOVILIZADORES </a:t>
              </a:r>
            </a:p>
          </p:txBody>
        </p:sp>
        <p:sp>
          <p:nvSpPr>
            <p:cNvPr id="98" name="Rectángulo redondeado 97"/>
            <p:cNvSpPr/>
            <p:nvPr/>
          </p:nvSpPr>
          <p:spPr>
            <a:xfrm>
              <a:off x="5775646" y="5614007"/>
              <a:ext cx="1858812" cy="956866"/>
            </a:xfrm>
            <a:prstGeom prst="roundRect">
              <a:avLst/>
            </a:prstGeom>
            <a:solidFill>
              <a:srgbClr val="E15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100" b="1" dirty="0" smtClean="0"/>
                <a:t>1 MOVILIZADOR X/C 3 SEGUIDORES</a:t>
              </a:r>
              <a:endParaRPr lang="es-ES_tradnl" sz="1100" b="1" dirty="0"/>
            </a:p>
          </p:txBody>
        </p:sp>
        <p:cxnSp>
          <p:nvCxnSpPr>
            <p:cNvPr id="99" name="Conector curvado 98"/>
            <p:cNvCxnSpPr/>
            <p:nvPr/>
          </p:nvCxnSpPr>
          <p:spPr>
            <a:xfrm rot="5400000">
              <a:off x="6761622" y="2671308"/>
              <a:ext cx="165869" cy="1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curvado 99"/>
            <p:cNvCxnSpPr/>
            <p:nvPr/>
          </p:nvCxnSpPr>
          <p:spPr>
            <a:xfrm rot="5400000">
              <a:off x="6704285" y="3334394"/>
              <a:ext cx="190102" cy="9043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curvado 100"/>
            <p:cNvCxnSpPr/>
            <p:nvPr/>
          </p:nvCxnSpPr>
          <p:spPr>
            <a:xfrm rot="5400000">
              <a:off x="6634535" y="4412103"/>
              <a:ext cx="190102" cy="49062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curvado 101"/>
            <p:cNvCxnSpPr/>
            <p:nvPr/>
          </p:nvCxnSpPr>
          <p:spPr>
            <a:xfrm rot="5400000">
              <a:off x="6556027" y="5464980"/>
              <a:ext cx="298054" cy="1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curvado 102"/>
            <p:cNvCxnSpPr>
              <a:endCxn id="29" idx="0"/>
            </p:cNvCxnSpPr>
            <p:nvPr/>
          </p:nvCxnSpPr>
          <p:spPr>
            <a:xfrm rot="16200000" flipH="1">
              <a:off x="6579778" y="1678876"/>
              <a:ext cx="430786" cy="18023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ángulo redondeado 105"/>
            <p:cNvSpPr/>
            <p:nvPr/>
          </p:nvSpPr>
          <p:spPr>
            <a:xfrm>
              <a:off x="6408698" y="2776045"/>
              <a:ext cx="953176" cy="53032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400" b="1" dirty="0" smtClean="0"/>
                <a:t>CDO</a:t>
              </a:r>
              <a:endParaRPr lang="es-ES_tradnl" sz="1400" b="1" dirty="0"/>
            </a:p>
          </p:txBody>
        </p:sp>
        <p:sp>
          <p:nvSpPr>
            <p:cNvPr id="29" name="Rectángulo redondeado 28"/>
            <p:cNvSpPr/>
            <p:nvPr/>
          </p:nvSpPr>
          <p:spPr>
            <a:xfrm>
              <a:off x="6277526" y="1984385"/>
              <a:ext cx="1215521" cy="611870"/>
            </a:xfrm>
            <a:prstGeom prst="roundRect">
              <a:avLst/>
            </a:prstGeom>
            <a:solidFill>
              <a:srgbClr val="E15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b="1" smtClean="0"/>
                <a:t>1 COORD. </a:t>
              </a:r>
              <a:r>
                <a:rPr lang="es-ES_tradnl" sz="1200" b="1" dirty="0" smtClean="0"/>
                <a:t>DISTRITAL</a:t>
              </a:r>
              <a:endParaRPr lang="es-ES_tradnl" sz="1200" b="1" dirty="0"/>
            </a:p>
          </p:txBody>
        </p:sp>
        <p:sp>
          <p:nvSpPr>
            <p:cNvPr id="2" name="Cerrar corchete 1"/>
            <p:cNvSpPr/>
            <p:nvPr/>
          </p:nvSpPr>
          <p:spPr>
            <a:xfrm>
              <a:off x="10301465" y="1869028"/>
              <a:ext cx="628722" cy="3515288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10971542" y="3284562"/>
              <a:ext cx="1793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b="1" dirty="0" smtClean="0"/>
                <a:t>META</a:t>
              </a:r>
            </a:p>
            <a:p>
              <a:pPr algn="ctr"/>
              <a:r>
                <a:rPr lang="es-ES_tradnl" b="1" dirty="0" smtClean="0"/>
                <a:t>FEBRERO2017</a:t>
              </a:r>
              <a:endParaRPr lang="es-ES_tradnl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707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adroTexto 80"/>
          <p:cNvSpPr txBox="1"/>
          <p:nvPr/>
        </p:nvSpPr>
        <p:spPr>
          <a:xfrm>
            <a:off x="155710" y="20369"/>
            <a:ext cx="5619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b="1" smtClean="0">
                <a:ln w="12700">
                  <a:solidFill>
                    <a:schemeClr val="tx1"/>
                  </a:solidFill>
                  <a:prstDash val="solid"/>
                </a:ln>
              </a:rPr>
              <a:t>RED DE LA ESPERANZA AZUL</a:t>
            </a:r>
            <a:endParaRPr lang="es-ES_tradnl" sz="3600" b="1">
              <a:ln w="12700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369619" y="1136589"/>
            <a:ext cx="26776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smtClean="0"/>
              <a:t>SAN LUIS DE LA PAZ</a:t>
            </a:r>
          </a:p>
          <a:p>
            <a:r>
              <a:rPr lang="es-ES_tradnl" sz="2400" b="1" dirty="0" smtClean="0"/>
              <a:t>PADRON</a:t>
            </a:r>
          </a:p>
          <a:p>
            <a:r>
              <a:rPr lang="es-ES_tradnl" sz="2400" b="1" dirty="0" smtClean="0"/>
              <a:t>A 352</a:t>
            </a:r>
          </a:p>
          <a:p>
            <a:r>
              <a:rPr lang="es-ES_tradnl" sz="2400" b="1" dirty="0" smtClean="0"/>
              <a:t>P 33</a:t>
            </a:r>
          </a:p>
          <a:p>
            <a:r>
              <a:rPr lang="es-ES_tradnl" sz="2400" b="1" dirty="0" smtClean="0"/>
              <a:t>TOTAL 385</a:t>
            </a:r>
            <a:endParaRPr lang="es-ES_tradnl" sz="2400" b="1" dirty="0"/>
          </a:p>
        </p:txBody>
      </p:sp>
      <p:grpSp>
        <p:nvGrpSpPr>
          <p:cNvPr id="4" name="Agrupar 3"/>
          <p:cNvGrpSpPr/>
          <p:nvPr/>
        </p:nvGrpSpPr>
        <p:grpSpPr>
          <a:xfrm>
            <a:off x="3638843" y="714422"/>
            <a:ext cx="7522807" cy="5824213"/>
            <a:chOff x="5242560" y="746660"/>
            <a:chExt cx="7522807" cy="5824213"/>
          </a:xfrm>
        </p:grpSpPr>
        <p:sp>
          <p:nvSpPr>
            <p:cNvPr id="83" name="Rectángulo redondeado 82"/>
            <p:cNvSpPr/>
            <p:nvPr/>
          </p:nvSpPr>
          <p:spPr>
            <a:xfrm>
              <a:off x="9292447" y="2012960"/>
              <a:ext cx="1079766" cy="555867"/>
            </a:xfrm>
            <a:prstGeom prst="roundRect">
              <a:avLst/>
            </a:prstGeom>
            <a:solidFill>
              <a:srgbClr val="E15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b="1" dirty="0"/>
                <a:t>1</a:t>
              </a:r>
              <a:r>
                <a:rPr lang="es-ES_tradnl" sz="1200" b="1" dirty="0" smtClean="0"/>
                <a:t> COORD. DISTRITAL</a:t>
              </a:r>
              <a:endParaRPr lang="es-ES_tradnl" sz="1200" b="1" dirty="0"/>
            </a:p>
          </p:txBody>
        </p:sp>
        <p:sp>
          <p:nvSpPr>
            <p:cNvPr id="84" name="Rectángulo redondeado 83"/>
            <p:cNvSpPr/>
            <p:nvPr/>
          </p:nvSpPr>
          <p:spPr>
            <a:xfrm>
              <a:off x="9048836" y="2743051"/>
              <a:ext cx="1566990" cy="5605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b="1" dirty="0" smtClean="0"/>
                <a:t>4</a:t>
              </a:r>
            </a:p>
            <a:p>
              <a:pPr algn="ctr"/>
              <a:r>
                <a:rPr lang="es-ES_tradnl" sz="1600" b="1" dirty="0" smtClean="0"/>
                <a:t>COMANDOS</a:t>
              </a:r>
              <a:endParaRPr lang="es-ES_tradnl" sz="1600" b="1" dirty="0"/>
            </a:p>
          </p:txBody>
        </p:sp>
        <p:sp>
          <p:nvSpPr>
            <p:cNvPr id="85" name="Rectángulo redondeado 84"/>
            <p:cNvSpPr/>
            <p:nvPr/>
          </p:nvSpPr>
          <p:spPr>
            <a:xfrm>
              <a:off x="8974516" y="3458305"/>
              <a:ext cx="1715628" cy="782288"/>
            </a:xfrm>
            <a:prstGeom prst="roundRect">
              <a:avLst/>
            </a:prstGeom>
            <a:solidFill>
              <a:srgbClr val="E15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b="1" dirty="0" smtClean="0"/>
                <a:t>24</a:t>
              </a:r>
            </a:p>
            <a:p>
              <a:pPr algn="ctr"/>
              <a:r>
                <a:rPr lang="es-ES_tradnl" sz="1600" b="1" dirty="0" smtClean="0"/>
                <a:t> ENLACES</a:t>
              </a:r>
              <a:endParaRPr lang="es-ES_tradnl" sz="1600" b="1" dirty="0"/>
            </a:p>
          </p:txBody>
        </p:sp>
        <p:sp>
          <p:nvSpPr>
            <p:cNvPr id="86" name="Rectángulo redondeado 85"/>
            <p:cNvSpPr/>
            <p:nvPr/>
          </p:nvSpPr>
          <p:spPr>
            <a:xfrm>
              <a:off x="8892534" y="4558491"/>
              <a:ext cx="1879593" cy="70706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400" b="1" dirty="0" smtClean="0"/>
                <a:t>120</a:t>
              </a:r>
            </a:p>
            <a:p>
              <a:pPr algn="ctr"/>
              <a:r>
                <a:rPr lang="es-ES_tradnl" sz="1400" b="1" dirty="0" smtClean="0"/>
                <a:t>MOVILIZADORES</a:t>
              </a:r>
              <a:endParaRPr lang="es-ES_tradnl" sz="1400" b="1" dirty="0"/>
            </a:p>
          </p:txBody>
        </p:sp>
        <p:sp>
          <p:nvSpPr>
            <p:cNvPr id="87" name="Rectángulo redondeado 86"/>
            <p:cNvSpPr/>
            <p:nvPr/>
          </p:nvSpPr>
          <p:spPr>
            <a:xfrm>
              <a:off x="9006509" y="5614007"/>
              <a:ext cx="1651642" cy="861269"/>
            </a:xfrm>
            <a:prstGeom prst="roundRect">
              <a:avLst/>
            </a:prstGeom>
            <a:solidFill>
              <a:srgbClr val="E15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b="1" dirty="0" smtClean="0"/>
                <a:t>360</a:t>
              </a:r>
            </a:p>
            <a:p>
              <a:pPr algn="ctr"/>
              <a:r>
                <a:rPr lang="es-ES_tradnl" sz="1600" b="1" dirty="0" smtClean="0"/>
                <a:t>SEGUIDORES</a:t>
              </a:r>
              <a:endParaRPr lang="es-ES_tradnl" sz="1600" b="1" dirty="0"/>
            </a:p>
          </p:txBody>
        </p:sp>
        <p:sp>
          <p:nvSpPr>
            <p:cNvPr id="88" name="Igual 87"/>
            <p:cNvSpPr/>
            <p:nvPr/>
          </p:nvSpPr>
          <p:spPr>
            <a:xfrm>
              <a:off x="8201136" y="2120532"/>
              <a:ext cx="360352" cy="323814"/>
            </a:xfrm>
            <a:prstGeom prst="mathEqual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600" b="1">
                <a:solidFill>
                  <a:schemeClr val="tx1"/>
                </a:solidFill>
              </a:endParaRPr>
            </a:p>
          </p:txBody>
        </p:sp>
        <p:sp>
          <p:nvSpPr>
            <p:cNvPr id="89" name="Igual 88"/>
            <p:cNvSpPr/>
            <p:nvPr/>
          </p:nvSpPr>
          <p:spPr>
            <a:xfrm>
              <a:off x="8201136" y="2861984"/>
              <a:ext cx="360352" cy="323814"/>
            </a:xfrm>
            <a:prstGeom prst="mathEqual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600" b="1">
                <a:solidFill>
                  <a:schemeClr val="tx1"/>
                </a:solidFill>
              </a:endParaRPr>
            </a:p>
          </p:txBody>
        </p:sp>
        <p:sp>
          <p:nvSpPr>
            <p:cNvPr id="90" name="Igual 89"/>
            <p:cNvSpPr/>
            <p:nvPr/>
          </p:nvSpPr>
          <p:spPr>
            <a:xfrm>
              <a:off x="8201136" y="3528758"/>
              <a:ext cx="360352" cy="323814"/>
            </a:xfrm>
            <a:prstGeom prst="mathEqual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600" b="1">
                <a:solidFill>
                  <a:schemeClr val="tx1"/>
                </a:solidFill>
              </a:endParaRPr>
            </a:p>
          </p:txBody>
        </p:sp>
        <p:sp>
          <p:nvSpPr>
            <p:cNvPr id="91" name="Igual 90"/>
            <p:cNvSpPr/>
            <p:nvPr/>
          </p:nvSpPr>
          <p:spPr>
            <a:xfrm>
              <a:off x="8201136" y="4640754"/>
              <a:ext cx="360352" cy="323814"/>
            </a:xfrm>
            <a:prstGeom prst="mathEqual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600" b="1">
                <a:solidFill>
                  <a:schemeClr val="tx1"/>
                </a:solidFill>
              </a:endParaRPr>
            </a:p>
          </p:txBody>
        </p:sp>
        <p:sp>
          <p:nvSpPr>
            <p:cNvPr id="92" name="Igual 91"/>
            <p:cNvSpPr/>
            <p:nvPr/>
          </p:nvSpPr>
          <p:spPr>
            <a:xfrm>
              <a:off x="8201136" y="5855823"/>
              <a:ext cx="360352" cy="323814"/>
            </a:xfrm>
            <a:prstGeom prst="mathEqual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600" b="1">
                <a:solidFill>
                  <a:schemeClr val="tx1"/>
                </a:solidFill>
              </a:endParaRPr>
            </a:p>
          </p:txBody>
        </p:sp>
        <p:sp>
          <p:nvSpPr>
            <p:cNvPr id="93" name="Elipse 92"/>
            <p:cNvSpPr/>
            <p:nvPr/>
          </p:nvSpPr>
          <p:spPr>
            <a:xfrm>
              <a:off x="5242560" y="746660"/>
              <a:ext cx="2924989" cy="80693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b="1" dirty="0" smtClean="0"/>
                <a:t>COORD. MUNICIPAL</a:t>
              </a:r>
            </a:p>
          </p:txBody>
        </p:sp>
        <p:sp>
          <p:nvSpPr>
            <p:cNvPr id="96" name="Rectángulo redondeado 95"/>
            <p:cNvSpPr/>
            <p:nvPr/>
          </p:nvSpPr>
          <p:spPr>
            <a:xfrm>
              <a:off x="5789223" y="3474664"/>
              <a:ext cx="1929783" cy="866919"/>
            </a:xfrm>
            <a:prstGeom prst="roundRect">
              <a:avLst/>
            </a:prstGeom>
            <a:solidFill>
              <a:srgbClr val="E15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400" b="1" dirty="0"/>
                <a:t>1 COMANDO X/C 6</a:t>
              </a:r>
              <a:r>
                <a:rPr lang="es-ES_tradnl" sz="1400" b="1" dirty="0" smtClean="0"/>
                <a:t> </a:t>
              </a:r>
              <a:r>
                <a:rPr lang="es-ES_tradnl" sz="1400" b="1" dirty="0"/>
                <a:t>ENLACES </a:t>
              </a:r>
              <a:endParaRPr lang="es-ES_tradnl" sz="1400" b="1" dirty="0" smtClean="0"/>
            </a:p>
          </p:txBody>
        </p:sp>
        <p:sp>
          <p:nvSpPr>
            <p:cNvPr id="97" name="Rectángulo redondeado 96"/>
            <p:cNvSpPr/>
            <p:nvPr/>
          </p:nvSpPr>
          <p:spPr>
            <a:xfrm>
              <a:off x="5646268" y="4531684"/>
              <a:ext cx="2117569" cy="7842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100" b="1" dirty="0" smtClean="0"/>
                <a:t>1 ENLACE X/C  </a:t>
              </a:r>
            </a:p>
            <a:p>
              <a:pPr algn="ctr"/>
              <a:r>
                <a:rPr lang="es-ES_tradnl" sz="1100" b="1" dirty="0" smtClean="0"/>
                <a:t>5  MOVILIZADORES </a:t>
              </a:r>
            </a:p>
          </p:txBody>
        </p:sp>
        <p:sp>
          <p:nvSpPr>
            <p:cNvPr id="98" name="Rectángulo redondeado 97"/>
            <p:cNvSpPr/>
            <p:nvPr/>
          </p:nvSpPr>
          <p:spPr>
            <a:xfrm>
              <a:off x="5775646" y="5614007"/>
              <a:ext cx="1858812" cy="956866"/>
            </a:xfrm>
            <a:prstGeom prst="roundRect">
              <a:avLst/>
            </a:prstGeom>
            <a:solidFill>
              <a:srgbClr val="E15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100" b="1" dirty="0" smtClean="0"/>
                <a:t>1 MOVILIZADOR X/C 3 SEGUIDORES</a:t>
              </a:r>
              <a:endParaRPr lang="es-ES_tradnl" sz="1100" b="1" dirty="0"/>
            </a:p>
          </p:txBody>
        </p:sp>
        <p:cxnSp>
          <p:nvCxnSpPr>
            <p:cNvPr id="99" name="Conector curvado 98"/>
            <p:cNvCxnSpPr/>
            <p:nvPr/>
          </p:nvCxnSpPr>
          <p:spPr>
            <a:xfrm rot="5400000">
              <a:off x="6761622" y="2671308"/>
              <a:ext cx="165869" cy="1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curvado 99"/>
            <p:cNvCxnSpPr/>
            <p:nvPr/>
          </p:nvCxnSpPr>
          <p:spPr>
            <a:xfrm rot="5400000">
              <a:off x="6704285" y="3334394"/>
              <a:ext cx="190102" cy="9043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curvado 100"/>
            <p:cNvCxnSpPr/>
            <p:nvPr/>
          </p:nvCxnSpPr>
          <p:spPr>
            <a:xfrm rot="5400000">
              <a:off x="6634535" y="4412103"/>
              <a:ext cx="190102" cy="49062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curvado 101"/>
            <p:cNvCxnSpPr/>
            <p:nvPr/>
          </p:nvCxnSpPr>
          <p:spPr>
            <a:xfrm rot="5400000">
              <a:off x="6556027" y="5464980"/>
              <a:ext cx="298054" cy="1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curvado 102"/>
            <p:cNvCxnSpPr>
              <a:endCxn id="29" idx="0"/>
            </p:cNvCxnSpPr>
            <p:nvPr/>
          </p:nvCxnSpPr>
          <p:spPr>
            <a:xfrm rot="16200000" flipH="1">
              <a:off x="6579778" y="1678876"/>
              <a:ext cx="430786" cy="18023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ángulo redondeado 105"/>
            <p:cNvSpPr/>
            <p:nvPr/>
          </p:nvSpPr>
          <p:spPr>
            <a:xfrm>
              <a:off x="6408698" y="2776045"/>
              <a:ext cx="953176" cy="53032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400" b="1" dirty="0" smtClean="0"/>
                <a:t>CDO</a:t>
              </a:r>
              <a:endParaRPr lang="es-ES_tradnl" sz="1400" b="1" dirty="0"/>
            </a:p>
          </p:txBody>
        </p:sp>
        <p:sp>
          <p:nvSpPr>
            <p:cNvPr id="29" name="Rectángulo redondeado 28"/>
            <p:cNvSpPr/>
            <p:nvPr/>
          </p:nvSpPr>
          <p:spPr>
            <a:xfrm>
              <a:off x="6277526" y="1984385"/>
              <a:ext cx="1215521" cy="611870"/>
            </a:xfrm>
            <a:prstGeom prst="roundRect">
              <a:avLst/>
            </a:prstGeom>
            <a:solidFill>
              <a:srgbClr val="E15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b="1" smtClean="0"/>
                <a:t>1 COORD. </a:t>
              </a:r>
              <a:r>
                <a:rPr lang="es-ES_tradnl" sz="1200" b="1" dirty="0" smtClean="0"/>
                <a:t>DISTRITAL</a:t>
              </a:r>
              <a:endParaRPr lang="es-ES_tradnl" sz="1200" b="1" dirty="0"/>
            </a:p>
          </p:txBody>
        </p:sp>
        <p:sp>
          <p:nvSpPr>
            <p:cNvPr id="2" name="Cerrar corchete 1"/>
            <p:cNvSpPr/>
            <p:nvPr/>
          </p:nvSpPr>
          <p:spPr>
            <a:xfrm>
              <a:off x="10301465" y="1869028"/>
              <a:ext cx="628722" cy="3515288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10971542" y="3284562"/>
              <a:ext cx="1793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b="1" dirty="0" smtClean="0"/>
                <a:t>META</a:t>
              </a:r>
            </a:p>
            <a:p>
              <a:pPr algn="ctr"/>
              <a:r>
                <a:rPr lang="es-ES_tradnl" b="1" dirty="0" smtClean="0"/>
                <a:t>FEBRERO2017</a:t>
              </a:r>
              <a:endParaRPr lang="es-ES_tradnl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11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266</Words>
  <Application>Microsoft Office PowerPoint</Application>
  <PresentationFormat>Panorámica</PresentationFormat>
  <Paragraphs>121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R2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R2</dc:title>
  <dc:creator>Usuario de Microsoft Office</dc:creator>
  <cp:lastModifiedBy>Wendy</cp:lastModifiedBy>
  <cp:revision>1</cp:revision>
  <dcterms:created xsi:type="dcterms:W3CDTF">2017-03-03T04:37:22Z</dcterms:created>
  <dcterms:modified xsi:type="dcterms:W3CDTF">2017-03-03T17:16:05Z</dcterms:modified>
</cp:coreProperties>
</file>