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3632"/>
  </p:normalViewPr>
  <p:slideViewPr>
    <p:cSldViewPr snapToGrid="0" snapToObjects="1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499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473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700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617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86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416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06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10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972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51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16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6144-9060-C745-B2C3-78BCCE47B97F}" type="datetimeFigureOut">
              <a:rPr lang="es-ES_tradnl" smtClean="0"/>
              <a:t>03/03/2017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F63A-784A-B342-AED9-C0CCD77D1B2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135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16600" smtClean="0"/>
              <a:t>R2</a:t>
            </a:r>
            <a:endParaRPr lang="es-ES_tradnl" sz="16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33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865453" y="2555746"/>
            <a:ext cx="7522408" cy="4095480"/>
            <a:chOff x="2787492" y="338296"/>
            <a:chExt cx="7289788" cy="5170993"/>
          </a:xfrm>
          <a:solidFill>
            <a:schemeClr val="bg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2787492" y="338296"/>
              <a:ext cx="7289788" cy="5170993"/>
              <a:chOff x="3586145" y="349871"/>
              <a:chExt cx="7289788" cy="5170993"/>
            </a:xfrm>
            <a:grpFill/>
          </p:grpSpPr>
          <p:sp>
            <p:nvSpPr>
              <p:cNvPr id="13" name="Recortar y redondear rectángulo de esquina sencilla 12"/>
              <p:cNvSpPr/>
              <p:nvPr/>
            </p:nvSpPr>
            <p:spPr>
              <a:xfrm>
                <a:off x="3586145" y="1914207"/>
                <a:ext cx="3581794" cy="54627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SECCIÓN </a:t>
                </a:r>
              </a:p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 X SECCIÓN ELECTORAL)</a:t>
                </a:r>
                <a:endParaRPr lang="es-ES_tradnl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ortar y redondear rectángulo de esquina sencilla 13"/>
              <p:cNvSpPr/>
              <p:nvPr/>
            </p:nvSpPr>
            <p:spPr>
              <a:xfrm>
                <a:off x="3586145" y="2530699"/>
                <a:ext cx="3581794" cy="56245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CASILLAS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(1X CASILLA ELECTORAL)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ortar y redondear rectángulo de esquina sencilla 14"/>
              <p:cNvSpPr/>
              <p:nvPr/>
            </p:nvSpPr>
            <p:spPr>
              <a:xfrm>
                <a:off x="3586145" y="3330669"/>
                <a:ext cx="3583961" cy="58129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ACTIVISMO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(6 X CASILLA)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ortar y redondear rectángulo de esquina sencilla 15"/>
              <p:cNvSpPr/>
              <p:nvPr/>
            </p:nvSpPr>
            <p:spPr>
              <a:xfrm>
                <a:off x="3586145" y="4099294"/>
                <a:ext cx="3563694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ACTIVISTAS</a:t>
                </a:r>
              </a:p>
              <a:p>
                <a:pPr algn="ctr"/>
                <a:r>
                  <a:rPr lang="es-ES_tradnl" sz="105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(10 X CADA COORDINADOR DE ACTIVISMO)</a:t>
                </a:r>
                <a:endParaRPr lang="es-ES_tradnl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ortar y redondear rectángulo de esquina sencilla 16"/>
              <p:cNvSpPr/>
              <p:nvPr/>
            </p:nvSpPr>
            <p:spPr>
              <a:xfrm>
                <a:off x="3586146" y="4899895"/>
                <a:ext cx="3563695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SIMPATIZANTES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(5 X CADA ACTIVISTA)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586145" y="349871"/>
                <a:ext cx="3572745" cy="77404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 10 SECCIONES URBANAS RG URBANOS</a:t>
                </a:r>
                <a:endParaRPr lang="es-ES_tradnl" sz="1600" b="1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3586145" y="1141963"/>
                <a:ext cx="3563696" cy="77404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C/5 SECCIONES RURALES RG RURALES</a:t>
                </a:r>
                <a:endParaRPr lang="es-ES_tradnl" sz="1600" b="1" dirty="0"/>
              </a:p>
            </p:txBody>
          </p:sp>
          <p:sp>
            <p:nvSpPr>
              <p:cNvPr id="20" name="Recortar y redondear rectángulo de esquina sencilla 19"/>
              <p:cNvSpPr/>
              <p:nvPr/>
            </p:nvSpPr>
            <p:spPr>
              <a:xfrm>
                <a:off x="7696462" y="1847278"/>
                <a:ext cx="3177305" cy="51130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ortar y redondear rectángulo de esquina sencilla 20"/>
              <p:cNvSpPr/>
              <p:nvPr/>
            </p:nvSpPr>
            <p:spPr>
              <a:xfrm>
                <a:off x="7696462" y="2533389"/>
                <a:ext cx="3177305" cy="54631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ortar y redondear rectángulo de esquina sencilla 21"/>
              <p:cNvSpPr/>
              <p:nvPr/>
            </p:nvSpPr>
            <p:spPr>
              <a:xfrm>
                <a:off x="7696462" y="3330669"/>
                <a:ext cx="3179471" cy="597136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ortar y redondear rectángulo de esquina sencilla 22"/>
              <p:cNvSpPr/>
              <p:nvPr/>
            </p:nvSpPr>
            <p:spPr>
              <a:xfrm>
                <a:off x="7698750" y="4099294"/>
                <a:ext cx="3156918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1,920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ortar y redondear rectángulo de esquina sencilla 23"/>
              <p:cNvSpPr/>
              <p:nvPr/>
            </p:nvSpPr>
            <p:spPr>
              <a:xfrm>
                <a:off x="7696462" y="4899895"/>
                <a:ext cx="3159206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9,600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696462" y="519790"/>
                <a:ext cx="3159206" cy="4888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1</a:t>
                </a:r>
                <a:endParaRPr lang="es-ES_tradnl" b="1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7696462" y="1191630"/>
                <a:ext cx="3159206" cy="4888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3</a:t>
                </a:r>
                <a:endParaRPr lang="es-ES_tradnl" b="1" dirty="0"/>
              </a:p>
            </p:txBody>
          </p:sp>
        </p:grpSp>
        <p:sp>
          <p:nvSpPr>
            <p:cNvPr id="6" name="Igual 5"/>
            <p:cNvSpPr/>
            <p:nvPr/>
          </p:nvSpPr>
          <p:spPr>
            <a:xfrm>
              <a:off x="6497176" y="630404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7" name="Igual 6"/>
            <p:cNvSpPr/>
            <p:nvPr/>
          </p:nvSpPr>
          <p:spPr>
            <a:xfrm>
              <a:off x="6497176" y="130384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8" name="Igual 7"/>
            <p:cNvSpPr/>
            <p:nvPr/>
          </p:nvSpPr>
          <p:spPr>
            <a:xfrm>
              <a:off x="6497175" y="198629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9" name="Igual 8"/>
            <p:cNvSpPr/>
            <p:nvPr/>
          </p:nvSpPr>
          <p:spPr>
            <a:xfrm>
              <a:off x="6497174" y="2709361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0" name="Igual 9"/>
            <p:cNvSpPr/>
            <p:nvPr/>
          </p:nvSpPr>
          <p:spPr>
            <a:xfrm>
              <a:off x="6497173" y="3484553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1" name="Igual 10"/>
            <p:cNvSpPr/>
            <p:nvPr/>
          </p:nvSpPr>
          <p:spPr>
            <a:xfrm>
              <a:off x="6497172" y="426124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2" name="Igual 11"/>
            <p:cNvSpPr/>
            <p:nvPr/>
          </p:nvSpPr>
          <p:spPr>
            <a:xfrm>
              <a:off x="6497172" y="506569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78780" y="203122"/>
            <a:ext cx="324056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400" b="1" smtClean="0">
                <a:latin typeface="Chalkboard SE" charset="0"/>
                <a:ea typeface="Chalkboard SE" charset="0"/>
                <a:cs typeface="Chalkboard SE" charset="0"/>
              </a:rPr>
              <a:t>RED </a:t>
            </a:r>
          </a:p>
          <a:p>
            <a:r>
              <a:rPr lang="es-ES_tradnl" sz="2400" b="1" dirty="0" smtClean="0">
                <a:latin typeface="Chalkboard SE" charset="0"/>
                <a:ea typeface="Chalkboard SE" charset="0"/>
                <a:cs typeface="Chalkboard SE" charset="0"/>
              </a:rPr>
              <a:t>ESPERANZA BLANCA</a:t>
            </a:r>
            <a:endParaRPr lang="es-ES_tradnl" sz="2400" b="1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369" y="1343551"/>
            <a:ext cx="2229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OCAMPO</a:t>
            </a:r>
          </a:p>
          <a:p>
            <a:endParaRPr lang="es-ES_tradnl" b="1" dirty="0"/>
          </a:p>
          <a:p>
            <a:r>
              <a:rPr lang="es-ES_tradnl" b="1" dirty="0" smtClean="0"/>
              <a:t>TOTAL SECCIONES: 18</a:t>
            </a:r>
          </a:p>
          <a:p>
            <a:r>
              <a:rPr lang="es-ES_tradnl" b="1" dirty="0" smtClean="0"/>
              <a:t>URBANAS: 3</a:t>
            </a:r>
          </a:p>
          <a:p>
            <a:r>
              <a:rPr lang="es-ES_tradnl" b="1" dirty="0" smtClean="0"/>
              <a:t>RURALES: 15</a:t>
            </a:r>
            <a:endParaRPr lang="es-ES_tradnl" b="1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3845517" y="906190"/>
            <a:ext cx="7394697" cy="1700442"/>
            <a:chOff x="3990971" y="797406"/>
            <a:chExt cx="7394697" cy="1700442"/>
          </a:xfrm>
          <a:solidFill>
            <a:schemeClr val="bg1"/>
          </a:solidFill>
        </p:grpSpPr>
        <p:grpSp>
          <p:nvGrpSpPr>
            <p:cNvPr id="29" name="Agrupar 28"/>
            <p:cNvGrpSpPr/>
            <p:nvPr/>
          </p:nvGrpSpPr>
          <p:grpSpPr>
            <a:xfrm>
              <a:off x="3990971" y="797406"/>
              <a:ext cx="3643736" cy="1598343"/>
              <a:chOff x="3990971" y="797406"/>
              <a:chExt cx="3643736" cy="1598343"/>
            </a:xfrm>
            <a:grpFill/>
          </p:grpSpPr>
          <p:sp>
            <p:nvSpPr>
              <p:cNvPr id="37" name="Recortar y redondear rectángulo de esquina sencilla 36"/>
              <p:cNvSpPr/>
              <p:nvPr/>
            </p:nvSpPr>
            <p:spPr>
              <a:xfrm>
                <a:off x="4009291" y="1871002"/>
                <a:ext cx="3625416" cy="524747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RURAL X 10 SECCIONES RURALES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ortar y redondear rectángulo de esquina sencilla 37"/>
              <p:cNvSpPr/>
              <p:nvPr/>
            </p:nvSpPr>
            <p:spPr>
              <a:xfrm>
                <a:off x="3990971" y="797406"/>
                <a:ext cx="3625416" cy="524747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COORD. MUNICIPAL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ortar y redondear rectángulo de esquina sencilla 38"/>
              <p:cNvSpPr/>
              <p:nvPr/>
            </p:nvSpPr>
            <p:spPr>
              <a:xfrm>
                <a:off x="3990971" y="1334204"/>
                <a:ext cx="3625416" cy="524747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URBANO X 20 SECCIONES URBANAS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Igual 29"/>
            <p:cNvSpPr/>
            <p:nvPr/>
          </p:nvSpPr>
          <p:spPr>
            <a:xfrm>
              <a:off x="7739397" y="1585193"/>
              <a:ext cx="257744" cy="215681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1" name="Igual 30"/>
            <p:cNvSpPr/>
            <p:nvPr/>
          </p:nvSpPr>
          <p:spPr>
            <a:xfrm>
              <a:off x="7699309" y="931756"/>
              <a:ext cx="257744" cy="215681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2" name="Igual 31"/>
            <p:cNvSpPr/>
            <p:nvPr/>
          </p:nvSpPr>
          <p:spPr>
            <a:xfrm>
              <a:off x="7748868" y="2154602"/>
              <a:ext cx="257744" cy="215681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grpSp>
          <p:nvGrpSpPr>
            <p:cNvPr id="33" name="Agrupar 32"/>
            <p:cNvGrpSpPr/>
            <p:nvPr/>
          </p:nvGrpSpPr>
          <p:grpSpPr>
            <a:xfrm>
              <a:off x="8169667" y="822984"/>
              <a:ext cx="3216001" cy="1674864"/>
              <a:chOff x="3990971" y="797407"/>
              <a:chExt cx="3216001" cy="1674864"/>
            </a:xfrm>
            <a:grpFill/>
          </p:grpSpPr>
          <p:sp>
            <p:nvSpPr>
              <p:cNvPr id="34" name="Recortar y redondear rectángulo de esquina sencilla 33"/>
              <p:cNvSpPr/>
              <p:nvPr/>
            </p:nvSpPr>
            <p:spPr>
              <a:xfrm>
                <a:off x="4009291" y="1926452"/>
                <a:ext cx="3197681" cy="545819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2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ortar y redondear rectángulo de esquina sencilla 34"/>
              <p:cNvSpPr/>
              <p:nvPr/>
            </p:nvSpPr>
            <p:spPr>
              <a:xfrm>
                <a:off x="3990971" y="797407"/>
                <a:ext cx="3216001" cy="499170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ortar y redondear rectángulo de esquina sencilla 35"/>
              <p:cNvSpPr/>
              <p:nvPr/>
            </p:nvSpPr>
            <p:spPr>
              <a:xfrm>
                <a:off x="3990971" y="1334204"/>
                <a:ext cx="3216001" cy="536798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64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975651" y="2252870"/>
            <a:ext cx="7412209" cy="4398356"/>
            <a:chOff x="2787492" y="338296"/>
            <a:chExt cx="7289788" cy="5170993"/>
          </a:xfrm>
          <a:solidFill>
            <a:schemeClr val="bg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2787492" y="338296"/>
              <a:ext cx="7289788" cy="5170993"/>
              <a:chOff x="3586145" y="349871"/>
              <a:chExt cx="7289788" cy="5170993"/>
            </a:xfrm>
            <a:grpFill/>
          </p:grpSpPr>
          <p:sp>
            <p:nvSpPr>
              <p:cNvPr id="13" name="Recortar y redondear rectángulo de esquina sencilla 12"/>
              <p:cNvSpPr/>
              <p:nvPr/>
            </p:nvSpPr>
            <p:spPr>
              <a:xfrm>
                <a:off x="3586145" y="1847278"/>
                <a:ext cx="3581794" cy="54627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SECCIÓN </a:t>
                </a:r>
              </a:p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 X SECCIÓN ELECTORAL)</a:t>
                </a:r>
                <a:endParaRPr lang="es-ES_tradnl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ortar y redondear rectángulo de esquina sencilla 13"/>
              <p:cNvSpPr/>
              <p:nvPr/>
            </p:nvSpPr>
            <p:spPr>
              <a:xfrm>
                <a:off x="3586145" y="2530699"/>
                <a:ext cx="3581794" cy="56245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CASILLAS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(1X CASILLA ELECTORAL)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ortar y redondear rectángulo de esquina sencilla 14"/>
              <p:cNvSpPr/>
              <p:nvPr/>
            </p:nvSpPr>
            <p:spPr>
              <a:xfrm>
                <a:off x="3586145" y="3330669"/>
                <a:ext cx="3583961" cy="58129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ACTIVISMO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(6 X CASILLA)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ortar y redondear rectángulo de esquina sencilla 15"/>
              <p:cNvSpPr/>
              <p:nvPr/>
            </p:nvSpPr>
            <p:spPr>
              <a:xfrm>
                <a:off x="3586145" y="4099294"/>
                <a:ext cx="3563694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ACTIVISTAS</a:t>
                </a:r>
              </a:p>
              <a:p>
                <a:pPr algn="ctr"/>
                <a:r>
                  <a:rPr lang="es-ES_tradnl" sz="105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(10 X CADA COORDINADOR DE ACTIVISMO)</a:t>
                </a:r>
                <a:endParaRPr lang="es-ES_tradnl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ortar y redondear rectángulo de esquina sencilla 16"/>
              <p:cNvSpPr/>
              <p:nvPr/>
            </p:nvSpPr>
            <p:spPr>
              <a:xfrm>
                <a:off x="3586146" y="4899895"/>
                <a:ext cx="3563695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SIMPATIZANTES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(5 X CADA ACTIVISTA)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586145" y="349871"/>
                <a:ext cx="3572745" cy="72074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 10 SECCIONES URBANAS RG URBANOS</a:t>
                </a:r>
                <a:endParaRPr lang="es-ES_tradnl" sz="1600" b="1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3586145" y="1108499"/>
                <a:ext cx="3563696" cy="72074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C/5 SECCIONES RURALES RG RURALES</a:t>
                </a:r>
                <a:endParaRPr lang="es-ES_tradnl" sz="1600" b="1" dirty="0"/>
              </a:p>
            </p:txBody>
          </p:sp>
          <p:sp>
            <p:nvSpPr>
              <p:cNvPr id="20" name="Recortar y redondear rectángulo de esquina sencilla 19"/>
              <p:cNvSpPr/>
              <p:nvPr/>
            </p:nvSpPr>
            <p:spPr>
              <a:xfrm>
                <a:off x="7696462" y="1847278"/>
                <a:ext cx="3177305" cy="51130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71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ortar y redondear rectángulo de esquina sencilla 20"/>
              <p:cNvSpPr/>
              <p:nvPr/>
            </p:nvSpPr>
            <p:spPr>
              <a:xfrm>
                <a:off x="7696462" y="2533389"/>
                <a:ext cx="3177305" cy="54631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133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ortar y redondear rectángulo de esquina sencilla 21"/>
              <p:cNvSpPr/>
              <p:nvPr/>
            </p:nvSpPr>
            <p:spPr>
              <a:xfrm>
                <a:off x="7696462" y="3330669"/>
                <a:ext cx="3179471" cy="597136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798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ortar y redondear rectángulo de esquina sencilla 22"/>
              <p:cNvSpPr/>
              <p:nvPr/>
            </p:nvSpPr>
            <p:spPr>
              <a:xfrm>
                <a:off x="7698750" y="4099294"/>
                <a:ext cx="3156918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7,980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ortar y redondear rectángulo de esquina sencilla 23"/>
              <p:cNvSpPr/>
              <p:nvPr/>
            </p:nvSpPr>
            <p:spPr>
              <a:xfrm>
                <a:off x="7696462" y="4899895"/>
                <a:ext cx="3159206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39,900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696462" y="519791"/>
                <a:ext cx="3159206" cy="45520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2</a:t>
                </a:r>
                <a:endParaRPr lang="es-ES_tradnl" b="1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7696462" y="1191629"/>
                <a:ext cx="3159206" cy="45520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11</a:t>
                </a:r>
                <a:endParaRPr lang="es-ES_tradnl" b="1" dirty="0"/>
              </a:p>
            </p:txBody>
          </p:sp>
        </p:grpSp>
        <p:sp>
          <p:nvSpPr>
            <p:cNvPr id="6" name="Igual 5"/>
            <p:cNvSpPr/>
            <p:nvPr/>
          </p:nvSpPr>
          <p:spPr>
            <a:xfrm>
              <a:off x="6497176" y="630404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7" name="Igual 6"/>
            <p:cNvSpPr/>
            <p:nvPr/>
          </p:nvSpPr>
          <p:spPr>
            <a:xfrm>
              <a:off x="6497176" y="130384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8" name="Igual 7"/>
            <p:cNvSpPr/>
            <p:nvPr/>
          </p:nvSpPr>
          <p:spPr>
            <a:xfrm>
              <a:off x="6497175" y="198629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9" name="Igual 8"/>
            <p:cNvSpPr/>
            <p:nvPr/>
          </p:nvSpPr>
          <p:spPr>
            <a:xfrm>
              <a:off x="6497174" y="2709361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0" name="Igual 9"/>
            <p:cNvSpPr/>
            <p:nvPr/>
          </p:nvSpPr>
          <p:spPr>
            <a:xfrm>
              <a:off x="6497173" y="3484553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1" name="Igual 10"/>
            <p:cNvSpPr/>
            <p:nvPr/>
          </p:nvSpPr>
          <p:spPr>
            <a:xfrm>
              <a:off x="6497172" y="426124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2" name="Igual 11"/>
            <p:cNvSpPr/>
            <p:nvPr/>
          </p:nvSpPr>
          <p:spPr>
            <a:xfrm>
              <a:off x="6497172" y="506569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78780" y="203122"/>
            <a:ext cx="324056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400" b="1" smtClean="0">
                <a:latin typeface="Chalkboard SE" charset="0"/>
                <a:ea typeface="Chalkboard SE" charset="0"/>
                <a:cs typeface="Chalkboard SE" charset="0"/>
              </a:rPr>
              <a:t>RED </a:t>
            </a:r>
          </a:p>
          <a:p>
            <a:r>
              <a:rPr lang="es-ES_tradnl" sz="2400" b="1" dirty="0" smtClean="0">
                <a:latin typeface="Chalkboard SE" charset="0"/>
                <a:ea typeface="Chalkboard SE" charset="0"/>
                <a:cs typeface="Chalkboard SE" charset="0"/>
              </a:rPr>
              <a:t>ESPERANZA BLANCA</a:t>
            </a:r>
            <a:endParaRPr lang="es-ES_tradnl" sz="2400" b="1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369" y="1343551"/>
            <a:ext cx="2229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SAN FELIPE</a:t>
            </a:r>
          </a:p>
          <a:p>
            <a:endParaRPr lang="es-ES_tradnl" b="1" dirty="0"/>
          </a:p>
          <a:p>
            <a:r>
              <a:rPr lang="es-ES_tradnl" b="1" dirty="0" smtClean="0"/>
              <a:t>TOTAL SECCIONES: 71</a:t>
            </a:r>
          </a:p>
          <a:p>
            <a:r>
              <a:rPr lang="es-ES_tradnl" b="1" dirty="0" smtClean="0"/>
              <a:t>URBANAS: 15</a:t>
            </a:r>
          </a:p>
          <a:p>
            <a:r>
              <a:rPr lang="es-ES_tradnl" b="1" dirty="0" smtClean="0"/>
              <a:t>RURALES: 56</a:t>
            </a:r>
            <a:endParaRPr lang="es-ES_tradnl" b="1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3972558" y="589140"/>
            <a:ext cx="7394697" cy="1700442"/>
            <a:chOff x="3990971" y="797406"/>
            <a:chExt cx="7394697" cy="17004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0971" y="797406"/>
              <a:ext cx="3643736" cy="1598343"/>
              <a:chOff x="3990971" y="797406"/>
              <a:chExt cx="3643736" cy="1598343"/>
            </a:xfrm>
          </p:grpSpPr>
          <p:sp>
            <p:nvSpPr>
              <p:cNvPr id="37" name="Recortar y redondear rectángulo de esquina sencilla 36"/>
              <p:cNvSpPr/>
              <p:nvPr/>
            </p:nvSpPr>
            <p:spPr>
              <a:xfrm>
                <a:off x="4009291" y="1871002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RURAL X 10 SECCIONES RURALES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ortar y redondear rectángulo de esquina sencilla 37"/>
              <p:cNvSpPr/>
              <p:nvPr/>
            </p:nvSpPr>
            <p:spPr>
              <a:xfrm>
                <a:off x="3990971" y="797406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COORD. MUNICIPAL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ortar y redondear rectángulo de esquina sencilla 38"/>
              <p:cNvSpPr/>
              <p:nvPr/>
            </p:nvSpPr>
            <p:spPr>
              <a:xfrm>
                <a:off x="3990971" y="1334204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URBANO X 20 SECCIONES URBANAS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Igual 29"/>
            <p:cNvSpPr/>
            <p:nvPr/>
          </p:nvSpPr>
          <p:spPr>
            <a:xfrm>
              <a:off x="7739397" y="1585193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1" name="Igual 30"/>
            <p:cNvSpPr/>
            <p:nvPr/>
          </p:nvSpPr>
          <p:spPr>
            <a:xfrm>
              <a:off x="7699309" y="931756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2" name="Igual 31"/>
            <p:cNvSpPr/>
            <p:nvPr/>
          </p:nvSpPr>
          <p:spPr>
            <a:xfrm>
              <a:off x="7748868" y="2154602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grpSp>
          <p:nvGrpSpPr>
            <p:cNvPr id="33" name="Agrupar 32"/>
            <p:cNvGrpSpPr/>
            <p:nvPr/>
          </p:nvGrpSpPr>
          <p:grpSpPr>
            <a:xfrm>
              <a:off x="8169667" y="822984"/>
              <a:ext cx="3216001" cy="1674864"/>
              <a:chOff x="3990971" y="797407"/>
              <a:chExt cx="3216001" cy="1674864"/>
            </a:xfrm>
          </p:grpSpPr>
          <p:sp>
            <p:nvSpPr>
              <p:cNvPr id="34" name="Recortar y redondear rectángulo de esquina sencilla 33"/>
              <p:cNvSpPr/>
              <p:nvPr/>
            </p:nvSpPr>
            <p:spPr>
              <a:xfrm>
                <a:off x="4009291" y="1926452"/>
                <a:ext cx="3197681" cy="545819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6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ortar y redondear rectángulo de esquina sencilla 34"/>
              <p:cNvSpPr/>
              <p:nvPr/>
            </p:nvSpPr>
            <p:spPr>
              <a:xfrm>
                <a:off x="3990971" y="797407"/>
                <a:ext cx="3216001" cy="499170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ortar y redondear rectángulo de esquina sencilla 35"/>
              <p:cNvSpPr/>
              <p:nvPr/>
            </p:nvSpPr>
            <p:spPr>
              <a:xfrm>
                <a:off x="3990971" y="1334204"/>
                <a:ext cx="3216001" cy="536798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7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865453" y="2329583"/>
            <a:ext cx="7522408" cy="4321643"/>
            <a:chOff x="2787492" y="338296"/>
            <a:chExt cx="7289788" cy="5170993"/>
          </a:xfrm>
          <a:solidFill>
            <a:schemeClr val="bg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2787492" y="338296"/>
              <a:ext cx="7289788" cy="5170993"/>
              <a:chOff x="3586145" y="349871"/>
              <a:chExt cx="7289788" cy="5170993"/>
            </a:xfrm>
            <a:grpFill/>
          </p:grpSpPr>
          <p:sp>
            <p:nvSpPr>
              <p:cNvPr id="13" name="Recortar y redondear rectángulo de esquina sencilla 12"/>
              <p:cNvSpPr/>
              <p:nvPr/>
            </p:nvSpPr>
            <p:spPr>
              <a:xfrm>
                <a:off x="3586145" y="1847278"/>
                <a:ext cx="3581794" cy="54627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SECCIÓN </a:t>
                </a:r>
              </a:p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 X SECCIÓN ELECTORAL)</a:t>
                </a:r>
                <a:endParaRPr lang="es-ES_tradnl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ortar y redondear rectángulo de esquina sencilla 13"/>
              <p:cNvSpPr/>
              <p:nvPr/>
            </p:nvSpPr>
            <p:spPr>
              <a:xfrm>
                <a:off x="3586145" y="2530699"/>
                <a:ext cx="3581794" cy="56245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CASILLAS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(1X CASILLA ELECTORAL)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ortar y redondear rectángulo de esquina sencilla 14"/>
              <p:cNvSpPr/>
              <p:nvPr/>
            </p:nvSpPr>
            <p:spPr>
              <a:xfrm>
                <a:off x="3586145" y="3330669"/>
                <a:ext cx="3583961" cy="58129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ACTIVISMO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(6 X CASILLA)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ortar y redondear rectángulo de esquina sencilla 15"/>
              <p:cNvSpPr/>
              <p:nvPr/>
            </p:nvSpPr>
            <p:spPr>
              <a:xfrm>
                <a:off x="3586145" y="4099294"/>
                <a:ext cx="3563694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ACTIVISTAS</a:t>
                </a:r>
              </a:p>
              <a:p>
                <a:pPr algn="ctr"/>
                <a:r>
                  <a:rPr lang="es-ES_tradnl" sz="105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(10 X CADA COORDINADOR DE ACTIVISMO)</a:t>
                </a:r>
                <a:endParaRPr lang="es-ES_tradnl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ortar y redondear rectángulo de esquina sencilla 16"/>
              <p:cNvSpPr/>
              <p:nvPr/>
            </p:nvSpPr>
            <p:spPr>
              <a:xfrm>
                <a:off x="3586146" y="4899895"/>
                <a:ext cx="3563695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SIMPATIZANTES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(5 X CADA ACTIVISTA)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586145" y="349871"/>
                <a:ext cx="3572745" cy="73353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 10 SECCIONES URBANAS RG URBANOS</a:t>
                </a:r>
                <a:endParaRPr lang="es-ES_tradnl" sz="1600" b="1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3586145" y="1108499"/>
                <a:ext cx="3563696" cy="73353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C/5 SECCIONES RURALES RG RURALES</a:t>
                </a:r>
                <a:endParaRPr lang="es-ES_tradnl" sz="1600" b="1" dirty="0"/>
              </a:p>
            </p:txBody>
          </p:sp>
          <p:sp>
            <p:nvSpPr>
              <p:cNvPr id="20" name="Recortar y redondear rectángulo de esquina sencilla 19"/>
              <p:cNvSpPr/>
              <p:nvPr/>
            </p:nvSpPr>
            <p:spPr>
              <a:xfrm>
                <a:off x="7696462" y="1847278"/>
                <a:ext cx="3177305" cy="51130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71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ortar y redondear rectángulo de esquina sencilla 20"/>
              <p:cNvSpPr/>
              <p:nvPr/>
            </p:nvSpPr>
            <p:spPr>
              <a:xfrm>
                <a:off x="7696462" y="2533389"/>
                <a:ext cx="3177305" cy="54631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177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ortar y redondear rectángulo de esquina sencilla 21"/>
              <p:cNvSpPr/>
              <p:nvPr/>
            </p:nvSpPr>
            <p:spPr>
              <a:xfrm>
                <a:off x="7696462" y="3330669"/>
                <a:ext cx="3179471" cy="597136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1,062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ortar y redondear rectángulo de esquina sencilla 22"/>
              <p:cNvSpPr/>
              <p:nvPr/>
            </p:nvSpPr>
            <p:spPr>
              <a:xfrm>
                <a:off x="7698750" y="4099294"/>
                <a:ext cx="3156918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10,620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ortar y redondear rectángulo de esquina sencilla 23"/>
              <p:cNvSpPr/>
              <p:nvPr/>
            </p:nvSpPr>
            <p:spPr>
              <a:xfrm>
                <a:off x="7696462" y="4899895"/>
                <a:ext cx="3159206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53,100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696462" y="519791"/>
                <a:ext cx="3159206" cy="46328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2</a:t>
                </a:r>
                <a:endParaRPr lang="es-ES_tradnl" b="1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7696462" y="1191630"/>
                <a:ext cx="3159206" cy="46328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10</a:t>
                </a:r>
                <a:endParaRPr lang="es-ES_tradnl" b="1" dirty="0"/>
              </a:p>
            </p:txBody>
          </p:sp>
        </p:grpSp>
        <p:sp>
          <p:nvSpPr>
            <p:cNvPr id="6" name="Igual 5"/>
            <p:cNvSpPr/>
            <p:nvPr/>
          </p:nvSpPr>
          <p:spPr>
            <a:xfrm>
              <a:off x="6497176" y="630404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7" name="Igual 6"/>
            <p:cNvSpPr/>
            <p:nvPr/>
          </p:nvSpPr>
          <p:spPr>
            <a:xfrm>
              <a:off x="6497176" y="130384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8" name="Igual 7"/>
            <p:cNvSpPr/>
            <p:nvPr/>
          </p:nvSpPr>
          <p:spPr>
            <a:xfrm>
              <a:off x="6497175" y="198629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9" name="Igual 8"/>
            <p:cNvSpPr/>
            <p:nvPr/>
          </p:nvSpPr>
          <p:spPr>
            <a:xfrm>
              <a:off x="6497174" y="2709361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0" name="Igual 9"/>
            <p:cNvSpPr/>
            <p:nvPr/>
          </p:nvSpPr>
          <p:spPr>
            <a:xfrm>
              <a:off x="6497173" y="3484553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1" name="Igual 10"/>
            <p:cNvSpPr/>
            <p:nvPr/>
          </p:nvSpPr>
          <p:spPr>
            <a:xfrm>
              <a:off x="6497172" y="426124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2" name="Igual 11"/>
            <p:cNvSpPr/>
            <p:nvPr/>
          </p:nvSpPr>
          <p:spPr>
            <a:xfrm>
              <a:off x="6497172" y="506569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78780" y="203122"/>
            <a:ext cx="324056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400" b="1" smtClean="0">
                <a:latin typeface="Chalkboard SE" charset="0"/>
                <a:ea typeface="Chalkboard SE" charset="0"/>
                <a:cs typeface="Chalkboard SE" charset="0"/>
              </a:rPr>
              <a:t>RED </a:t>
            </a:r>
          </a:p>
          <a:p>
            <a:r>
              <a:rPr lang="es-ES_tradnl" sz="2400" b="1" dirty="0" smtClean="0">
                <a:latin typeface="Chalkboard SE" charset="0"/>
                <a:ea typeface="Chalkboard SE" charset="0"/>
                <a:cs typeface="Chalkboard SE" charset="0"/>
              </a:rPr>
              <a:t>ESPERANZA BLANCA</a:t>
            </a:r>
            <a:endParaRPr lang="es-ES_tradnl" sz="2400" b="1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369" y="1343551"/>
            <a:ext cx="2229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DOLORES HIDALGO</a:t>
            </a:r>
          </a:p>
          <a:p>
            <a:endParaRPr lang="es-ES_tradnl" b="1" dirty="0"/>
          </a:p>
          <a:p>
            <a:r>
              <a:rPr lang="es-ES_tradnl" b="1" dirty="0" smtClean="0"/>
              <a:t>TOTAL SECCIONES: 71</a:t>
            </a:r>
          </a:p>
          <a:p>
            <a:r>
              <a:rPr lang="es-ES_tradnl" b="1" dirty="0" smtClean="0"/>
              <a:t>URBANAS: 22</a:t>
            </a:r>
          </a:p>
          <a:p>
            <a:r>
              <a:rPr lang="es-ES_tradnl" b="1" dirty="0" smtClean="0"/>
              <a:t>RURALES: 49</a:t>
            </a:r>
            <a:endParaRPr lang="es-ES_tradnl" b="1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3847133" y="629141"/>
            <a:ext cx="7394697" cy="1700442"/>
            <a:chOff x="3990971" y="797406"/>
            <a:chExt cx="7394697" cy="17004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0971" y="797406"/>
              <a:ext cx="3643736" cy="1598343"/>
              <a:chOff x="3990971" y="797406"/>
              <a:chExt cx="3643736" cy="1598343"/>
            </a:xfrm>
          </p:grpSpPr>
          <p:sp>
            <p:nvSpPr>
              <p:cNvPr id="37" name="Recortar y redondear rectángulo de esquina sencilla 36"/>
              <p:cNvSpPr/>
              <p:nvPr/>
            </p:nvSpPr>
            <p:spPr>
              <a:xfrm>
                <a:off x="4009291" y="1871002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RURAL X 10 SECCIONES RURALES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ortar y redondear rectángulo de esquina sencilla 37"/>
              <p:cNvSpPr/>
              <p:nvPr/>
            </p:nvSpPr>
            <p:spPr>
              <a:xfrm>
                <a:off x="3990971" y="797406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COORD. MUNICIPAL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ortar y redondear rectángulo de esquina sencilla 38"/>
              <p:cNvSpPr/>
              <p:nvPr/>
            </p:nvSpPr>
            <p:spPr>
              <a:xfrm>
                <a:off x="3990971" y="1334204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URBANO X 20 SECCIONES URBANAS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Igual 29"/>
            <p:cNvSpPr/>
            <p:nvPr/>
          </p:nvSpPr>
          <p:spPr>
            <a:xfrm>
              <a:off x="7739397" y="1585193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1" name="Igual 30"/>
            <p:cNvSpPr/>
            <p:nvPr/>
          </p:nvSpPr>
          <p:spPr>
            <a:xfrm>
              <a:off x="7699309" y="931756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2" name="Igual 31"/>
            <p:cNvSpPr/>
            <p:nvPr/>
          </p:nvSpPr>
          <p:spPr>
            <a:xfrm>
              <a:off x="7748868" y="2154602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grpSp>
          <p:nvGrpSpPr>
            <p:cNvPr id="33" name="Agrupar 32"/>
            <p:cNvGrpSpPr/>
            <p:nvPr/>
          </p:nvGrpSpPr>
          <p:grpSpPr>
            <a:xfrm>
              <a:off x="8169667" y="822984"/>
              <a:ext cx="3216001" cy="1674864"/>
              <a:chOff x="3990971" y="797407"/>
              <a:chExt cx="3216001" cy="1674864"/>
            </a:xfrm>
          </p:grpSpPr>
          <p:sp>
            <p:nvSpPr>
              <p:cNvPr id="34" name="Recortar y redondear rectángulo de esquina sencilla 33"/>
              <p:cNvSpPr/>
              <p:nvPr/>
            </p:nvSpPr>
            <p:spPr>
              <a:xfrm>
                <a:off x="4009291" y="1926452"/>
                <a:ext cx="3197681" cy="545819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5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ortar y redondear rectángulo de esquina sencilla 34"/>
              <p:cNvSpPr/>
              <p:nvPr/>
            </p:nvSpPr>
            <p:spPr>
              <a:xfrm>
                <a:off x="3990971" y="797407"/>
                <a:ext cx="3216001" cy="499170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ortar y redondear rectángulo de esquina sencilla 35"/>
              <p:cNvSpPr/>
              <p:nvPr/>
            </p:nvSpPr>
            <p:spPr>
              <a:xfrm>
                <a:off x="3990971" y="1334204"/>
                <a:ext cx="3216001" cy="536798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2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99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847133" y="2511035"/>
            <a:ext cx="7540728" cy="4140191"/>
            <a:chOff x="2787492" y="113786"/>
            <a:chExt cx="7289788" cy="5395503"/>
          </a:xfrm>
          <a:solidFill>
            <a:schemeClr val="bg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2787492" y="113786"/>
              <a:ext cx="7289788" cy="5395503"/>
              <a:chOff x="3586145" y="125361"/>
              <a:chExt cx="7289788" cy="5395503"/>
            </a:xfrm>
            <a:grpFill/>
          </p:grpSpPr>
          <p:sp>
            <p:nvSpPr>
              <p:cNvPr id="13" name="Recortar y redondear rectángulo de esquina sencilla 12"/>
              <p:cNvSpPr/>
              <p:nvPr/>
            </p:nvSpPr>
            <p:spPr>
              <a:xfrm>
                <a:off x="3586145" y="1847278"/>
                <a:ext cx="3581794" cy="54627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SECCIÓN </a:t>
                </a:r>
              </a:p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 X SECCIÓN ELECTORAL)</a:t>
                </a:r>
                <a:endParaRPr lang="es-ES_tradnl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ortar y redondear rectángulo de esquina sencilla 13"/>
              <p:cNvSpPr/>
              <p:nvPr/>
            </p:nvSpPr>
            <p:spPr>
              <a:xfrm>
                <a:off x="3586145" y="2530699"/>
                <a:ext cx="3581794" cy="56245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CASILLAS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(1X CASILLA ELECTORAL)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ortar y redondear rectángulo de esquina sencilla 14"/>
              <p:cNvSpPr/>
              <p:nvPr/>
            </p:nvSpPr>
            <p:spPr>
              <a:xfrm>
                <a:off x="3586145" y="3330669"/>
                <a:ext cx="3583961" cy="58129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ACTIVISMO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(6 X CASILLA)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ortar y redondear rectángulo de esquina sencilla 15"/>
              <p:cNvSpPr/>
              <p:nvPr/>
            </p:nvSpPr>
            <p:spPr>
              <a:xfrm>
                <a:off x="3586145" y="4099294"/>
                <a:ext cx="3563694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ACTIVISTAS</a:t>
                </a:r>
              </a:p>
              <a:p>
                <a:pPr algn="ctr"/>
                <a:r>
                  <a:rPr lang="es-ES_tradnl" sz="105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(10 X CADA COORDINADOR DE ACTIVISMO)</a:t>
                </a:r>
                <a:endParaRPr lang="es-ES_tradnl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ortar y redondear rectángulo de esquina sencilla 16"/>
              <p:cNvSpPr/>
              <p:nvPr/>
            </p:nvSpPr>
            <p:spPr>
              <a:xfrm>
                <a:off x="3586146" y="4899895"/>
                <a:ext cx="3563695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SIMPATIZANTES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(5 X CADA ACTIVISTA)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586145" y="125361"/>
                <a:ext cx="3572745" cy="79893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 10 SECCIONES URBANAS RG URBANOS</a:t>
                </a:r>
                <a:endParaRPr lang="es-ES_tradnl" sz="1600" b="1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3586145" y="987609"/>
                <a:ext cx="3563696" cy="79893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600" b="1" dirty="0" smtClean="0"/>
                  <a:t>1 X C/5 SECCIONES RURALES RG RURALES</a:t>
                </a:r>
                <a:endParaRPr lang="es-ES_tradnl" sz="1600" b="1" dirty="0"/>
              </a:p>
            </p:txBody>
          </p:sp>
          <p:sp>
            <p:nvSpPr>
              <p:cNvPr id="20" name="Recortar y redondear rectángulo de esquina sencilla 19"/>
              <p:cNvSpPr/>
              <p:nvPr/>
            </p:nvSpPr>
            <p:spPr>
              <a:xfrm>
                <a:off x="7696462" y="1847278"/>
                <a:ext cx="3177305" cy="51130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ortar y redondear rectángulo de esquina sencilla 20"/>
              <p:cNvSpPr/>
              <p:nvPr/>
            </p:nvSpPr>
            <p:spPr>
              <a:xfrm>
                <a:off x="7696462" y="2533389"/>
                <a:ext cx="3177305" cy="54631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ortar y redondear rectángulo de esquina sencilla 21"/>
              <p:cNvSpPr/>
              <p:nvPr/>
            </p:nvSpPr>
            <p:spPr>
              <a:xfrm>
                <a:off x="7696462" y="3330669"/>
                <a:ext cx="3179471" cy="597136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282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ortar y redondear rectángulo de esquina sencilla 22"/>
              <p:cNvSpPr/>
              <p:nvPr/>
            </p:nvSpPr>
            <p:spPr>
              <a:xfrm>
                <a:off x="7698750" y="4099294"/>
                <a:ext cx="3156918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2,820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ortar y redondear rectángulo de esquina sencilla 23"/>
              <p:cNvSpPr/>
              <p:nvPr/>
            </p:nvSpPr>
            <p:spPr>
              <a:xfrm>
                <a:off x="7696462" y="4899895"/>
                <a:ext cx="3159206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14,100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696462" y="519792"/>
                <a:ext cx="3159206" cy="50458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1</a:t>
                </a:r>
                <a:endParaRPr lang="es-ES_tradnl" b="1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7696462" y="1191630"/>
                <a:ext cx="3159206" cy="50458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5</a:t>
                </a:r>
                <a:endParaRPr lang="es-ES_tradnl" b="1" dirty="0"/>
              </a:p>
            </p:txBody>
          </p:sp>
        </p:grpSp>
        <p:sp>
          <p:nvSpPr>
            <p:cNvPr id="6" name="Igual 5"/>
            <p:cNvSpPr/>
            <p:nvPr/>
          </p:nvSpPr>
          <p:spPr>
            <a:xfrm>
              <a:off x="6497176" y="630404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7" name="Igual 6"/>
            <p:cNvSpPr/>
            <p:nvPr/>
          </p:nvSpPr>
          <p:spPr>
            <a:xfrm>
              <a:off x="6497176" y="130384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8" name="Igual 7"/>
            <p:cNvSpPr/>
            <p:nvPr/>
          </p:nvSpPr>
          <p:spPr>
            <a:xfrm>
              <a:off x="6497175" y="198629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9" name="Igual 8"/>
            <p:cNvSpPr/>
            <p:nvPr/>
          </p:nvSpPr>
          <p:spPr>
            <a:xfrm>
              <a:off x="6497174" y="2709361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0" name="Igual 9"/>
            <p:cNvSpPr/>
            <p:nvPr/>
          </p:nvSpPr>
          <p:spPr>
            <a:xfrm>
              <a:off x="6497173" y="3484553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1" name="Igual 10"/>
            <p:cNvSpPr/>
            <p:nvPr/>
          </p:nvSpPr>
          <p:spPr>
            <a:xfrm>
              <a:off x="6497172" y="426124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2" name="Igual 11"/>
            <p:cNvSpPr/>
            <p:nvPr/>
          </p:nvSpPr>
          <p:spPr>
            <a:xfrm>
              <a:off x="6497172" y="506569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78780" y="203122"/>
            <a:ext cx="3240567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2400" b="1" smtClean="0">
                <a:latin typeface="Chalkboard SE" charset="0"/>
                <a:ea typeface="Chalkboard SE" charset="0"/>
                <a:cs typeface="Chalkboard SE" charset="0"/>
              </a:rPr>
              <a:t>RED </a:t>
            </a:r>
          </a:p>
          <a:p>
            <a:r>
              <a:rPr lang="es-ES_tradnl" sz="2400" b="1" dirty="0" smtClean="0">
                <a:latin typeface="Chalkboard SE" charset="0"/>
                <a:ea typeface="Chalkboard SE" charset="0"/>
                <a:cs typeface="Chalkboard SE" charset="0"/>
              </a:rPr>
              <a:t>ESPERANZA BLANCA</a:t>
            </a:r>
            <a:endParaRPr lang="es-ES_tradnl" sz="2400" b="1" dirty="0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78780" y="1612525"/>
            <a:ext cx="25800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SAN DIEGO DE LA UNION</a:t>
            </a:r>
          </a:p>
          <a:p>
            <a:endParaRPr lang="es-ES_tradnl" b="1" dirty="0"/>
          </a:p>
          <a:p>
            <a:r>
              <a:rPr lang="es-ES_tradnl" b="1" dirty="0" smtClean="0"/>
              <a:t>TOTAL SECCIONES: 28</a:t>
            </a:r>
          </a:p>
          <a:p>
            <a:r>
              <a:rPr lang="es-ES_tradnl" b="1" dirty="0" smtClean="0"/>
              <a:t>URBANAS: 3</a:t>
            </a:r>
          </a:p>
          <a:p>
            <a:r>
              <a:rPr lang="es-ES_tradnl" b="1" dirty="0" smtClean="0"/>
              <a:t>RURALES: 25</a:t>
            </a:r>
            <a:endParaRPr lang="es-ES_tradnl" b="1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3847133" y="856448"/>
            <a:ext cx="7394697" cy="1700442"/>
            <a:chOff x="3990971" y="797406"/>
            <a:chExt cx="7394697" cy="17004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3990971" y="797406"/>
              <a:ext cx="3643736" cy="1598343"/>
              <a:chOff x="3990971" y="797406"/>
              <a:chExt cx="3643736" cy="1598343"/>
            </a:xfrm>
          </p:grpSpPr>
          <p:sp>
            <p:nvSpPr>
              <p:cNvPr id="37" name="Recortar y redondear rectángulo de esquina sencilla 36"/>
              <p:cNvSpPr/>
              <p:nvPr/>
            </p:nvSpPr>
            <p:spPr>
              <a:xfrm>
                <a:off x="4009291" y="1871002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RURAL X 10 SECCIONES RURALES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ortar y redondear rectángulo de esquina sencilla 37"/>
              <p:cNvSpPr/>
              <p:nvPr/>
            </p:nvSpPr>
            <p:spPr>
              <a:xfrm>
                <a:off x="3990971" y="797406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COORD. MUNICIPAL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ortar y redondear rectángulo de esquina sencilla 38"/>
              <p:cNvSpPr/>
              <p:nvPr/>
            </p:nvSpPr>
            <p:spPr>
              <a:xfrm>
                <a:off x="3990971" y="1334204"/>
                <a:ext cx="3625416" cy="524747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URBANO X 20 SECCIONES URBANAS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Igual 29"/>
            <p:cNvSpPr/>
            <p:nvPr/>
          </p:nvSpPr>
          <p:spPr>
            <a:xfrm>
              <a:off x="7739397" y="1585193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1" name="Igual 30"/>
            <p:cNvSpPr/>
            <p:nvPr/>
          </p:nvSpPr>
          <p:spPr>
            <a:xfrm>
              <a:off x="7699309" y="931756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2" name="Igual 31"/>
            <p:cNvSpPr/>
            <p:nvPr/>
          </p:nvSpPr>
          <p:spPr>
            <a:xfrm>
              <a:off x="7748868" y="2154602"/>
              <a:ext cx="257744" cy="215681"/>
            </a:xfrm>
            <a:prstGeom prst="mathEqua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grpSp>
          <p:nvGrpSpPr>
            <p:cNvPr id="33" name="Agrupar 32"/>
            <p:cNvGrpSpPr/>
            <p:nvPr/>
          </p:nvGrpSpPr>
          <p:grpSpPr>
            <a:xfrm>
              <a:off x="8169667" y="822984"/>
              <a:ext cx="3216001" cy="1674864"/>
              <a:chOff x="3990971" y="797407"/>
              <a:chExt cx="3216001" cy="1674864"/>
            </a:xfrm>
          </p:grpSpPr>
          <p:sp>
            <p:nvSpPr>
              <p:cNvPr id="34" name="Recortar y redondear rectángulo de esquina sencilla 33"/>
              <p:cNvSpPr/>
              <p:nvPr/>
            </p:nvSpPr>
            <p:spPr>
              <a:xfrm>
                <a:off x="4009291" y="1926452"/>
                <a:ext cx="3197681" cy="545819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3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ortar y redondear rectángulo de esquina sencilla 34"/>
              <p:cNvSpPr/>
              <p:nvPr/>
            </p:nvSpPr>
            <p:spPr>
              <a:xfrm>
                <a:off x="3990971" y="797407"/>
                <a:ext cx="3216001" cy="499170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ortar y redondear rectángulo de esquina sencilla 35"/>
              <p:cNvSpPr/>
              <p:nvPr/>
            </p:nvSpPr>
            <p:spPr>
              <a:xfrm>
                <a:off x="3990971" y="1334204"/>
                <a:ext cx="3216001" cy="536798"/>
              </a:xfrm>
              <a:prstGeom prst="snip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8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864194" y="2545523"/>
            <a:ext cx="7523667" cy="4105703"/>
            <a:chOff x="2787492" y="253476"/>
            <a:chExt cx="7289788" cy="5255813"/>
          </a:xfrm>
          <a:solidFill>
            <a:schemeClr val="bg1"/>
          </a:solidFill>
        </p:grpSpPr>
        <p:grpSp>
          <p:nvGrpSpPr>
            <p:cNvPr id="5" name="Agrupar 4"/>
            <p:cNvGrpSpPr/>
            <p:nvPr/>
          </p:nvGrpSpPr>
          <p:grpSpPr>
            <a:xfrm>
              <a:off x="2787492" y="253476"/>
              <a:ext cx="7289788" cy="5255813"/>
              <a:chOff x="3586145" y="265051"/>
              <a:chExt cx="7289788" cy="5255813"/>
            </a:xfrm>
            <a:grpFill/>
          </p:grpSpPr>
          <p:sp>
            <p:nvSpPr>
              <p:cNvPr id="13" name="Recortar y redondear rectángulo de esquina sencilla 12"/>
              <p:cNvSpPr/>
              <p:nvPr/>
            </p:nvSpPr>
            <p:spPr>
              <a:xfrm>
                <a:off x="3586145" y="1915135"/>
                <a:ext cx="3581794" cy="546278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SECCIÓN </a:t>
                </a:r>
              </a:p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 X SECCIÓN ELECTORAL)</a:t>
                </a:r>
                <a:endParaRPr lang="es-ES_tradnl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ortar y redondear rectángulo de esquina sencilla 13"/>
              <p:cNvSpPr/>
              <p:nvPr/>
            </p:nvSpPr>
            <p:spPr>
              <a:xfrm>
                <a:off x="3586145" y="2530699"/>
                <a:ext cx="3581794" cy="562452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CASILLAS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(1X CASILLA ELECTORAL)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ortar y redondear rectángulo de esquina sencilla 14"/>
              <p:cNvSpPr/>
              <p:nvPr/>
            </p:nvSpPr>
            <p:spPr>
              <a:xfrm>
                <a:off x="3586145" y="3330669"/>
                <a:ext cx="3583961" cy="58129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COORDINADORES DE </a:t>
                </a:r>
                <a:r>
                  <a:rPr lang="es-ES_tradnl" sz="1200" b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ACTIVISMO 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(6 X CASILLA) 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ortar y redondear rectángulo de esquina sencilla 15"/>
              <p:cNvSpPr/>
              <p:nvPr/>
            </p:nvSpPr>
            <p:spPr>
              <a:xfrm>
                <a:off x="3586145" y="4099294"/>
                <a:ext cx="3563694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ACTIVISTAS</a:t>
                </a:r>
              </a:p>
              <a:p>
                <a:pPr algn="ctr"/>
                <a:r>
                  <a:rPr lang="es-ES_tradnl" sz="105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(10 X CADA COORDINADOR DE ACTIVISMO)</a:t>
                </a:r>
                <a:endParaRPr lang="es-ES_tradnl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ortar y redondear rectángulo de esquina sencilla 16"/>
              <p:cNvSpPr/>
              <p:nvPr/>
            </p:nvSpPr>
            <p:spPr>
              <a:xfrm>
                <a:off x="3586146" y="4899895"/>
                <a:ext cx="3563695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2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SIMPATIZANTES</a:t>
                </a:r>
              </a:p>
              <a:p>
                <a:pPr algn="ctr"/>
                <a:r>
                  <a:rPr lang="es-ES_tradnl" sz="11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(5 X CADA ACTIVISTA)</a:t>
                </a:r>
                <a:endParaRPr lang="es-ES_tradnl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3586145" y="265051"/>
                <a:ext cx="3572745" cy="70217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 b="1" dirty="0" smtClean="0"/>
                  <a:t>1 X C/ 10 SECCIONES URBANAS RG URBANOS</a:t>
                </a:r>
                <a:endParaRPr lang="es-ES_tradnl" sz="1400" b="1" dirty="0"/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3586145" y="1125463"/>
                <a:ext cx="3563696" cy="702175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 b="1" dirty="0" smtClean="0"/>
                  <a:t>1 X C/5 SECCIONES RURALES RG RURALES</a:t>
                </a:r>
                <a:endParaRPr lang="es-ES_tradnl" sz="1400" b="1" dirty="0"/>
              </a:p>
            </p:txBody>
          </p:sp>
          <p:sp>
            <p:nvSpPr>
              <p:cNvPr id="20" name="Recortar y redondear rectángulo de esquina sencilla 19"/>
              <p:cNvSpPr/>
              <p:nvPr/>
            </p:nvSpPr>
            <p:spPr>
              <a:xfrm>
                <a:off x="7696462" y="1847278"/>
                <a:ext cx="3177305" cy="51130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59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ortar y redondear rectángulo de esquina sencilla 20"/>
              <p:cNvSpPr/>
              <p:nvPr/>
            </p:nvSpPr>
            <p:spPr>
              <a:xfrm>
                <a:off x="7696462" y="2533389"/>
                <a:ext cx="3177305" cy="546317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131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ortar y redondear rectángulo de esquina sencilla 21"/>
              <p:cNvSpPr/>
              <p:nvPr/>
            </p:nvSpPr>
            <p:spPr>
              <a:xfrm>
                <a:off x="7696462" y="3330669"/>
                <a:ext cx="3179471" cy="597136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786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ortar y redondear rectángulo de esquina sencilla 22"/>
              <p:cNvSpPr/>
              <p:nvPr/>
            </p:nvSpPr>
            <p:spPr>
              <a:xfrm>
                <a:off x="7698750" y="4099294"/>
                <a:ext cx="3156918" cy="613271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7,860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ortar y redondear rectángulo de esquina sencilla 23"/>
              <p:cNvSpPr/>
              <p:nvPr/>
            </p:nvSpPr>
            <p:spPr>
              <a:xfrm>
                <a:off x="7696462" y="4899895"/>
                <a:ext cx="3159206" cy="620969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_tradnl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39,300</a:t>
                </a:r>
                <a:endParaRPr lang="es-ES_tradnl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CuadroTexto 24"/>
              <p:cNvSpPr txBox="1"/>
              <p:nvPr/>
            </p:nvSpPr>
            <p:spPr>
              <a:xfrm>
                <a:off x="7696462" y="519791"/>
                <a:ext cx="3159206" cy="495653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2</a:t>
                </a:r>
                <a:endParaRPr lang="es-ES_tradnl" b="1" dirty="0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7696462" y="1191630"/>
                <a:ext cx="3159206" cy="495653"/>
              </a:xfrm>
              <a:prstGeom prst="snipRound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/>
                  <a:t>8</a:t>
                </a:r>
                <a:endParaRPr lang="es-ES_tradnl" b="1" dirty="0"/>
              </a:p>
            </p:txBody>
          </p:sp>
        </p:grpSp>
        <p:sp>
          <p:nvSpPr>
            <p:cNvPr id="6" name="Igual 5"/>
            <p:cNvSpPr/>
            <p:nvPr/>
          </p:nvSpPr>
          <p:spPr>
            <a:xfrm>
              <a:off x="6497176" y="630404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7" name="Igual 6"/>
            <p:cNvSpPr/>
            <p:nvPr/>
          </p:nvSpPr>
          <p:spPr>
            <a:xfrm>
              <a:off x="6497176" y="130384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8" name="Igual 7"/>
            <p:cNvSpPr/>
            <p:nvPr/>
          </p:nvSpPr>
          <p:spPr>
            <a:xfrm>
              <a:off x="6497175" y="1986290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9" name="Igual 8"/>
            <p:cNvSpPr/>
            <p:nvPr/>
          </p:nvSpPr>
          <p:spPr>
            <a:xfrm>
              <a:off x="6497174" y="2709361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0" name="Igual 9"/>
            <p:cNvSpPr/>
            <p:nvPr/>
          </p:nvSpPr>
          <p:spPr>
            <a:xfrm>
              <a:off x="6497173" y="3484553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1" name="Igual 10"/>
            <p:cNvSpPr/>
            <p:nvPr/>
          </p:nvSpPr>
          <p:spPr>
            <a:xfrm>
              <a:off x="6497172" y="426124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12" name="Igual 11"/>
            <p:cNvSpPr/>
            <p:nvPr/>
          </p:nvSpPr>
          <p:spPr>
            <a:xfrm>
              <a:off x="6497172" y="5065695"/>
              <a:ext cx="254643" cy="266217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278780" y="203122"/>
            <a:ext cx="5204438" cy="5847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_tradnl" sz="3200" b="1" smtClean="0">
                <a:latin typeface="Chalkboard SE" charset="0"/>
                <a:ea typeface="Chalkboard SE" charset="0"/>
                <a:cs typeface="Chalkboard SE" charset="0"/>
              </a:rPr>
              <a:t>RED ESPERANZA BLANCA</a:t>
            </a:r>
            <a:endParaRPr lang="es-ES_tradnl" sz="3200" b="1">
              <a:latin typeface="Chalkboard SE" charset="0"/>
              <a:ea typeface="Chalkboard SE" charset="0"/>
              <a:cs typeface="Chalkboard SE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88369" y="1343551"/>
            <a:ext cx="2229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SAN LUIS DE LA PAZ</a:t>
            </a:r>
          </a:p>
          <a:p>
            <a:endParaRPr lang="es-ES_tradnl" b="1" dirty="0"/>
          </a:p>
          <a:p>
            <a:r>
              <a:rPr lang="es-ES_tradnl" b="1" dirty="0" smtClean="0"/>
              <a:t>TOTAL SECCIONES: 59</a:t>
            </a:r>
          </a:p>
          <a:p>
            <a:r>
              <a:rPr lang="es-ES_tradnl" b="1" dirty="0" smtClean="0"/>
              <a:t>URBANAS: 19</a:t>
            </a:r>
          </a:p>
          <a:p>
            <a:r>
              <a:rPr lang="es-ES_tradnl" b="1" dirty="0" smtClean="0"/>
              <a:t>RURALES: 40</a:t>
            </a:r>
            <a:endParaRPr lang="es-ES_tradnl" b="1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3864194" y="906227"/>
            <a:ext cx="7394697" cy="1700442"/>
            <a:chOff x="3990971" y="797406"/>
            <a:chExt cx="7394697" cy="1700442"/>
          </a:xfrm>
          <a:solidFill>
            <a:schemeClr val="bg1"/>
          </a:solidFill>
        </p:grpSpPr>
        <p:grpSp>
          <p:nvGrpSpPr>
            <p:cNvPr id="29" name="Agrupar 28"/>
            <p:cNvGrpSpPr/>
            <p:nvPr/>
          </p:nvGrpSpPr>
          <p:grpSpPr>
            <a:xfrm>
              <a:off x="3990971" y="797406"/>
              <a:ext cx="3643736" cy="1598343"/>
              <a:chOff x="3990971" y="797406"/>
              <a:chExt cx="3643736" cy="1598343"/>
            </a:xfrm>
            <a:grpFill/>
          </p:grpSpPr>
          <p:sp>
            <p:nvSpPr>
              <p:cNvPr id="37" name="Recortar y redondear rectángulo de esquina sencilla 36"/>
              <p:cNvSpPr/>
              <p:nvPr/>
            </p:nvSpPr>
            <p:spPr>
              <a:xfrm>
                <a:off x="4009291" y="1871002"/>
                <a:ext cx="3625416" cy="524747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RURAL X 10 SECCIONES RURALES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ortar y redondear rectángulo de esquina sencilla 37"/>
              <p:cNvSpPr/>
              <p:nvPr/>
            </p:nvSpPr>
            <p:spPr>
              <a:xfrm>
                <a:off x="3990971" y="797406"/>
                <a:ext cx="3625416" cy="524747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COORD. MUNICIPAL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ortar y redondear rectángulo de esquina sencilla 38"/>
              <p:cNvSpPr/>
              <p:nvPr/>
            </p:nvSpPr>
            <p:spPr>
              <a:xfrm>
                <a:off x="3990971" y="1334204"/>
                <a:ext cx="3625416" cy="524747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1400" b="1" dirty="0" smtClean="0">
                    <a:solidFill>
                      <a:schemeClr val="tx1"/>
                    </a:solidFill>
                  </a:rPr>
                  <a:t>1 SECTOR URBANO X 20 SECCIONES URBANAS</a:t>
                </a:r>
                <a:endParaRPr lang="es-ES_tradnl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Igual 29"/>
            <p:cNvSpPr/>
            <p:nvPr/>
          </p:nvSpPr>
          <p:spPr>
            <a:xfrm>
              <a:off x="7739397" y="1585193"/>
              <a:ext cx="257744" cy="215681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1" name="Igual 30"/>
            <p:cNvSpPr/>
            <p:nvPr/>
          </p:nvSpPr>
          <p:spPr>
            <a:xfrm>
              <a:off x="7699309" y="931756"/>
              <a:ext cx="257744" cy="215681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sp>
          <p:nvSpPr>
            <p:cNvPr id="32" name="Igual 31"/>
            <p:cNvSpPr/>
            <p:nvPr/>
          </p:nvSpPr>
          <p:spPr>
            <a:xfrm>
              <a:off x="7748868" y="2154602"/>
              <a:ext cx="257744" cy="215681"/>
            </a:xfrm>
            <a:prstGeom prst="mathEqual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>
                <a:solidFill>
                  <a:schemeClr val="tx1"/>
                </a:solidFill>
              </a:endParaRPr>
            </a:p>
          </p:txBody>
        </p:sp>
        <p:grpSp>
          <p:nvGrpSpPr>
            <p:cNvPr id="33" name="Agrupar 32"/>
            <p:cNvGrpSpPr/>
            <p:nvPr/>
          </p:nvGrpSpPr>
          <p:grpSpPr>
            <a:xfrm>
              <a:off x="8169667" y="822984"/>
              <a:ext cx="3216001" cy="1674864"/>
              <a:chOff x="3990971" y="797407"/>
              <a:chExt cx="3216001" cy="1674864"/>
            </a:xfrm>
            <a:grpFill/>
          </p:grpSpPr>
          <p:sp>
            <p:nvSpPr>
              <p:cNvPr id="34" name="Recortar y redondear rectángulo de esquina sencilla 33"/>
              <p:cNvSpPr/>
              <p:nvPr/>
            </p:nvSpPr>
            <p:spPr>
              <a:xfrm>
                <a:off x="4009291" y="1926452"/>
                <a:ext cx="3197681" cy="545819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4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ortar y redondear rectángulo de esquina sencilla 34"/>
              <p:cNvSpPr/>
              <p:nvPr/>
            </p:nvSpPr>
            <p:spPr>
              <a:xfrm>
                <a:off x="3990971" y="797407"/>
                <a:ext cx="3216001" cy="499170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ortar y redondear rectángulo de esquina sencilla 35"/>
              <p:cNvSpPr/>
              <p:nvPr/>
            </p:nvSpPr>
            <p:spPr>
              <a:xfrm>
                <a:off x="3990971" y="1334204"/>
                <a:ext cx="3216001" cy="536798"/>
              </a:xfrm>
              <a:prstGeom prst="snip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000" b="1" dirty="0" smtClean="0">
                    <a:solidFill>
                      <a:schemeClr val="tx1"/>
                    </a:solidFill>
                  </a:rPr>
                  <a:t>1</a:t>
                </a:r>
                <a:endParaRPr lang="es-ES_tradnl" sz="2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649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506</Words>
  <Application>Microsoft Office PowerPoint</Application>
  <PresentationFormat>Panorámica</PresentationFormat>
  <Paragraphs>160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Chalkboard SE</vt:lpstr>
      <vt:lpstr>Tema de Office</vt:lpstr>
      <vt:lpstr>R2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</dc:title>
  <dc:creator>Usuario de Microsoft Office</dc:creator>
  <cp:lastModifiedBy>Wendy</cp:lastModifiedBy>
  <cp:revision>1</cp:revision>
  <dcterms:created xsi:type="dcterms:W3CDTF">2017-03-01T22:53:46Z</dcterms:created>
  <dcterms:modified xsi:type="dcterms:W3CDTF">2017-03-03T18:25:18Z</dcterms:modified>
</cp:coreProperties>
</file>