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80" r:id="rId2"/>
    <p:sldId id="282" r:id="rId3"/>
    <p:sldId id="281" r:id="rId4"/>
    <p:sldId id="283" r:id="rId5"/>
    <p:sldId id="284" r:id="rId6"/>
    <p:sldId id="285" r:id="rId7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300"/>
    <a:srgbClr val="5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5"/>
    <p:restoredTop sz="91344" autoAdjust="0"/>
  </p:normalViewPr>
  <p:slideViewPr>
    <p:cSldViewPr snapToGrid="0" snapToObjects="1" showGuides="1">
      <p:cViewPr varScale="1">
        <p:scale>
          <a:sx n="25" d="100"/>
          <a:sy n="25" d="100"/>
        </p:scale>
        <p:origin x="1552" y="232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C81A1-2B52-884C-BD19-91214ABB6546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DED5E-2974-5F4E-8091-98505E257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6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DED5E-2974-5F4E-8091-98505E257A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51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DED5E-2974-5F4E-8091-98505E257A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48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DED5E-2974-5F4E-8091-98505E257A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51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DED5E-2974-5F4E-8091-98505E257A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83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DED5E-2974-5F4E-8091-98505E257A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0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3996" y="10226042"/>
            <a:ext cx="21545362" cy="7056120"/>
          </a:xfrm>
        </p:spPr>
        <p:txBody>
          <a:bodyPr>
            <a:normAutofit/>
          </a:bodyPr>
          <a:lstStyle>
            <a:lvl1pPr algn="r">
              <a:defRPr sz="1728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96163" y="18653760"/>
            <a:ext cx="25603195" cy="8412480"/>
          </a:xfrm>
        </p:spPr>
        <p:txBody>
          <a:bodyPr>
            <a:normAutofit/>
          </a:bodyPr>
          <a:lstStyle>
            <a:lvl1pPr marL="0" indent="0" algn="r">
              <a:buNone/>
              <a:defRPr sz="13440">
                <a:solidFill>
                  <a:srgbClr val="FFFFFF"/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5036050"/>
            <a:ext cx="39502080" cy="3858029"/>
          </a:xfrm>
        </p:spPr>
        <p:txBody>
          <a:bodyPr>
            <a:normAutofit/>
          </a:bodyPr>
          <a:lstStyle>
            <a:lvl1pPr algn="ctr">
              <a:defRPr sz="1536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560" y="9836499"/>
            <a:ext cx="39502080" cy="19569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LCOE_logo_HWH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4087" y="1123903"/>
            <a:ext cx="11730552" cy="198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0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9483094"/>
            <a:ext cx="19385280" cy="19922491"/>
          </a:xfrm>
        </p:spPr>
        <p:txBody>
          <a:bodyPr/>
          <a:lstStyle>
            <a:lvl1pPr>
              <a:defRPr sz="11520"/>
            </a:lvl1pPr>
            <a:lvl2pPr>
              <a:defRPr sz="11520"/>
            </a:lvl2pPr>
            <a:lvl3pPr>
              <a:defRPr sz="9600"/>
            </a:lvl3pPr>
            <a:lvl4pPr>
              <a:defRPr sz="8640"/>
            </a:lvl4pPr>
            <a:lvl5pPr>
              <a:defRPr sz="8640"/>
            </a:lvl5pPr>
            <a:lvl6pPr>
              <a:defRPr sz="8640"/>
            </a:lvl6pPr>
            <a:lvl7pPr>
              <a:defRPr sz="8640"/>
            </a:lvl7pPr>
            <a:lvl8pPr>
              <a:defRPr sz="8640"/>
            </a:lvl8pPr>
            <a:lvl9pPr>
              <a:defRPr sz="86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9483094"/>
            <a:ext cx="19385280" cy="19922491"/>
          </a:xfrm>
        </p:spPr>
        <p:txBody>
          <a:bodyPr/>
          <a:lstStyle>
            <a:lvl1pPr>
              <a:defRPr sz="11520"/>
            </a:lvl1pPr>
            <a:lvl2pPr>
              <a:defRPr sz="11520"/>
            </a:lvl2pPr>
            <a:lvl3pPr>
              <a:defRPr sz="9600"/>
            </a:lvl3pPr>
            <a:lvl4pPr>
              <a:defRPr sz="8640"/>
            </a:lvl4pPr>
            <a:lvl5pPr>
              <a:defRPr sz="8640"/>
            </a:lvl5pPr>
            <a:lvl6pPr>
              <a:defRPr sz="8640"/>
            </a:lvl6pPr>
            <a:lvl7pPr>
              <a:defRPr sz="8640"/>
            </a:lvl7pPr>
            <a:lvl8pPr>
              <a:defRPr sz="8640"/>
            </a:lvl8pPr>
            <a:lvl9pPr>
              <a:defRPr sz="86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194560" y="5036050"/>
            <a:ext cx="39502080" cy="3858029"/>
          </a:xfrm>
        </p:spPr>
        <p:txBody>
          <a:bodyPr>
            <a:normAutofit/>
          </a:bodyPr>
          <a:lstStyle>
            <a:lvl1pPr algn="ctr">
              <a:defRPr sz="1536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778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923115"/>
            <a:ext cx="39502080" cy="5486400"/>
          </a:xfrm>
        </p:spPr>
        <p:txBody>
          <a:bodyPr>
            <a:normAutofit/>
          </a:bodyPr>
          <a:lstStyle>
            <a:lvl1pPr>
              <a:defRPr sz="19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1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5121449"/>
            <a:ext cx="14439902" cy="3537029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5153859"/>
            <a:ext cx="24536400" cy="24251726"/>
          </a:xfrm>
        </p:spPr>
        <p:txBody>
          <a:bodyPr/>
          <a:lstStyle>
            <a:lvl1pPr>
              <a:defRPr sz="13440" b="1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8658480"/>
            <a:ext cx="14439902" cy="20747107"/>
          </a:xfrm>
        </p:spPr>
        <p:txBody>
          <a:bodyPr/>
          <a:lstStyle>
            <a:lvl1pPr marL="0" indent="0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91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5742864"/>
            <a:ext cx="12353626" cy="2720342"/>
          </a:xfrm>
        </p:spPr>
        <p:txBody>
          <a:bodyPr anchor="b">
            <a:noAutofit/>
          </a:bodyPr>
          <a:lstStyle>
            <a:lvl1pPr algn="l">
              <a:defRPr sz="864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361920" y="5742866"/>
            <a:ext cx="26334720" cy="23281378"/>
          </a:xfrm>
        </p:spPr>
        <p:txBody>
          <a:bodyPr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0" y="8486609"/>
            <a:ext cx="12353626" cy="20537630"/>
          </a:xfrm>
        </p:spPr>
        <p:txBody>
          <a:bodyPr/>
          <a:lstStyle>
            <a:lvl1pPr marL="0" indent="0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8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xStyles>
    <p:titleStyle>
      <a:lvl1pPr algn="ctr" defTabSz="2194560" rtl="0" eaLnBrk="1" latinLnBrk="0" hangingPunct="1"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36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4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mongodb.com/v2/633d49e18453911f63765bbf#metrics/replicaSet/633d4b5a5f5f881af4aad184/explorer/test/surveytypeones/fin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E9214-6C8E-8C45-83F9-EA77D24C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60" y="6306050"/>
            <a:ext cx="39502080" cy="8026807"/>
          </a:xfrm>
        </p:spPr>
        <p:txBody>
          <a:bodyPr>
            <a:noAutofit/>
          </a:bodyPr>
          <a:lstStyle/>
          <a:p>
            <a:r>
              <a:rPr lang="en-US" sz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Health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E4BAB-432E-4C49-807D-2A000183F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0" y="15596365"/>
            <a:ext cx="39502080" cy="12946385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Coding Touchdown</a:t>
            </a: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Ning Ding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Xiangrong Li</a:t>
            </a:r>
          </a:p>
          <a:p>
            <a:pPr marL="0" indent="0" algn="ctr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Jiajun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</a:t>
            </a:r>
          </a:p>
          <a:p>
            <a:pPr marL="0" indent="0" algn="ctr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Yuhao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Jacob Zhao </a:t>
            </a:r>
          </a:p>
          <a:p>
            <a:pPr marL="0" indent="0" algn="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31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57C5-83EA-D66E-B2D7-A757911FC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4145207"/>
            <a:ext cx="38953440" cy="2682313"/>
          </a:xfrm>
        </p:spPr>
        <p:txBody>
          <a:bodyPr>
            <a:normAutofit/>
          </a:bodyPr>
          <a:lstStyle/>
          <a:p>
            <a:r>
              <a:rPr lang="en-US" sz="15000" dirty="0"/>
              <a:t>What our App is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0F08E-5776-C14A-220F-82733EACB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7231076"/>
            <a:ext cx="39363227" cy="2517932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9600" dirty="0"/>
              <a:t>The Public Health App is a </a:t>
            </a:r>
            <a:r>
              <a:rPr lang="en-US" sz="9600" b="1" dirty="0"/>
              <a:t>web app </a:t>
            </a:r>
            <a:r>
              <a:rPr lang="en-US" sz="9600" dirty="0"/>
              <a:t>that aims to provide a platform that helps patients and their doctors determine what health determinants (i.e., social and behavioral factors) have caused the </a:t>
            </a:r>
            <a:r>
              <a:rPr lang="en-US" sz="9600" noProof="0" dirty="0"/>
              <a:t>symptoms</a:t>
            </a:r>
            <a:r>
              <a:rPr lang="en-US" sz="9600" dirty="0"/>
              <a:t>, and connects the patients to the local resources they might need.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600" b="1" dirty="0"/>
              <a:t>Main Features:</a:t>
            </a:r>
          </a:p>
          <a:p>
            <a:pPr>
              <a:lnSpc>
                <a:spcPct val="120000"/>
              </a:lnSpc>
            </a:pPr>
            <a:r>
              <a:rPr lang="en-US" sz="9600" dirty="0"/>
              <a:t>A </a:t>
            </a:r>
            <a:r>
              <a:rPr lang="en-US" sz="9600" b="1" dirty="0"/>
              <a:t>sign-in/sign-up</a:t>
            </a:r>
            <a:r>
              <a:rPr lang="en-US" sz="9600" dirty="0"/>
              <a:t> feature with </a:t>
            </a:r>
            <a:r>
              <a:rPr lang="en-US" sz="9600" b="1" dirty="0"/>
              <a:t>secure and encrypted database</a:t>
            </a:r>
          </a:p>
          <a:p>
            <a:pPr>
              <a:lnSpc>
                <a:spcPct val="120000"/>
              </a:lnSpc>
            </a:pPr>
            <a:r>
              <a:rPr lang="en-US" sz="9600" dirty="0"/>
              <a:t>Different sets of </a:t>
            </a:r>
            <a:r>
              <a:rPr lang="en-US" sz="9600" b="1" dirty="0"/>
              <a:t>health determinant surveys </a:t>
            </a:r>
            <a:r>
              <a:rPr lang="en-US" sz="9600" dirty="0"/>
              <a:t>for users to choose from and answer upon</a:t>
            </a:r>
          </a:p>
          <a:p>
            <a:pPr>
              <a:lnSpc>
                <a:spcPct val="120000"/>
              </a:lnSpc>
            </a:pPr>
            <a:r>
              <a:rPr lang="en-US" sz="9600" dirty="0"/>
              <a:t>A page that </a:t>
            </a:r>
            <a:r>
              <a:rPr lang="en-US" sz="9600" b="1" dirty="0"/>
              <a:t>displays the survey feedback</a:t>
            </a:r>
            <a:r>
              <a:rPr lang="en-US" sz="9600" dirty="0"/>
              <a:t> and </a:t>
            </a:r>
            <a:r>
              <a:rPr lang="en-US" sz="9600" b="1" dirty="0"/>
              <a:t>recommendations to local resources </a:t>
            </a:r>
            <a:r>
              <a:rPr lang="en-US" sz="9600" dirty="0"/>
              <a:t>based on the survey results</a:t>
            </a:r>
          </a:p>
          <a:p>
            <a:pPr>
              <a:lnSpc>
                <a:spcPct val="120000"/>
              </a:lnSpc>
            </a:pPr>
            <a:r>
              <a:rPr lang="en-US" sz="9600" dirty="0"/>
              <a:t>A </a:t>
            </a:r>
            <a:r>
              <a:rPr lang="en-US" sz="9600" b="1" dirty="0"/>
              <a:t>map page </a:t>
            </a:r>
            <a:r>
              <a:rPr lang="en-US" sz="9600" dirty="0"/>
              <a:t>that allows users to view the locations of each recommended resource and the distance between them</a:t>
            </a:r>
          </a:p>
        </p:txBody>
      </p:sp>
    </p:spTree>
    <p:extLst>
      <p:ext uri="{BB962C8B-B14F-4D97-AF65-F5344CB8AC3E}">
        <p14:creationId xmlns:p14="http://schemas.microsoft.com/office/powerpoint/2010/main" val="8426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0F08E-5776-C14A-220F-82733EACB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989320"/>
            <a:ext cx="37761334" cy="2651760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7500" b="1" dirty="0"/>
              <a:t>Flows: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à"/>
            </a:pPr>
            <a:r>
              <a:rPr lang="en-US" sz="7500" dirty="0"/>
              <a:t>User </a:t>
            </a:r>
            <a:r>
              <a:rPr lang="en-US" sz="7500" b="1" dirty="0"/>
              <a:t>signs in </a:t>
            </a:r>
            <a:r>
              <a:rPr lang="en-US" sz="7500" dirty="0"/>
              <a:t>(first-time user must register first)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à"/>
            </a:pPr>
            <a:r>
              <a:rPr lang="en-US" sz="7500" dirty="0"/>
              <a:t>User </a:t>
            </a:r>
            <a:r>
              <a:rPr lang="en-US" sz="7500" b="1" dirty="0"/>
              <a:t>answers specific surveys</a:t>
            </a:r>
            <a:r>
              <a:rPr lang="en-US" sz="7500" dirty="0"/>
              <a:t> of his choice and </a:t>
            </a:r>
            <a:r>
              <a:rPr lang="en-US" sz="7500" b="1" dirty="0"/>
              <a:t>submits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à"/>
            </a:pPr>
            <a:r>
              <a:rPr lang="en-US" sz="7500" dirty="0"/>
              <a:t>The </a:t>
            </a:r>
            <a:r>
              <a:rPr lang="en-US" sz="7500" b="1" dirty="0"/>
              <a:t>app calculates out a score </a:t>
            </a:r>
            <a:r>
              <a:rPr lang="en-US" sz="7500" dirty="0"/>
              <a:t>based on the scoring scale provided by that specific survey and </a:t>
            </a:r>
            <a:r>
              <a:rPr lang="en-US" sz="7500" b="1" dirty="0"/>
              <a:t>display the corresponding feedback </a:t>
            </a:r>
            <a:r>
              <a:rPr lang="en-US" sz="7500" dirty="0"/>
              <a:t>to the user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à"/>
            </a:pPr>
            <a:r>
              <a:rPr lang="en-US" sz="7500" dirty="0"/>
              <a:t>A list of </a:t>
            </a:r>
            <a:r>
              <a:rPr lang="en-US" sz="7500" b="1" dirty="0"/>
              <a:t>recommended local resources is generated and returned</a:t>
            </a:r>
            <a:r>
              <a:rPr lang="en-US" sz="7500" dirty="0"/>
              <a:t> to the user. The recommendations would be </a:t>
            </a:r>
            <a:r>
              <a:rPr lang="en-US" sz="7500" b="1" dirty="0"/>
              <a:t>optimized and filtered</a:t>
            </a:r>
            <a:r>
              <a:rPr lang="en-US" sz="7500" dirty="0"/>
              <a:t> through automated searches using specific information collected (i.e</a:t>
            </a:r>
            <a:r>
              <a:rPr lang="en-US" sz="7500"/>
              <a:t>., screening </a:t>
            </a:r>
            <a:r>
              <a:rPr lang="en-US" sz="7500" dirty="0"/>
              <a:t>results, patient’s location)</a:t>
            </a:r>
            <a:endParaRPr lang="en-US" sz="75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7500" b="1" dirty="0"/>
              <a:t>Targeted Users:</a:t>
            </a:r>
          </a:p>
          <a:p>
            <a:pPr marL="1143000" indent="-1143000">
              <a:lnSpc>
                <a:spcPct val="120000"/>
              </a:lnSpc>
              <a:buFont typeface="+mj-lt"/>
              <a:buAutoNum type="arabicPeriod"/>
            </a:pPr>
            <a:r>
              <a:rPr lang="en-US" sz="7500" b="1" dirty="0"/>
              <a:t>Patients</a:t>
            </a:r>
            <a:r>
              <a:rPr lang="en-US" sz="7500" dirty="0"/>
              <a:t> who suffer from certain symptoms and want to learn about the social and behavioral factors that have caused the symptoms, such as food insecurity and financial instability</a:t>
            </a:r>
          </a:p>
          <a:p>
            <a:pPr marL="1143000" indent="-1143000">
              <a:lnSpc>
                <a:spcPct val="120000"/>
              </a:lnSpc>
              <a:buFont typeface="+mj-lt"/>
              <a:buAutoNum type="arabicPeriod"/>
            </a:pPr>
            <a:r>
              <a:rPr lang="en-US" sz="7500" b="1" dirty="0"/>
              <a:t>Anyone </a:t>
            </a:r>
            <a:r>
              <a:rPr lang="en-US" sz="7500" dirty="0"/>
              <a:t>who are interested in </a:t>
            </a:r>
            <a:r>
              <a:rPr lang="en-US" sz="7500" b="1" dirty="0"/>
              <a:t>finding local resources </a:t>
            </a:r>
            <a:r>
              <a:rPr lang="en-US" sz="7500" dirty="0"/>
              <a:t>that can help treat/improve their existing conditions</a:t>
            </a:r>
          </a:p>
          <a:p>
            <a:pPr marL="1143000" indent="-1143000">
              <a:lnSpc>
                <a:spcPct val="120000"/>
              </a:lnSpc>
              <a:buFont typeface="+mj-lt"/>
              <a:buAutoNum type="arabicPeriod"/>
            </a:pPr>
            <a:r>
              <a:rPr lang="en-US" sz="7500" b="1" dirty="0"/>
              <a:t>Doctors</a:t>
            </a:r>
            <a:r>
              <a:rPr lang="en-US" sz="7500" dirty="0"/>
              <a:t> – doctors can learn the conditions and background of the patient at the very beginning of treatment session through the patient’s survey feedback, which could save time during an appointment</a:t>
            </a:r>
          </a:p>
          <a:p>
            <a:pPr marL="1143000" indent="-1143000">
              <a:lnSpc>
                <a:spcPct val="120000"/>
              </a:lnSpc>
              <a:buFont typeface="+mj-lt"/>
              <a:buAutoNum type="arabicPeriod"/>
            </a:pPr>
            <a:endParaRPr lang="en-US" sz="75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1958B8F-B6C0-77A2-F71C-09155296207D}"/>
              </a:ext>
            </a:extLst>
          </p:cNvPr>
          <p:cNvSpPr txBox="1">
            <a:spLocks/>
          </p:cNvSpPr>
          <p:nvPr/>
        </p:nvSpPr>
        <p:spPr>
          <a:xfrm>
            <a:off x="685800" y="3718487"/>
            <a:ext cx="38953440" cy="2682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2194560" rtl="0" eaLnBrk="1" latinLnBrk="0" hangingPunct="1">
              <a:spcBef>
                <a:spcPct val="0"/>
              </a:spcBef>
              <a:buNone/>
              <a:defRPr sz="1536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800" dirty="0"/>
              <a:t>Cont.</a:t>
            </a:r>
          </a:p>
        </p:txBody>
      </p:sp>
    </p:spTree>
    <p:extLst>
      <p:ext uri="{BB962C8B-B14F-4D97-AF65-F5344CB8AC3E}">
        <p14:creationId xmlns:p14="http://schemas.microsoft.com/office/powerpoint/2010/main" val="1989514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E9214-6C8E-8C45-83F9-EA77D24C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1113" y="5058076"/>
            <a:ext cx="30403800" cy="2935706"/>
          </a:xfrm>
        </p:spPr>
        <p:txBody>
          <a:bodyPr>
            <a:noAutofit/>
          </a:bodyPr>
          <a:lstStyle/>
          <a:p>
            <a:r>
              <a:rPr lang="en-US" sz="15000" dirty="0">
                <a:cs typeface="Times New Roman" panose="02020603050405020304" pitchFamily="18" charset="0"/>
              </a:rPr>
              <a:t>What we are working on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E4BAB-432E-4C49-807D-2A000183F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0753" y="9764831"/>
            <a:ext cx="39049693" cy="21320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b="1" dirty="0">
                <a:cs typeface="Times New Roman" panose="02020603050405020304" pitchFamily="18" charset="0"/>
              </a:rPr>
              <a:t>Calculating the results </a:t>
            </a:r>
            <a:r>
              <a:rPr lang="en-US" sz="9600" dirty="0">
                <a:cs typeface="Times New Roman" panose="02020603050405020304" pitchFamily="18" charset="0"/>
              </a:rPr>
              <a:t>based on the answers of specific surveys (e.g., U.S. Household Food Security Survey) filled out by our patients and storing the results in our database for future reference. </a:t>
            </a:r>
          </a:p>
          <a:p>
            <a:pPr marL="0" indent="0">
              <a:buNone/>
            </a:pPr>
            <a:endParaRPr lang="en-US" sz="9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9600" dirty="0">
                <a:cs typeface="Times New Roman" panose="02020603050405020304" pitchFamily="18" charset="0"/>
              </a:rPr>
              <a:t>Here is the basic demo of our database: </a:t>
            </a:r>
          </a:p>
          <a:p>
            <a:pPr marL="0" indent="0">
              <a:buNone/>
            </a:pPr>
            <a:r>
              <a:rPr lang="en-US" sz="9600" dirty="0">
                <a:cs typeface="Times New Roman" panose="02020603050405020304" pitchFamily="18" charset="0"/>
                <a:hlinkClick r:id="rId3"/>
              </a:rPr>
              <a:t>click here</a:t>
            </a:r>
            <a:endParaRPr lang="en-US" sz="9600" dirty="0"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endParaRPr lang="en-US" sz="9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818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E9214-6C8E-8C45-83F9-EA77D24C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0" y="4875196"/>
            <a:ext cx="34381440" cy="2935706"/>
          </a:xfrm>
        </p:spPr>
        <p:txBody>
          <a:bodyPr>
            <a:noAutofit/>
          </a:bodyPr>
          <a:lstStyle/>
          <a:p>
            <a:r>
              <a:rPr lang="en-US" sz="15000" dirty="0">
                <a:cs typeface="Times New Roman" panose="02020603050405020304" pitchFamily="18" charset="0"/>
              </a:rPr>
              <a:t>What we expect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E4BAB-432E-4C49-807D-2A000183F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0753" y="10176311"/>
            <a:ext cx="39049693" cy="11266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cs typeface="Times New Roman" panose="02020603050405020304" pitchFamily="18" charset="0"/>
              </a:rPr>
              <a:t>Using the results of surveys stored in the database to provide </a:t>
            </a:r>
            <a:r>
              <a:rPr lang="en-US" sz="9600" b="1" dirty="0">
                <a:cs typeface="Times New Roman" panose="02020603050405020304" pitchFamily="18" charset="0"/>
              </a:rPr>
              <a:t>personalized feedback </a:t>
            </a:r>
            <a:r>
              <a:rPr lang="en-US" sz="9600" dirty="0">
                <a:cs typeface="Times New Roman" panose="02020603050405020304" pitchFamily="18" charset="0"/>
              </a:rPr>
              <a:t>and </a:t>
            </a:r>
            <a:r>
              <a:rPr lang="en-US" sz="9600" b="1" dirty="0">
                <a:cs typeface="Times New Roman" panose="02020603050405020304" pitchFamily="18" charset="0"/>
              </a:rPr>
              <a:t>specific resources recommendation </a:t>
            </a:r>
            <a:r>
              <a:rPr lang="en-US" sz="9600" dirty="0">
                <a:cs typeface="Times New Roman" panose="02020603050405020304" pitchFamily="18" charset="0"/>
              </a:rPr>
              <a:t>to our patients, based on resource’s relevance, clients screening results and patient’s location, etc. </a:t>
            </a:r>
          </a:p>
          <a:p>
            <a:pPr marL="0" indent="0">
              <a:buNone/>
            </a:pPr>
            <a:endParaRPr lang="en-US" sz="9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9600" dirty="0">
                <a:cs typeface="Times New Roman" panose="02020603050405020304" pitchFamily="18" charset="0"/>
              </a:rPr>
              <a:t>Patients can follow the guide provided by our web app to quickly find the local resources they need. </a:t>
            </a:r>
          </a:p>
        </p:txBody>
      </p:sp>
    </p:spTree>
    <p:extLst>
      <p:ext uri="{BB962C8B-B14F-4D97-AF65-F5344CB8AC3E}">
        <p14:creationId xmlns:p14="http://schemas.microsoft.com/office/powerpoint/2010/main" val="3966813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9F76B2-64B6-A49F-E18F-F2EBDC21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60" y="12601171"/>
            <a:ext cx="39502080" cy="3858029"/>
          </a:xfrm>
        </p:spPr>
        <p:txBody>
          <a:bodyPr/>
          <a:lstStyle/>
          <a:p>
            <a:r>
              <a:rPr lang="en-US" dirty="0"/>
              <a:t>Thanks For Watching</a:t>
            </a:r>
          </a:p>
        </p:txBody>
      </p:sp>
    </p:spTree>
    <p:extLst>
      <p:ext uri="{BB962C8B-B14F-4D97-AF65-F5344CB8AC3E}">
        <p14:creationId xmlns:p14="http://schemas.microsoft.com/office/powerpoint/2010/main" val="34742227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1377</TotalTime>
  <Words>426</Words>
  <Application>Microsoft Macintosh PowerPoint</Application>
  <PresentationFormat>Custom</PresentationFormat>
  <Paragraphs>40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Source Sans Pro</vt:lpstr>
      <vt:lpstr>Times New Roman</vt:lpstr>
      <vt:lpstr>Wingdings</vt:lpstr>
      <vt:lpstr>1_Office Theme</vt:lpstr>
      <vt:lpstr>Public Health App</vt:lpstr>
      <vt:lpstr>What our App is about</vt:lpstr>
      <vt:lpstr>PowerPoint Presentation</vt:lpstr>
      <vt:lpstr>What we are working on now</vt:lpstr>
      <vt:lpstr>What we expect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Sanders, Hailey B</dc:creator>
  <cp:lastModifiedBy>Zhao, Jacob</cp:lastModifiedBy>
  <cp:revision>84</cp:revision>
  <dcterms:created xsi:type="dcterms:W3CDTF">2021-07-22T17:44:56Z</dcterms:created>
  <dcterms:modified xsi:type="dcterms:W3CDTF">2022-11-15T19:17:51Z</dcterms:modified>
</cp:coreProperties>
</file>