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D15B15-8374-4DA4-B55C-E929913C487C}">
  <a:tblStyle styleId="{77D15B15-8374-4DA4-B55C-E929913C48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1c9a7396b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1c9a7396b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1eb64bb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1eb64bb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1eb64bbc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1eb64bbc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077facd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077facd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1c9a7396b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1c9a7396b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1c9a7396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1c9a7396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1c9a7396b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1c9a7396b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1c9a7396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1c9a7396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1c9a7396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1c9a7396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1c9a7396b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1c9a7396b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1eb64bbc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1eb64bbc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highlight>
                <a:schemeClr val="accent2"/>
              </a:highlight>
            </a:endParaRPr>
          </a:p>
        </p:txBody>
      </p:sp>
      <p:sp>
        <p:nvSpPr>
          <p:cNvPr id="14" name="Google Shape;14;p2"/>
          <p:cNvSpPr txBox="1"/>
          <p:nvPr/>
        </p:nvSpPr>
        <p:spPr>
          <a:xfrm>
            <a:off x="159300" y="4663225"/>
            <a:ext cx="8070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accent2"/>
                </a:solidFill>
                <a:latin typeface="Roboto"/>
                <a:ea typeface="Roboto"/>
                <a:cs typeface="Roboto"/>
                <a:sym typeface="Roboto"/>
              </a:rPr>
              <a:t>23</a:t>
            </a:r>
            <a:r>
              <a:rPr b="0" i="0" lang="en" sz="1000" u="none" cap="none" strike="noStrike">
                <a:solidFill>
                  <a:schemeClr val="accent2"/>
                </a:solidFill>
                <a:latin typeface="Roboto"/>
                <a:ea typeface="Roboto"/>
                <a:cs typeface="Roboto"/>
                <a:sym typeface="Roboto"/>
              </a:rPr>
              <a:t>.1.2024</a:t>
            </a:r>
            <a:endParaRPr b="0" i="0" sz="1000" u="none" cap="none" strike="noStrike">
              <a:solidFill>
                <a:schemeClr val="accent2"/>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3" name="Shape 63"/>
        <p:cNvGrpSpPr/>
        <p:nvPr/>
      </p:nvGrpSpPr>
      <p:grpSpPr>
        <a:xfrm>
          <a:off x="0" y="0"/>
          <a:ext cx="0" cy="0"/>
          <a:chOff x="0" y="0"/>
          <a:chExt cx="0" cy="0"/>
        </a:xfrm>
      </p:grpSpPr>
      <p:sp>
        <p:nvSpPr>
          <p:cNvPr id="64" name="Google Shape;64;p1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5" name="Google Shape;6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1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9" name="Google Shape;69;p1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70" name="Google Shape;70;p1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75" name="Google Shape;7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6" name="Shape 76"/>
        <p:cNvGrpSpPr/>
        <p:nvPr/>
      </p:nvGrpSpPr>
      <p:grpSpPr>
        <a:xfrm>
          <a:off x="0" y="0"/>
          <a:ext cx="0" cy="0"/>
          <a:chOff x="0" y="0"/>
          <a:chExt cx="0" cy="0"/>
        </a:xfrm>
      </p:grpSpPr>
      <p:sp>
        <p:nvSpPr>
          <p:cNvPr id="77" name="Google Shape;77;p1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78" name="Google Shape;78;p1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79" name="Google Shape;7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 name="Shape 15"/>
        <p:cNvGrpSpPr/>
        <p:nvPr/>
      </p:nvGrpSpPr>
      <p:grpSpPr>
        <a:xfrm>
          <a:off x="0" y="0"/>
          <a:ext cx="0" cy="0"/>
          <a:chOff x="0" y="0"/>
          <a:chExt cx="0" cy="0"/>
        </a:xfrm>
      </p:grpSpPr>
      <p:sp>
        <p:nvSpPr>
          <p:cNvPr id="16" name="Google Shape;16;p3"/>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25" y="500925"/>
            <a:ext cx="3127500" cy="91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8" name="Google Shape;18;p3"/>
          <p:cNvSpPr txBox="1"/>
          <p:nvPr>
            <p:ph idx="1" type="body"/>
          </p:nvPr>
        </p:nvSpPr>
        <p:spPr>
          <a:xfrm>
            <a:off x="311725" y="1422750"/>
            <a:ext cx="3127500" cy="3186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19" name="Google Shape;19;p3"/>
          <p:cNvSpPr txBox="1"/>
          <p:nvPr>
            <p:ph idx="12" type="sldNum"/>
          </p:nvPr>
        </p:nvSpPr>
        <p:spPr>
          <a:xfrm>
            <a:off x="8073269" y="4663225"/>
            <a:ext cx="9480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3"/>
          <p:cNvSpPr txBox="1"/>
          <p:nvPr/>
        </p:nvSpPr>
        <p:spPr>
          <a:xfrm>
            <a:off x="159325" y="4723975"/>
            <a:ext cx="901500" cy="27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accent2"/>
                </a:solidFill>
                <a:highlight>
                  <a:schemeClr val="dk1"/>
                </a:highlight>
                <a:latin typeface="Roboto"/>
                <a:ea typeface="Roboto"/>
                <a:cs typeface="Roboto"/>
                <a:sym typeface="Roboto"/>
              </a:rPr>
              <a:t>15.1.2024</a:t>
            </a:r>
            <a:endParaRPr b="0" i="0" sz="1000" u="none" cap="none" strike="noStrike">
              <a:solidFill>
                <a:schemeClr val="accent2"/>
              </a:solidFill>
              <a:highlight>
                <a:schemeClr val="dk1"/>
              </a:highlight>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4"/>
          <p:cNvSpPr txBox="1"/>
          <p:nvPr/>
        </p:nvSpPr>
        <p:spPr>
          <a:xfrm>
            <a:off x="311725" y="4663225"/>
            <a:ext cx="942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n" sz="900">
                <a:solidFill>
                  <a:srgbClr val="31394D"/>
                </a:solidFill>
                <a:latin typeface="Roboto"/>
                <a:ea typeface="Roboto"/>
                <a:cs typeface="Roboto"/>
                <a:sym typeface="Roboto"/>
              </a:rPr>
              <a:t>23</a:t>
            </a:r>
            <a:r>
              <a:rPr b="0" i="0" lang="en" sz="900" u="none" cap="none" strike="noStrike">
                <a:solidFill>
                  <a:srgbClr val="31394D"/>
                </a:solidFill>
                <a:latin typeface="Roboto"/>
                <a:ea typeface="Roboto"/>
                <a:cs typeface="Roboto"/>
                <a:sym typeface="Roboto"/>
              </a:rPr>
              <a:t>.1.2024</a:t>
            </a:r>
            <a:endParaRPr b="0" i="0" sz="900" u="none" cap="none" strike="noStrike">
              <a:solidFill>
                <a:srgbClr val="31394D"/>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secHead">
  <p:cSld name="SECTION_HEADER">
    <p:bg>
      <p:bgPr>
        <a:solidFill>
          <a:schemeClr val="lt1"/>
        </a:solidFill>
      </p:bgPr>
    </p:bg>
    <p:spTree>
      <p:nvGrpSpPr>
        <p:cNvPr id="28" name="Shape 28"/>
        <p:cNvGrpSpPr/>
        <p:nvPr/>
      </p:nvGrpSpPr>
      <p:grpSpPr>
        <a:xfrm>
          <a:off x="0" y="0"/>
          <a:ext cx="0" cy="0"/>
          <a:chOff x="0" y="0"/>
          <a:chExt cx="0" cy="0"/>
        </a:xfrm>
      </p:grpSpPr>
      <p:sp>
        <p:nvSpPr>
          <p:cNvPr id="29" name="Google Shape;29;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0" name="Google Shape;30;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dk1"/>
          </a:solidFill>
          <a:ln>
            <a:noFill/>
          </a:ln>
        </p:spPr>
      </p:sp>
      <p:sp>
        <p:nvSpPr>
          <p:cNvPr id="31" name="Google Shape;31;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3600"/>
              <a:buNone/>
              <a:defRPr sz="3600">
                <a:solidFill>
                  <a:schemeClr val="accent2"/>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5"/>
          <p:cNvSpPr txBox="1"/>
          <p:nvPr/>
        </p:nvSpPr>
        <p:spPr>
          <a:xfrm>
            <a:off x="159300" y="4663225"/>
            <a:ext cx="8070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accent1"/>
                </a:solidFill>
                <a:latin typeface="Roboto"/>
                <a:ea typeface="Roboto"/>
                <a:cs typeface="Roboto"/>
                <a:sym typeface="Roboto"/>
              </a:rPr>
              <a:t>23</a:t>
            </a:r>
            <a:r>
              <a:rPr b="0" i="0" lang="en" sz="1000" u="none" cap="none" strike="noStrike">
                <a:solidFill>
                  <a:schemeClr val="accent1"/>
                </a:solidFill>
                <a:latin typeface="Roboto"/>
                <a:ea typeface="Roboto"/>
                <a:cs typeface="Roboto"/>
                <a:sym typeface="Roboto"/>
              </a:rPr>
              <a:t>.1.2024</a:t>
            </a:r>
            <a:endParaRPr b="0" i="0" sz="1000" u="none" cap="none" strike="noStrike">
              <a:solidFill>
                <a:schemeClr val="accent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1">
  <p:cSld name="SECTION_HEADER_2">
    <p:bg>
      <p:bgPr>
        <a:solidFill>
          <a:schemeClr val="accent1"/>
        </a:solidFill>
      </p:bgPr>
    </p:bg>
    <p:spTree>
      <p:nvGrpSpPr>
        <p:cNvPr id="34" name="Shape 34"/>
        <p:cNvGrpSpPr/>
        <p:nvPr/>
      </p:nvGrpSpPr>
      <p:grpSpPr>
        <a:xfrm>
          <a:off x="0" y="0"/>
          <a:ext cx="0" cy="0"/>
          <a:chOff x="0" y="0"/>
          <a:chExt cx="0" cy="0"/>
        </a:xfrm>
      </p:grpSpPr>
      <p:sp>
        <p:nvSpPr>
          <p:cNvPr id="35" name="Google Shape;35;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6" name="Google Shape;36;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7" name="Google Shape;37;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8" name="Google Shape;3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txBox="1"/>
          <p:nvPr/>
        </p:nvSpPr>
        <p:spPr>
          <a:xfrm>
            <a:off x="159300" y="4663225"/>
            <a:ext cx="8070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accent2"/>
                </a:solidFill>
                <a:latin typeface="Roboto"/>
                <a:ea typeface="Roboto"/>
                <a:cs typeface="Roboto"/>
                <a:sym typeface="Roboto"/>
              </a:rPr>
              <a:t>15.1.2024</a:t>
            </a:r>
            <a:endParaRPr b="0" i="0" sz="1000" u="none" cap="none" strike="noStrike">
              <a:solidFill>
                <a:schemeClr val="accent2"/>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Header">
  <p:cSld name="SECTION_HEADER_1">
    <p:bg>
      <p:bgPr>
        <a:solidFill>
          <a:schemeClr val="accent3"/>
        </a:solidFill>
      </p:bgPr>
    </p:bg>
    <p:spTree>
      <p:nvGrpSpPr>
        <p:cNvPr id="40" name="Shape 40"/>
        <p:cNvGrpSpPr/>
        <p:nvPr/>
      </p:nvGrpSpPr>
      <p:grpSpPr>
        <a:xfrm>
          <a:off x="0" y="0"/>
          <a:ext cx="0" cy="0"/>
          <a:chOff x="0" y="0"/>
          <a:chExt cx="0" cy="0"/>
        </a:xfrm>
      </p:grpSpPr>
      <p:sp>
        <p:nvSpPr>
          <p:cNvPr id="41" name="Google Shape;41;p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42" name="Google Shape;42;p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43" name="Google Shape;43;p7"/>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 name="Google Shape;4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48" name="Google Shape;48;p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9" name="Google Shape;49;p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0" name="Google Shape;50;p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8"/>
          <p:cNvSpPr txBox="1"/>
          <p:nvPr/>
        </p:nvSpPr>
        <p:spPr>
          <a:xfrm>
            <a:off x="159325" y="4663225"/>
            <a:ext cx="11706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15.1.2024</a:t>
            </a:r>
            <a:endParaRPr b="0" i="0" sz="10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6" name="Google Shape;5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7" name="Shape 57"/>
        <p:cNvGrpSpPr/>
        <p:nvPr/>
      </p:nvGrpSpPr>
      <p:grpSpPr>
        <a:xfrm>
          <a:off x="0" y="0"/>
          <a:ext cx="0" cy="0"/>
          <a:chOff x="0" y="0"/>
          <a:chExt cx="0" cy="0"/>
        </a:xfrm>
      </p:grpSpPr>
      <p:sp>
        <p:nvSpPr>
          <p:cNvPr id="58" name="Google Shape;58;p10"/>
          <p:cNvSpPr/>
          <p:nvPr/>
        </p:nvSpPr>
        <p:spPr>
          <a:xfrm flipH="1">
            <a:off x="3764400" y="0"/>
            <a:ext cx="53796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0"/>
          <p:cNvSpPr txBox="1"/>
          <p:nvPr>
            <p:ph type="title"/>
          </p:nvPr>
        </p:nvSpPr>
        <p:spPr>
          <a:xfrm>
            <a:off x="311725" y="500925"/>
            <a:ext cx="3127500" cy="91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0" name="Google Shape;60;p10"/>
          <p:cNvSpPr txBox="1"/>
          <p:nvPr>
            <p:ph idx="1" type="body"/>
          </p:nvPr>
        </p:nvSpPr>
        <p:spPr>
          <a:xfrm>
            <a:off x="311725" y="1422750"/>
            <a:ext cx="3127500" cy="3186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1"/>
              </a:buClr>
              <a:buSzPts val="1300"/>
              <a:buChar char="●"/>
              <a:defRPr>
                <a:solidFill>
                  <a:schemeClr val="accent1"/>
                </a:solidFill>
              </a:defRPr>
            </a:lvl1pPr>
            <a:lvl2pPr indent="-298450" lvl="1" marL="914400" algn="l">
              <a:lnSpc>
                <a:spcPct val="115000"/>
              </a:lnSpc>
              <a:spcBef>
                <a:spcPts val="0"/>
              </a:spcBef>
              <a:spcAft>
                <a:spcPts val="0"/>
              </a:spcAft>
              <a:buClr>
                <a:schemeClr val="accent1"/>
              </a:buClr>
              <a:buSzPts val="1100"/>
              <a:buChar char="○"/>
              <a:defRPr>
                <a:solidFill>
                  <a:schemeClr val="accent1"/>
                </a:solidFill>
              </a:defRPr>
            </a:lvl2pPr>
            <a:lvl3pPr indent="-298450" lvl="2" marL="1371600" algn="l">
              <a:lnSpc>
                <a:spcPct val="115000"/>
              </a:lnSpc>
              <a:spcBef>
                <a:spcPts val="0"/>
              </a:spcBef>
              <a:spcAft>
                <a:spcPts val="0"/>
              </a:spcAft>
              <a:buClr>
                <a:schemeClr val="accent1"/>
              </a:buClr>
              <a:buSzPts val="1100"/>
              <a:buChar char="■"/>
              <a:defRPr>
                <a:solidFill>
                  <a:schemeClr val="accent1"/>
                </a:solidFill>
              </a:defRPr>
            </a:lvl3pPr>
            <a:lvl4pPr indent="-298450" lvl="3" marL="1828800" algn="l">
              <a:lnSpc>
                <a:spcPct val="115000"/>
              </a:lnSpc>
              <a:spcBef>
                <a:spcPts val="0"/>
              </a:spcBef>
              <a:spcAft>
                <a:spcPts val="0"/>
              </a:spcAft>
              <a:buClr>
                <a:schemeClr val="accent1"/>
              </a:buClr>
              <a:buSzPts val="1100"/>
              <a:buChar char="●"/>
              <a:defRPr>
                <a:solidFill>
                  <a:schemeClr val="accent1"/>
                </a:solidFill>
              </a:defRPr>
            </a:lvl4pPr>
            <a:lvl5pPr indent="-298450" lvl="4" marL="2286000" algn="l">
              <a:lnSpc>
                <a:spcPct val="115000"/>
              </a:lnSpc>
              <a:spcBef>
                <a:spcPts val="0"/>
              </a:spcBef>
              <a:spcAft>
                <a:spcPts val="0"/>
              </a:spcAft>
              <a:buClr>
                <a:schemeClr val="accent1"/>
              </a:buClr>
              <a:buSzPts val="1100"/>
              <a:buChar char="○"/>
              <a:defRPr>
                <a:solidFill>
                  <a:schemeClr val="accent1"/>
                </a:solidFill>
              </a:defRPr>
            </a:lvl5pPr>
            <a:lvl6pPr indent="-298450" lvl="5" marL="2743200" algn="l">
              <a:lnSpc>
                <a:spcPct val="115000"/>
              </a:lnSpc>
              <a:spcBef>
                <a:spcPts val="0"/>
              </a:spcBef>
              <a:spcAft>
                <a:spcPts val="0"/>
              </a:spcAft>
              <a:buClr>
                <a:schemeClr val="accent1"/>
              </a:buClr>
              <a:buSzPts val="1100"/>
              <a:buChar char="■"/>
              <a:defRPr>
                <a:solidFill>
                  <a:schemeClr val="accent1"/>
                </a:solidFill>
              </a:defRPr>
            </a:lvl6pPr>
            <a:lvl7pPr indent="-298450" lvl="6" marL="3200400" algn="l">
              <a:lnSpc>
                <a:spcPct val="115000"/>
              </a:lnSpc>
              <a:spcBef>
                <a:spcPts val="0"/>
              </a:spcBef>
              <a:spcAft>
                <a:spcPts val="0"/>
              </a:spcAft>
              <a:buClr>
                <a:schemeClr val="accent1"/>
              </a:buClr>
              <a:buSzPts val="1100"/>
              <a:buChar char="●"/>
              <a:defRPr>
                <a:solidFill>
                  <a:schemeClr val="accent1"/>
                </a:solidFill>
              </a:defRPr>
            </a:lvl7pPr>
            <a:lvl8pPr indent="-298450" lvl="7" marL="3657600" algn="l">
              <a:lnSpc>
                <a:spcPct val="115000"/>
              </a:lnSpc>
              <a:spcBef>
                <a:spcPts val="0"/>
              </a:spcBef>
              <a:spcAft>
                <a:spcPts val="0"/>
              </a:spcAft>
              <a:buClr>
                <a:schemeClr val="accent1"/>
              </a:buClr>
              <a:buSzPts val="1100"/>
              <a:buChar char="○"/>
              <a:defRPr>
                <a:solidFill>
                  <a:schemeClr val="accent1"/>
                </a:solidFill>
              </a:defRPr>
            </a:lvl8pPr>
            <a:lvl9pPr indent="-298450" lvl="8" marL="4114800" algn="l">
              <a:lnSpc>
                <a:spcPct val="115000"/>
              </a:lnSpc>
              <a:spcBef>
                <a:spcPts val="0"/>
              </a:spcBef>
              <a:spcAft>
                <a:spcPts val="0"/>
              </a:spcAft>
              <a:buClr>
                <a:schemeClr val="accent1"/>
              </a:buClr>
              <a:buSzPts val="1100"/>
              <a:buChar char="■"/>
              <a:defRPr>
                <a:solidFill>
                  <a:schemeClr val="accent1"/>
                </a:solidFill>
              </a:defRPr>
            </a:lvl9pPr>
          </a:lstStyle>
          <a:p/>
        </p:txBody>
      </p:sp>
      <p:sp>
        <p:nvSpPr>
          <p:cNvPr id="61" name="Google Shape;6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0"/>
          <p:cNvSpPr txBox="1"/>
          <p:nvPr/>
        </p:nvSpPr>
        <p:spPr>
          <a:xfrm>
            <a:off x="159325" y="4723975"/>
            <a:ext cx="901500" cy="27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accent1"/>
                </a:solidFill>
                <a:highlight>
                  <a:schemeClr val="lt1"/>
                </a:highlight>
                <a:latin typeface="Roboto"/>
                <a:ea typeface="Roboto"/>
                <a:cs typeface="Roboto"/>
                <a:sym typeface="Roboto"/>
              </a:rPr>
              <a:t>15.1.2024</a:t>
            </a:r>
            <a:endParaRPr b="0" i="0" sz="1000" u="none" cap="none" strike="noStrike">
              <a:solidFill>
                <a:schemeClr val="accent1"/>
              </a:solidFill>
              <a:highlight>
                <a:schemeClr val="lt1"/>
              </a:highlight>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EU Migration</a:t>
            </a:r>
            <a:endParaRPr/>
          </a:p>
        </p:txBody>
      </p:sp>
      <p:sp>
        <p:nvSpPr>
          <p:cNvPr id="87" name="Google Shape;87;p16"/>
          <p:cNvSpPr txBox="1"/>
          <p:nvPr>
            <p:ph idx="1" type="subTitle"/>
          </p:nvPr>
        </p:nvSpPr>
        <p:spPr>
          <a:xfrm>
            <a:off x="311700" y="1283925"/>
            <a:ext cx="7410600" cy="159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lang="en">
                <a:solidFill>
                  <a:srgbClr val="000000"/>
                </a:solidFill>
              </a:rPr>
              <a:t>Question 12: </a:t>
            </a:r>
            <a:endParaRPr>
              <a:solidFill>
                <a:srgbClr val="000000"/>
              </a:solidFill>
            </a:endParaRPr>
          </a:p>
          <a:p>
            <a:pPr indent="0" lvl="0" marL="0" rtl="0" algn="l">
              <a:lnSpc>
                <a:spcPct val="100000"/>
              </a:lnSpc>
              <a:spcBef>
                <a:spcPts val="0"/>
              </a:spcBef>
              <a:spcAft>
                <a:spcPts val="0"/>
              </a:spcAft>
              <a:buSzPts val="1600"/>
              <a:buNone/>
            </a:pPr>
            <a:r>
              <a:rPr lang="en">
                <a:solidFill>
                  <a:srgbClr val="000000"/>
                </a:solidFill>
              </a:rPr>
              <a:t>How is the population throughout Europe changing over time? How is it changing based on characteristics of the people (e.g., age, education level)? How well can movements of people between countries be followed? How well can common migration routes in Europe be identified?</a:t>
            </a:r>
            <a:endParaRPr>
              <a:solidFill>
                <a:srgbClr val="000000"/>
              </a:solidFill>
            </a:endParaRPr>
          </a:p>
          <a:p>
            <a:pPr indent="0" lvl="0" marL="0" rtl="0" algn="l">
              <a:lnSpc>
                <a:spcPct val="100000"/>
              </a:lnSpc>
              <a:spcBef>
                <a:spcPts val="0"/>
              </a:spcBef>
              <a:spcAft>
                <a:spcPts val="0"/>
              </a:spcAft>
              <a:buSzPts val="1600"/>
              <a:buNone/>
            </a:pPr>
            <a:r>
              <a:t/>
            </a:r>
            <a:endParaRPr/>
          </a:p>
        </p:txBody>
      </p:sp>
      <p:sp>
        <p:nvSpPr>
          <p:cNvPr id="88" name="Google Shape;88;p16"/>
          <p:cNvSpPr txBox="1"/>
          <p:nvPr/>
        </p:nvSpPr>
        <p:spPr>
          <a:xfrm>
            <a:off x="5675400" y="3143150"/>
            <a:ext cx="3156900" cy="1463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lang="en" sz="1600">
                <a:solidFill>
                  <a:schemeClr val="accent2"/>
                </a:solidFill>
                <a:latin typeface="Roboto"/>
                <a:ea typeface="Roboto"/>
                <a:cs typeface="Roboto"/>
                <a:sym typeface="Roboto"/>
              </a:rPr>
              <a:t>Panin Vladimir</a:t>
            </a:r>
            <a:endParaRPr b="0" i="0" sz="1600" u="none" cap="none" strike="noStrike">
              <a:solidFill>
                <a:schemeClr val="accent2"/>
              </a:solidFill>
              <a:latin typeface="Roboto"/>
              <a:ea typeface="Roboto"/>
              <a:cs typeface="Roboto"/>
              <a:sym typeface="Roboto"/>
            </a:endParaRPr>
          </a:p>
          <a:p>
            <a:pPr indent="0" lvl="0" marL="0" marR="0" rtl="0" algn="r">
              <a:lnSpc>
                <a:spcPct val="100000"/>
              </a:lnSpc>
              <a:spcBef>
                <a:spcPts val="0"/>
              </a:spcBef>
              <a:spcAft>
                <a:spcPts val="0"/>
              </a:spcAft>
              <a:buClr>
                <a:srgbClr val="000000"/>
              </a:buClr>
              <a:buSzPts val="1600"/>
              <a:buFont typeface="Arial"/>
              <a:buNone/>
            </a:pPr>
            <a:r>
              <a:rPr lang="en" sz="1600">
                <a:solidFill>
                  <a:schemeClr val="accent2"/>
                </a:solidFill>
                <a:latin typeface="Roboto"/>
                <a:ea typeface="Roboto"/>
                <a:cs typeface="Roboto"/>
                <a:sym typeface="Roboto"/>
              </a:rPr>
              <a:t>Babiy Ivan</a:t>
            </a:r>
            <a:endParaRPr b="0" i="0" sz="1600" u="none" cap="none" strike="noStrike">
              <a:solidFill>
                <a:schemeClr val="accent2"/>
              </a:solidFill>
              <a:latin typeface="Roboto"/>
              <a:ea typeface="Roboto"/>
              <a:cs typeface="Roboto"/>
              <a:sym typeface="Roboto"/>
            </a:endParaRPr>
          </a:p>
          <a:p>
            <a:pPr indent="0" lvl="0" marL="0" marR="0" rtl="0" algn="r">
              <a:lnSpc>
                <a:spcPct val="100000"/>
              </a:lnSpc>
              <a:spcBef>
                <a:spcPts val="0"/>
              </a:spcBef>
              <a:spcAft>
                <a:spcPts val="0"/>
              </a:spcAft>
              <a:buClr>
                <a:srgbClr val="000000"/>
              </a:buClr>
              <a:buSzPts val="1600"/>
              <a:buFont typeface="Arial"/>
              <a:buNone/>
            </a:pPr>
            <a:r>
              <a:rPr lang="en" sz="1600">
                <a:solidFill>
                  <a:schemeClr val="accent2"/>
                </a:solidFill>
                <a:latin typeface="Roboto"/>
                <a:ea typeface="Roboto"/>
                <a:cs typeface="Roboto"/>
                <a:sym typeface="Roboto"/>
              </a:rPr>
              <a:t>Š</a:t>
            </a:r>
            <a:r>
              <a:rPr lang="en" sz="1600">
                <a:solidFill>
                  <a:schemeClr val="accent2"/>
                </a:solidFill>
                <a:latin typeface="Roboto"/>
                <a:ea typeface="Roboto"/>
                <a:cs typeface="Roboto"/>
                <a:sym typeface="Roboto"/>
              </a:rPr>
              <a:t>abanović Ahmed</a:t>
            </a:r>
            <a:endParaRPr b="0" i="0" sz="1600" u="none" cap="none" strike="noStrike">
              <a:solidFill>
                <a:schemeClr val="accent2"/>
              </a:solidFill>
              <a:latin typeface="Roboto"/>
              <a:ea typeface="Roboto"/>
              <a:cs typeface="Roboto"/>
              <a:sym typeface="Roboto"/>
            </a:endParaRPr>
          </a:p>
          <a:p>
            <a:pPr indent="0" lvl="0" marL="0" marR="0" rtl="0" algn="r">
              <a:lnSpc>
                <a:spcPct val="100000"/>
              </a:lnSpc>
              <a:spcBef>
                <a:spcPts val="0"/>
              </a:spcBef>
              <a:spcAft>
                <a:spcPts val="0"/>
              </a:spcAft>
              <a:buClr>
                <a:srgbClr val="000000"/>
              </a:buClr>
              <a:buSzPts val="1600"/>
              <a:buFont typeface="Arial"/>
              <a:buNone/>
            </a:pPr>
            <a:r>
              <a:rPr lang="en" sz="1600">
                <a:solidFill>
                  <a:schemeClr val="accent2"/>
                </a:solidFill>
                <a:latin typeface="Roboto"/>
                <a:ea typeface="Roboto"/>
                <a:cs typeface="Roboto"/>
                <a:sym typeface="Roboto"/>
              </a:rPr>
              <a:t>Chan Yat Hin</a:t>
            </a:r>
            <a:endParaRPr b="0" i="0" sz="1300" u="none" cap="none" strike="noStrike">
              <a:solidFill>
                <a:schemeClr val="accent2"/>
              </a:solidFill>
              <a:latin typeface="Roboto"/>
              <a:ea typeface="Roboto"/>
              <a:cs typeface="Roboto"/>
              <a:sym typeface="Roboto"/>
            </a:endParaRPr>
          </a:p>
        </p:txBody>
      </p:sp>
      <p:sp>
        <p:nvSpPr>
          <p:cNvPr id="89" name="Google Shape;8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highlight>
                <a:schemeClr val="accent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68" name="Google Shape;168;p2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Language barriers, especially among different language families (Slavic, Romance, Germanic), may influence migrants' choices.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Tertiary-educated migrants may prefer countries with higher social variables but similar cultural backgrounds.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There is a tendency for foreign-born tertiaries to migrate to economically developed countries.</a:t>
            </a:r>
            <a:endParaRPr sz="1600">
              <a:solidFill>
                <a:srgbClr val="000000"/>
              </a:solidFill>
            </a:endParaRPr>
          </a:p>
        </p:txBody>
      </p:sp>
      <p:sp>
        <p:nvSpPr>
          <p:cNvPr id="169" name="Google Shape;169;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Richer countries: No correlation found between proposed social variables and the number of migrants.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Poorer countries: Positive correlation observed with social variables such as Corruption Index or Freedom of Press Index, indicating their influence on migration.</a:t>
            </a:r>
            <a:endParaRPr sz="1600">
              <a:solidFill>
                <a:srgbClr val="000000"/>
              </a:solidFill>
            </a:endParaRPr>
          </a:p>
        </p:txBody>
      </p:sp>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Conclusions</a:t>
            </a:r>
            <a:endParaRPr sz="2820"/>
          </a:p>
          <a:p>
            <a:pPr indent="0" lvl="0" marL="0" rtl="0" algn="l">
              <a:spcBef>
                <a:spcPts val="0"/>
              </a:spcBef>
              <a:spcAft>
                <a:spcPts val="0"/>
              </a:spcAft>
              <a:buSzPts val="990"/>
              <a:buNone/>
            </a:pPr>
            <a:r>
              <a:t/>
            </a:r>
            <a:endParaRPr sz="2820"/>
          </a:p>
        </p:txBody>
      </p:sp>
      <p:sp>
        <p:nvSpPr>
          <p:cNvPr id="176" name="Google Shape;176;p26"/>
          <p:cNvSpPr txBox="1"/>
          <p:nvPr>
            <p:ph idx="1" type="body"/>
          </p:nvPr>
        </p:nvSpPr>
        <p:spPr>
          <a:xfrm>
            <a:off x="311700" y="1505700"/>
            <a:ext cx="42603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Policy implications: </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I</a:t>
            </a:r>
            <a:r>
              <a:rPr lang="en" sz="1600">
                <a:solidFill>
                  <a:srgbClr val="000000"/>
                </a:solidFill>
              </a:rPr>
              <a:t>mproving countries' economies, tends to positively impact social variables.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Enhancing English proficiency across populations tends to attract foreign-born tertiary-educated individuals.</a:t>
            </a:r>
            <a:endParaRPr sz="1600">
              <a:solidFill>
                <a:srgbClr val="000000"/>
              </a:solidFill>
            </a:endParaRPr>
          </a:p>
        </p:txBody>
      </p:sp>
      <p:sp>
        <p:nvSpPr>
          <p:cNvPr id="177" name="Google Shape;177;p26"/>
          <p:cNvSpPr txBox="1"/>
          <p:nvPr>
            <p:ph idx="2" type="body"/>
          </p:nvPr>
        </p:nvSpPr>
        <p:spPr>
          <a:xfrm>
            <a:off x="4572000" y="1505700"/>
            <a:ext cx="42603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Issues such as migration require domain expertise.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Migration data is very complex and is influenced by cultural, social, and historical factors.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Domain experts are needed to interpret nuances in migration trends.</a:t>
            </a:r>
            <a:endParaRPr sz="1600">
              <a:solidFill>
                <a:srgbClr val="000000"/>
              </a:solidFill>
            </a:endParaRPr>
          </a:p>
        </p:txBody>
      </p:sp>
      <p:sp>
        <p:nvSpPr>
          <p:cNvPr id="178" name="Google Shape;17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99100"/>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Contribution overview table</a:t>
            </a:r>
            <a:endParaRPr/>
          </a:p>
        </p:txBody>
      </p:sp>
      <p:sp>
        <p:nvSpPr>
          <p:cNvPr id="184" name="Google Shape;18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85" name="Google Shape;185;p27"/>
          <p:cNvGraphicFramePr/>
          <p:nvPr/>
        </p:nvGraphicFramePr>
        <p:xfrm>
          <a:off x="0" y="943688"/>
          <a:ext cx="3000000" cy="3000000"/>
        </p:xfrm>
        <a:graphic>
          <a:graphicData uri="http://schemas.openxmlformats.org/drawingml/2006/table">
            <a:tbl>
              <a:tblPr>
                <a:noFill/>
                <a:tableStyleId>{77D15B15-8374-4DA4-B55C-E929913C487C}</a:tableStyleId>
              </a:tblPr>
              <a:tblGrid>
                <a:gridCol w="3346100"/>
                <a:gridCol w="1374550"/>
                <a:gridCol w="1498650"/>
                <a:gridCol w="1433900"/>
                <a:gridCol w="1490800"/>
              </a:tblGrid>
              <a:tr h="108525">
                <a:tc>
                  <a:txBody>
                    <a:bodyPr/>
                    <a:lstStyle/>
                    <a:p>
                      <a:pPr indent="0" lvl="0" marL="0" rtl="0" algn="ctr">
                        <a:spcBef>
                          <a:spcPts val="0"/>
                        </a:spcBef>
                        <a:spcAft>
                          <a:spcPts val="0"/>
                        </a:spcAft>
                        <a:buNone/>
                      </a:pPr>
                      <a:r>
                        <a:rPr lang="en" sz="1200"/>
                        <a:t>Steps</a:t>
                      </a:r>
                      <a:endParaRPr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Vladimir</a:t>
                      </a:r>
                      <a:endParaRPr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Ivan</a:t>
                      </a:r>
                      <a:endParaRPr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Ahmed</a:t>
                      </a:r>
                      <a:endParaRPr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Yat Hin</a:t>
                      </a:r>
                      <a:endParaRPr sz="1200"/>
                    </a:p>
                  </a:txBody>
                  <a:tcPr marT="91425" marB="91425" marR="91425" marL="91425">
                    <a:solidFill>
                      <a:srgbClr val="B7B7B7"/>
                    </a:solidFill>
                  </a:tcPr>
                </a:tc>
              </a:tr>
              <a:tr h="108525">
                <a:tc>
                  <a:txBody>
                    <a:bodyPr/>
                    <a:lstStyle/>
                    <a:p>
                      <a:pPr indent="0" lvl="0" marL="0" rtl="0" algn="l">
                        <a:spcBef>
                          <a:spcPts val="0"/>
                        </a:spcBef>
                        <a:spcAft>
                          <a:spcPts val="0"/>
                        </a:spcAft>
                        <a:buNone/>
                      </a:pPr>
                      <a:r>
                        <a:rPr lang="en" sz="1200"/>
                        <a:t>Obtaining data</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r h="108525">
                <a:tc>
                  <a:txBody>
                    <a:bodyPr/>
                    <a:lstStyle/>
                    <a:p>
                      <a:pPr indent="0" lvl="0" marL="0" rtl="0" algn="l">
                        <a:spcBef>
                          <a:spcPts val="0"/>
                        </a:spcBef>
                        <a:spcAft>
                          <a:spcPts val="0"/>
                        </a:spcAft>
                        <a:buNone/>
                      </a:pPr>
                      <a:r>
                        <a:rPr lang="en" sz="1200"/>
                        <a:t>Pre-processing</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r h="162800">
                <a:tc>
                  <a:txBody>
                    <a:bodyPr/>
                    <a:lstStyle/>
                    <a:p>
                      <a:pPr indent="0" lvl="0" marL="0" rtl="0" algn="l">
                        <a:spcBef>
                          <a:spcPts val="0"/>
                        </a:spcBef>
                        <a:spcAft>
                          <a:spcPts val="0"/>
                        </a:spcAft>
                        <a:buNone/>
                      </a:pPr>
                      <a:r>
                        <a:rPr lang="en" sz="1200"/>
                        <a:t>Exploration &amp; </a:t>
                      </a:r>
                      <a:r>
                        <a:rPr lang="en" sz="1200"/>
                        <a:t>visualization</a:t>
                      </a:r>
                      <a:r>
                        <a:rPr lang="en" sz="1200"/>
                        <a:t> of economic factors</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r h="108525">
                <a:tc>
                  <a:txBody>
                    <a:bodyPr/>
                    <a:lstStyle/>
                    <a:p>
                      <a:pPr indent="0" lvl="0" marL="0" rtl="0" algn="l">
                        <a:spcBef>
                          <a:spcPts val="0"/>
                        </a:spcBef>
                        <a:spcAft>
                          <a:spcPts val="0"/>
                        </a:spcAft>
                        <a:buNone/>
                      </a:pPr>
                      <a:r>
                        <a:rPr lang="en" sz="1200"/>
                        <a:t>Exploration &amp; visualization of social factors</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r h="108525">
                <a:tc>
                  <a:txBody>
                    <a:bodyPr/>
                    <a:lstStyle/>
                    <a:p>
                      <a:pPr indent="0" lvl="0" marL="0" rtl="0" algn="l">
                        <a:spcBef>
                          <a:spcPts val="0"/>
                        </a:spcBef>
                        <a:spcAft>
                          <a:spcPts val="0"/>
                        </a:spcAft>
                        <a:buNone/>
                      </a:pPr>
                      <a:r>
                        <a:rPr lang="en" sz="1200"/>
                        <a:t>Clustering</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09900">
                <a:tc>
                  <a:txBody>
                    <a:bodyPr/>
                    <a:lstStyle/>
                    <a:p>
                      <a:pPr indent="0" lvl="0" marL="0" rtl="0" algn="l">
                        <a:spcBef>
                          <a:spcPts val="0"/>
                        </a:spcBef>
                        <a:spcAft>
                          <a:spcPts val="0"/>
                        </a:spcAft>
                        <a:buNone/>
                      </a:pPr>
                      <a:r>
                        <a:rPr lang="en" sz="1200"/>
                        <a:t>I</a:t>
                      </a:r>
                      <a:r>
                        <a:rPr lang="en" sz="1200"/>
                        <a:t>nsights</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r h="108525">
                <a:tc>
                  <a:txBody>
                    <a:bodyPr/>
                    <a:lstStyle/>
                    <a:p>
                      <a:pPr indent="0" lvl="0" marL="0" rtl="0" algn="l">
                        <a:spcBef>
                          <a:spcPts val="0"/>
                        </a:spcBef>
                        <a:spcAft>
                          <a:spcPts val="0"/>
                        </a:spcAft>
                        <a:buNone/>
                      </a:pPr>
                      <a:r>
                        <a:rPr lang="en" sz="1200"/>
                        <a:t>Prediction with kNN</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r h="108525">
                <a:tc>
                  <a:txBody>
                    <a:bodyPr/>
                    <a:lstStyle/>
                    <a:p>
                      <a:pPr indent="0" lvl="0" marL="0" rtl="0" algn="l">
                        <a:spcBef>
                          <a:spcPts val="0"/>
                        </a:spcBef>
                        <a:spcAft>
                          <a:spcPts val="0"/>
                        </a:spcAft>
                        <a:buNone/>
                      </a:pPr>
                      <a:r>
                        <a:rPr lang="en" sz="1200"/>
                        <a:t>Creating the presentation</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108525">
                <a:tc>
                  <a:txBody>
                    <a:bodyPr/>
                    <a:lstStyle/>
                    <a:p>
                      <a:pPr indent="0" lvl="0" marL="0" rtl="0" algn="l">
                        <a:spcBef>
                          <a:spcPts val="0"/>
                        </a:spcBef>
                        <a:spcAft>
                          <a:spcPts val="0"/>
                        </a:spcAft>
                        <a:buNone/>
                      </a:pPr>
                      <a:r>
                        <a:rPr lang="en" sz="1200"/>
                        <a:t>Creating the report</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X</a:t>
                      </a:r>
                      <a:endParaRPr sz="12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Thank you for your</a:t>
            </a:r>
            <a:endParaRPr/>
          </a:p>
          <a:p>
            <a:pPr indent="0" lvl="0" marL="0" rtl="0" algn="l">
              <a:lnSpc>
                <a:spcPct val="100000"/>
              </a:lnSpc>
              <a:spcBef>
                <a:spcPts val="0"/>
              </a:spcBef>
              <a:spcAft>
                <a:spcPts val="0"/>
              </a:spcAft>
              <a:buSzPts val="3600"/>
              <a:buNone/>
            </a:pPr>
            <a:r>
              <a:rPr lang="en"/>
              <a:t>Attention !</a:t>
            </a:r>
            <a:endParaRPr/>
          </a:p>
        </p:txBody>
      </p:sp>
      <p:sp>
        <p:nvSpPr>
          <p:cNvPr id="191" name="Google Shape;19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a:t>
            </a:r>
            <a:endParaRPr/>
          </a:p>
        </p:txBody>
      </p:sp>
      <p:sp>
        <p:nvSpPr>
          <p:cNvPr id="95" name="Google Shape;95;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rgbClr val="000000"/>
                </a:solidFill>
              </a:rPr>
              <a:t>Data sources we used</a:t>
            </a:r>
            <a:r>
              <a:rPr lang="en" sz="1600">
                <a:solidFill>
                  <a:srgbClr val="000000"/>
                </a:solidFill>
              </a:rPr>
              <a:t>: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Eurostat,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Transparency International,</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 MIPEX,</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 European Coffee Trip,</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etc.</a:t>
            </a:r>
            <a:endParaRPr sz="1600">
              <a:solidFill>
                <a:srgbClr val="000000"/>
              </a:solidFill>
            </a:endParaRPr>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solidFill>
                  <a:schemeClr val="dk2"/>
                </a:solidFill>
              </a:rPr>
              <a:t>‹#›</a:t>
            </a:fld>
            <a:endParaRPr>
              <a:solidFill>
                <a:schemeClr val="dk2"/>
              </a:solidFill>
            </a:endParaRPr>
          </a:p>
        </p:txBody>
      </p:sp>
      <p:pic>
        <p:nvPicPr>
          <p:cNvPr id="97" name="Google Shape;97;p17"/>
          <p:cNvPicPr preferRelativeResize="0"/>
          <p:nvPr/>
        </p:nvPicPr>
        <p:blipFill>
          <a:blip r:embed="rId3">
            <a:alphaModFix/>
          </a:blip>
          <a:stretch>
            <a:fillRect/>
          </a:stretch>
        </p:blipFill>
        <p:spPr>
          <a:xfrm>
            <a:off x="5516245" y="1279750"/>
            <a:ext cx="3137653" cy="1304650"/>
          </a:xfrm>
          <a:prstGeom prst="rect">
            <a:avLst/>
          </a:prstGeom>
          <a:noFill/>
          <a:ln>
            <a:noFill/>
          </a:ln>
        </p:spPr>
      </p:pic>
      <p:pic>
        <p:nvPicPr>
          <p:cNvPr id="98" name="Google Shape;98;p17"/>
          <p:cNvPicPr preferRelativeResize="0"/>
          <p:nvPr/>
        </p:nvPicPr>
        <p:blipFill>
          <a:blip r:embed="rId4">
            <a:alphaModFix/>
          </a:blip>
          <a:stretch>
            <a:fillRect/>
          </a:stretch>
        </p:blipFill>
        <p:spPr>
          <a:xfrm>
            <a:off x="5478524" y="2739524"/>
            <a:ext cx="3393454" cy="808600"/>
          </a:xfrm>
          <a:prstGeom prst="rect">
            <a:avLst/>
          </a:prstGeom>
          <a:noFill/>
          <a:ln>
            <a:noFill/>
          </a:ln>
        </p:spPr>
      </p:pic>
      <p:pic>
        <p:nvPicPr>
          <p:cNvPr id="99" name="Google Shape;99;p17"/>
          <p:cNvPicPr preferRelativeResize="0"/>
          <p:nvPr/>
        </p:nvPicPr>
        <p:blipFill>
          <a:blip r:embed="rId5">
            <a:alphaModFix/>
          </a:blip>
          <a:stretch>
            <a:fillRect/>
          </a:stretch>
        </p:blipFill>
        <p:spPr>
          <a:xfrm>
            <a:off x="5867688" y="3644299"/>
            <a:ext cx="2786225" cy="1412525"/>
          </a:xfrm>
          <a:prstGeom prst="rect">
            <a:avLst/>
          </a:prstGeom>
          <a:noFill/>
          <a:ln>
            <a:noFill/>
          </a:ln>
        </p:spPr>
      </p:pic>
      <p:pic>
        <p:nvPicPr>
          <p:cNvPr id="100" name="Google Shape;100;p17"/>
          <p:cNvPicPr preferRelativeResize="0"/>
          <p:nvPr/>
        </p:nvPicPr>
        <p:blipFill>
          <a:blip r:embed="rId6">
            <a:alphaModFix/>
          </a:blip>
          <a:stretch>
            <a:fillRect/>
          </a:stretch>
        </p:blipFill>
        <p:spPr>
          <a:xfrm>
            <a:off x="1517850" y="3698249"/>
            <a:ext cx="3875400" cy="130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pre-processing</a:t>
            </a:r>
            <a:endParaRPr/>
          </a:p>
        </p:txBody>
      </p:sp>
      <p:sp>
        <p:nvSpPr>
          <p:cNvPr id="106" name="Google Shape;106;p18"/>
          <p:cNvSpPr txBox="1"/>
          <p:nvPr>
            <p:ph idx="1" type="body"/>
          </p:nvPr>
        </p:nvSpPr>
        <p:spPr>
          <a:xfrm>
            <a:off x="311700" y="1505700"/>
            <a:ext cx="8160900" cy="3076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Data from the year 2021 was used because that was often the only available data.</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Relevant columns and rows were filtered.</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Datasets often had missing values for some countries.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Techniques such as interpolation and manual data entry were used in order to mitigate this issue.</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Data from non-EU </a:t>
            </a:r>
            <a:r>
              <a:rPr lang="en" sz="1600">
                <a:solidFill>
                  <a:srgbClr val="000000"/>
                </a:solidFill>
              </a:rPr>
              <a:t>countries</a:t>
            </a:r>
            <a:r>
              <a:rPr lang="en" sz="1600">
                <a:solidFill>
                  <a:srgbClr val="000000"/>
                </a:solidFill>
              </a:rPr>
              <a:t> was deleted.</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Finally everything was combined into one dataset.</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The final dataset had no missing values, outliers, or inconsistencies.</a:t>
            </a:r>
            <a:endParaRPr sz="1600">
              <a:solidFill>
                <a:srgbClr val="000000"/>
              </a:solidFill>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at a Glance</a:t>
            </a:r>
            <a:endParaRPr/>
          </a:p>
        </p:txBody>
      </p:sp>
      <p:sp>
        <p:nvSpPr>
          <p:cNvPr id="113" name="Google Shape;113;p19"/>
          <p:cNvSpPr txBox="1"/>
          <p:nvPr>
            <p:ph idx="1" type="body"/>
          </p:nvPr>
        </p:nvSpPr>
        <p:spPr>
          <a:xfrm>
            <a:off x="311700" y="1505700"/>
            <a:ext cx="4358100" cy="30762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rgbClr val="000000"/>
              </a:buClr>
              <a:buSzPts val="1600"/>
              <a:buChar char="●"/>
            </a:pPr>
            <a:r>
              <a:rPr lang="en" sz="1600">
                <a:solidFill>
                  <a:srgbClr val="000000"/>
                </a:solidFill>
              </a:rPr>
              <a:t>Eastern Europe: Limited presence of foreign-born individuals with tertiary education</a:t>
            </a:r>
            <a:endParaRPr sz="1600">
              <a:solidFill>
                <a:srgbClr val="000000"/>
              </a:solidFill>
            </a:endParaRPr>
          </a:p>
          <a:p>
            <a:pPr indent="-330200" lvl="1" marL="914400" rtl="0" algn="l">
              <a:lnSpc>
                <a:spcPct val="105000"/>
              </a:lnSpc>
              <a:spcBef>
                <a:spcPts val="0"/>
              </a:spcBef>
              <a:spcAft>
                <a:spcPts val="0"/>
              </a:spcAft>
              <a:buClr>
                <a:srgbClr val="000000"/>
              </a:buClr>
              <a:buSzPts val="1600"/>
              <a:buChar char="○"/>
            </a:pPr>
            <a:r>
              <a:rPr lang="en" sz="1600">
                <a:solidFill>
                  <a:srgbClr val="000000"/>
                </a:solidFill>
              </a:rPr>
              <a:t>Variations exist within Eastern European countries.</a:t>
            </a:r>
            <a:endParaRPr sz="1600">
              <a:solidFill>
                <a:srgbClr val="000000"/>
              </a:solidFill>
            </a:endParaRPr>
          </a:p>
          <a:p>
            <a:pPr indent="-330200" lvl="0" marL="457200" rtl="0" algn="l">
              <a:lnSpc>
                <a:spcPct val="105000"/>
              </a:lnSpc>
              <a:spcBef>
                <a:spcPts val="0"/>
              </a:spcBef>
              <a:spcAft>
                <a:spcPts val="0"/>
              </a:spcAft>
              <a:buClr>
                <a:srgbClr val="000000"/>
              </a:buClr>
              <a:buSzPts val="1600"/>
              <a:buChar char="●"/>
            </a:pPr>
            <a:r>
              <a:rPr lang="en" sz="1600">
                <a:solidFill>
                  <a:srgbClr val="000000"/>
                </a:solidFill>
              </a:rPr>
              <a:t>Western and Northern Europe: Noticeable disparities</a:t>
            </a:r>
            <a:endParaRPr sz="1600">
              <a:solidFill>
                <a:srgbClr val="000000"/>
              </a:solidFill>
            </a:endParaRPr>
          </a:p>
          <a:p>
            <a:pPr indent="-330200" lvl="1" marL="914400" rtl="0" algn="l">
              <a:lnSpc>
                <a:spcPct val="105000"/>
              </a:lnSpc>
              <a:spcBef>
                <a:spcPts val="0"/>
              </a:spcBef>
              <a:spcAft>
                <a:spcPts val="0"/>
              </a:spcAft>
              <a:buClr>
                <a:srgbClr val="000000"/>
              </a:buClr>
              <a:buSzPts val="1600"/>
              <a:buChar char="○"/>
            </a:pPr>
            <a:r>
              <a:rPr lang="en" sz="1600">
                <a:solidFill>
                  <a:srgbClr val="000000"/>
                </a:solidFill>
              </a:rPr>
              <a:t>Despite comparable economies, substantial gaps in the number of educated foreigners</a:t>
            </a:r>
            <a:endParaRPr sz="1600">
              <a:solidFill>
                <a:srgbClr val="000000"/>
              </a:solidFill>
            </a:endParaRPr>
          </a:p>
          <a:p>
            <a:pPr indent="-330200" lvl="1" marL="914400" rtl="0" algn="l">
              <a:lnSpc>
                <a:spcPct val="105000"/>
              </a:lnSpc>
              <a:spcBef>
                <a:spcPts val="0"/>
              </a:spcBef>
              <a:spcAft>
                <a:spcPts val="0"/>
              </a:spcAft>
              <a:buClr>
                <a:srgbClr val="000000"/>
              </a:buClr>
              <a:buSzPts val="1600"/>
              <a:buChar char="○"/>
            </a:pPr>
            <a:r>
              <a:rPr lang="en" sz="1600">
                <a:solidFill>
                  <a:srgbClr val="000000"/>
                </a:solidFill>
              </a:rPr>
              <a:t>Examples: France vs. Germany, Sweden vs. Finland</a:t>
            </a:r>
            <a:endParaRPr sz="1600">
              <a:solidFill>
                <a:srgbClr val="000000"/>
              </a:solidFill>
            </a:endParaRPr>
          </a:p>
        </p:txBody>
      </p:sp>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15" name="Google Shape;115;p19"/>
          <p:cNvPicPr preferRelativeResize="0"/>
          <p:nvPr/>
        </p:nvPicPr>
        <p:blipFill>
          <a:blip r:embed="rId3">
            <a:alphaModFix/>
          </a:blip>
          <a:stretch>
            <a:fillRect/>
          </a:stretch>
        </p:blipFill>
        <p:spPr>
          <a:xfrm>
            <a:off x="4905426" y="0"/>
            <a:ext cx="423857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073269" y="4663225"/>
            <a:ext cx="948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1" name="Google Shape;121;p20"/>
          <p:cNvSpPr txBox="1"/>
          <p:nvPr>
            <p:ph type="title"/>
          </p:nvPr>
        </p:nvSpPr>
        <p:spPr>
          <a:xfrm rot="-5400000">
            <a:off x="676925" y="238525"/>
            <a:ext cx="3367500" cy="42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31"/>
              <a:t>Correlation Matrix</a:t>
            </a:r>
            <a:endParaRPr sz="2120"/>
          </a:p>
        </p:txBody>
      </p:sp>
      <p:pic>
        <p:nvPicPr>
          <p:cNvPr id="122" name="Google Shape;122;p20"/>
          <p:cNvPicPr preferRelativeResize="0"/>
          <p:nvPr/>
        </p:nvPicPr>
        <p:blipFill>
          <a:blip r:embed="rId3">
            <a:alphaModFix/>
          </a:blip>
          <a:stretch>
            <a:fillRect/>
          </a:stretch>
        </p:blipFill>
        <p:spPr>
          <a:xfrm>
            <a:off x="1110625" y="0"/>
            <a:ext cx="8033375" cy="5143500"/>
          </a:xfrm>
          <a:prstGeom prst="rect">
            <a:avLst/>
          </a:prstGeom>
          <a:noFill/>
          <a:ln>
            <a:noFill/>
          </a:ln>
        </p:spPr>
      </p:pic>
      <p:pic>
        <p:nvPicPr>
          <p:cNvPr id="123" name="Google Shape;123;p20"/>
          <p:cNvPicPr preferRelativeResize="0"/>
          <p:nvPr/>
        </p:nvPicPr>
        <p:blipFill>
          <a:blip r:embed="rId4">
            <a:alphaModFix/>
          </a:blip>
          <a:stretch>
            <a:fillRect/>
          </a:stretch>
        </p:blipFill>
        <p:spPr>
          <a:xfrm>
            <a:off x="201950" y="4663225"/>
            <a:ext cx="805825" cy="279246"/>
          </a:xfrm>
          <a:prstGeom prst="rect">
            <a:avLst/>
          </a:prstGeom>
          <a:noFill/>
          <a:ln>
            <a:noFill/>
          </a:ln>
        </p:spPr>
      </p:pic>
      <p:pic>
        <p:nvPicPr>
          <p:cNvPr id="124" name="Google Shape;124;p20"/>
          <p:cNvPicPr preferRelativeResize="0"/>
          <p:nvPr/>
        </p:nvPicPr>
        <p:blipFill>
          <a:blip r:embed="rId5">
            <a:alphaModFix/>
          </a:blip>
          <a:stretch>
            <a:fillRect/>
          </a:stretch>
        </p:blipFill>
        <p:spPr>
          <a:xfrm>
            <a:off x="5055100" y="0"/>
            <a:ext cx="2505075" cy="3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Economic Factors</a:t>
            </a:r>
            <a:endParaRPr/>
          </a:p>
        </p:txBody>
      </p:sp>
      <p:sp>
        <p:nvSpPr>
          <p:cNvPr id="130" name="Google Shape;130;p21"/>
          <p:cNvSpPr txBox="1"/>
          <p:nvPr>
            <p:ph idx="1" type="body"/>
          </p:nvPr>
        </p:nvSpPr>
        <p:spPr>
          <a:xfrm>
            <a:off x="311700" y="1505700"/>
            <a:ext cx="4050900" cy="33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To what extent do economic factors play a role in migration patterns?</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lang="en" sz="1600">
                <a:solidFill>
                  <a:srgbClr val="000000"/>
                </a:solidFill>
              </a:rPr>
              <a:t>There is a positive correlation between average salary and educated foreign population.</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Salary alone doesn't fully explain everything.</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Other factors influence migration patterns.</a:t>
            </a:r>
            <a:endParaRPr sz="1600">
              <a:solidFill>
                <a:srgbClr val="000000"/>
              </a:solidFill>
            </a:endParaRPr>
          </a:p>
        </p:txBody>
      </p:sp>
      <p:sp>
        <p:nvSpPr>
          <p:cNvPr id="131" name="Google Shape;131;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2" name="Google Shape;13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33" name="Google Shape;133;p21"/>
          <p:cNvPicPr preferRelativeResize="0"/>
          <p:nvPr/>
        </p:nvPicPr>
        <p:blipFill>
          <a:blip r:embed="rId3">
            <a:alphaModFix/>
          </a:blip>
          <a:stretch>
            <a:fillRect/>
          </a:stretch>
        </p:blipFill>
        <p:spPr>
          <a:xfrm>
            <a:off x="4311601" y="1293434"/>
            <a:ext cx="4832402" cy="38500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Social Factors</a:t>
            </a:r>
            <a:endParaRPr/>
          </a:p>
        </p:txBody>
      </p:sp>
      <p:sp>
        <p:nvSpPr>
          <p:cNvPr id="139" name="Google Shape;139;p22"/>
          <p:cNvSpPr txBox="1"/>
          <p:nvPr>
            <p:ph idx="1" type="body"/>
          </p:nvPr>
        </p:nvSpPr>
        <p:spPr>
          <a:xfrm>
            <a:off x="311725" y="1396675"/>
            <a:ext cx="31170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rPr>
              <a:t>To what extent do social factors play a role in migration patterns?</a:t>
            </a:r>
            <a:endParaRPr b="1"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First we take a look at the rich economies.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The conclusion are limited due to a low number of observations.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p:txBody>
      </p:sp>
      <p:sp>
        <p:nvSpPr>
          <p:cNvPr id="140" name="Google Shape;140;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2" name="Google Shape;142;p22"/>
          <p:cNvPicPr preferRelativeResize="0"/>
          <p:nvPr/>
        </p:nvPicPr>
        <p:blipFill>
          <a:blip r:embed="rId3">
            <a:alphaModFix/>
          </a:blip>
          <a:stretch>
            <a:fillRect/>
          </a:stretch>
        </p:blipFill>
        <p:spPr>
          <a:xfrm>
            <a:off x="3524194" y="1249675"/>
            <a:ext cx="5619805" cy="3861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811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Exploring Social Factors</a:t>
            </a:r>
            <a:endParaRPr sz="2820"/>
          </a:p>
          <a:p>
            <a:pPr indent="0" lvl="0" marL="0" rtl="0" algn="l">
              <a:spcBef>
                <a:spcPts val="0"/>
              </a:spcBef>
              <a:spcAft>
                <a:spcPts val="0"/>
              </a:spcAft>
              <a:buSzPts val="990"/>
              <a:buNone/>
            </a:pPr>
            <a:r>
              <a:t/>
            </a:r>
            <a:endParaRPr sz="2520"/>
          </a:p>
        </p:txBody>
      </p:sp>
      <p:sp>
        <p:nvSpPr>
          <p:cNvPr id="148" name="Google Shape;148;p23"/>
          <p:cNvSpPr txBox="1"/>
          <p:nvPr>
            <p:ph idx="1" type="body"/>
          </p:nvPr>
        </p:nvSpPr>
        <p:spPr>
          <a:xfrm>
            <a:off x="311700" y="1505700"/>
            <a:ext cx="32268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We have more data points for poorer economies.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T</a:t>
            </a:r>
            <a:r>
              <a:rPr lang="en" sz="1600">
                <a:solidFill>
                  <a:srgbClr val="000000"/>
                </a:solidFill>
              </a:rPr>
              <a:t>he confidence </a:t>
            </a:r>
            <a:r>
              <a:rPr lang="en" sz="1600">
                <a:solidFill>
                  <a:srgbClr val="000000"/>
                </a:solidFill>
              </a:rPr>
              <a:t>intervals</a:t>
            </a:r>
            <a:r>
              <a:rPr lang="en" sz="1600">
                <a:solidFill>
                  <a:srgbClr val="000000"/>
                </a:solidFill>
              </a:rPr>
              <a:t> seem to be smaller when compared to the richer economies.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There is a noticeable correlation with the Corruption Index and Press Freedom Index.</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149" name="Google Shape;149;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51" name="Google Shape;151;p23"/>
          <p:cNvPicPr preferRelativeResize="0"/>
          <p:nvPr/>
        </p:nvPicPr>
        <p:blipFill>
          <a:blip r:embed="rId3">
            <a:alphaModFix/>
          </a:blip>
          <a:stretch>
            <a:fillRect/>
          </a:stretch>
        </p:blipFill>
        <p:spPr>
          <a:xfrm>
            <a:off x="3468545" y="1244175"/>
            <a:ext cx="5675457" cy="389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a:t>
            </a:r>
            <a:endParaRPr/>
          </a:p>
        </p:txBody>
      </p:sp>
      <p:sp>
        <p:nvSpPr>
          <p:cNvPr id="157" name="Google Shape;157;p24"/>
          <p:cNvSpPr txBox="1"/>
          <p:nvPr>
            <p:ph idx="1" type="body"/>
          </p:nvPr>
        </p:nvSpPr>
        <p:spPr>
          <a:xfrm>
            <a:off x="311700" y="1505700"/>
            <a:ext cx="3153000" cy="3076200"/>
          </a:xfrm>
          <a:prstGeom prst="rect">
            <a:avLst/>
          </a:prstGeom>
        </p:spPr>
        <p:txBody>
          <a:bodyPr anchorCtr="0" anchor="t" bIns="91425" lIns="91425" spcFirstLastPara="1" rIns="91425" wrap="square" tIns="91425">
            <a:normAutofit fontScale="55000" lnSpcReduction="10000"/>
          </a:bodyPr>
          <a:lstStyle/>
          <a:p>
            <a:pPr indent="-317658" lvl="0" marL="457200" rtl="0" algn="l">
              <a:spcBef>
                <a:spcPts val="0"/>
              </a:spcBef>
              <a:spcAft>
                <a:spcPts val="0"/>
              </a:spcAft>
              <a:buClr>
                <a:srgbClr val="000000"/>
              </a:buClr>
              <a:buSzPct val="100000"/>
              <a:buChar char="●"/>
            </a:pPr>
            <a:r>
              <a:rPr lang="en" sz="2550">
                <a:solidFill>
                  <a:srgbClr val="000000"/>
                </a:solidFill>
              </a:rPr>
              <a:t>Cluster </a:t>
            </a:r>
            <a:r>
              <a:rPr lang="en" sz="2550">
                <a:solidFill>
                  <a:srgbClr val="000000"/>
                </a:solidFill>
              </a:rPr>
              <a:t>1</a:t>
            </a:r>
            <a:r>
              <a:rPr lang="en" sz="2550">
                <a:solidFill>
                  <a:srgbClr val="000000"/>
                </a:solidFill>
              </a:rPr>
              <a:t>:</a:t>
            </a:r>
            <a:endParaRPr sz="2550">
              <a:solidFill>
                <a:srgbClr val="000000"/>
              </a:solidFill>
            </a:endParaRPr>
          </a:p>
          <a:p>
            <a:pPr indent="-317658" lvl="1" marL="914400" rtl="0" algn="l">
              <a:spcBef>
                <a:spcPts val="0"/>
              </a:spcBef>
              <a:spcAft>
                <a:spcPts val="0"/>
              </a:spcAft>
              <a:buClr>
                <a:srgbClr val="000000"/>
              </a:buClr>
              <a:buSzPct val="100000"/>
              <a:buChar char="○"/>
            </a:pPr>
            <a:r>
              <a:rPr lang="en" sz="2550">
                <a:solidFill>
                  <a:srgbClr val="000000"/>
                </a:solidFill>
              </a:rPr>
              <a:t>Emphasis on Economic Factors:</a:t>
            </a:r>
            <a:endParaRPr sz="2550">
              <a:solidFill>
                <a:srgbClr val="000000"/>
              </a:solidFill>
            </a:endParaRPr>
          </a:p>
          <a:p>
            <a:pPr indent="-317658" lvl="1" marL="914400" rtl="0" algn="l">
              <a:spcBef>
                <a:spcPts val="0"/>
              </a:spcBef>
              <a:spcAft>
                <a:spcPts val="0"/>
              </a:spcAft>
              <a:buClr>
                <a:srgbClr val="000000"/>
              </a:buClr>
              <a:buSzPct val="100000"/>
              <a:buChar char="○"/>
            </a:pPr>
            <a:r>
              <a:rPr lang="en" sz="2550">
                <a:solidFill>
                  <a:srgbClr val="000000"/>
                </a:solidFill>
              </a:rPr>
              <a:t>GDP per capita, Average Salary, Corruption Index.</a:t>
            </a:r>
            <a:endParaRPr sz="2550">
              <a:solidFill>
                <a:srgbClr val="000000"/>
              </a:solidFill>
            </a:endParaRPr>
          </a:p>
          <a:p>
            <a:pPr indent="0" lvl="0" marL="0" rtl="0" algn="l">
              <a:spcBef>
                <a:spcPts val="0"/>
              </a:spcBef>
              <a:spcAft>
                <a:spcPts val="0"/>
              </a:spcAft>
              <a:buNone/>
            </a:pPr>
            <a:r>
              <a:t/>
            </a:r>
            <a:endParaRPr sz="2550">
              <a:solidFill>
                <a:srgbClr val="000000"/>
              </a:solidFill>
            </a:endParaRPr>
          </a:p>
          <a:p>
            <a:pPr indent="-317658" lvl="0" marL="457200" rtl="0" algn="l">
              <a:spcBef>
                <a:spcPts val="0"/>
              </a:spcBef>
              <a:spcAft>
                <a:spcPts val="0"/>
              </a:spcAft>
              <a:buClr>
                <a:srgbClr val="000000"/>
              </a:buClr>
              <a:buSzPct val="100000"/>
              <a:buChar char="●"/>
            </a:pPr>
            <a:r>
              <a:rPr lang="en" sz="2550">
                <a:solidFill>
                  <a:srgbClr val="000000"/>
                </a:solidFill>
              </a:rPr>
              <a:t>Cluster 2:</a:t>
            </a:r>
            <a:endParaRPr sz="2550">
              <a:solidFill>
                <a:srgbClr val="000000"/>
              </a:solidFill>
            </a:endParaRPr>
          </a:p>
          <a:p>
            <a:pPr indent="-317658" lvl="1" marL="914400" rtl="0" algn="l">
              <a:spcBef>
                <a:spcPts val="0"/>
              </a:spcBef>
              <a:spcAft>
                <a:spcPts val="0"/>
              </a:spcAft>
              <a:buClr>
                <a:srgbClr val="000000"/>
              </a:buClr>
              <a:buSzPct val="100000"/>
              <a:buChar char="○"/>
            </a:pPr>
            <a:r>
              <a:rPr lang="en" sz="2550">
                <a:solidFill>
                  <a:srgbClr val="000000"/>
                </a:solidFill>
              </a:rPr>
              <a:t>Focus on Social Factors:</a:t>
            </a:r>
            <a:endParaRPr sz="2550">
              <a:solidFill>
                <a:srgbClr val="000000"/>
              </a:solidFill>
            </a:endParaRPr>
          </a:p>
          <a:p>
            <a:pPr indent="-317658" lvl="1" marL="914400" rtl="0" algn="l">
              <a:spcBef>
                <a:spcPts val="0"/>
              </a:spcBef>
              <a:spcAft>
                <a:spcPts val="0"/>
              </a:spcAft>
              <a:buClr>
                <a:srgbClr val="000000"/>
              </a:buClr>
              <a:buSzPct val="100000"/>
              <a:buChar char="○"/>
            </a:pPr>
            <a:r>
              <a:rPr lang="en" sz="2550">
                <a:solidFill>
                  <a:srgbClr val="000000"/>
                </a:solidFill>
              </a:rPr>
              <a:t>Specialty cafes per million, Unemployment Rate.</a:t>
            </a:r>
            <a:endParaRPr sz="255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
        <p:nvSpPr>
          <p:cNvPr id="158" name="Google Shape;158;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60" name="Google Shape;160;p24"/>
          <p:cNvPicPr preferRelativeResize="0"/>
          <p:nvPr/>
        </p:nvPicPr>
        <p:blipFill>
          <a:blip r:embed="rId3">
            <a:alphaModFix/>
          </a:blip>
          <a:stretch>
            <a:fillRect/>
          </a:stretch>
        </p:blipFill>
        <p:spPr>
          <a:xfrm>
            <a:off x="3464573" y="1355088"/>
            <a:ext cx="5679427" cy="3377426"/>
          </a:xfrm>
          <a:prstGeom prst="rect">
            <a:avLst/>
          </a:prstGeom>
          <a:noFill/>
          <a:ln>
            <a:noFill/>
          </a:ln>
        </p:spPr>
      </p:pic>
      <p:pic>
        <p:nvPicPr>
          <p:cNvPr id="161" name="Google Shape;161;p24"/>
          <p:cNvPicPr preferRelativeResize="0"/>
          <p:nvPr/>
        </p:nvPicPr>
        <p:blipFill>
          <a:blip r:embed="rId4">
            <a:alphaModFix/>
          </a:blip>
          <a:stretch>
            <a:fillRect/>
          </a:stretch>
        </p:blipFill>
        <p:spPr>
          <a:xfrm>
            <a:off x="8124636" y="1578450"/>
            <a:ext cx="896514" cy="393600"/>
          </a:xfrm>
          <a:prstGeom prst="rect">
            <a:avLst/>
          </a:prstGeom>
          <a:noFill/>
          <a:ln>
            <a:noFill/>
          </a:ln>
        </p:spPr>
      </p:pic>
      <p:pic>
        <p:nvPicPr>
          <p:cNvPr id="162" name="Google Shape;162;p24"/>
          <p:cNvPicPr preferRelativeResize="0"/>
          <p:nvPr/>
        </p:nvPicPr>
        <p:blipFill>
          <a:blip r:embed="rId5">
            <a:alphaModFix/>
          </a:blip>
          <a:stretch>
            <a:fillRect/>
          </a:stretch>
        </p:blipFill>
        <p:spPr>
          <a:xfrm>
            <a:off x="6570550" y="1325450"/>
            <a:ext cx="1730100" cy="19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