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B40C79-5F61-4022-91F6-2D97B774D398}">
  <a:tblStyle styleId="{5DB40C79-5F61-4022-91F6-2D97B774D3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AA77C73-0134-4C0E-A8C6-CC1B7A3DB83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erriweather-bold.fntdata"/><Relationship Id="rId12" Type="http://schemas.openxmlformats.org/officeDocument/2006/relationships/slide" Target="slides/slide6.xml"/><Relationship Id="rId34" Type="http://schemas.openxmlformats.org/officeDocument/2006/relationships/font" Target="fonts/Merriweather-regular.fntdata"/><Relationship Id="rId15" Type="http://schemas.openxmlformats.org/officeDocument/2006/relationships/slide" Target="slides/slide9.xml"/><Relationship Id="rId37" Type="http://schemas.openxmlformats.org/officeDocument/2006/relationships/font" Target="fonts/Merriweather-boldItalic.fntdata"/><Relationship Id="rId14" Type="http://schemas.openxmlformats.org/officeDocument/2006/relationships/slide" Target="slides/slide8.xml"/><Relationship Id="rId36" Type="http://schemas.openxmlformats.org/officeDocument/2006/relationships/font" Target="fonts/Merriweather-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e0192c609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e0192c609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the next iteration step, we tried to combine the two for-loops in the solve function, namely the for loop that propagates the alldifferent constraint and the for loop that propagates the alldifferent results to the bounds.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That is possible because they iterate over the same scope and we can therefore remove this redundancy.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adaption did noch decrease the cycles by a lot as we can see on the right hand side.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 27 adds id 11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e0192c609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e0192c609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 then tried to change the occupation array filling logic. For that, we introduced a wile loop to the occupation array filling logic. With that, we iterate as long as there is a free value for low or high and then increase or decrease low or high respectively. To make this iteration possible, we had to remove the adoption from the silde before, where we combine the for loops. This adaption did help quite a lot, reducing the cycles from around 12 billion to around 7 billion.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 29 also removed id 11 (combined for-loops)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ecd3b8735_1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ecd3b8735_1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next adaption we tried was to add a flag to the sum calculation, which indicates that a change happened. With that, we can continue the sum calculation and do not restart once a change is made. We just keep track if a change happened and return 1 if so at the end.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also needed an equality check of high and low, that indicates wether to move to the next index.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 30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e0192c609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e0192c609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As for the next iteration, we bisected the range. The idea was to not simply test all values between lower and higher bound, but to bisect the range and to make two seperate calls to solve.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adaption ideally fails early. That means to find that one of these subranges does not contain a solution it doesnt need to explore it in more depth. This iteration step also drastically reduced the cycles needed. 4,5 Billion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31  includes  14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e0192c609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e0192c609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32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e0192c609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e0192c609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33</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e0192c609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e0192c609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34</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e0192c609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e0192c609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35</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e0192c609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e0192c609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f0c46891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f0c46891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e0192c609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e0192c609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ecd3b873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ecd3b87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ecd3b8735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aecd3b8735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ea2507c1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ea2507c1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e8b090da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e8b090da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e0192c609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e0192c609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Id3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e0192c609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e0192c609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id22(merges previous with 8)</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efdeb6fd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efdeb6fd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id22(merges previous with 8)</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e0192c609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e0192c609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Id </a:t>
            </a:r>
            <a:r>
              <a:rPr lang="en"/>
              <a:t>23 megres previous with (10,13)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e0192c609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e0192c609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24 combines previous with 15, 17 and 18</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e8bd57d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e8bd57d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Id </a:t>
            </a:r>
            <a:r>
              <a:rPr lang="en"/>
              <a:t>24 part 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e0192c609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e0192c609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26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highlight>
                <a:schemeClr val="accent2"/>
              </a:highlight>
            </a:endParaRPr>
          </a:p>
        </p:txBody>
      </p:sp>
      <p:sp>
        <p:nvSpPr>
          <p:cNvPr id="14" name="Google Shape;14;p2"/>
          <p:cNvSpPr txBox="1"/>
          <p:nvPr/>
        </p:nvSpPr>
        <p:spPr>
          <a:xfrm>
            <a:off x="159300" y="4663225"/>
            <a:ext cx="8070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latin typeface="Roboto"/>
                <a:ea typeface="Roboto"/>
                <a:cs typeface="Roboto"/>
                <a:sym typeface="Roboto"/>
              </a:rPr>
              <a:t>15.1.2024</a:t>
            </a:r>
            <a:endParaRPr sz="1000">
              <a:solidFill>
                <a:schemeClr val="accent2"/>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3" name="Shape 63"/>
        <p:cNvGrpSpPr/>
        <p:nvPr/>
      </p:nvGrpSpPr>
      <p:grpSpPr>
        <a:xfrm>
          <a:off x="0" y="0"/>
          <a:ext cx="0" cy="0"/>
          <a:chOff x="0" y="0"/>
          <a:chExt cx="0" cy="0"/>
        </a:xfrm>
      </p:grpSpPr>
      <p:sp>
        <p:nvSpPr>
          <p:cNvPr id="64" name="Google Shape;64;p11"/>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65" name="Google Shape;6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1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69" name="Google Shape;69;p12"/>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70" name="Google Shape;70;p12"/>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1" name="Google Shape;7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75" name="Google Shape;7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6" name="Shape 76"/>
        <p:cNvGrpSpPr/>
        <p:nvPr/>
      </p:nvGrpSpPr>
      <p:grpSpPr>
        <a:xfrm>
          <a:off x="0" y="0"/>
          <a:ext cx="0" cy="0"/>
          <a:chOff x="0" y="0"/>
          <a:chExt cx="0" cy="0"/>
        </a:xfrm>
      </p:grpSpPr>
      <p:sp>
        <p:nvSpPr>
          <p:cNvPr id="77" name="Google Shape;77;p14"/>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78" name="Google Shape;78;p14"/>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79" name="Google Shape;7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ype="secHead">
  <p:cSld name="SECTION_HEADER">
    <p:bg>
      <p:bgPr>
        <a:solidFill>
          <a:schemeClr val="lt1"/>
        </a:solidFill>
      </p:bgPr>
    </p:bg>
    <p:spTree>
      <p:nvGrpSpPr>
        <p:cNvPr id="15" name="Shape 15"/>
        <p:cNvGrpSpPr/>
        <p:nvPr/>
      </p:nvGrpSpPr>
      <p:grpSpPr>
        <a:xfrm>
          <a:off x="0" y="0"/>
          <a:ext cx="0" cy="0"/>
          <a:chOff x="0" y="0"/>
          <a:chExt cx="0" cy="0"/>
        </a:xfrm>
      </p:grpSpPr>
      <p:sp>
        <p:nvSpPr>
          <p:cNvPr id="16" name="Google Shape;16;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7" name="Google Shape;17;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dk1"/>
          </a:solidFill>
          <a:ln>
            <a:noFill/>
          </a:ln>
        </p:spPr>
      </p:sp>
      <p:sp>
        <p:nvSpPr>
          <p:cNvPr id="18" name="Google Shape;18;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3"/>
          <p:cNvSpPr txBox="1"/>
          <p:nvPr/>
        </p:nvSpPr>
        <p:spPr>
          <a:xfrm>
            <a:off x="159300" y="4663225"/>
            <a:ext cx="8070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Roboto"/>
                <a:ea typeface="Roboto"/>
                <a:cs typeface="Roboto"/>
                <a:sym typeface="Roboto"/>
              </a:rPr>
              <a:t>15.1.2024</a:t>
            </a:r>
            <a:endParaRPr sz="1000">
              <a:solidFill>
                <a:schemeClr val="accent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1">
  <p:cSld name="SECTION_HEADER_2">
    <p:bg>
      <p:bgPr>
        <a:solidFill>
          <a:schemeClr val="accent1"/>
        </a:solidFill>
      </p:bgPr>
    </p:bg>
    <p:spTree>
      <p:nvGrpSpPr>
        <p:cNvPr id="21" name="Shape 21"/>
        <p:cNvGrpSpPr/>
        <p:nvPr/>
      </p:nvGrpSpPr>
      <p:grpSpPr>
        <a:xfrm>
          <a:off x="0" y="0"/>
          <a:ext cx="0" cy="0"/>
          <a:chOff x="0" y="0"/>
          <a:chExt cx="0" cy="0"/>
        </a:xfrm>
      </p:grpSpPr>
      <p:sp>
        <p:nvSpPr>
          <p:cNvPr id="22" name="Google Shape;22;p4"/>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3" name="Google Shape;23;p4"/>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4" name="Google Shape;24;p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4"/>
          <p:cNvSpPr txBox="1"/>
          <p:nvPr/>
        </p:nvSpPr>
        <p:spPr>
          <a:xfrm>
            <a:off x="159300" y="4663225"/>
            <a:ext cx="8070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latin typeface="Roboto"/>
                <a:ea typeface="Roboto"/>
                <a:cs typeface="Roboto"/>
                <a:sym typeface="Roboto"/>
              </a:rPr>
              <a:t>15.1.2024</a:t>
            </a:r>
            <a:endParaRPr sz="1000">
              <a:solidFill>
                <a:schemeClr val="accent2"/>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Header">
  <p:cSld name="SECTION_HEADER_1">
    <p:bg>
      <p:bgPr>
        <a:solidFill>
          <a:schemeClr val="accent3"/>
        </a:solidFill>
      </p:bgPr>
    </p:bg>
    <p:spTree>
      <p:nvGrpSpPr>
        <p:cNvPr id="27" name="Shape 27"/>
        <p:cNvGrpSpPr/>
        <p:nvPr/>
      </p:nvGrpSpPr>
      <p:grpSpPr>
        <a:xfrm>
          <a:off x="0" y="0"/>
          <a:ext cx="0" cy="0"/>
          <a:chOff x="0" y="0"/>
          <a:chExt cx="0" cy="0"/>
        </a:xfrm>
      </p:grpSpPr>
      <p:sp>
        <p:nvSpPr>
          <p:cNvPr id="28" name="Google Shape;28;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9" name="Google Shape;29;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0" name="Google Shape;30;p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5" name="Google Shape;35;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6" name="Google Shape;36;p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7" name="Google Shape;37;p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6"/>
          <p:cNvSpPr txBox="1"/>
          <p:nvPr/>
        </p:nvSpPr>
        <p:spPr>
          <a:xfrm>
            <a:off x="159325" y="4663225"/>
            <a:ext cx="11706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15.1.2024</a:t>
            </a:r>
            <a:endParaRPr sz="1000">
              <a:solidFill>
                <a:schemeClr val="lt1"/>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3" name="Google Shape;43;p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4" name="Google Shape;44;p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5" name="Google Shape;4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7"/>
          <p:cNvSpPr txBox="1"/>
          <p:nvPr/>
        </p:nvSpPr>
        <p:spPr>
          <a:xfrm>
            <a:off x="311725" y="4663225"/>
            <a:ext cx="94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1394D"/>
                </a:solidFill>
                <a:latin typeface="Roboto"/>
                <a:ea typeface="Roboto"/>
                <a:cs typeface="Roboto"/>
                <a:sym typeface="Roboto"/>
              </a:rPr>
              <a:t>15.1.2024</a:t>
            </a:r>
            <a:endParaRPr sz="900">
              <a:solidFill>
                <a:srgbClr val="31394D"/>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0" name="Google Shape;5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txBox="1"/>
          <p:nvPr>
            <p:ph type="title"/>
          </p:nvPr>
        </p:nvSpPr>
        <p:spPr>
          <a:xfrm>
            <a:off x="311725" y="500925"/>
            <a:ext cx="3127500" cy="910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4" name="Google Shape;54;p9"/>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5" name="Google Shape;55;p9"/>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9"/>
          <p:cNvSpPr txBox="1"/>
          <p:nvPr/>
        </p:nvSpPr>
        <p:spPr>
          <a:xfrm>
            <a:off x="159325" y="4723975"/>
            <a:ext cx="901500" cy="2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highlight>
                  <a:schemeClr val="dk1"/>
                </a:highlight>
                <a:latin typeface="Roboto"/>
                <a:ea typeface="Roboto"/>
                <a:cs typeface="Roboto"/>
                <a:sym typeface="Roboto"/>
              </a:rPr>
              <a:t>15.1.2024</a:t>
            </a:r>
            <a:endParaRPr sz="1000">
              <a:solidFill>
                <a:schemeClr val="accent2"/>
              </a:solidFill>
              <a:highlight>
                <a:schemeClr val="dk1"/>
              </a:highlight>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57" name="Shape 57"/>
        <p:cNvGrpSpPr/>
        <p:nvPr/>
      </p:nvGrpSpPr>
      <p:grpSpPr>
        <a:xfrm>
          <a:off x="0" y="0"/>
          <a:ext cx="0" cy="0"/>
          <a:chOff x="0" y="0"/>
          <a:chExt cx="0" cy="0"/>
        </a:xfrm>
      </p:grpSpPr>
      <p:sp>
        <p:nvSpPr>
          <p:cNvPr id="58" name="Google Shape;58;p10"/>
          <p:cNvSpPr/>
          <p:nvPr/>
        </p:nvSpPr>
        <p:spPr>
          <a:xfrm flipH="1">
            <a:off x="3764400" y="0"/>
            <a:ext cx="53796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0"/>
          <p:cNvSpPr txBox="1"/>
          <p:nvPr>
            <p:ph type="title"/>
          </p:nvPr>
        </p:nvSpPr>
        <p:spPr>
          <a:xfrm>
            <a:off x="311725" y="500925"/>
            <a:ext cx="3127500" cy="9108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0" name="Google Shape;60;p10"/>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1"/>
              </a:buClr>
              <a:buSzPts val="1300"/>
              <a:buChar char="●"/>
              <a:defRPr>
                <a:solidFill>
                  <a:schemeClr val="accent1"/>
                </a:solidFill>
              </a:defRPr>
            </a:lvl1pPr>
            <a:lvl2pPr indent="-298450" lvl="1" marL="914400" rtl="0">
              <a:spcBef>
                <a:spcPts val="0"/>
              </a:spcBef>
              <a:spcAft>
                <a:spcPts val="0"/>
              </a:spcAft>
              <a:buClr>
                <a:schemeClr val="accent1"/>
              </a:buClr>
              <a:buSzPts val="1100"/>
              <a:buChar char="○"/>
              <a:defRPr>
                <a:solidFill>
                  <a:schemeClr val="accent1"/>
                </a:solidFill>
              </a:defRPr>
            </a:lvl2pPr>
            <a:lvl3pPr indent="-298450" lvl="2" marL="1371600" rtl="0">
              <a:spcBef>
                <a:spcPts val="0"/>
              </a:spcBef>
              <a:spcAft>
                <a:spcPts val="0"/>
              </a:spcAft>
              <a:buClr>
                <a:schemeClr val="accent1"/>
              </a:buClr>
              <a:buSzPts val="1100"/>
              <a:buChar char="■"/>
              <a:defRPr>
                <a:solidFill>
                  <a:schemeClr val="accent1"/>
                </a:solidFill>
              </a:defRPr>
            </a:lvl3pPr>
            <a:lvl4pPr indent="-298450" lvl="3" marL="1828800" rtl="0">
              <a:spcBef>
                <a:spcPts val="0"/>
              </a:spcBef>
              <a:spcAft>
                <a:spcPts val="0"/>
              </a:spcAft>
              <a:buClr>
                <a:schemeClr val="accent1"/>
              </a:buClr>
              <a:buSzPts val="1100"/>
              <a:buChar char="●"/>
              <a:defRPr>
                <a:solidFill>
                  <a:schemeClr val="accent1"/>
                </a:solidFill>
              </a:defRPr>
            </a:lvl4pPr>
            <a:lvl5pPr indent="-298450" lvl="4" marL="2286000" rtl="0">
              <a:spcBef>
                <a:spcPts val="0"/>
              </a:spcBef>
              <a:spcAft>
                <a:spcPts val="0"/>
              </a:spcAft>
              <a:buClr>
                <a:schemeClr val="accent1"/>
              </a:buClr>
              <a:buSzPts val="1100"/>
              <a:buChar char="○"/>
              <a:defRPr>
                <a:solidFill>
                  <a:schemeClr val="accent1"/>
                </a:solidFill>
              </a:defRPr>
            </a:lvl5pPr>
            <a:lvl6pPr indent="-298450" lvl="5" marL="2743200" rtl="0">
              <a:spcBef>
                <a:spcPts val="0"/>
              </a:spcBef>
              <a:spcAft>
                <a:spcPts val="0"/>
              </a:spcAft>
              <a:buClr>
                <a:schemeClr val="accent1"/>
              </a:buClr>
              <a:buSzPts val="1100"/>
              <a:buChar char="■"/>
              <a:defRPr>
                <a:solidFill>
                  <a:schemeClr val="accent1"/>
                </a:solidFill>
              </a:defRPr>
            </a:lvl6pPr>
            <a:lvl7pPr indent="-298450" lvl="6" marL="3200400" rtl="0">
              <a:spcBef>
                <a:spcPts val="0"/>
              </a:spcBef>
              <a:spcAft>
                <a:spcPts val="0"/>
              </a:spcAft>
              <a:buClr>
                <a:schemeClr val="accent1"/>
              </a:buClr>
              <a:buSzPts val="1100"/>
              <a:buChar char="●"/>
              <a:defRPr>
                <a:solidFill>
                  <a:schemeClr val="accent1"/>
                </a:solidFill>
              </a:defRPr>
            </a:lvl7pPr>
            <a:lvl8pPr indent="-298450" lvl="7" marL="3657600" rtl="0">
              <a:spcBef>
                <a:spcPts val="0"/>
              </a:spcBef>
              <a:spcAft>
                <a:spcPts val="0"/>
              </a:spcAft>
              <a:buClr>
                <a:schemeClr val="accent1"/>
              </a:buClr>
              <a:buSzPts val="1100"/>
              <a:buChar char="○"/>
              <a:defRPr>
                <a:solidFill>
                  <a:schemeClr val="accent1"/>
                </a:solidFill>
              </a:defRPr>
            </a:lvl8pPr>
            <a:lvl9pPr indent="-298450" lvl="8" marL="4114800" rtl="0">
              <a:spcBef>
                <a:spcPts val="0"/>
              </a:spcBef>
              <a:spcAft>
                <a:spcPts val="0"/>
              </a:spcAft>
              <a:buClr>
                <a:schemeClr val="accent1"/>
              </a:buClr>
              <a:buSzPts val="1100"/>
              <a:buChar char="■"/>
              <a:defRPr>
                <a:solidFill>
                  <a:schemeClr val="accent1"/>
                </a:solidFill>
              </a:defRPr>
            </a:lvl9pPr>
          </a:lstStyle>
          <a:p/>
        </p:txBody>
      </p:sp>
      <p:sp>
        <p:nvSpPr>
          <p:cNvPr id="61" name="Google Shape;6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0"/>
          <p:cNvSpPr txBox="1"/>
          <p:nvPr/>
        </p:nvSpPr>
        <p:spPr>
          <a:xfrm>
            <a:off x="159325" y="4723975"/>
            <a:ext cx="901500" cy="2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1"/>
                </a:solidFill>
                <a:highlight>
                  <a:schemeClr val="lt1"/>
                </a:highlight>
                <a:latin typeface="Roboto"/>
                <a:ea typeface="Roboto"/>
                <a:cs typeface="Roboto"/>
                <a:sym typeface="Roboto"/>
              </a:rPr>
              <a:t>15.1.2024</a:t>
            </a:r>
            <a:endParaRPr sz="1000">
              <a:solidFill>
                <a:schemeClr val="accent1"/>
              </a:solidFill>
              <a:highlight>
                <a:schemeClr val="lt1"/>
              </a:highlight>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Magic Hexagon</a:t>
            </a:r>
            <a:endParaRPr/>
          </a:p>
        </p:txBody>
      </p:sp>
      <p:sp>
        <p:nvSpPr>
          <p:cNvPr id="87" name="Google Shape;87;p16"/>
          <p:cNvSpPr txBox="1"/>
          <p:nvPr>
            <p:ph idx="1" type="subTitle"/>
          </p:nvPr>
        </p:nvSpPr>
        <p:spPr>
          <a:xfrm>
            <a:off x="311700" y="119818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17</a:t>
            </a:r>
            <a:endParaRPr/>
          </a:p>
          <a:p>
            <a:pPr indent="0" lvl="0" marL="0" rtl="0" algn="l">
              <a:spcBef>
                <a:spcPts val="0"/>
              </a:spcBef>
              <a:spcAft>
                <a:spcPts val="0"/>
              </a:spcAft>
              <a:buNone/>
            </a:pPr>
            <a:r>
              <a:t/>
            </a:r>
            <a:endParaRPr/>
          </a:p>
        </p:txBody>
      </p:sp>
      <p:sp>
        <p:nvSpPr>
          <p:cNvPr id="88" name="Google Shape;88;p16"/>
          <p:cNvSpPr txBox="1"/>
          <p:nvPr/>
        </p:nvSpPr>
        <p:spPr>
          <a:xfrm>
            <a:off x="5675400" y="3143150"/>
            <a:ext cx="3156900" cy="1463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accent2"/>
                </a:solidFill>
                <a:latin typeface="Roboto"/>
                <a:ea typeface="Roboto"/>
                <a:cs typeface="Roboto"/>
                <a:sym typeface="Roboto"/>
              </a:rPr>
              <a:t>Christoph Bartmann</a:t>
            </a:r>
            <a:endParaRPr sz="1600">
              <a:solidFill>
                <a:schemeClr val="accent2"/>
              </a:solidFill>
              <a:latin typeface="Roboto"/>
              <a:ea typeface="Roboto"/>
              <a:cs typeface="Roboto"/>
              <a:sym typeface="Roboto"/>
            </a:endParaRPr>
          </a:p>
          <a:p>
            <a:pPr indent="0" lvl="0" marL="0" rtl="0" algn="ctr">
              <a:spcBef>
                <a:spcPts val="0"/>
              </a:spcBef>
              <a:spcAft>
                <a:spcPts val="0"/>
              </a:spcAft>
              <a:buNone/>
            </a:pPr>
            <a:r>
              <a:t/>
            </a:r>
            <a:endParaRPr sz="1300">
              <a:solidFill>
                <a:schemeClr val="accent2"/>
              </a:solidFill>
              <a:latin typeface="Roboto"/>
              <a:ea typeface="Roboto"/>
              <a:cs typeface="Roboto"/>
              <a:sym typeface="Roboto"/>
            </a:endParaRPr>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25" y="500925"/>
            <a:ext cx="31275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Combined for-loops</a:t>
            </a:r>
            <a:endParaRPr/>
          </a:p>
        </p:txBody>
      </p:sp>
      <p:sp>
        <p:nvSpPr>
          <p:cNvPr id="190" name="Google Shape;190;p25"/>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Combined the loops that </a:t>
            </a:r>
            <a:endParaRPr/>
          </a:p>
          <a:p>
            <a:pPr indent="-311150" lvl="0" marL="457200" rtl="0" algn="l">
              <a:spcBef>
                <a:spcPts val="1200"/>
              </a:spcBef>
              <a:spcAft>
                <a:spcPts val="0"/>
              </a:spcAft>
              <a:buSzPts val="1300"/>
              <a:buChar char="●"/>
            </a:pPr>
            <a:r>
              <a:rPr lang="en"/>
              <a:t>propagate the alldifferent constraint</a:t>
            </a:r>
            <a:endParaRPr/>
          </a:p>
          <a:p>
            <a:pPr indent="-311150" lvl="0" marL="457200" rtl="0" algn="l">
              <a:spcBef>
                <a:spcPts val="0"/>
              </a:spcBef>
              <a:spcAft>
                <a:spcPts val="0"/>
              </a:spcAft>
              <a:buSzPts val="1300"/>
              <a:buChar char="●"/>
            </a:pPr>
            <a:r>
              <a:rPr lang="en"/>
              <a:t>propagate the alldifferent results to bounds</a:t>
            </a:r>
            <a:endParaRPr/>
          </a:p>
          <a:p>
            <a:pPr indent="0" lvl="0" marL="0" rtl="0" algn="l">
              <a:spcBef>
                <a:spcPts val="1200"/>
              </a:spcBef>
              <a:spcAft>
                <a:spcPts val="1200"/>
              </a:spcAft>
              <a:buNone/>
            </a:pPr>
            <a:r>
              <a:rPr lang="en"/>
              <a:t>They iterate the same scope (redundancy)</a:t>
            </a:r>
            <a:endParaRPr/>
          </a:p>
        </p:txBody>
      </p:sp>
      <p:sp>
        <p:nvSpPr>
          <p:cNvPr id="191" name="Google Shape;191;p25"/>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25"/>
          <p:cNvPicPr preferRelativeResize="0"/>
          <p:nvPr/>
        </p:nvPicPr>
        <p:blipFill>
          <a:blip r:embed="rId3">
            <a:alphaModFix/>
          </a:blip>
          <a:stretch>
            <a:fillRect/>
          </a:stretch>
        </p:blipFill>
        <p:spPr>
          <a:xfrm>
            <a:off x="4116275" y="207538"/>
            <a:ext cx="4728434" cy="47284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25" y="500925"/>
            <a:ext cx="32799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Changed Occupation Array Filling</a:t>
            </a:r>
            <a:endParaRPr sz="2320"/>
          </a:p>
        </p:txBody>
      </p:sp>
      <p:sp>
        <p:nvSpPr>
          <p:cNvPr id="198" name="Google Shape;198;p26"/>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Include while loop in occupation array filling</a:t>
            </a:r>
            <a:endParaRPr/>
          </a:p>
          <a:p>
            <a:pPr indent="0" lvl="0" marL="0" marR="0" rtl="0" algn="l">
              <a:lnSpc>
                <a:spcPct val="115000"/>
              </a:lnSpc>
              <a:spcBef>
                <a:spcPts val="1200"/>
              </a:spcBef>
              <a:spcAft>
                <a:spcPts val="0"/>
              </a:spcAft>
              <a:buNone/>
            </a:pPr>
            <a:r>
              <a:rPr lang="en"/>
              <a:t>As long as free value for low/high, we increase low/high</a:t>
            </a:r>
            <a:endParaRPr/>
          </a:p>
          <a:p>
            <a:pPr indent="0" lvl="0" marL="0" marR="0" rtl="0" algn="l">
              <a:lnSpc>
                <a:spcPct val="115000"/>
              </a:lnSpc>
              <a:spcBef>
                <a:spcPts val="1200"/>
              </a:spcBef>
              <a:spcAft>
                <a:spcPts val="1200"/>
              </a:spcAft>
              <a:buNone/>
            </a:pPr>
            <a:r>
              <a:rPr lang="en"/>
              <a:t>Removed Combined for-loops from previous slide</a:t>
            </a:r>
            <a:endParaRPr/>
          </a:p>
        </p:txBody>
      </p:sp>
      <p:sp>
        <p:nvSpPr>
          <p:cNvPr id="199" name="Google Shape;199;p26"/>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26"/>
          <p:cNvPicPr preferRelativeResize="0"/>
          <p:nvPr/>
        </p:nvPicPr>
        <p:blipFill>
          <a:blip r:embed="rId3">
            <a:alphaModFix/>
          </a:blip>
          <a:stretch>
            <a:fillRect/>
          </a:stretch>
        </p:blipFill>
        <p:spPr>
          <a:xfrm>
            <a:off x="4118800" y="208025"/>
            <a:ext cx="4727447" cy="47274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311725" y="500925"/>
            <a:ext cx="31275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 Calculation Changed Flag</a:t>
            </a:r>
            <a:endParaRPr/>
          </a:p>
        </p:txBody>
      </p:sp>
      <p:sp>
        <p:nvSpPr>
          <p:cNvPr id="206" name="Google Shape;206;p27"/>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Introducing flag in Sum calculation:</a:t>
            </a:r>
            <a:endParaRPr/>
          </a:p>
          <a:p>
            <a:pPr indent="-311150" lvl="0" marL="457200" rtl="0" algn="l">
              <a:spcBef>
                <a:spcPts val="1200"/>
              </a:spcBef>
              <a:spcAft>
                <a:spcPts val="0"/>
              </a:spcAft>
              <a:buSzPts val="1300"/>
              <a:buChar char="●"/>
            </a:pPr>
            <a:r>
              <a:rPr lang="en"/>
              <a:t>Continue sum calculation and not restart once a change is made</a:t>
            </a:r>
            <a:endParaRPr/>
          </a:p>
          <a:p>
            <a:pPr indent="-311150" lvl="0" marL="457200" rtl="0" algn="l">
              <a:spcBef>
                <a:spcPts val="0"/>
              </a:spcBef>
              <a:spcAft>
                <a:spcPts val="0"/>
              </a:spcAft>
              <a:buSzPts val="1300"/>
              <a:buChar char="●"/>
            </a:pPr>
            <a:r>
              <a:rPr lang="en"/>
              <a:t>Keep track in flag if a change </a:t>
            </a:r>
            <a:r>
              <a:rPr lang="en"/>
              <a:t>happened</a:t>
            </a:r>
            <a:endParaRPr/>
          </a:p>
          <a:p>
            <a:pPr indent="-311150" lvl="0" marL="457200" rtl="0" algn="l">
              <a:spcBef>
                <a:spcPts val="0"/>
              </a:spcBef>
              <a:spcAft>
                <a:spcPts val="0"/>
              </a:spcAft>
              <a:buSzPts val="1300"/>
              <a:buChar char="●"/>
            </a:pPr>
            <a:r>
              <a:rPr lang="en"/>
              <a:t>If it did return 1</a:t>
            </a:r>
            <a:endParaRPr/>
          </a:p>
          <a:p>
            <a:pPr indent="0" lvl="0" marL="0" rtl="0" algn="l">
              <a:spcBef>
                <a:spcPts val="1200"/>
              </a:spcBef>
              <a:spcAft>
                <a:spcPts val="1200"/>
              </a:spcAft>
              <a:buNone/>
            </a:pPr>
            <a:r>
              <a:rPr lang="en"/>
              <a:t>Introduced equality check of hi and lo, to move to next index</a:t>
            </a:r>
            <a:endParaRPr/>
          </a:p>
        </p:txBody>
      </p:sp>
      <p:sp>
        <p:nvSpPr>
          <p:cNvPr id="207" name="Google Shape;207;p27"/>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27"/>
          <p:cNvPicPr preferRelativeResize="0"/>
          <p:nvPr/>
        </p:nvPicPr>
        <p:blipFill>
          <a:blip r:embed="rId3">
            <a:alphaModFix/>
          </a:blip>
          <a:stretch>
            <a:fillRect/>
          </a:stretch>
        </p:blipFill>
        <p:spPr>
          <a:xfrm>
            <a:off x="4116275" y="207538"/>
            <a:ext cx="4728434" cy="47284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311725" y="500925"/>
            <a:ext cx="31275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Bisection of Range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4" name="Google Shape;214;p28"/>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 simply test all values between the lower and higher bound</a:t>
            </a:r>
            <a:endParaRPr/>
          </a:p>
          <a:p>
            <a:pPr indent="0" lvl="0" marL="0" marR="0" rtl="0" algn="l">
              <a:lnSpc>
                <a:spcPct val="115000"/>
              </a:lnSpc>
              <a:spcBef>
                <a:spcPts val="1200"/>
              </a:spcBef>
              <a:spcAft>
                <a:spcPts val="0"/>
              </a:spcAft>
              <a:buNone/>
            </a:pPr>
            <a:r>
              <a:rPr lang="en"/>
              <a:t>Bisect range and make two </a:t>
            </a:r>
            <a:r>
              <a:rPr lang="en"/>
              <a:t>separate</a:t>
            </a:r>
            <a:r>
              <a:rPr lang="en"/>
              <a:t> </a:t>
            </a:r>
            <a:r>
              <a:rPr lang="en"/>
              <a:t>calls to solve</a:t>
            </a:r>
            <a:endParaRPr/>
          </a:p>
          <a:p>
            <a:pPr indent="0" lvl="0" marL="0" marR="0" rtl="0" algn="l">
              <a:lnSpc>
                <a:spcPct val="115000"/>
              </a:lnSpc>
              <a:spcBef>
                <a:spcPts val="1200"/>
              </a:spcBef>
              <a:spcAft>
                <a:spcPts val="0"/>
              </a:spcAft>
              <a:buNone/>
            </a:pPr>
            <a:r>
              <a:rPr lang="en"/>
              <a:t>Ideally fail early, find that one of these subranges does not contain a solution without exploring it in more depth.</a:t>
            </a:r>
            <a:endParaRPr b="1" sz="2300">
              <a:solidFill>
                <a:srgbClr val="E6EDF3"/>
              </a:solidFill>
              <a:latin typeface="Arial"/>
              <a:ea typeface="Arial"/>
              <a:cs typeface="Arial"/>
              <a:sym typeface="Arial"/>
            </a:endParaRPr>
          </a:p>
          <a:p>
            <a:pPr indent="0" lvl="0" marL="0" rtl="0" algn="l">
              <a:spcBef>
                <a:spcPts val="1200"/>
              </a:spcBef>
              <a:spcAft>
                <a:spcPts val="1200"/>
              </a:spcAft>
              <a:buNone/>
            </a:pPr>
            <a:r>
              <a:t/>
            </a:r>
            <a:endParaRPr/>
          </a:p>
        </p:txBody>
      </p:sp>
      <p:sp>
        <p:nvSpPr>
          <p:cNvPr id="215" name="Google Shape;215;p28"/>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28"/>
          <p:cNvPicPr preferRelativeResize="0"/>
          <p:nvPr/>
        </p:nvPicPr>
        <p:blipFill>
          <a:blip r:embed="rId3">
            <a:alphaModFix/>
          </a:blip>
          <a:stretch>
            <a:fillRect/>
          </a:stretch>
        </p:blipFill>
        <p:spPr>
          <a:xfrm>
            <a:off x="4116275" y="207538"/>
            <a:ext cx="4728434" cy="47284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311725" y="500925"/>
            <a:ext cx="31275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Highest Lower Bound Heuristic</a:t>
            </a:r>
            <a:endParaRPr/>
          </a:p>
        </p:txBody>
      </p:sp>
      <p:sp>
        <p:nvSpPr>
          <p:cNvPr id="222" name="Google Shape;222;p29"/>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each labeling step, go through all indices</a:t>
            </a:r>
            <a:endParaRPr/>
          </a:p>
          <a:p>
            <a:pPr indent="0" lvl="0" marL="0" rtl="0" algn="l">
              <a:spcBef>
                <a:spcPts val="1200"/>
              </a:spcBef>
              <a:spcAft>
                <a:spcPts val="0"/>
              </a:spcAft>
              <a:buNone/>
            </a:pPr>
            <a:r>
              <a:rPr lang="en"/>
              <a:t>Select the variable with highest lower bound next</a:t>
            </a:r>
            <a:endParaRPr/>
          </a:p>
          <a:p>
            <a:pPr indent="0" lvl="0" marL="0" rtl="0" algn="l">
              <a:spcBef>
                <a:spcPts val="1200"/>
              </a:spcBef>
              <a:spcAft>
                <a:spcPts val="1200"/>
              </a:spcAft>
              <a:buNone/>
            </a:pPr>
            <a:r>
              <a:rPr lang="en"/>
              <a:t>Indices are still at first </a:t>
            </a:r>
            <a:r>
              <a:rPr lang="en"/>
              <a:t>explored</a:t>
            </a:r>
            <a:r>
              <a:rPr lang="en"/>
              <a:t> by the spiral but after the first index heuristic takes over</a:t>
            </a:r>
            <a:endParaRPr/>
          </a:p>
        </p:txBody>
      </p:sp>
      <p:sp>
        <p:nvSpPr>
          <p:cNvPr id="223" name="Google Shape;223;p29"/>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29"/>
          <p:cNvPicPr preferRelativeResize="0"/>
          <p:nvPr/>
        </p:nvPicPr>
        <p:blipFill>
          <a:blip r:embed="rId3">
            <a:alphaModFix/>
          </a:blip>
          <a:stretch>
            <a:fillRect/>
          </a:stretch>
        </p:blipFill>
        <p:spPr>
          <a:xfrm>
            <a:off x="4116300" y="207538"/>
            <a:ext cx="4728434" cy="47284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311725" y="500925"/>
            <a:ext cx="3127500" cy="9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Corners First</a:t>
            </a:r>
            <a:endParaRPr/>
          </a:p>
        </p:txBody>
      </p:sp>
      <p:sp>
        <p:nvSpPr>
          <p:cNvPr id="230" name="Google Shape;230;p30"/>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Put the corners in the </a:t>
            </a:r>
            <a:r>
              <a:rPr lang="en"/>
              <a:t>beginning</a:t>
            </a:r>
            <a:r>
              <a:rPr lang="en"/>
              <a:t> of the static indexing </a:t>
            </a:r>
            <a:endParaRPr/>
          </a:p>
          <a:p>
            <a:pPr indent="0" lvl="0" marL="0" rtl="0" algn="l">
              <a:spcBef>
                <a:spcPts val="1200"/>
              </a:spcBef>
              <a:spcAft>
                <a:spcPts val="0"/>
              </a:spcAft>
              <a:buNone/>
            </a:pPr>
            <a:r>
              <a:rPr lang="en"/>
              <a:t>Remaining </a:t>
            </a:r>
            <a:r>
              <a:rPr lang="en"/>
              <a:t>static indices are still spiral</a:t>
            </a:r>
            <a:endParaRPr/>
          </a:p>
          <a:p>
            <a:pPr indent="0" lvl="0" marL="0" rtl="0" algn="l">
              <a:spcBef>
                <a:spcPts val="1200"/>
              </a:spcBef>
              <a:spcAft>
                <a:spcPts val="1200"/>
              </a:spcAft>
              <a:buNone/>
            </a:pPr>
            <a:r>
              <a:rPr lang="en"/>
              <a:t>Corners are involved in the most constraints</a:t>
            </a:r>
            <a:endParaRPr/>
          </a:p>
        </p:txBody>
      </p:sp>
      <p:sp>
        <p:nvSpPr>
          <p:cNvPr id="231" name="Google Shape;231;p30"/>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30"/>
          <p:cNvPicPr preferRelativeResize="0"/>
          <p:nvPr/>
        </p:nvPicPr>
        <p:blipFill>
          <a:blip r:embed="rId3">
            <a:alphaModFix/>
          </a:blip>
          <a:stretch>
            <a:fillRect/>
          </a:stretch>
        </p:blipFill>
        <p:spPr>
          <a:xfrm>
            <a:off x="4116275" y="207525"/>
            <a:ext cx="4728434" cy="47284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311725" y="500925"/>
            <a:ext cx="31275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Spiral Path Removal</a:t>
            </a:r>
            <a:endParaRPr/>
          </a:p>
        </p:txBody>
      </p:sp>
      <p:sp>
        <p:nvSpPr>
          <p:cNvPr id="238" name="Google Shape;238;p31"/>
          <p:cNvSpPr txBox="1"/>
          <p:nvPr>
            <p:ph idx="1" type="body"/>
          </p:nvPr>
        </p:nvSpPr>
        <p:spPr>
          <a:xfrm>
            <a:off x="311725" y="1411725"/>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Remove spiral ordering, redundant at this point</a:t>
            </a:r>
            <a:endParaRPr/>
          </a:p>
          <a:p>
            <a:pPr indent="0" lvl="0" marL="0" rtl="0" algn="l">
              <a:spcBef>
                <a:spcPts val="1200"/>
              </a:spcBef>
              <a:spcAft>
                <a:spcPts val="0"/>
              </a:spcAft>
              <a:buNone/>
            </a:pPr>
            <a:r>
              <a:rPr lang="en"/>
              <a:t>Overhead of spiral computation is removed</a:t>
            </a:r>
            <a:endParaRPr/>
          </a:p>
          <a:p>
            <a:pPr indent="0" lvl="0" marL="0" rtl="0" algn="l">
              <a:spcBef>
                <a:spcPts val="1200"/>
              </a:spcBef>
              <a:spcAft>
                <a:spcPts val="0"/>
              </a:spcAft>
              <a:buNone/>
            </a:pPr>
            <a:r>
              <a:rPr lang="en"/>
              <a:t>S</a:t>
            </a:r>
            <a:r>
              <a:rPr lang="en"/>
              <a:t>imply</a:t>
            </a:r>
            <a:r>
              <a:rPr lang="en"/>
              <a:t> have static list with corners in first positions</a:t>
            </a:r>
            <a:endParaRPr/>
          </a:p>
          <a:p>
            <a:pPr indent="0" lvl="0" marL="0" rtl="0" algn="l">
              <a:spcBef>
                <a:spcPts val="1200"/>
              </a:spcBef>
              <a:spcAft>
                <a:spcPts val="0"/>
              </a:spcAft>
              <a:buNone/>
            </a:pPr>
            <a:r>
              <a:rPr lang="en"/>
              <a:t>Index selection is done by heuristic anyway</a:t>
            </a:r>
            <a:endParaRPr/>
          </a:p>
          <a:p>
            <a:pPr indent="0" lvl="0" marL="0" rtl="0" algn="l">
              <a:spcBef>
                <a:spcPts val="1200"/>
              </a:spcBef>
              <a:spcAft>
                <a:spcPts val="1200"/>
              </a:spcAft>
              <a:buNone/>
            </a:pPr>
            <a:r>
              <a:t/>
            </a:r>
            <a:endParaRPr/>
          </a:p>
        </p:txBody>
      </p:sp>
      <p:sp>
        <p:nvSpPr>
          <p:cNvPr id="239" name="Google Shape;239;p31"/>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31"/>
          <p:cNvPicPr preferRelativeResize="0"/>
          <p:nvPr/>
        </p:nvPicPr>
        <p:blipFill>
          <a:blip r:embed="rId3">
            <a:alphaModFix/>
          </a:blip>
          <a:stretch>
            <a:fillRect/>
          </a:stretch>
        </p:blipFill>
        <p:spPr>
          <a:xfrm>
            <a:off x="4116275" y="207538"/>
            <a:ext cx="4728434" cy="47284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311725" y="500925"/>
            <a:ext cx="31275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Early Stopping in Sum-Function</a:t>
            </a:r>
            <a:endParaRPr/>
          </a:p>
        </p:txBody>
      </p:sp>
      <p:sp>
        <p:nvSpPr>
          <p:cNvPr id="246" name="Google Shape;246;p32"/>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Introducing check in sum loop</a:t>
            </a:r>
            <a:endParaRPr/>
          </a:p>
          <a:p>
            <a:pPr indent="0" lvl="0" marL="0" rtl="0" algn="l">
              <a:spcBef>
                <a:spcPts val="1200"/>
              </a:spcBef>
              <a:spcAft>
                <a:spcPts val="0"/>
              </a:spcAft>
              <a:buNone/>
            </a:pPr>
            <a:r>
              <a:rPr lang="en"/>
              <a:t>Assert that hi and lo are still feasible after worst case bound calculation</a:t>
            </a:r>
            <a:endParaRPr/>
          </a:p>
          <a:p>
            <a:pPr indent="0" lvl="0" marL="0" rtl="0" algn="l">
              <a:spcBef>
                <a:spcPts val="1200"/>
              </a:spcBef>
              <a:spcAft>
                <a:spcPts val="1200"/>
              </a:spcAft>
              <a:buNone/>
            </a:pPr>
            <a:r>
              <a:rPr lang="en"/>
              <a:t>If not return 0 </a:t>
            </a:r>
            <a:r>
              <a:rPr lang="en"/>
              <a:t>immediately</a:t>
            </a:r>
            <a:endParaRPr/>
          </a:p>
        </p:txBody>
      </p:sp>
      <p:sp>
        <p:nvSpPr>
          <p:cNvPr id="247" name="Google Shape;247;p32"/>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32"/>
          <p:cNvPicPr preferRelativeResize="0"/>
          <p:nvPr/>
        </p:nvPicPr>
        <p:blipFill>
          <a:blip r:embed="rId3">
            <a:alphaModFix/>
          </a:blip>
          <a:stretch>
            <a:fillRect/>
          </a:stretch>
        </p:blipFill>
        <p:spPr>
          <a:xfrm>
            <a:off x="4116275" y="207538"/>
            <a:ext cx="4728434" cy="47284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311725" y="500925"/>
            <a:ext cx="31275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Limited Highest Lower Bound</a:t>
            </a:r>
            <a:endParaRPr/>
          </a:p>
        </p:txBody>
      </p:sp>
      <p:sp>
        <p:nvSpPr>
          <p:cNvPr id="254" name="Google Shape;254;p33"/>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 back in spiral static indexing, with corners first</a:t>
            </a:r>
            <a:endParaRPr/>
          </a:p>
          <a:p>
            <a:pPr indent="0" lvl="0" marL="0" rtl="0" algn="l">
              <a:spcBef>
                <a:spcPts val="1200"/>
              </a:spcBef>
              <a:spcAft>
                <a:spcPts val="0"/>
              </a:spcAft>
              <a:buNone/>
            </a:pPr>
            <a:r>
              <a:rPr lang="en"/>
              <a:t>Bias heuristic via a lookahead parameter</a:t>
            </a:r>
            <a:endParaRPr/>
          </a:p>
          <a:p>
            <a:pPr indent="0" lvl="0" marL="0" rtl="0" algn="l">
              <a:spcBef>
                <a:spcPts val="1200"/>
              </a:spcBef>
              <a:spcAft>
                <a:spcPts val="0"/>
              </a:spcAft>
              <a:buNone/>
            </a:pPr>
            <a:r>
              <a:rPr lang="en"/>
              <a:t>Choose index with the best heuristic within the lookahead of the static indices</a:t>
            </a:r>
            <a:endParaRPr/>
          </a:p>
          <a:p>
            <a:pPr indent="0" lvl="0" marL="0" rtl="0" algn="l">
              <a:spcBef>
                <a:spcPts val="1200"/>
              </a:spcBef>
              <a:spcAft>
                <a:spcPts val="1200"/>
              </a:spcAft>
              <a:buNone/>
            </a:pPr>
            <a:r>
              <a:rPr lang="en"/>
              <a:t>Best parameter for benchmark: 15</a:t>
            </a:r>
            <a:endParaRPr/>
          </a:p>
        </p:txBody>
      </p:sp>
      <p:sp>
        <p:nvSpPr>
          <p:cNvPr id="255" name="Google Shape;255;p33"/>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3"/>
          <p:cNvPicPr preferRelativeResize="0"/>
          <p:nvPr/>
        </p:nvPicPr>
        <p:blipFill>
          <a:blip r:embed="rId3">
            <a:alphaModFix/>
          </a:blip>
          <a:stretch>
            <a:fillRect/>
          </a:stretch>
        </p:blipFill>
        <p:spPr>
          <a:xfrm>
            <a:off x="4116275" y="207538"/>
            <a:ext cx="4728434" cy="47284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311725" y="500925"/>
            <a:ext cx="31275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Limited Highest Lower Bound</a:t>
            </a:r>
            <a:endParaRPr/>
          </a:p>
        </p:txBody>
      </p:sp>
      <p:sp>
        <p:nvSpPr>
          <p:cNvPr id="262" name="Google Shape;262;p34"/>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 back in spiral static indexing, with corners first</a:t>
            </a:r>
            <a:endParaRPr/>
          </a:p>
          <a:p>
            <a:pPr indent="0" lvl="0" marL="0" rtl="0" algn="l">
              <a:spcBef>
                <a:spcPts val="1200"/>
              </a:spcBef>
              <a:spcAft>
                <a:spcPts val="0"/>
              </a:spcAft>
              <a:buNone/>
            </a:pPr>
            <a:r>
              <a:rPr lang="en"/>
              <a:t>Bias heuristic via a lookahead parameter</a:t>
            </a:r>
            <a:endParaRPr/>
          </a:p>
          <a:p>
            <a:pPr indent="0" lvl="0" marL="0" rtl="0" algn="l">
              <a:spcBef>
                <a:spcPts val="1200"/>
              </a:spcBef>
              <a:spcAft>
                <a:spcPts val="0"/>
              </a:spcAft>
              <a:buNone/>
            </a:pPr>
            <a:r>
              <a:rPr lang="en"/>
              <a:t>Choose index with the best heuristic within the lookahead of the static indices</a:t>
            </a:r>
            <a:endParaRPr/>
          </a:p>
          <a:p>
            <a:pPr indent="0" lvl="0" marL="0" rtl="0" algn="l">
              <a:spcBef>
                <a:spcPts val="1200"/>
              </a:spcBef>
              <a:spcAft>
                <a:spcPts val="1200"/>
              </a:spcAft>
              <a:buNone/>
            </a:pPr>
            <a:r>
              <a:rPr lang="en"/>
              <a:t>Best parameter for benchmark: 15</a:t>
            </a:r>
            <a:endParaRPr/>
          </a:p>
        </p:txBody>
      </p:sp>
      <p:sp>
        <p:nvSpPr>
          <p:cNvPr id="263" name="Google Shape;263;p34"/>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34"/>
          <p:cNvPicPr preferRelativeResize="0"/>
          <p:nvPr/>
        </p:nvPicPr>
        <p:blipFill>
          <a:blip r:embed="rId3">
            <a:alphaModFix/>
          </a:blip>
          <a:stretch>
            <a:fillRect/>
          </a:stretch>
        </p:blipFill>
        <p:spPr>
          <a:xfrm>
            <a:off x="4116275" y="207538"/>
            <a:ext cx="4728434" cy="4728434"/>
          </a:xfrm>
          <a:prstGeom prst="rect">
            <a:avLst/>
          </a:prstGeom>
          <a:noFill/>
          <a:ln>
            <a:noFill/>
          </a:ln>
        </p:spPr>
      </p:pic>
      <p:sp>
        <p:nvSpPr>
          <p:cNvPr id="265" name="Google Shape;265;p34"/>
          <p:cNvSpPr/>
          <p:nvPr/>
        </p:nvSpPr>
        <p:spPr>
          <a:xfrm>
            <a:off x="139300" y="1411725"/>
            <a:ext cx="8705400" cy="30750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266" name="Google Shape;266;p34"/>
          <p:cNvPicPr preferRelativeResize="0"/>
          <p:nvPr/>
        </p:nvPicPr>
        <p:blipFill>
          <a:blip r:embed="rId4">
            <a:alphaModFix/>
          </a:blip>
          <a:stretch>
            <a:fillRect/>
          </a:stretch>
        </p:blipFill>
        <p:spPr>
          <a:xfrm>
            <a:off x="1291600" y="1646210"/>
            <a:ext cx="6400799" cy="26060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25" y="500925"/>
            <a:ext cx="3127500" cy="9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a:t>
            </a:r>
            <a:endParaRPr/>
          </a:p>
        </p:txBody>
      </p:sp>
      <p:sp>
        <p:nvSpPr>
          <p:cNvPr id="95" name="Google Shape;95;p17"/>
          <p:cNvSpPr txBox="1"/>
          <p:nvPr>
            <p:ph idx="1" type="body"/>
          </p:nvPr>
        </p:nvSpPr>
        <p:spPr>
          <a:xfrm>
            <a:off x="311725" y="1028975"/>
            <a:ext cx="3127500" cy="17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Consecutive Integers</a:t>
            </a:r>
            <a:endParaRPr/>
          </a:p>
          <a:p>
            <a:pPr indent="0" lvl="0" marL="0" rtl="0" algn="l">
              <a:spcBef>
                <a:spcPts val="1200"/>
              </a:spcBef>
              <a:spcAft>
                <a:spcPts val="0"/>
              </a:spcAft>
              <a:buNone/>
            </a:pPr>
            <a:r>
              <a:rPr lang="en"/>
              <a:t>Arranged in a Hexagon</a:t>
            </a:r>
            <a:endParaRPr/>
          </a:p>
          <a:p>
            <a:pPr indent="0" lvl="0" marL="0" rtl="0" algn="l">
              <a:spcBef>
                <a:spcPts val="1200"/>
              </a:spcBef>
              <a:spcAft>
                <a:spcPts val="0"/>
              </a:spcAft>
              <a:buNone/>
            </a:pPr>
            <a:r>
              <a:rPr lang="en"/>
              <a:t>Each row and diagonals add up to the same constant</a:t>
            </a:r>
            <a:endParaRPr/>
          </a:p>
          <a:p>
            <a:pPr indent="0" lvl="0" marL="0" rtl="0" algn="l">
              <a:spcBef>
                <a:spcPts val="1200"/>
              </a:spcBef>
              <a:spcAft>
                <a:spcPts val="1200"/>
              </a:spcAft>
              <a:buNone/>
            </a:pPr>
            <a:r>
              <a:t/>
            </a:r>
            <a:endParaRPr sz="1200"/>
          </a:p>
        </p:txBody>
      </p:sp>
      <p:sp>
        <p:nvSpPr>
          <p:cNvPr id="96" name="Google Shape;96;p17"/>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7"/>
          <p:cNvPicPr preferRelativeResize="0"/>
          <p:nvPr/>
        </p:nvPicPr>
        <p:blipFill>
          <a:blip r:embed="rId3">
            <a:alphaModFix/>
          </a:blip>
          <a:stretch>
            <a:fillRect/>
          </a:stretch>
        </p:blipFill>
        <p:spPr>
          <a:xfrm>
            <a:off x="4619499" y="856064"/>
            <a:ext cx="3706501" cy="3431381"/>
          </a:xfrm>
          <a:prstGeom prst="rect">
            <a:avLst/>
          </a:prstGeom>
          <a:noFill/>
          <a:ln>
            <a:noFill/>
          </a:ln>
        </p:spPr>
      </p:pic>
      <p:sp>
        <p:nvSpPr>
          <p:cNvPr id="98" name="Google Shape;98;p17"/>
          <p:cNvSpPr txBox="1"/>
          <p:nvPr>
            <p:ph type="title"/>
          </p:nvPr>
        </p:nvSpPr>
        <p:spPr>
          <a:xfrm>
            <a:off x="311725" y="2630350"/>
            <a:ext cx="3127500" cy="9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Program</a:t>
            </a:r>
            <a:endParaRPr/>
          </a:p>
        </p:txBody>
      </p:sp>
      <p:sp>
        <p:nvSpPr>
          <p:cNvPr id="99" name="Google Shape;99;p17"/>
          <p:cNvSpPr txBox="1"/>
          <p:nvPr>
            <p:ph idx="1" type="body"/>
          </p:nvPr>
        </p:nvSpPr>
        <p:spPr>
          <a:xfrm>
            <a:off x="311725" y="3288325"/>
            <a:ext cx="3127500" cy="17685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Major functions: </a:t>
            </a:r>
            <a:endParaRPr/>
          </a:p>
          <a:p>
            <a:pPr indent="-311150" lvl="0" marL="457200" marR="0" rtl="0" algn="l">
              <a:lnSpc>
                <a:spcPct val="115000"/>
              </a:lnSpc>
              <a:spcBef>
                <a:spcPts val="1200"/>
              </a:spcBef>
              <a:spcAft>
                <a:spcPts val="0"/>
              </a:spcAft>
              <a:buSzPts val="1300"/>
              <a:buChar char="●"/>
            </a:pPr>
            <a:r>
              <a:rPr lang="en"/>
              <a:t>labeling: </a:t>
            </a:r>
            <a:r>
              <a:rPr lang="en"/>
              <a:t>explores the search tree</a:t>
            </a:r>
            <a:endParaRPr/>
          </a:p>
          <a:p>
            <a:pPr indent="-311150" lvl="0" marL="457200" marR="0" rtl="0" algn="l">
              <a:lnSpc>
                <a:spcPct val="115000"/>
              </a:lnSpc>
              <a:spcBef>
                <a:spcPts val="0"/>
              </a:spcBef>
              <a:spcAft>
                <a:spcPts val="0"/>
              </a:spcAft>
              <a:buSzPts val="1300"/>
              <a:buChar char="●"/>
            </a:pPr>
            <a:r>
              <a:rPr lang="en"/>
              <a:t>s</a:t>
            </a:r>
            <a:r>
              <a:rPr lang="en"/>
              <a:t>olve: </a:t>
            </a:r>
            <a:r>
              <a:rPr lang="en"/>
              <a:t>checks constraints and updates bounds</a:t>
            </a:r>
            <a:endParaRPr/>
          </a:p>
          <a:p>
            <a:pPr indent="0" lvl="0" marL="457200" marR="0" rtl="0" algn="l">
              <a:lnSpc>
                <a:spcPct val="115000"/>
              </a:lnSpc>
              <a:spcBef>
                <a:spcPts val="1200"/>
              </a:spcBef>
              <a:spcAft>
                <a:spcPts val="1200"/>
              </a:spcAft>
              <a:buNone/>
            </a:pPr>
            <a:r>
              <a:t/>
            </a:r>
            <a:endParaRPr/>
          </a:p>
        </p:txBody>
      </p:sp>
      <p:sp>
        <p:nvSpPr>
          <p:cNvPr id="100" name="Google Shape;100;p17"/>
          <p:cNvSpPr txBox="1"/>
          <p:nvPr/>
        </p:nvSpPr>
        <p:spPr>
          <a:xfrm>
            <a:off x="5907550" y="4652275"/>
            <a:ext cx="1130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CCCCCC"/>
                </a:solidFill>
                <a:latin typeface="Roboto"/>
                <a:ea typeface="Roboto"/>
                <a:cs typeface="Roboto"/>
                <a:sym typeface="Roboto"/>
              </a:rPr>
              <a:t>n=3, M=38</a:t>
            </a:r>
            <a:endParaRPr sz="1500">
              <a:solidFill>
                <a:srgbClr val="CCCCCC"/>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311725" y="500925"/>
            <a:ext cx="3127500" cy="9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overview</a:t>
            </a:r>
            <a:endParaRPr/>
          </a:p>
        </p:txBody>
      </p:sp>
      <p:sp>
        <p:nvSpPr>
          <p:cNvPr id="272" name="Google Shape;272;p35"/>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3" name="Google Shape;273;p35"/>
          <p:cNvPicPr preferRelativeResize="0"/>
          <p:nvPr/>
        </p:nvPicPr>
        <p:blipFill>
          <a:blip r:embed="rId3">
            <a:alphaModFix/>
          </a:blip>
          <a:stretch>
            <a:fillRect/>
          </a:stretch>
        </p:blipFill>
        <p:spPr>
          <a:xfrm>
            <a:off x="4036588" y="207525"/>
            <a:ext cx="4728434" cy="4728434"/>
          </a:xfrm>
          <a:prstGeom prst="rect">
            <a:avLst/>
          </a:prstGeom>
          <a:noFill/>
          <a:ln>
            <a:noFill/>
          </a:ln>
        </p:spPr>
      </p:pic>
      <p:graphicFrame>
        <p:nvGraphicFramePr>
          <p:cNvPr id="274" name="Google Shape;274;p35"/>
          <p:cNvGraphicFramePr/>
          <p:nvPr/>
        </p:nvGraphicFramePr>
        <p:xfrm>
          <a:off x="216700" y="1797113"/>
          <a:ext cx="3000000" cy="3000000"/>
        </p:xfrm>
        <a:graphic>
          <a:graphicData uri="http://schemas.openxmlformats.org/drawingml/2006/table">
            <a:tbl>
              <a:tblPr>
                <a:noFill/>
                <a:tableStyleId>{5DB40C79-5F61-4022-91F6-2D97B774D398}</a:tableStyleId>
              </a:tblPr>
              <a:tblGrid>
                <a:gridCol w="1138025"/>
                <a:gridCol w="1138025"/>
                <a:gridCol w="1138025"/>
              </a:tblGrid>
              <a:tr h="309625">
                <a:tc>
                  <a:txBody>
                    <a:bodyPr/>
                    <a:lstStyle/>
                    <a:p>
                      <a:pPr indent="0" lvl="0" marL="0" rtl="0" algn="l">
                        <a:spcBef>
                          <a:spcPts val="0"/>
                        </a:spcBef>
                        <a:spcAft>
                          <a:spcPts val="0"/>
                        </a:spcAft>
                        <a:buNone/>
                      </a:pPr>
                      <a:r>
                        <a:rPr lang="en" sz="900">
                          <a:solidFill>
                            <a:schemeClr val="accent2"/>
                          </a:solidFill>
                          <a:highlight>
                            <a:schemeClr val="dk1"/>
                          </a:highlight>
                        </a:rPr>
                        <a:t>N. of Fixed Param. </a:t>
                      </a:r>
                      <a:endParaRPr sz="900">
                        <a:solidFill>
                          <a:schemeClr val="accent2"/>
                        </a:solidFill>
                        <a:highlight>
                          <a:schemeClr val="dk1"/>
                        </a:highligh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accent2"/>
                          </a:solidFill>
                        </a:rPr>
                        <a:t>CPU Time [s]</a:t>
                      </a:r>
                      <a:endParaRPr sz="900">
                        <a:solidFill>
                          <a:schemeClr val="accent2"/>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accent2"/>
                          </a:solidFill>
                        </a:rPr>
                        <a:t>Elapsed Time [s]</a:t>
                      </a:r>
                      <a:endParaRPr sz="900">
                        <a:solidFill>
                          <a:schemeClr val="accent2"/>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09625">
                <a:tc>
                  <a:txBody>
                    <a:bodyPr/>
                    <a:lstStyle/>
                    <a:p>
                      <a:pPr indent="0" lvl="0" marL="0" rtl="0" algn="l">
                        <a:spcBef>
                          <a:spcPts val="0"/>
                        </a:spcBef>
                        <a:spcAft>
                          <a:spcPts val="0"/>
                        </a:spcAft>
                        <a:buNone/>
                      </a:pPr>
                      <a:r>
                        <a:rPr lang="en" sz="1200">
                          <a:solidFill>
                            <a:schemeClr val="lt1"/>
                          </a:solidFill>
                        </a:rPr>
                        <a:t>Default</a:t>
                      </a:r>
                      <a:endParaRPr sz="1200">
                        <a:solidFill>
                          <a:schemeClr val="lt1"/>
                        </a:solidFill>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lt1"/>
                          </a:solidFill>
                        </a:rPr>
                        <a:t>0.715</a:t>
                      </a:r>
                      <a:endParaRPr sz="1200">
                        <a:solidFill>
                          <a:schemeClr val="lt1"/>
                        </a:solidFill>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lt1"/>
                          </a:solidFill>
                        </a:rPr>
                        <a:t>0.715</a:t>
                      </a:r>
                      <a:endParaRPr sz="1200">
                        <a:solidFill>
                          <a:schemeClr val="lt1"/>
                        </a:solidFill>
                      </a:endParaRPr>
                    </a:p>
                  </a:txBody>
                  <a:tcPr marT="91425" marB="91425" marR="91425" marL="91425">
                    <a:lnT cap="flat" cmpd="sng" w="19050">
                      <a:solidFill>
                        <a:srgbClr val="9E9E9E"/>
                      </a:solidFill>
                      <a:prstDash val="solid"/>
                      <a:round/>
                      <a:headEnd len="sm" w="sm" type="none"/>
                      <a:tailEnd len="sm" w="sm" type="none"/>
                    </a:lnT>
                  </a:tcPr>
                </a:tc>
              </a:tr>
              <a:tr h="309625">
                <a:tc>
                  <a:txBody>
                    <a:bodyPr/>
                    <a:lstStyle/>
                    <a:p>
                      <a:pPr indent="0" lvl="0" marL="0" rtl="0" algn="l">
                        <a:spcBef>
                          <a:spcPts val="0"/>
                        </a:spcBef>
                        <a:spcAft>
                          <a:spcPts val="0"/>
                        </a:spcAft>
                        <a:buNone/>
                      </a:pPr>
                      <a:r>
                        <a:rPr lang="en" sz="1200">
                          <a:solidFill>
                            <a:schemeClr val="lt1"/>
                          </a:solidFill>
                        </a:rPr>
                        <a:t>-1</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13.525</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13.526</a:t>
                      </a:r>
                      <a:endParaRPr sz="1200">
                        <a:solidFill>
                          <a:schemeClr val="lt1"/>
                        </a:solidFill>
                      </a:endParaRPr>
                    </a:p>
                  </a:txBody>
                  <a:tcPr marT="91425" marB="91425" marR="91425" marL="91425"/>
                </a:tc>
              </a:tr>
              <a:tr h="281850">
                <a:tc>
                  <a:txBody>
                    <a:bodyPr/>
                    <a:lstStyle/>
                    <a:p>
                      <a:pPr indent="0" lvl="0" marL="0" rtl="0" algn="l">
                        <a:spcBef>
                          <a:spcPts val="0"/>
                        </a:spcBef>
                        <a:spcAft>
                          <a:spcPts val="0"/>
                        </a:spcAft>
                        <a:buNone/>
                      </a:pPr>
                      <a:r>
                        <a:rPr lang="en" sz="1200">
                          <a:solidFill>
                            <a:schemeClr val="lt1"/>
                          </a:solidFill>
                        </a:rPr>
                        <a:t>-2</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264.431</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266.544</a:t>
                      </a:r>
                      <a:endParaRPr sz="1200">
                        <a:solidFill>
                          <a:schemeClr val="lt1"/>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Subpar Approaches</a:t>
            </a:r>
            <a:endParaRPr/>
          </a:p>
        </p:txBody>
      </p:sp>
      <p:sp>
        <p:nvSpPr>
          <p:cNvPr id="280" name="Google Shape;280;p3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Minimal value range heuristic</a:t>
            </a:r>
            <a:endParaRPr/>
          </a:p>
          <a:p>
            <a:pPr indent="-311150" lvl="0" marL="457200" rtl="0" algn="l">
              <a:spcBef>
                <a:spcPts val="0"/>
              </a:spcBef>
              <a:spcAft>
                <a:spcPts val="0"/>
              </a:spcAft>
              <a:buSzPts val="1300"/>
              <a:buChar char="●"/>
            </a:pPr>
            <a:r>
              <a:rPr lang="en"/>
              <a:t>Trail stack</a:t>
            </a:r>
            <a:endParaRPr/>
          </a:p>
          <a:p>
            <a:pPr indent="-311150" lvl="0" marL="457200" rtl="0" algn="l">
              <a:spcBef>
                <a:spcPts val="0"/>
              </a:spcBef>
              <a:spcAft>
                <a:spcPts val="0"/>
              </a:spcAft>
              <a:buSzPts val="1300"/>
              <a:buChar char="●"/>
            </a:pPr>
            <a:r>
              <a:rPr lang="en"/>
              <a:t>Loop unrolling </a:t>
            </a:r>
            <a:endParaRPr/>
          </a:p>
          <a:p>
            <a:pPr indent="-311150" lvl="0" marL="457200" rtl="0" algn="l">
              <a:spcBef>
                <a:spcPts val="0"/>
              </a:spcBef>
              <a:spcAft>
                <a:spcPts val="0"/>
              </a:spcAft>
              <a:buSzPts val="1300"/>
              <a:buChar char="●"/>
            </a:pPr>
            <a:r>
              <a:rPr lang="en"/>
              <a:t>Occupation filling with -1</a:t>
            </a:r>
            <a:endParaRPr/>
          </a:p>
          <a:p>
            <a:pPr indent="-311150" lvl="0" marL="457200" rtl="0" algn="l">
              <a:spcBef>
                <a:spcPts val="0"/>
              </a:spcBef>
              <a:spcAft>
                <a:spcPts val="0"/>
              </a:spcAft>
              <a:buSzPts val="1300"/>
              <a:buChar char="●"/>
            </a:pPr>
            <a:r>
              <a:rPr lang="en"/>
              <a:t>Remove sizeof calculation</a:t>
            </a:r>
            <a:endParaRPr/>
          </a:p>
          <a:p>
            <a:pPr indent="-311150" lvl="0" marL="457200" rtl="0" algn="l">
              <a:spcBef>
                <a:spcPts val="0"/>
              </a:spcBef>
              <a:spcAft>
                <a:spcPts val="0"/>
              </a:spcAft>
              <a:buSzPts val="1300"/>
              <a:buChar char="●"/>
            </a:pPr>
            <a:r>
              <a:rPr lang="en"/>
              <a:t>Different order of constraint check</a:t>
            </a:r>
            <a:endParaRPr/>
          </a:p>
          <a:p>
            <a:pPr indent="-311150" lvl="0" marL="457200" rtl="0" algn="l">
              <a:spcBef>
                <a:spcPts val="0"/>
              </a:spcBef>
              <a:spcAft>
                <a:spcPts val="0"/>
              </a:spcAft>
              <a:buSzPts val="1300"/>
              <a:buChar char="●"/>
            </a:pPr>
            <a:r>
              <a:rPr lang="en"/>
              <a:t>Flags</a:t>
            </a:r>
            <a:endParaRPr/>
          </a:p>
          <a:p>
            <a:pPr indent="0" lvl="0" marL="457200" rtl="0" algn="l">
              <a:spcBef>
                <a:spcPts val="1200"/>
              </a:spcBef>
              <a:spcAft>
                <a:spcPts val="0"/>
              </a:spcAft>
              <a:buNone/>
            </a:pPr>
            <a:r>
              <a:t/>
            </a:r>
            <a:endParaRPr/>
          </a:p>
          <a:p>
            <a:pPr indent="0" lvl="0" marL="0" rtl="0" algn="l">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p:txBody>
      </p:sp>
      <p:sp>
        <p:nvSpPr>
          <p:cNvPr id="281" name="Google Shape;28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for your</a:t>
            </a:r>
            <a:endParaRPr/>
          </a:p>
          <a:p>
            <a:pPr indent="0" lvl="0" marL="0" rtl="0" algn="l">
              <a:spcBef>
                <a:spcPts val="0"/>
              </a:spcBef>
              <a:spcAft>
                <a:spcPts val="0"/>
              </a:spcAft>
              <a:buNone/>
            </a:pPr>
            <a:r>
              <a:rPr lang="en"/>
              <a:t>Attention !</a:t>
            </a:r>
            <a:endParaRPr/>
          </a:p>
        </p:txBody>
      </p:sp>
      <p:sp>
        <p:nvSpPr>
          <p:cNvPr id="288" name="Google Shape;28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311725" y="500925"/>
            <a:ext cx="3127500" cy="9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294" name="Google Shape;294;p38"/>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5" name="Google Shape;295;p38"/>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96" name="Google Shape;296;p38"/>
          <p:cNvGraphicFramePr/>
          <p:nvPr/>
        </p:nvGraphicFramePr>
        <p:xfrm>
          <a:off x="3841238" y="78325"/>
          <a:ext cx="3000000" cy="3000000"/>
        </p:xfrm>
        <a:graphic>
          <a:graphicData uri="http://schemas.openxmlformats.org/drawingml/2006/table">
            <a:tbl>
              <a:tblPr>
                <a:noFill/>
                <a:tableStyleId>{AAA77C73-0134-4C0E-A8C6-CC1B7A3DB83B}</a:tableStyleId>
              </a:tblPr>
              <a:tblGrid>
                <a:gridCol w="847125"/>
                <a:gridCol w="957450"/>
              </a:tblGrid>
              <a:tr h="286500">
                <a:tc>
                  <a:txBody>
                    <a:bodyPr/>
                    <a:lstStyle/>
                    <a:p>
                      <a:pPr indent="0" lvl="0" marL="0" rtl="0" algn="l">
                        <a:spcBef>
                          <a:spcPts val="0"/>
                        </a:spcBef>
                        <a:spcAft>
                          <a:spcPts val="0"/>
                        </a:spcAft>
                        <a:buNone/>
                      </a:pPr>
                      <a:r>
                        <a:rPr b="1" lang="en" sz="700">
                          <a:solidFill>
                            <a:srgbClr val="FFFFFF"/>
                          </a:solidFill>
                          <a:latin typeface="Calibri"/>
                          <a:ea typeface="Calibri"/>
                          <a:cs typeface="Calibri"/>
                          <a:sym typeface="Calibri"/>
                        </a:rPr>
                        <a:t>Version</a:t>
                      </a:r>
                      <a:endParaRPr b="1" sz="700">
                        <a:solidFill>
                          <a:srgbClr val="FFFFFF"/>
                        </a:solidFill>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700">
                          <a:solidFill>
                            <a:srgbClr val="FFFFFF"/>
                          </a:solidFill>
                          <a:latin typeface="Calibri"/>
                          <a:ea typeface="Calibri"/>
                          <a:cs typeface="Calibri"/>
                          <a:sym typeface="Calibri"/>
                        </a:rPr>
                        <a:t>Billion Cycles</a:t>
                      </a:r>
                      <a:endParaRPr b="1" sz="700">
                        <a:solidFill>
                          <a:srgbClr val="FFFFFF"/>
                        </a:solidFill>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000000"/>
                    </a:solidFill>
                  </a:tcPr>
                </a:tc>
              </a:tr>
              <a:tr h="312800">
                <a:tc>
                  <a:txBody>
                    <a:bodyPr/>
                    <a:lstStyle/>
                    <a:p>
                      <a:pPr indent="0" lvl="0" marL="0" rtl="0" algn="l">
                        <a:spcBef>
                          <a:spcPts val="0"/>
                        </a:spcBef>
                        <a:spcAft>
                          <a:spcPts val="0"/>
                        </a:spcAft>
                        <a:buNone/>
                      </a:pPr>
                      <a:r>
                        <a:rPr lang="en" sz="700">
                          <a:latin typeface="Calibri"/>
                          <a:ea typeface="Calibri"/>
                          <a:cs typeface="Calibri"/>
                          <a:sym typeface="Calibri"/>
                        </a:rPr>
                        <a:t>Base</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310,51</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124,82</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2</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14,81</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3</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13,11</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4</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12,55</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5</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12,46</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6</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11,98</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7</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7,63</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8</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7,19</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9</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4,44</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10</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3,95</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11</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3,54</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12</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3,51</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13</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3,43</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2800">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14</a:t>
                      </a:r>
                      <a:endParaRPr sz="7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Calibri"/>
                          <a:ea typeface="Calibri"/>
                          <a:cs typeface="Calibri"/>
                          <a:sym typeface="Calibri"/>
                        </a:rPr>
                        <a:t>3,34</a:t>
                      </a:r>
                      <a:endParaRPr sz="700">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25" y="500925"/>
            <a:ext cx="31275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 Check Restart</a:t>
            </a:r>
            <a:endParaRPr/>
          </a:p>
        </p:txBody>
      </p:sp>
      <p:sp>
        <p:nvSpPr>
          <p:cNvPr id="106" name="Google Shape;106;p18"/>
          <p:cNvSpPr txBox="1"/>
          <p:nvPr>
            <p:ph idx="1" type="body"/>
          </p:nvPr>
        </p:nvSpPr>
        <p:spPr>
          <a:xfrm>
            <a:off x="311725" y="1434650"/>
            <a:ext cx="3127500" cy="318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a:t>Check all constraints in solve() before restart</a:t>
            </a:r>
            <a:endParaRPr/>
          </a:p>
          <a:p>
            <a:pPr indent="0" lvl="0" marL="0" rtl="0" algn="l">
              <a:lnSpc>
                <a:spcPct val="180000"/>
              </a:lnSpc>
              <a:spcBef>
                <a:spcPts val="1200"/>
              </a:spcBef>
              <a:spcAft>
                <a:spcPts val="0"/>
              </a:spcAft>
              <a:buSzPts val="935"/>
              <a:buNone/>
            </a:pPr>
            <a:r>
              <a:rPr lang="en"/>
              <a:t>if change_counter &gt; 0  and solution still feasible restart</a:t>
            </a:r>
            <a:endParaRPr/>
          </a:p>
          <a:p>
            <a:pPr indent="0" lvl="0" marL="0" rtl="0" algn="l">
              <a:lnSpc>
                <a:spcPct val="180000"/>
              </a:lnSpc>
              <a:spcBef>
                <a:spcPts val="1200"/>
              </a:spcBef>
              <a:spcAft>
                <a:spcPts val="0"/>
              </a:spcAft>
              <a:buSzPts val="935"/>
              <a:buNone/>
            </a:pPr>
            <a:r>
              <a:rPr lang="en"/>
              <a:t>Don’t restart solutions that are already impossible in not checked constraints</a:t>
            </a:r>
            <a:endParaRPr/>
          </a:p>
          <a:p>
            <a:pPr indent="0" lvl="0" marL="0" rtl="0" algn="l">
              <a:lnSpc>
                <a:spcPct val="95000"/>
              </a:lnSpc>
              <a:spcBef>
                <a:spcPts val="1200"/>
              </a:spcBef>
              <a:spcAft>
                <a:spcPts val="0"/>
              </a:spcAft>
              <a:buSzPts val="935"/>
              <a:buNone/>
            </a:pPr>
            <a:r>
              <a:t/>
            </a:r>
            <a:endParaRPr/>
          </a:p>
          <a:p>
            <a:pPr indent="0" lvl="0" marL="0" rtl="0" algn="l">
              <a:lnSpc>
                <a:spcPct val="95000"/>
              </a:lnSpc>
              <a:spcBef>
                <a:spcPts val="1200"/>
              </a:spcBef>
              <a:spcAft>
                <a:spcPts val="0"/>
              </a:spcAft>
              <a:buSzPts val="935"/>
              <a:buNone/>
            </a:pPr>
            <a:r>
              <a:t/>
            </a:r>
            <a:endParaRPr/>
          </a:p>
          <a:p>
            <a:pPr indent="0" lvl="0" marL="0" rtl="0" algn="l">
              <a:lnSpc>
                <a:spcPct val="95000"/>
              </a:lnSpc>
              <a:spcBef>
                <a:spcPts val="1200"/>
              </a:spcBef>
              <a:spcAft>
                <a:spcPts val="0"/>
              </a:spcAft>
              <a:buSzPts val="935"/>
              <a:buNone/>
            </a:pPr>
            <a:r>
              <a:t/>
            </a:r>
            <a:endParaRPr/>
          </a:p>
          <a:p>
            <a:pPr indent="0" lvl="0" marL="0" rtl="0" algn="l">
              <a:lnSpc>
                <a:spcPct val="95000"/>
              </a:lnSpc>
              <a:spcBef>
                <a:spcPts val="1200"/>
              </a:spcBef>
              <a:spcAft>
                <a:spcPts val="1200"/>
              </a:spcAft>
              <a:buSzPts val="935"/>
              <a:buNone/>
            </a:pPr>
            <a:r>
              <a:t/>
            </a:r>
            <a:endParaRPr/>
          </a:p>
        </p:txBody>
      </p:sp>
      <p:sp>
        <p:nvSpPr>
          <p:cNvPr id="107" name="Google Shape;107;p18"/>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8"/>
          <p:cNvPicPr preferRelativeResize="0"/>
          <p:nvPr/>
        </p:nvPicPr>
        <p:blipFill>
          <a:blip r:embed="rId3">
            <a:alphaModFix/>
          </a:blip>
          <a:stretch>
            <a:fillRect/>
          </a:stretch>
        </p:blipFill>
        <p:spPr>
          <a:xfrm>
            <a:off x="4116275" y="207538"/>
            <a:ext cx="4728434" cy="47284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25" y="500925"/>
            <a:ext cx="3127500" cy="9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Spirale Labeling</a:t>
            </a:r>
            <a:endParaRPr/>
          </a:p>
        </p:txBody>
      </p:sp>
      <p:sp>
        <p:nvSpPr>
          <p:cNvPr id="114" name="Google Shape;114;p19"/>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Static index array as a spirale path in labeling()</a:t>
            </a:r>
            <a:endParaRPr/>
          </a:p>
          <a:p>
            <a:pPr indent="0" lvl="0" marL="0" rtl="0" algn="l">
              <a:lnSpc>
                <a:spcPct val="200000"/>
              </a:lnSpc>
              <a:spcBef>
                <a:spcPts val="1200"/>
              </a:spcBef>
              <a:spcAft>
                <a:spcPts val="0"/>
              </a:spcAft>
              <a:buNone/>
            </a:pPr>
            <a:r>
              <a:rPr lang="en"/>
              <a:t>Outside to inside performed best</a:t>
            </a:r>
            <a:endParaRPr/>
          </a:p>
          <a:p>
            <a:pPr indent="0" lvl="0" marL="0" rtl="0" algn="l">
              <a:spcBef>
                <a:spcPts val="1200"/>
              </a:spcBef>
              <a:spcAft>
                <a:spcPts val="0"/>
              </a:spcAft>
              <a:buNone/>
            </a:pPr>
            <a:r>
              <a:rPr lang="en"/>
              <a:t>Corners first, outer edges first, Center after outer edges all worse</a:t>
            </a:r>
            <a:endParaRPr/>
          </a:p>
          <a:p>
            <a:pPr indent="0" lvl="0" marL="0" marR="0" rtl="0" algn="l">
              <a:lnSpc>
                <a:spcPct val="100000"/>
              </a:lnSpc>
              <a:spcBef>
                <a:spcPts val="1200"/>
              </a:spcBef>
              <a:spcAft>
                <a:spcPts val="0"/>
              </a:spcAft>
              <a:buNone/>
            </a:pPr>
            <a:r>
              <a:rPr lang="en"/>
              <a:t>Inside to outside spirale very bad</a:t>
            </a:r>
            <a:endParaRPr/>
          </a:p>
          <a:p>
            <a:pPr indent="0" lvl="0" marL="0" marR="0" rtl="0" algn="l">
              <a:lnSpc>
                <a:spcPct val="100000"/>
              </a:lnSpc>
              <a:spcBef>
                <a:spcPts val="1200"/>
              </a:spcBef>
              <a:spcAft>
                <a:spcPts val="0"/>
              </a:spcAft>
              <a:buNone/>
            </a:pPr>
            <a:r>
              <a:t/>
            </a:r>
            <a:endParaRPr/>
          </a:p>
          <a:p>
            <a:pPr indent="0" lvl="0" marL="0" marR="0" rtl="0" algn="l">
              <a:lnSpc>
                <a:spcPct val="100000"/>
              </a:lnSpc>
              <a:spcBef>
                <a:spcPts val="1200"/>
              </a:spcBef>
              <a:spcAft>
                <a:spcPts val="1200"/>
              </a:spcAft>
              <a:buNone/>
            </a:pPr>
            <a:r>
              <a:t/>
            </a:r>
            <a:endParaRPr/>
          </a:p>
        </p:txBody>
      </p:sp>
      <p:sp>
        <p:nvSpPr>
          <p:cNvPr id="115" name="Google Shape;115;p19"/>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19"/>
          <p:cNvPicPr preferRelativeResize="0"/>
          <p:nvPr/>
        </p:nvPicPr>
        <p:blipFill>
          <a:blip r:embed="rId3">
            <a:alphaModFix/>
          </a:blip>
          <a:stretch>
            <a:fillRect/>
          </a:stretch>
        </p:blipFill>
        <p:spPr>
          <a:xfrm>
            <a:off x="4116275" y="207538"/>
            <a:ext cx="4728434" cy="47284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25" y="500925"/>
            <a:ext cx="3127500" cy="9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Spirale Labeling</a:t>
            </a:r>
            <a:endParaRPr/>
          </a:p>
        </p:txBody>
      </p:sp>
      <p:sp>
        <p:nvSpPr>
          <p:cNvPr id="122" name="Google Shape;122;p20"/>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Static index array as a spirale path in labeling()</a:t>
            </a:r>
            <a:endParaRPr/>
          </a:p>
          <a:p>
            <a:pPr indent="0" lvl="0" marL="0" rtl="0" algn="l">
              <a:lnSpc>
                <a:spcPct val="200000"/>
              </a:lnSpc>
              <a:spcBef>
                <a:spcPts val="1200"/>
              </a:spcBef>
              <a:spcAft>
                <a:spcPts val="0"/>
              </a:spcAft>
              <a:buNone/>
            </a:pPr>
            <a:r>
              <a:rPr lang="en"/>
              <a:t>Outside to inside performed best</a:t>
            </a:r>
            <a:endParaRPr/>
          </a:p>
          <a:p>
            <a:pPr indent="0" lvl="0" marL="0" rtl="0" algn="l">
              <a:spcBef>
                <a:spcPts val="1200"/>
              </a:spcBef>
              <a:spcAft>
                <a:spcPts val="0"/>
              </a:spcAft>
              <a:buNone/>
            </a:pPr>
            <a:r>
              <a:rPr lang="en"/>
              <a:t>Corners first, outer edges first, Center after outer edges all worse</a:t>
            </a:r>
            <a:endParaRPr/>
          </a:p>
          <a:p>
            <a:pPr indent="0" lvl="0" marL="0" marR="0" rtl="0" algn="l">
              <a:lnSpc>
                <a:spcPct val="100000"/>
              </a:lnSpc>
              <a:spcBef>
                <a:spcPts val="1200"/>
              </a:spcBef>
              <a:spcAft>
                <a:spcPts val="0"/>
              </a:spcAft>
              <a:buNone/>
            </a:pPr>
            <a:r>
              <a:rPr lang="en"/>
              <a:t>Inside to outside spirale very bad</a:t>
            </a:r>
            <a:endParaRPr/>
          </a:p>
          <a:p>
            <a:pPr indent="0" lvl="0" marL="0" marR="0" rtl="0" algn="l">
              <a:lnSpc>
                <a:spcPct val="100000"/>
              </a:lnSpc>
              <a:spcBef>
                <a:spcPts val="1200"/>
              </a:spcBef>
              <a:spcAft>
                <a:spcPts val="0"/>
              </a:spcAft>
              <a:buNone/>
            </a:pPr>
            <a:r>
              <a:t/>
            </a:r>
            <a:endParaRPr/>
          </a:p>
          <a:p>
            <a:pPr indent="0" lvl="0" marL="0" marR="0" rtl="0" algn="l">
              <a:lnSpc>
                <a:spcPct val="100000"/>
              </a:lnSpc>
              <a:spcBef>
                <a:spcPts val="1200"/>
              </a:spcBef>
              <a:spcAft>
                <a:spcPts val="1200"/>
              </a:spcAft>
              <a:buNone/>
            </a:pPr>
            <a:r>
              <a:t/>
            </a:r>
            <a:endParaRPr/>
          </a:p>
        </p:txBody>
      </p:sp>
      <p:sp>
        <p:nvSpPr>
          <p:cNvPr id="123" name="Google Shape;123;p20"/>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20"/>
          <p:cNvPicPr preferRelativeResize="0"/>
          <p:nvPr/>
        </p:nvPicPr>
        <p:blipFill>
          <a:blip r:embed="rId3">
            <a:alphaModFix/>
          </a:blip>
          <a:stretch>
            <a:fillRect/>
          </a:stretch>
        </p:blipFill>
        <p:spPr>
          <a:xfrm>
            <a:off x="4116275" y="207538"/>
            <a:ext cx="4728434" cy="4728434"/>
          </a:xfrm>
          <a:prstGeom prst="rect">
            <a:avLst/>
          </a:prstGeom>
          <a:noFill/>
          <a:ln>
            <a:noFill/>
          </a:ln>
        </p:spPr>
      </p:pic>
      <p:sp>
        <p:nvSpPr>
          <p:cNvPr id="125" name="Google Shape;125;p20"/>
          <p:cNvSpPr/>
          <p:nvPr/>
        </p:nvSpPr>
        <p:spPr>
          <a:xfrm>
            <a:off x="139350" y="1252750"/>
            <a:ext cx="8705400" cy="30750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nvGrpSpPr>
          <p:cNvPr id="126" name="Google Shape;126;p20"/>
          <p:cNvGrpSpPr/>
          <p:nvPr/>
        </p:nvGrpSpPr>
        <p:grpSpPr>
          <a:xfrm>
            <a:off x="6312175" y="1556675"/>
            <a:ext cx="1624500" cy="593100"/>
            <a:chOff x="5336800" y="1411725"/>
            <a:chExt cx="1624500" cy="593100"/>
          </a:xfrm>
        </p:grpSpPr>
        <p:sp>
          <p:nvSpPr>
            <p:cNvPr id="127" name="Google Shape;127;p20"/>
            <p:cNvSpPr/>
            <p:nvPr/>
          </p:nvSpPr>
          <p:spPr>
            <a:xfrm rot="5400000">
              <a:off x="5311000" y="1437525"/>
              <a:ext cx="593100" cy="541500"/>
            </a:xfrm>
            <a:prstGeom prst="hexagon">
              <a:avLst>
                <a:gd fmla="val 25000" name="adj"/>
                <a:gd fmla="val 115470" name="vf"/>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8" name="Google Shape;128;p20"/>
            <p:cNvSpPr/>
            <p:nvPr/>
          </p:nvSpPr>
          <p:spPr>
            <a:xfrm rot="5400000">
              <a:off x="5852500" y="1437525"/>
              <a:ext cx="593100" cy="541500"/>
            </a:xfrm>
            <a:prstGeom prst="hexagon">
              <a:avLst>
                <a:gd fmla="val 25000" name="adj"/>
                <a:gd fmla="val 115470" name="vf"/>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9" name="Google Shape;129;p20"/>
            <p:cNvSpPr/>
            <p:nvPr/>
          </p:nvSpPr>
          <p:spPr>
            <a:xfrm rot="5400000">
              <a:off x="6394000" y="1437525"/>
              <a:ext cx="593100" cy="541500"/>
            </a:xfrm>
            <a:prstGeom prst="hexagon">
              <a:avLst>
                <a:gd fmla="val 25000" name="adj"/>
                <a:gd fmla="val 115470" name="vf"/>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30" name="Google Shape;130;p20"/>
          <p:cNvGrpSpPr/>
          <p:nvPr/>
        </p:nvGrpSpPr>
        <p:grpSpPr>
          <a:xfrm>
            <a:off x="6035700" y="2011025"/>
            <a:ext cx="2166000" cy="593100"/>
            <a:chOff x="5060325" y="1866075"/>
            <a:chExt cx="2166000" cy="593100"/>
          </a:xfrm>
        </p:grpSpPr>
        <p:sp>
          <p:nvSpPr>
            <p:cNvPr id="131" name="Google Shape;131;p20"/>
            <p:cNvSpPr/>
            <p:nvPr/>
          </p:nvSpPr>
          <p:spPr>
            <a:xfrm rot="5400000">
              <a:off x="5034525" y="1891875"/>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2" name="Google Shape;132;p20"/>
            <p:cNvSpPr/>
            <p:nvPr/>
          </p:nvSpPr>
          <p:spPr>
            <a:xfrm rot="5400000">
              <a:off x="5576025" y="1891875"/>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3" name="Google Shape;133;p20"/>
            <p:cNvSpPr/>
            <p:nvPr/>
          </p:nvSpPr>
          <p:spPr>
            <a:xfrm rot="5400000">
              <a:off x="6117525" y="1891875"/>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4" name="Google Shape;134;p20"/>
            <p:cNvSpPr/>
            <p:nvPr/>
          </p:nvSpPr>
          <p:spPr>
            <a:xfrm rot="5400000">
              <a:off x="6659025" y="1891875"/>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35" name="Google Shape;135;p20"/>
          <p:cNvGrpSpPr/>
          <p:nvPr/>
        </p:nvGrpSpPr>
        <p:grpSpPr>
          <a:xfrm>
            <a:off x="5764950" y="2463150"/>
            <a:ext cx="2707500" cy="593100"/>
            <a:chOff x="4789575" y="2318200"/>
            <a:chExt cx="2707500" cy="593100"/>
          </a:xfrm>
        </p:grpSpPr>
        <p:sp>
          <p:nvSpPr>
            <p:cNvPr id="136" name="Google Shape;136;p20"/>
            <p:cNvSpPr/>
            <p:nvPr/>
          </p:nvSpPr>
          <p:spPr>
            <a:xfrm rot="5400000">
              <a:off x="4763775" y="2344000"/>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7" name="Google Shape;137;p20"/>
            <p:cNvSpPr/>
            <p:nvPr/>
          </p:nvSpPr>
          <p:spPr>
            <a:xfrm rot="5400000">
              <a:off x="5305275" y="2344000"/>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8" name="Google Shape;138;p20"/>
            <p:cNvSpPr/>
            <p:nvPr/>
          </p:nvSpPr>
          <p:spPr>
            <a:xfrm rot="5400000">
              <a:off x="5846775" y="2344000"/>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9" name="Google Shape;139;p20"/>
            <p:cNvSpPr/>
            <p:nvPr/>
          </p:nvSpPr>
          <p:spPr>
            <a:xfrm rot="5400000">
              <a:off x="6388275" y="2344000"/>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0" name="Google Shape;140;p20"/>
            <p:cNvSpPr/>
            <p:nvPr/>
          </p:nvSpPr>
          <p:spPr>
            <a:xfrm rot="5400000">
              <a:off x="6929775" y="2344000"/>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41" name="Google Shape;141;p20"/>
          <p:cNvGrpSpPr/>
          <p:nvPr/>
        </p:nvGrpSpPr>
        <p:grpSpPr>
          <a:xfrm rot="10800000">
            <a:off x="6300809" y="3365477"/>
            <a:ext cx="1624338" cy="593041"/>
            <a:chOff x="5336800" y="1411725"/>
            <a:chExt cx="1624500" cy="593100"/>
          </a:xfrm>
        </p:grpSpPr>
        <p:sp>
          <p:nvSpPr>
            <p:cNvPr id="142" name="Google Shape;142;p20"/>
            <p:cNvSpPr/>
            <p:nvPr/>
          </p:nvSpPr>
          <p:spPr>
            <a:xfrm rot="5400000">
              <a:off x="5311000" y="1437525"/>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3" name="Google Shape;143;p20"/>
            <p:cNvSpPr/>
            <p:nvPr/>
          </p:nvSpPr>
          <p:spPr>
            <a:xfrm rot="5400000">
              <a:off x="5852500" y="1437525"/>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4" name="Google Shape;144;p20"/>
            <p:cNvSpPr/>
            <p:nvPr/>
          </p:nvSpPr>
          <p:spPr>
            <a:xfrm rot="5400000">
              <a:off x="6394000" y="1437525"/>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45" name="Google Shape;145;p20"/>
          <p:cNvGrpSpPr/>
          <p:nvPr/>
        </p:nvGrpSpPr>
        <p:grpSpPr>
          <a:xfrm rot="10800000">
            <a:off x="6035810" y="2911172"/>
            <a:ext cx="2165783" cy="593041"/>
            <a:chOff x="5060325" y="1866075"/>
            <a:chExt cx="2166000" cy="593100"/>
          </a:xfrm>
        </p:grpSpPr>
        <p:sp>
          <p:nvSpPr>
            <p:cNvPr id="146" name="Google Shape;146;p20"/>
            <p:cNvSpPr/>
            <p:nvPr/>
          </p:nvSpPr>
          <p:spPr>
            <a:xfrm rot="5400000">
              <a:off x="5034525" y="1891875"/>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7" name="Google Shape;147;p20"/>
            <p:cNvSpPr/>
            <p:nvPr/>
          </p:nvSpPr>
          <p:spPr>
            <a:xfrm rot="5400000">
              <a:off x="5576025" y="1891875"/>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8" name="Google Shape;148;p20"/>
            <p:cNvSpPr/>
            <p:nvPr/>
          </p:nvSpPr>
          <p:spPr>
            <a:xfrm rot="5400000">
              <a:off x="6117525" y="1891875"/>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9" name="Google Shape;149;p20"/>
            <p:cNvSpPr/>
            <p:nvPr/>
          </p:nvSpPr>
          <p:spPr>
            <a:xfrm rot="5400000">
              <a:off x="6659025" y="1891875"/>
              <a:ext cx="593100" cy="541500"/>
            </a:xfrm>
            <a:prstGeom prst="hexagon">
              <a:avLst>
                <a:gd fmla="val 25000" name="adj"/>
                <a:gd fmla="val 115470" name="vf"/>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aphicFrame>
        <p:nvGraphicFramePr>
          <p:cNvPr id="150" name="Google Shape;150;p20"/>
          <p:cNvGraphicFramePr/>
          <p:nvPr/>
        </p:nvGraphicFramePr>
        <p:xfrm>
          <a:off x="311725" y="1592413"/>
          <a:ext cx="3000000" cy="3000000"/>
        </p:xfrm>
        <a:graphic>
          <a:graphicData uri="http://schemas.openxmlformats.org/drawingml/2006/table">
            <a:tbl>
              <a:tblPr>
                <a:noFill/>
                <a:tableStyleId>{5DB40C79-5F61-4022-91F6-2D97B774D398}</a:tableStyleId>
              </a:tblPr>
              <a:tblGrid>
                <a:gridCol w="2318300"/>
                <a:gridCol w="1210500"/>
                <a:gridCol w="1552175"/>
              </a:tblGrid>
              <a:tr h="309625">
                <a:tc>
                  <a:txBody>
                    <a:bodyPr/>
                    <a:lstStyle/>
                    <a:p>
                      <a:pPr indent="0" lvl="0" marL="0" rtl="0" algn="l">
                        <a:spcBef>
                          <a:spcPts val="0"/>
                        </a:spcBef>
                        <a:spcAft>
                          <a:spcPts val="0"/>
                        </a:spcAft>
                        <a:buNone/>
                      </a:pPr>
                      <a:r>
                        <a:rPr lang="en" sz="1200">
                          <a:solidFill>
                            <a:schemeClr val="dk1"/>
                          </a:solidFill>
                          <a:highlight>
                            <a:schemeClr val="lt1"/>
                          </a:highlight>
                        </a:rPr>
                        <a:t>Description</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CPU Time [s]</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Cycles (billions)</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09625">
                <a:tc>
                  <a:txBody>
                    <a:bodyPr/>
                    <a:lstStyle/>
                    <a:p>
                      <a:pPr indent="0" lvl="0" marL="0" rtl="0" algn="l">
                        <a:spcBef>
                          <a:spcPts val="0"/>
                        </a:spcBef>
                        <a:spcAft>
                          <a:spcPts val="0"/>
                        </a:spcAft>
                        <a:buNone/>
                      </a:pPr>
                      <a:r>
                        <a:rPr lang="en" sz="1200">
                          <a:solidFill>
                            <a:schemeClr val="dk1"/>
                          </a:solidFill>
                          <a:highlight>
                            <a:schemeClr val="lt1"/>
                          </a:highlight>
                        </a:rPr>
                        <a:t>Corners First</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49.1</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230.1</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09625">
                <a:tc>
                  <a:txBody>
                    <a:bodyPr/>
                    <a:lstStyle/>
                    <a:p>
                      <a:pPr indent="0" lvl="0" marL="0" rtl="0" algn="l">
                        <a:spcBef>
                          <a:spcPts val="0"/>
                        </a:spcBef>
                        <a:spcAft>
                          <a:spcPts val="0"/>
                        </a:spcAft>
                        <a:buNone/>
                      </a:pPr>
                      <a:r>
                        <a:rPr lang="en" sz="1200">
                          <a:solidFill>
                            <a:schemeClr val="dk1"/>
                          </a:solidFill>
                          <a:highlight>
                            <a:schemeClr val="lt1"/>
                          </a:highlight>
                        </a:rPr>
                        <a:t>Corners First, Outer Edges</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40.6</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190.5</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09625">
                <a:tc>
                  <a:txBody>
                    <a:bodyPr/>
                    <a:lstStyle/>
                    <a:p>
                      <a:pPr indent="0" lvl="0" marL="0" rtl="0" algn="l">
                        <a:spcBef>
                          <a:spcPts val="0"/>
                        </a:spcBef>
                        <a:spcAft>
                          <a:spcPts val="0"/>
                        </a:spcAft>
                        <a:buNone/>
                      </a:pPr>
                      <a:r>
                        <a:rPr lang="en" sz="1200">
                          <a:solidFill>
                            <a:schemeClr val="dk1"/>
                          </a:solidFill>
                          <a:highlight>
                            <a:schemeClr val="lt1"/>
                          </a:highlight>
                        </a:rPr>
                        <a:t>Spiral outer Edges, Middle, Spiral Inner Edges</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8.3</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38.9</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281850">
                <a:tc>
                  <a:txBody>
                    <a:bodyPr/>
                    <a:lstStyle/>
                    <a:p>
                      <a:pPr indent="0" lvl="0" marL="0" rtl="0" algn="l">
                        <a:spcBef>
                          <a:spcPts val="0"/>
                        </a:spcBef>
                        <a:spcAft>
                          <a:spcPts val="0"/>
                        </a:spcAft>
                        <a:buNone/>
                      </a:pPr>
                      <a:r>
                        <a:rPr lang="en" sz="1200">
                          <a:solidFill>
                            <a:schemeClr val="dk1"/>
                          </a:solidFill>
                          <a:highlight>
                            <a:schemeClr val="lt1"/>
                          </a:highlight>
                        </a:rPr>
                        <a:t>Spiral</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6.1</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28.4</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281850">
                <a:tc>
                  <a:txBody>
                    <a:bodyPr/>
                    <a:lstStyle/>
                    <a:p>
                      <a:pPr indent="0" lvl="0" marL="0" rtl="0" algn="l">
                        <a:spcBef>
                          <a:spcPts val="0"/>
                        </a:spcBef>
                        <a:spcAft>
                          <a:spcPts val="0"/>
                        </a:spcAft>
                        <a:buNone/>
                      </a:pPr>
                      <a:r>
                        <a:rPr lang="en" sz="1200">
                          <a:solidFill>
                            <a:schemeClr val="dk1"/>
                          </a:solidFill>
                          <a:highlight>
                            <a:schemeClr val="lt1"/>
                          </a:highlight>
                        </a:rPr>
                        <a:t>Reverse Spiral</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timeout</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1"/>
                        </a:solidFill>
                        <a:highlight>
                          <a:schemeClr val="lt1"/>
                        </a:highlight>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151" name="Google Shape;151;p20"/>
          <p:cNvSpPr/>
          <p:nvPr/>
        </p:nvSpPr>
        <p:spPr>
          <a:xfrm>
            <a:off x="6123611" y="1829647"/>
            <a:ext cx="2045150" cy="1902750"/>
          </a:xfrm>
          <a:custGeom>
            <a:rect b="b" l="l" r="r" t="t"/>
            <a:pathLst>
              <a:path extrusionOk="0" h="76110" w="81806">
                <a:moveTo>
                  <a:pt x="18857" y="943"/>
                </a:moveTo>
                <a:cubicBezTo>
                  <a:pt x="26035" y="1357"/>
                  <a:pt x="51436" y="-2715"/>
                  <a:pt x="61927" y="3428"/>
                </a:cubicBezTo>
                <a:cubicBezTo>
                  <a:pt x="72418" y="9571"/>
                  <a:pt x="81667" y="26412"/>
                  <a:pt x="81805" y="37801"/>
                </a:cubicBezTo>
                <a:cubicBezTo>
                  <a:pt x="81943" y="49190"/>
                  <a:pt x="73315" y="66031"/>
                  <a:pt x="62755" y="71760"/>
                </a:cubicBezTo>
                <a:cubicBezTo>
                  <a:pt x="52195" y="77489"/>
                  <a:pt x="28796" y="77489"/>
                  <a:pt x="18443" y="72174"/>
                </a:cubicBezTo>
                <a:cubicBezTo>
                  <a:pt x="8090" y="66859"/>
                  <a:pt x="2292" y="48707"/>
                  <a:pt x="635" y="39872"/>
                </a:cubicBezTo>
                <a:cubicBezTo>
                  <a:pt x="-1021" y="31037"/>
                  <a:pt x="221" y="22478"/>
                  <a:pt x="8504" y="19165"/>
                </a:cubicBezTo>
                <a:cubicBezTo>
                  <a:pt x="16787" y="15852"/>
                  <a:pt x="41358" y="16611"/>
                  <a:pt x="50331" y="19993"/>
                </a:cubicBezTo>
                <a:cubicBezTo>
                  <a:pt x="59304" y="23375"/>
                  <a:pt x="62065" y="33728"/>
                  <a:pt x="62341" y="39457"/>
                </a:cubicBezTo>
                <a:cubicBezTo>
                  <a:pt x="62617" y="45186"/>
                  <a:pt x="57510" y="51812"/>
                  <a:pt x="51988" y="54366"/>
                </a:cubicBezTo>
                <a:cubicBezTo>
                  <a:pt x="46466" y="56920"/>
                  <a:pt x="34180" y="57334"/>
                  <a:pt x="29210" y="54780"/>
                </a:cubicBezTo>
                <a:cubicBezTo>
                  <a:pt x="24240" y="52226"/>
                  <a:pt x="20375" y="41873"/>
                  <a:pt x="22170" y="39043"/>
                </a:cubicBezTo>
                <a:cubicBezTo>
                  <a:pt x="23965" y="36213"/>
                  <a:pt x="37010" y="38008"/>
                  <a:pt x="39978" y="37801"/>
                </a:cubicBezTo>
              </a:path>
            </a:pathLst>
          </a:custGeom>
          <a:noFill/>
          <a:ln cap="flat" cmpd="sng" w="28575">
            <a:solidFill>
              <a:schemeClr val="dk1"/>
            </a:solidFill>
            <a:prstDash val="lgDash"/>
            <a:round/>
            <a:headEnd len="med" w="med" type="none"/>
            <a:tailEnd len="med" w="med" type="stealth"/>
          </a:ln>
        </p:spPr>
      </p:sp>
      <p:sp>
        <p:nvSpPr>
          <p:cNvPr id="152" name="Google Shape;152;p20"/>
          <p:cNvSpPr txBox="1"/>
          <p:nvPr/>
        </p:nvSpPr>
        <p:spPr>
          <a:xfrm>
            <a:off x="311725" y="3969650"/>
            <a:ext cx="4845300" cy="2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B7B7B7"/>
                </a:solidFill>
                <a:latin typeface="Roboto"/>
                <a:ea typeface="Roboto"/>
                <a:cs typeface="Roboto"/>
                <a:sym typeface="Roboto"/>
              </a:rPr>
              <a:t>* Metrics without any other optimization</a:t>
            </a:r>
            <a:endParaRPr sz="800">
              <a:solidFill>
                <a:srgbClr val="B7B7B7"/>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25" y="500925"/>
            <a:ext cx="34353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33"/>
              <a:t>Ignoring Assertions,</a:t>
            </a:r>
            <a:endParaRPr sz="2133"/>
          </a:p>
          <a:p>
            <a:pPr indent="0" lvl="0" marL="0" rtl="0" algn="l">
              <a:spcBef>
                <a:spcPts val="0"/>
              </a:spcBef>
              <a:spcAft>
                <a:spcPts val="0"/>
              </a:spcAft>
              <a:buNone/>
            </a:pPr>
            <a:r>
              <a:rPr lang="en" sz="2133"/>
              <a:t>Occupation Pointers</a:t>
            </a:r>
            <a:endParaRPr/>
          </a:p>
          <a:p>
            <a:pPr indent="0" lvl="0" marL="0" rtl="0" algn="l">
              <a:spcBef>
                <a:spcPts val="0"/>
              </a:spcBef>
              <a:spcAft>
                <a:spcPts val="0"/>
              </a:spcAft>
              <a:buNone/>
            </a:pPr>
            <a:r>
              <a:t/>
            </a:r>
            <a:endParaRPr/>
          </a:p>
        </p:txBody>
      </p:sp>
      <p:sp>
        <p:nvSpPr>
          <p:cNvPr id="158" name="Google Shape;158;p21"/>
          <p:cNvSpPr txBox="1"/>
          <p:nvPr>
            <p:ph idx="1" type="body"/>
          </p:nvPr>
        </p:nvSpPr>
        <p:spPr>
          <a:xfrm>
            <a:off x="311725" y="1476625"/>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Commented out assertions, in total 16</a:t>
            </a:r>
            <a:endParaRPr/>
          </a:p>
          <a:p>
            <a:pPr indent="0" lvl="0" marL="0" rtl="0" algn="l">
              <a:spcBef>
                <a:spcPts val="1200"/>
              </a:spcBef>
              <a:spcAft>
                <a:spcPts val="0"/>
              </a:spcAft>
              <a:buNone/>
            </a:pPr>
            <a:r>
              <a:rPr lang="en"/>
              <a:t>Pointers instead of indices for  accessing occupation array in solve()</a:t>
            </a:r>
            <a:endParaRPr/>
          </a:p>
          <a:p>
            <a:pPr indent="0" lvl="0" marL="457200" rtl="0" algn="l">
              <a:spcBef>
                <a:spcPts val="1200"/>
              </a:spcBef>
              <a:spcAft>
                <a:spcPts val="0"/>
              </a:spcAft>
              <a:buNone/>
            </a:pPr>
            <a:r>
              <a:t/>
            </a:r>
            <a:endParaRPr/>
          </a:p>
          <a:p>
            <a:pPr indent="0" lvl="0" marL="457200" marR="0" rtl="0" algn="l">
              <a:lnSpc>
                <a:spcPct val="115000"/>
              </a:lnSpc>
              <a:spcBef>
                <a:spcPts val="1200"/>
              </a:spcBef>
              <a:spcAft>
                <a:spcPts val="0"/>
              </a:spcAft>
              <a:buNone/>
            </a:pPr>
            <a:r>
              <a:t/>
            </a:r>
            <a:endParaRPr/>
          </a:p>
          <a:p>
            <a:pPr indent="0" lvl="0" marL="0" marR="0" rtl="0" algn="l">
              <a:lnSpc>
                <a:spcPct val="115000"/>
              </a:lnSpc>
              <a:spcBef>
                <a:spcPts val="1200"/>
              </a:spcBef>
              <a:spcAft>
                <a:spcPts val="0"/>
              </a:spcAft>
              <a:buNone/>
            </a:pPr>
            <a:r>
              <a:t/>
            </a:r>
            <a:endParaRPr/>
          </a:p>
          <a:p>
            <a:pPr indent="0" lvl="0" marL="0" rtl="0" algn="l">
              <a:spcBef>
                <a:spcPts val="1200"/>
              </a:spcBef>
              <a:spcAft>
                <a:spcPts val="1200"/>
              </a:spcAft>
              <a:buNone/>
            </a:pPr>
            <a:r>
              <a:t/>
            </a:r>
            <a:endParaRPr/>
          </a:p>
        </p:txBody>
      </p:sp>
      <p:sp>
        <p:nvSpPr>
          <p:cNvPr id="159" name="Google Shape;159;p21"/>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1"/>
          <p:cNvPicPr preferRelativeResize="0"/>
          <p:nvPr/>
        </p:nvPicPr>
        <p:blipFill>
          <a:blip r:embed="rId3">
            <a:alphaModFix/>
          </a:blip>
          <a:stretch>
            <a:fillRect/>
          </a:stretch>
        </p:blipFill>
        <p:spPr>
          <a:xfrm>
            <a:off x="4113575" y="208025"/>
            <a:ext cx="4727447" cy="47274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11725" y="500925"/>
            <a:ext cx="3348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(1/2) </a:t>
            </a:r>
            <a:r>
              <a:rPr lang="en" sz="2220"/>
              <a:t>Order in Sum Constraint Evaluation </a:t>
            </a:r>
            <a:endParaRPr sz="2220"/>
          </a:p>
        </p:txBody>
      </p:sp>
      <p:sp>
        <p:nvSpPr>
          <p:cNvPr id="166" name="Google Shape;166;p22"/>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Index array for evaluati</a:t>
            </a:r>
            <a:r>
              <a:rPr lang="en"/>
              <a:t>on of sum constraint</a:t>
            </a:r>
            <a:endParaRPr/>
          </a:p>
          <a:p>
            <a:pPr indent="0" lvl="0" marL="0" marR="0" rtl="0" algn="l">
              <a:lnSpc>
                <a:spcPct val="115000"/>
              </a:lnSpc>
              <a:spcBef>
                <a:spcPts val="1200"/>
              </a:spcBef>
              <a:spcAft>
                <a:spcPts val="0"/>
              </a:spcAft>
              <a:buNone/>
            </a:pPr>
            <a:r>
              <a:rPr lang="en"/>
              <a:t>Sum checks now begin from middle and move alternatively to the outside</a:t>
            </a:r>
            <a:endParaRPr/>
          </a:p>
          <a:p>
            <a:pPr indent="0" lvl="0" marL="0" marR="0" rtl="0" algn="l">
              <a:lnSpc>
                <a:spcPct val="115000"/>
              </a:lnSpc>
              <a:spcBef>
                <a:spcPts val="1200"/>
              </a:spcBef>
              <a:spcAft>
                <a:spcPts val="1200"/>
              </a:spcAft>
              <a:buNone/>
            </a:pPr>
            <a:r>
              <a:rPr lang="en"/>
              <a:t>Earlier failure as middle has more hexagon pieces and more constraints</a:t>
            </a:r>
            <a:endParaRPr/>
          </a:p>
        </p:txBody>
      </p:sp>
      <p:sp>
        <p:nvSpPr>
          <p:cNvPr id="167" name="Google Shape;167;p22"/>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22"/>
          <p:cNvPicPr preferRelativeResize="0"/>
          <p:nvPr/>
        </p:nvPicPr>
        <p:blipFill>
          <a:blip r:embed="rId3">
            <a:alphaModFix/>
          </a:blip>
          <a:stretch>
            <a:fillRect/>
          </a:stretch>
        </p:blipFill>
        <p:spPr>
          <a:xfrm>
            <a:off x="4112525" y="208025"/>
            <a:ext cx="4727447" cy="47274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11725" y="500925"/>
            <a:ext cx="31275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Optimized sethi/setlo</a:t>
            </a:r>
            <a:endParaRPr/>
          </a:p>
          <a:p>
            <a:pPr indent="0" lvl="0" marL="0" rtl="0" algn="l">
              <a:spcBef>
                <a:spcPts val="0"/>
              </a:spcBef>
              <a:spcAft>
                <a:spcPts val="0"/>
              </a:spcAft>
              <a:buNone/>
            </a:pPr>
            <a:r>
              <a:t/>
            </a:r>
            <a:endParaRPr/>
          </a:p>
        </p:txBody>
      </p:sp>
      <p:sp>
        <p:nvSpPr>
          <p:cNvPr id="174" name="Google Shape;174;p23"/>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Change logic </a:t>
            </a:r>
            <a:r>
              <a:rPr lang="en"/>
              <a:t>evaluation</a:t>
            </a:r>
            <a:r>
              <a:rPr lang="en"/>
              <a:t>: Check if x &gt;= v-&gt;hi first</a:t>
            </a:r>
            <a:endParaRPr sz="1000">
              <a:solidFill>
                <a:srgbClr val="E45649"/>
              </a:solidFill>
              <a:highlight>
                <a:srgbClr val="FAFAFA"/>
              </a:highlight>
              <a:latin typeface="Courier New"/>
              <a:ea typeface="Courier New"/>
              <a:cs typeface="Courier New"/>
              <a:sym typeface="Courier New"/>
            </a:endParaRPr>
          </a:p>
          <a:p>
            <a:pPr indent="0" lvl="0" marL="0" rtl="0" algn="l">
              <a:spcBef>
                <a:spcPts val="1200"/>
              </a:spcBef>
              <a:spcAft>
                <a:spcPts val="0"/>
              </a:spcAft>
              <a:buNone/>
            </a:pPr>
            <a:r>
              <a:rPr lang="en"/>
              <a:t>Most common case, nothing changes</a:t>
            </a:r>
            <a:endParaRPr/>
          </a:p>
          <a:p>
            <a:pPr indent="0" lvl="0" marL="0" rtl="0" algn="l">
              <a:spcBef>
                <a:spcPts val="1200"/>
              </a:spcBef>
              <a:spcAft>
                <a:spcPts val="0"/>
              </a:spcAft>
              <a:buNone/>
            </a:pPr>
            <a:r>
              <a:rPr lang="en"/>
              <a:t>Skips rest of function</a:t>
            </a:r>
            <a:endParaRPr/>
          </a:p>
          <a:p>
            <a:pPr indent="0" lvl="0" marL="0" rtl="0" algn="l">
              <a:spcBef>
                <a:spcPts val="1200"/>
              </a:spcBef>
              <a:spcAft>
                <a:spcPts val="1200"/>
              </a:spcAft>
              <a:buNone/>
            </a:pPr>
            <a:r>
              <a:rPr lang="en"/>
              <a:t>Inlining additional improvement</a:t>
            </a:r>
            <a:endParaRPr/>
          </a:p>
        </p:txBody>
      </p:sp>
      <p:sp>
        <p:nvSpPr>
          <p:cNvPr id="175" name="Google Shape;175;p23"/>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23"/>
          <p:cNvPicPr preferRelativeResize="0"/>
          <p:nvPr/>
        </p:nvPicPr>
        <p:blipFill>
          <a:blip r:embed="rId3">
            <a:alphaModFix/>
          </a:blip>
          <a:stretch>
            <a:fillRect/>
          </a:stretch>
        </p:blipFill>
        <p:spPr>
          <a:xfrm>
            <a:off x="4114800" y="207525"/>
            <a:ext cx="4728434" cy="47284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311725" y="500925"/>
            <a:ext cx="3127500" cy="9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Parameter Initialization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p24"/>
          <p:cNvSpPr txBox="1"/>
          <p:nvPr>
            <p:ph idx="1" type="body"/>
          </p:nvPr>
        </p:nvSpPr>
        <p:spPr>
          <a:xfrm>
            <a:off x="311725" y="1422750"/>
            <a:ext cx="31275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Defined global parameters r,H,M,o and corners</a:t>
            </a:r>
            <a:endParaRPr/>
          </a:p>
          <a:p>
            <a:pPr indent="0" lvl="0" marL="0" rtl="0" algn="l">
              <a:spcBef>
                <a:spcPts val="1200"/>
              </a:spcBef>
              <a:spcAft>
                <a:spcPts val="0"/>
              </a:spcAft>
              <a:buNone/>
            </a:pPr>
            <a:r>
              <a:rPr lang="en"/>
              <a:t>Calculated once, not each time solve-function is called</a:t>
            </a:r>
            <a:endParaRPr/>
          </a:p>
          <a:p>
            <a:pPr indent="0" lvl="0" marL="0" rtl="0" algn="l">
              <a:spcBef>
                <a:spcPts val="1200"/>
              </a:spcBef>
              <a:spcAft>
                <a:spcPts val="1200"/>
              </a:spcAft>
              <a:buNone/>
            </a:pPr>
            <a:r>
              <a:t/>
            </a:r>
            <a:endParaRPr/>
          </a:p>
        </p:txBody>
      </p:sp>
      <p:sp>
        <p:nvSpPr>
          <p:cNvPr id="183" name="Google Shape;183;p24"/>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24"/>
          <p:cNvPicPr preferRelativeResize="0"/>
          <p:nvPr/>
        </p:nvPicPr>
        <p:blipFill>
          <a:blip r:embed="rId3">
            <a:alphaModFix/>
          </a:blip>
          <a:stretch>
            <a:fillRect/>
          </a:stretch>
        </p:blipFill>
        <p:spPr>
          <a:xfrm>
            <a:off x="4116300" y="207538"/>
            <a:ext cx="4728434" cy="47284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