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9" r:id="rId3"/>
    <p:sldId id="269" r:id="rId4"/>
    <p:sldId id="270" r:id="rId5"/>
    <p:sldId id="268" r:id="rId6"/>
    <p:sldId id="267" r:id="rId7"/>
    <p:sldId id="264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DI(Dependency Injection)-I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DI(Dependency Injection)-I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스프링을 이용한 객체 생성과 조립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설정 파일의 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Di</a:t>
            </a:r>
            <a:r>
              <a:rPr lang="ko-KR" altLang="en-US" sz="1600" b="1" dirty="0" smtClean="0">
                <a:latin typeface="+mn-ea"/>
              </a:rPr>
              <a:t>를 사용하는 이유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71" y="1223094"/>
            <a:ext cx="9615666" cy="476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Di</a:t>
            </a:r>
            <a:r>
              <a:rPr lang="ko-KR" altLang="en-US" sz="1600" b="1" dirty="0" smtClean="0">
                <a:latin typeface="+mn-ea"/>
              </a:rPr>
              <a:t>를 사용하는 이유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8" y="1251348"/>
            <a:ext cx="9794860" cy="428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4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Di</a:t>
            </a:r>
            <a:r>
              <a:rPr lang="ko-KR" altLang="en-US" sz="1600" b="1" dirty="0" smtClean="0">
                <a:latin typeface="+mn-ea"/>
              </a:rPr>
              <a:t>를 사용하는 이유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분리함으로써 부품의 장착이 가능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스프링에서 </a:t>
            </a:r>
            <a:r>
              <a:rPr lang="ko-KR" altLang="en-US" sz="1600" b="1" dirty="0" err="1" smtClean="0">
                <a:latin typeface="+mn-ea"/>
              </a:rPr>
              <a:t>부품조립해줌</a:t>
            </a:r>
            <a:r>
              <a:rPr lang="en-US" altLang="ko-KR" sz="1600" b="1" smtClean="0">
                <a:latin typeface="+mn-ea"/>
              </a:rPr>
              <a:t>.)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8" y="1367478"/>
            <a:ext cx="10767781" cy="49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7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스프링을 이용한 객체 생성과 조립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살펴본 예제는 스프링의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이 적용되지 않은 프로젝트였습니다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이번 시간에는 스프링의 특징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사용법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적용하여 스프링과 좀 더 친근해 질 수 있는 시간을 갖도록 하겠습니다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34" y="1986938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사용하지 않은 프로젝트 </a:t>
            </a:r>
            <a:r>
              <a:rPr lang="en-US" altLang="ko-KR" sz="1100" dirty="0" smtClean="0">
                <a:latin typeface="+mn-ea"/>
              </a:rPr>
              <a:t>(spring_3_1_ex1_springex)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08337" y="2001422"/>
            <a:ext cx="4422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적용된 프로젝트 </a:t>
            </a:r>
            <a:r>
              <a:rPr lang="en-US" altLang="ko-KR" sz="1100" dirty="0">
                <a:latin typeface="+mn-ea"/>
              </a:rPr>
              <a:t>(spring_3_1_ex2_springex)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7" y="2308320"/>
            <a:ext cx="3914775" cy="2828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37" y="2239474"/>
            <a:ext cx="5905500" cy="226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501" y="4844857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String </a:t>
            </a:r>
            <a:r>
              <a:rPr lang="en-US" altLang="ko-KR" sz="800" dirty="0" err="1"/>
              <a:t>configLocation</a:t>
            </a:r>
            <a:r>
              <a:rPr lang="en-US" altLang="ko-KR" sz="800" dirty="0"/>
              <a:t>= "</a:t>
            </a:r>
            <a:r>
              <a:rPr lang="en-US" altLang="ko-KR" sz="800" dirty="0" err="1"/>
              <a:t>classpath:applicationCTX.xml</a:t>
            </a:r>
            <a:r>
              <a:rPr lang="en-US" altLang="ko-KR" sz="800" dirty="0"/>
              <a:t>";</a:t>
            </a:r>
          </a:p>
          <a:p>
            <a:r>
              <a:rPr lang="en-US" altLang="ko-KR" sz="800" dirty="0" err="1"/>
              <a:t>AbstractApplicationContext</a:t>
            </a:r>
            <a:r>
              <a:rPr lang="en-US" altLang="ko-KR" sz="800" dirty="0"/>
              <a:t> </a:t>
            </a:r>
            <a:r>
              <a:rPr lang="en-US" altLang="ko-KR" sz="800" dirty="0" err="1"/>
              <a:t>ctx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GenericXmlApplicationContext</a:t>
            </a:r>
            <a:r>
              <a:rPr lang="en-US" altLang="ko-KR" sz="800" b="1" dirty="0"/>
              <a:t>(</a:t>
            </a:r>
            <a:r>
              <a:rPr lang="en-US" altLang="ko-KR" sz="800" b="1" dirty="0" err="1"/>
              <a:t>configLocation</a:t>
            </a:r>
            <a:r>
              <a:rPr lang="en-US" altLang="ko-KR" sz="800" b="1" dirty="0"/>
              <a:t>);</a:t>
            </a:r>
          </a:p>
          <a:p>
            <a:r>
              <a:rPr lang="en-US" altLang="ko-KR" sz="800" dirty="0"/>
              <a:t>//</a:t>
            </a:r>
            <a:r>
              <a:rPr lang="en-US" altLang="ko-KR" sz="800" dirty="0" err="1"/>
              <a:t>AbstractApplicationContext</a:t>
            </a:r>
            <a:r>
              <a:rPr lang="ko-KR" altLang="en-US" sz="800" dirty="0"/>
              <a:t>는 </a:t>
            </a:r>
            <a:r>
              <a:rPr lang="ko-KR" altLang="en-US" sz="800" dirty="0" err="1"/>
              <a:t>생성자</a:t>
            </a:r>
            <a:r>
              <a:rPr lang="ko-KR" altLang="en-US" sz="800" dirty="0"/>
              <a:t> </a:t>
            </a:r>
            <a:r>
              <a:rPr lang="en-US" altLang="ko-KR" sz="800" dirty="0" err="1"/>
              <a:t>GenericXmlApplicationContext</a:t>
            </a:r>
            <a:r>
              <a:rPr lang="ko-KR" altLang="en-US" sz="800" dirty="0"/>
              <a:t>를 보아 추상클래스</a:t>
            </a:r>
          </a:p>
          <a:p>
            <a:r>
              <a:rPr lang="en-US" altLang="ko-KR" sz="800" dirty="0" err="1"/>
              <a:t>MyCalculator</a:t>
            </a:r>
            <a:r>
              <a:rPr lang="en-US" altLang="ko-KR" sz="800" dirty="0"/>
              <a:t> </a:t>
            </a:r>
            <a:r>
              <a:rPr lang="en-US" altLang="ko-KR" sz="800" dirty="0" err="1"/>
              <a:t>myCalculator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ctx.getBean</a:t>
            </a:r>
            <a:r>
              <a:rPr lang="en-US" altLang="ko-KR" sz="800" dirty="0"/>
              <a:t>("</a:t>
            </a:r>
            <a:r>
              <a:rPr lang="en-US" altLang="ko-KR" sz="800" dirty="0" err="1"/>
              <a:t>myCalculator</a:t>
            </a:r>
            <a:r>
              <a:rPr lang="en-US" altLang="ko-KR" sz="800" dirty="0"/>
              <a:t>",</a:t>
            </a:r>
            <a:r>
              <a:rPr lang="en-US" altLang="ko-KR" sz="800" dirty="0" err="1"/>
              <a:t>MyCalculator.</a:t>
            </a:r>
            <a:r>
              <a:rPr lang="en-US" altLang="ko-KR" sz="800" b="1" dirty="0" err="1"/>
              <a:t>class</a:t>
            </a:r>
            <a:r>
              <a:rPr lang="en-US" altLang="ko-KR" sz="800" b="1" dirty="0"/>
              <a:t>);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4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59670" y="1799680"/>
            <a:ext cx="65662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&lt;?xml version=</a:t>
            </a:r>
            <a:r>
              <a:rPr lang="en-US" altLang="ko-KR" sz="800" i="1" dirty="0"/>
              <a:t>"1.0" encoding="UTF-8"?&gt;</a:t>
            </a:r>
          </a:p>
          <a:p>
            <a:r>
              <a:rPr lang="en-US" altLang="ko-KR" sz="800" dirty="0"/>
              <a:t>&lt;beans </a:t>
            </a:r>
            <a:r>
              <a:rPr lang="en-US" altLang="ko-KR" sz="800" dirty="0" err="1"/>
              <a:t>xmlns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"http://www.springframework.org/schema/beans"</a:t>
            </a:r>
          </a:p>
          <a:p>
            <a:r>
              <a:rPr lang="en-US" altLang="ko-KR" sz="800" dirty="0" err="1"/>
              <a:t>xmlns:xsi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"http://www.w3.org/2001/XMLSchema-instance"</a:t>
            </a:r>
          </a:p>
          <a:p>
            <a:r>
              <a:rPr lang="en-US" altLang="ko-KR" sz="800" dirty="0" err="1"/>
              <a:t>xsi:schemaLocation</a:t>
            </a:r>
            <a:r>
              <a:rPr lang="en-US" altLang="ko-KR" sz="800" dirty="0"/>
              <a:t>=</a:t>
            </a:r>
            <a:r>
              <a:rPr lang="en-US" altLang="ko-KR" sz="800" i="1" dirty="0"/>
              <a:t>"http://www.springframework.org/schema/beans http://www.springframework.org/schema/beans/spring-beans.xsd"&gt;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&lt;!-- </a:t>
            </a:r>
            <a:r>
              <a:rPr lang="ko-KR" altLang="en-US" sz="800" dirty="0" err="1"/>
              <a:t>생성자를</a:t>
            </a:r>
            <a:r>
              <a:rPr lang="ko-KR" altLang="en-US" sz="800" dirty="0"/>
              <a:t>  </a:t>
            </a:r>
            <a:r>
              <a:rPr lang="ko-KR" altLang="en-US" sz="800" dirty="0" err="1"/>
              <a:t>생성하는것이아니라</a:t>
            </a:r>
            <a:r>
              <a:rPr lang="en-US" altLang="ko-KR" sz="800" dirty="0"/>
              <a:t>, bean</a:t>
            </a:r>
            <a:r>
              <a:rPr lang="ko-KR" altLang="en-US" sz="800" dirty="0"/>
              <a:t>을 이용한 객체 생성</a:t>
            </a:r>
            <a:r>
              <a:rPr lang="en-US" altLang="ko-KR" sz="800" dirty="0"/>
              <a:t>. id</a:t>
            </a:r>
            <a:r>
              <a:rPr lang="ko-KR" altLang="en-US" sz="800" dirty="0"/>
              <a:t>값과 </a:t>
            </a:r>
            <a:r>
              <a:rPr lang="en-US" altLang="ko-KR" sz="800" dirty="0"/>
              <a:t>class </a:t>
            </a:r>
            <a:r>
              <a:rPr lang="ko-KR" altLang="en-US" sz="800" dirty="0" err="1"/>
              <a:t>값등</a:t>
            </a:r>
            <a:r>
              <a:rPr lang="ko-KR" altLang="en-US" sz="800" dirty="0"/>
              <a:t> 아래양식으로 입력</a:t>
            </a:r>
            <a:r>
              <a:rPr lang="en-US" altLang="ko-KR" sz="800" dirty="0"/>
              <a:t>. --&gt;</a:t>
            </a:r>
          </a:p>
          <a:p>
            <a:r>
              <a:rPr lang="en-US" altLang="ko-KR" sz="800" dirty="0"/>
              <a:t>&lt;bean id=</a:t>
            </a:r>
            <a:r>
              <a:rPr lang="en-US" altLang="ko-KR" sz="800" i="1" dirty="0"/>
              <a:t>"calculator" class="</a:t>
            </a:r>
            <a:r>
              <a:rPr lang="en-US" altLang="ko-KR" sz="800" i="1" dirty="0" err="1"/>
              <a:t>com.javalec.ex.Calculator</a:t>
            </a:r>
            <a:r>
              <a:rPr lang="en-US" altLang="ko-KR" sz="800" i="1" dirty="0"/>
              <a:t>" /&gt;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&lt;bean id=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myCalculator</a:t>
            </a:r>
            <a:r>
              <a:rPr lang="en-US" altLang="ko-KR" sz="800" i="1" dirty="0"/>
              <a:t>" class="</a:t>
            </a:r>
            <a:r>
              <a:rPr lang="en-US" altLang="ko-KR" sz="800" i="1" dirty="0" err="1"/>
              <a:t>com.javalec.ex.MyCalculator</a:t>
            </a:r>
            <a:r>
              <a:rPr lang="en-US" altLang="ko-KR" sz="800" i="1" dirty="0"/>
              <a:t>"&gt;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"calculator"&gt;</a:t>
            </a:r>
          </a:p>
          <a:p>
            <a:r>
              <a:rPr lang="en-US" altLang="ko-KR" sz="800" dirty="0"/>
              <a:t>&lt;ref bean=</a:t>
            </a:r>
            <a:r>
              <a:rPr lang="en-US" altLang="ko-KR" sz="800" i="1" dirty="0"/>
              <a:t>"calculator"/&gt; &lt;!-- </a:t>
            </a:r>
            <a:r>
              <a:rPr lang="ko-KR" altLang="en-US" sz="800" i="1" dirty="0"/>
              <a:t>참조하는 객체</a:t>
            </a:r>
            <a:r>
              <a:rPr lang="en-US" altLang="ko-KR" sz="800" i="1" dirty="0"/>
              <a:t>.  </a:t>
            </a:r>
            <a:r>
              <a:rPr lang="ko-KR" altLang="en-US" sz="800" i="1" dirty="0" err="1"/>
              <a:t>위에있는</a:t>
            </a:r>
            <a:r>
              <a:rPr lang="ko-KR" altLang="en-US" sz="800" i="1" dirty="0"/>
              <a:t> </a:t>
            </a:r>
            <a:r>
              <a:rPr lang="en-US" altLang="ko-KR" sz="800" i="1" dirty="0"/>
              <a:t>class="</a:t>
            </a:r>
            <a:r>
              <a:rPr lang="en-US" altLang="ko-KR" sz="800" i="1" dirty="0" err="1"/>
              <a:t>com.javalec.ex.Calculator</a:t>
            </a:r>
            <a:r>
              <a:rPr lang="en-US" altLang="ko-KR" sz="800" i="1" dirty="0"/>
              <a:t>" </a:t>
            </a:r>
            <a:r>
              <a:rPr lang="ko-KR" altLang="en-US" sz="800" i="1" dirty="0" err="1"/>
              <a:t>아이디값</a:t>
            </a:r>
            <a:r>
              <a:rPr lang="ko-KR" altLang="en-US" sz="800" i="1" dirty="0"/>
              <a:t> </a:t>
            </a:r>
            <a:r>
              <a:rPr lang="en-US" altLang="ko-KR" sz="800" i="1" dirty="0"/>
              <a:t>--&gt;</a:t>
            </a:r>
          </a:p>
          <a:p>
            <a:r>
              <a:rPr lang="en-US" altLang="ko-KR" sz="800" dirty="0"/>
              <a:t>&lt;/property&gt;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firstNum</a:t>
            </a:r>
            <a:r>
              <a:rPr lang="en-US" altLang="ko-KR" sz="800" i="1" dirty="0"/>
              <a:t>" value="10" /&gt;</a:t>
            </a:r>
          </a:p>
          <a:p>
            <a:r>
              <a:rPr lang="en-US" altLang="ko-KR" sz="800" dirty="0"/>
              <a:t>&lt;property name=</a:t>
            </a:r>
            <a:r>
              <a:rPr lang="en-US" altLang="ko-KR" sz="800" i="1" dirty="0"/>
              <a:t>"</a:t>
            </a:r>
            <a:r>
              <a:rPr lang="en-US" altLang="ko-KR" sz="800" i="1" dirty="0" err="1"/>
              <a:t>secondNum</a:t>
            </a:r>
            <a:r>
              <a:rPr lang="en-US" altLang="ko-KR" sz="800" i="1" dirty="0"/>
              <a:t>" value="2"&gt;&lt;/property&gt;</a:t>
            </a:r>
          </a:p>
          <a:p>
            <a:r>
              <a:rPr lang="en-US" altLang="ko-KR" sz="800" dirty="0"/>
              <a:t>&lt;/bean&gt;</a:t>
            </a:r>
          </a:p>
          <a:p>
            <a:endParaRPr lang="ko-KR" altLang="en-US" sz="800" dirty="0"/>
          </a:p>
          <a:p>
            <a:r>
              <a:rPr lang="en-US" altLang="ko-KR" sz="800" dirty="0"/>
              <a:t>&lt;/beans&gt;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8666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38" y="1707072"/>
            <a:ext cx="9550977" cy="37407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설정 파일의 이해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경로</a:t>
            </a:r>
            <a:r>
              <a:rPr lang="en-US" altLang="ko-KR" sz="1600" b="1" dirty="0">
                <a:latin typeface="+mn-ea"/>
              </a:rPr>
              <a:t>:</a:t>
            </a:r>
            <a:r>
              <a:rPr lang="en-US" altLang="ko-KR" sz="1600" b="1" dirty="0" err="1">
                <a:latin typeface="+mn-ea"/>
              </a:rPr>
              <a:t>src</a:t>
            </a:r>
            <a:r>
              <a:rPr lang="en-US" altLang="ko-KR" sz="1600" b="1" dirty="0">
                <a:latin typeface="+mn-ea"/>
              </a:rPr>
              <a:t>\main\resources\applicationCTX.xml)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스프링을 학습하는데 첫 단계는 스프링 설정 파일의 이해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703293" y="2577869"/>
            <a:ext cx="4141694" cy="3227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293" y="2965732"/>
            <a:ext cx="4141694" cy="1360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95334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객체생성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522259" y="2748199"/>
            <a:ext cx="1210235" cy="1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724032" y="3017968"/>
            <a:ext cx="1008462" cy="5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925" y="2768508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변수설정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394098" y="2768508"/>
            <a:ext cx="793290" cy="1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412288" y="3008135"/>
            <a:ext cx="775100" cy="6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5925" y="3956277"/>
            <a:ext cx="1057835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필드설정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378410" y="3405791"/>
            <a:ext cx="593825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394098" y="3859823"/>
            <a:ext cx="506420" cy="29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396600" y="4042675"/>
            <a:ext cx="503918" cy="17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677007" y="1760732"/>
            <a:ext cx="4146137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25" y="2915966"/>
            <a:ext cx="3770641" cy="125163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13130" y="1760732"/>
            <a:ext cx="4311162" cy="3743253"/>
          </a:xfrm>
          <a:prstGeom prst="roundRect">
            <a:avLst>
              <a:gd name="adj" fmla="val 45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스프링 설정 파일의 이해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(applicationCTX.xml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의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+mn-ea"/>
              </a:rPr>
              <a:t>프로퍼티가</a:t>
            </a:r>
            <a:r>
              <a:rPr lang="ko-KR" altLang="en-US" sz="1600" b="1" smtClean="0">
                <a:solidFill>
                  <a:srgbClr val="FF0000"/>
                </a:solidFill>
                <a:latin typeface="+mn-ea"/>
              </a:rPr>
              <a:t> 가능한 이유는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java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파일의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setter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덕분이다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85" y="2271677"/>
            <a:ext cx="1952625" cy="504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06" y="3249027"/>
            <a:ext cx="3333750" cy="1495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5353" y="1474659"/>
            <a:ext cx="2748118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스프링 설정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8195" y="1474659"/>
            <a:ext cx="2748118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Java </a:t>
            </a:r>
            <a:r>
              <a:rPr lang="ko-KR" altLang="en-US" sz="1200" dirty="0" smtClean="0">
                <a:latin typeface="+mn-ea"/>
              </a:rPr>
              <a:t>소스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750075" y="3438475"/>
            <a:ext cx="3265329" cy="17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92669" y="3874288"/>
            <a:ext cx="3122735" cy="34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3917" y="5795661"/>
            <a:ext cx="4017321" cy="46166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n-ea"/>
              </a:rPr>
              <a:t>firstNum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setFirstNum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1200" dirty="0" err="1" smtClean="0">
                <a:latin typeface="+mn-ea"/>
              </a:rPr>
              <a:t>secondNum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setSecondNum</a:t>
            </a:r>
            <a:r>
              <a:rPr lang="en-US" altLang="ko-KR" sz="1200" dirty="0" smtClean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3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319</Words>
  <Application>Microsoft Office PowerPoint</Application>
  <PresentationFormat>사용자 지정</PresentationFormat>
  <Paragraphs>52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370</cp:revision>
  <dcterms:created xsi:type="dcterms:W3CDTF">2014-12-01T08:37:15Z</dcterms:created>
  <dcterms:modified xsi:type="dcterms:W3CDTF">2019-12-14T06:29:34Z</dcterms:modified>
</cp:coreProperties>
</file>