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9" r:id="rId3"/>
    <p:sldId id="264" r:id="rId4"/>
    <p:sldId id="265" r:id="rId5"/>
    <p:sldId id="268" r:id="rId6"/>
    <p:sldId id="266" r:id="rId7"/>
    <p:sldId id="269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설정 방법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trodevym.tistory.com/entry/CGLIB-is-required-to-process-Configuration-classes-Either-add-CGLIB-to-the-classpath-or-remove-the-following-Configuration-bean-definitions-javaConfiguration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설정 방법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같이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</a:t>
            </a:r>
            <a:r>
              <a:rPr lang="ko-KR" altLang="en-US" sz="1100" dirty="0" err="1" smtClean="0">
                <a:latin typeface="+mn-ea"/>
              </a:rPr>
              <a:t>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6" y="2412697"/>
            <a:ext cx="3810000" cy="3248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63262" y="2674471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기초데이터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55478" y="280527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3262" y="3283261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설정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객체데이터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4255478" y="3414066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3262" y="4622623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setter() </a:t>
            </a:r>
            <a:r>
              <a:rPr lang="ko-KR" altLang="en-US" sz="1100" dirty="0" smtClean="0">
                <a:latin typeface="+mn-ea"/>
              </a:rPr>
              <a:t>설정</a:t>
            </a:r>
            <a:r>
              <a:rPr lang="en-US" altLang="ko-KR" sz="1100" dirty="0" smtClean="0">
                <a:latin typeface="+mn-ea"/>
              </a:rPr>
              <a:t>(property)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255478" y="4753428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5" y="4271012"/>
            <a:ext cx="772477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58" y="2425067"/>
            <a:ext cx="4781550" cy="1190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48962" y="2903077"/>
            <a:ext cx="2550975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다른 </a:t>
            </a:r>
            <a:r>
              <a:rPr lang="ko-KR" altLang="en-US" sz="1100" dirty="0" err="1" smtClean="0">
                <a:latin typeface="+mn-ea"/>
              </a:rPr>
              <a:t>빈객체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141178" y="3033882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49007" y="4699637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설정 파일이 다수인 경우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8431822" y="4830442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49007" y="4972423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스프링 </a:t>
            </a:r>
            <a:r>
              <a:rPr lang="ko-KR" altLang="en-US" sz="1100" smtClean="0">
                <a:latin typeface="+mn-ea"/>
              </a:rPr>
              <a:t>컨테이너에서 객체 </a:t>
            </a:r>
            <a:r>
              <a:rPr lang="ko-KR" altLang="en-US" sz="1100" dirty="0" smtClean="0">
                <a:latin typeface="+mn-ea"/>
              </a:rPr>
              <a:t>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8431822" y="5103228"/>
            <a:ext cx="46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49007" y="4280460"/>
            <a:ext cx="2196354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+mn-ea"/>
              </a:rPr>
              <a:t>스프링 컨테이너 생성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8431822" y="4411265"/>
            <a:ext cx="460132" cy="2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4" y="2244236"/>
            <a:ext cx="8601075" cy="781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3777" y="3035058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</a:t>
            </a:r>
            <a:r>
              <a:rPr lang="ko-KR" altLang="en-US" sz="1100" dirty="0" smtClean="0">
                <a:latin typeface="+mn-ea"/>
              </a:rPr>
              <a:t>네임스페이스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2608" y="3035058"/>
            <a:ext cx="1227992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</a:t>
            </a:r>
            <a:r>
              <a:rPr lang="ko-KR" altLang="en-US" sz="1100" dirty="0" smtClean="0">
                <a:latin typeface="+mn-ea"/>
              </a:rPr>
              <a:t>네임스페이스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125182" y="2535606"/>
            <a:ext cx="1240449" cy="48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0"/>
          </p:cNvCxnSpPr>
          <p:nvPr/>
        </p:nvCxnSpPr>
        <p:spPr>
          <a:xfrm flipV="1">
            <a:off x="6507773" y="2535607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996604" y="2523639"/>
            <a:ext cx="191965" cy="49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7666" y="1105231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이용하는방법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3440" y="1471438"/>
            <a:ext cx="88869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    public static void main(String[] 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 {</a:t>
            </a:r>
          </a:p>
          <a:p>
            <a:r>
              <a:rPr lang="en-US" altLang="ko-KR" sz="1400" dirty="0"/>
              <a:t>       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altLang="ko-KR" sz="1400" dirty="0">
                <a:solidFill>
                  <a:srgbClr val="FF0000"/>
                </a:solidFill>
              </a:rPr>
              <a:t> </a:t>
            </a:r>
            <a:r>
              <a:rPr lang="en-US" altLang="ko-KR" sz="1400" dirty="0" err="1">
                <a:solidFill>
                  <a:srgbClr val="FF0000"/>
                </a:solidFill>
              </a:rPr>
              <a:t>ctx</a:t>
            </a:r>
            <a:r>
              <a:rPr lang="en-US" altLang="ko-KR" sz="1400" dirty="0">
                <a:solidFill>
                  <a:srgbClr val="FF0000"/>
                </a:solidFill>
              </a:rPr>
              <a:t> = new </a:t>
            </a:r>
            <a:r>
              <a:rPr lang="en-US" altLang="ko-KR" sz="1400" dirty="0" err="1">
                <a:solidFill>
                  <a:srgbClr val="FF0000"/>
                </a:solidFill>
              </a:rPr>
              <a:t>AnnotationConfigApplicationContext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ApplicationConfig.class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Student student1 = </a:t>
            </a:r>
            <a:r>
              <a:rPr lang="en-US" altLang="ko-KR" sz="1400" dirty="0" err="1"/>
              <a:t>ctx.getBean</a:t>
            </a:r>
            <a:r>
              <a:rPr lang="en-US" altLang="ko-KR" sz="1400" dirty="0"/>
              <a:t>("student1", </a:t>
            </a:r>
            <a:r>
              <a:rPr lang="en-US" altLang="ko-KR" sz="1400" dirty="0" err="1"/>
              <a:t>Student.class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student1.getName());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나이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student1.getAge());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취미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student1.getHobbys());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신장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student1.getHeight());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몸무게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student1.getWeight());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Student student2 = </a:t>
            </a:r>
            <a:r>
              <a:rPr lang="en-US" altLang="ko-KR" sz="1400" dirty="0" err="1"/>
              <a:t>ctx.getBean</a:t>
            </a:r>
            <a:r>
              <a:rPr lang="en-US" altLang="ko-KR" sz="1400" dirty="0"/>
              <a:t>("student2", </a:t>
            </a:r>
            <a:r>
              <a:rPr lang="en-US" altLang="ko-KR" sz="1400" dirty="0" err="1"/>
              <a:t>Student.class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이름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student2.getName());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나이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student2.getAge());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취미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student2.getHobbys());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신장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student2.getHeight());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몸무게 </a:t>
            </a:r>
            <a:r>
              <a:rPr lang="en-US" altLang="ko-KR" sz="1400" dirty="0"/>
              <a:t>: "</a:t>
            </a:r>
            <a:r>
              <a:rPr lang="ko-KR" altLang="en-US" sz="1400" dirty="0"/>
              <a:t> </a:t>
            </a:r>
            <a:r>
              <a:rPr lang="en-US" altLang="ko-KR" sz="1400" dirty="0"/>
              <a:t>+ student2.getWeight());</a:t>
            </a:r>
          </a:p>
          <a:p>
            <a:r>
              <a:rPr lang="en-US" altLang="ko-KR" sz="1400" dirty="0"/>
              <a:t>        </a:t>
            </a:r>
          </a:p>
          <a:p>
            <a:r>
              <a:rPr lang="en-US" altLang="ko-KR" sz="1400" dirty="0"/>
              <a:t>        </a:t>
            </a:r>
            <a:r>
              <a:rPr lang="en-US" altLang="ko-KR" sz="1400" dirty="0" err="1"/>
              <a:t>ctx.close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342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JAVA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를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를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(spring_6_2_ex1_springex</a:t>
            </a:r>
            <a:r>
              <a:rPr lang="en-US" altLang="ko-KR" sz="1100" dirty="0" smtClean="0">
                <a:latin typeface="+mn-ea"/>
              </a:rPr>
              <a:t>)        </a:t>
            </a:r>
          </a:p>
          <a:p>
            <a:r>
              <a:rPr lang="en-US" altLang="ko-KR" sz="1100" dirty="0" smtClean="0">
                <a:latin typeface="+mn-ea"/>
              </a:rPr>
              <a:t>Student1</a:t>
            </a:r>
            <a:r>
              <a:rPr lang="ko-KR" altLang="en-US" sz="1100" dirty="0" smtClean="0">
                <a:latin typeface="+mn-ea"/>
              </a:rPr>
              <a:t>이라는 </a:t>
            </a:r>
            <a:r>
              <a:rPr lang="ko-KR" altLang="en-US" sz="1100" dirty="0" err="1" smtClean="0">
                <a:latin typeface="+mn-ea"/>
              </a:rPr>
              <a:t>메서드명과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MainClass</a:t>
            </a:r>
            <a:r>
              <a:rPr lang="ko-KR" altLang="en-US" sz="1100" dirty="0" smtClean="0">
                <a:latin typeface="+mn-ea"/>
              </a:rPr>
              <a:t>에서 실행하는 </a:t>
            </a:r>
            <a:r>
              <a:rPr lang="en-US" altLang="ko-KR" sz="1100" dirty="0" err="1" smtClean="0">
                <a:latin typeface="+mn-ea"/>
              </a:rPr>
              <a:t>ctx.getBean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이곳</a:t>
            </a:r>
            <a:r>
              <a:rPr lang="en-US" altLang="ko-KR" sz="1100" dirty="0" smtClean="0">
                <a:latin typeface="+mn-ea"/>
              </a:rPr>
              <a:t>,</a:t>
            </a:r>
            <a:r>
              <a:rPr lang="en-US" altLang="ko-KR" sz="1100" dirty="0" err="1" smtClean="0">
                <a:latin typeface="+mn-ea"/>
              </a:rPr>
              <a:t>Student.class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ko-KR" altLang="en-US" sz="1100" dirty="0" err="1" smtClean="0">
                <a:latin typeface="+mn-ea"/>
              </a:rPr>
              <a:t>일치해야한다</a:t>
            </a:r>
            <a:r>
              <a:rPr lang="en-US" altLang="ko-KR" sz="110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2368062"/>
            <a:ext cx="27432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77" y="3444020"/>
            <a:ext cx="4352925" cy="2695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68770" y="2449740"/>
            <a:ext cx="5390892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@Configuration</a:t>
            </a:r>
          </a:p>
          <a:p>
            <a:r>
              <a:rPr lang="en-US" altLang="ko-KR" sz="1100" dirty="0" smtClean="0">
                <a:latin typeface="+mn-ea"/>
              </a:rPr>
              <a:t>‘</a:t>
            </a:r>
            <a:r>
              <a:rPr lang="ko-KR" altLang="en-US" sz="1100" dirty="0" smtClean="0">
                <a:latin typeface="+mn-ea"/>
              </a:rPr>
              <a:t>이 클래스는 스프링 설정에 사용되는 클래스 입니다</a:t>
            </a:r>
            <a:r>
              <a:rPr lang="en-US" altLang="ko-KR" sz="1100" dirty="0" smtClean="0">
                <a:latin typeface="+mn-ea"/>
              </a:rPr>
              <a:t>.’ </a:t>
            </a:r>
            <a:r>
              <a:rPr lang="ko-KR" altLang="en-US" sz="1100" dirty="0" smtClean="0">
                <a:latin typeface="+mn-ea"/>
              </a:rPr>
              <a:t>라고 명시해 주는 </a:t>
            </a:r>
            <a:r>
              <a:rPr lang="ko-KR" altLang="en-US" sz="1100" dirty="0" err="1" smtClean="0">
                <a:latin typeface="+mn-ea"/>
              </a:rPr>
              <a:t>어노테이션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360986" y="2580545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8770" y="3456044"/>
            <a:ext cx="1531068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@</a:t>
            </a:r>
            <a:r>
              <a:rPr lang="en-US" altLang="ko-KR" sz="1100" dirty="0" smtClean="0">
                <a:latin typeface="+mn-ea"/>
              </a:rPr>
              <a:t>Bean - </a:t>
            </a:r>
            <a:r>
              <a:rPr lang="ko-KR" altLang="en-US" sz="1100" dirty="0" smtClean="0">
                <a:latin typeface="+mn-ea"/>
              </a:rPr>
              <a:t>객체 생</a:t>
            </a:r>
            <a:r>
              <a:rPr lang="ko-KR" altLang="en-US" sz="1100" dirty="0">
                <a:latin typeface="+mn-ea"/>
              </a:rPr>
              <a:t>성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360986" y="3586849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37793" y="4888613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630009" y="5019418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7793" y="5174529"/>
            <a:ext cx="184466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프로퍼티에</a:t>
            </a:r>
            <a:r>
              <a:rPr lang="ko-KR" altLang="en-US" sz="1100" dirty="0" smtClean="0">
                <a:latin typeface="+mn-ea"/>
              </a:rPr>
              <a:t>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630009" y="5305334"/>
            <a:ext cx="145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https://t1.daumcdn.net/cfile/tistory/99AC8A385C148517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-4878388"/>
            <a:ext cx="7620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6" y="877236"/>
            <a:ext cx="98732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에러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CGLIB </a:t>
            </a:r>
            <a:r>
              <a:rPr lang="en-US" altLang="ko-KR" sz="1000" dirty="0"/>
              <a:t>is required to process @Configuration classes. Either add CGLIB to the </a:t>
            </a:r>
            <a:r>
              <a:rPr lang="en-US" altLang="ko-KR" sz="1000" dirty="0" err="1"/>
              <a:t>classpath</a:t>
            </a:r>
            <a:r>
              <a:rPr lang="en-US" altLang="ko-KR" sz="1000" dirty="0"/>
              <a:t> or remove the following @Configuration bean definitions: [</a:t>
            </a:r>
            <a:r>
              <a:rPr lang="en-US" altLang="ko-KR" sz="1000" dirty="0" err="1"/>
              <a:t>javaConfiguration</a:t>
            </a:r>
            <a:r>
              <a:rPr lang="en-US" altLang="ko-KR" sz="1000" dirty="0"/>
              <a:t>]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33239" y="23210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그래서 </a:t>
            </a:r>
            <a:r>
              <a:rPr lang="en-US" altLang="ko-KR" sz="1200" dirty="0"/>
              <a:t>POM.XML</a:t>
            </a:r>
            <a:r>
              <a:rPr lang="ko-KR" altLang="en-US" sz="1200" dirty="0"/>
              <a:t>에 </a:t>
            </a:r>
            <a:r>
              <a:rPr lang="en-US" altLang="ko-KR" sz="1200" dirty="0"/>
              <a:t>CGLIB</a:t>
            </a:r>
            <a:r>
              <a:rPr lang="ko-KR" altLang="en-US" sz="1200" dirty="0"/>
              <a:t>를 추가했습니다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b="1" dirty="0"/>
              <a:t>&lt;dependency&gt;</a:t>
            </a:r>
          </a:p>
          <a:p>
            <a:r>
              <a:rPr lang="en-US" altLang="ko-KR" sz="1200" b="1" dirty="0"/>
              <a:t>        &lt;</a:t>
            </a:r>
            <a:r>
              <a:rPr lang="en-US" altLang="ko-KR" sz="1200" b="1" dirty="0" err="1"/>
              <a:t>groupId</a:t>
            </a:r>
            <a:r>
              <a:rPr lang="en-US" altLang="ko-KR" sz="1200" b="1" dirty="0"/>
              <a:t>&gt;</a:t>
            </a:r>
            <a:r>
              <a:rPr lang="en-US" altLang="ko-KR" sz="1200" b="1" dirty="0" err="1"/>
              <a:t>cglib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groupId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b="1" dirty="0"/>
              <a:t>        &lt;</a:t>
            </a:r>
            <a:r>
              <a:rPr lang="en-US" altLang="ko-KR" sz="1200" b="1" dirty="0" err="1"/>
              <a:t>artifactId</a:t>
            </a:r>
            <a:r>
              <a:rPr lang="en-US" altLang="ko-KR" sz="1200" b="1" dirty="0"/>
              <a:t>&gt;</a:t>
            </a:r>
            <a:r>
              <a:rPr lang="en-US" altLang="ko-KR" sz="1200" b="1" dirty="0" err="1"/>
              <a:t>cglib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artifactId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b="1" dirty="0"/>
              <a:t>        &lt;version&gt;2.2.2&lt;/version&gt;</a:t>
            </a:r>
          </a:p>
          <a:p>
            <a:r>
              <a:rPr lang="en-US" altLang="ko-KR" sz="1200" b="1" dirty="0"/>
              <a:t>    &lt;/dependency&gt;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깔끔하게 해결되었습니다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출처</a:t>
            </a:r>
            <a:r>
              <a:rPr lang="en-US" altLang="ko-KR" sz="1200" dirty="0"/>
              <a:t>: </a:t>
            </a:r>
            <a:r>
              <a:rPr lang="en-US" altLang="ko-KR" sz="1200" dirty="0">
                <a:hlinkClick r:id="rId3"/>
              </a:rPr>
              <a:t>https://otrodevym.tistory.com/entry/CGLIB-is-required-to-process-Configuration-classes-Either-add-CGLIB-to-the-classpath-or-remove-the-following-Configuration-bean-definitions-javaConfiguration</a:t>
            </a:r>
            <a:r>
              <a:rPr lang="en-US" altLang="ko-KR" sz="1200" dirty="0"/>
              <a:t> [</a:t>
            </a:r>
            <a:r>
              <a:rPr lang="ko-KR" altLang="en-US" sz="1200" dirty="0"/>
              <a:t>용미니 </a:t>
            </a:r>
            <a:r>
              <a:rPr lang="ko-KR" altLang="en-US" sz="1200" dirty="0" err="1"/>
              <a:t>블로그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메모하는 습관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76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dirty="0">
                <a:latin typeface="+mn-ea"/>
              </a:rPr>
              <a:t> XML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JAVA</a:t>
            </a:r>
            <a:r>
              <a:rPr lang="ko-KR" altLang="en-US" sz="1600" b="1" dirty="0">
                <a:latin typeface="+mn-ea"/>
              </a:rPr>
              <a:t>를 같이 사용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파일과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 같이 사용 하여 스프링 설정을 하고 컨테이너를 만들고 컴포넌트들을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9290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(spring_6_3_ex1_springex)</a:t>
            </a:r>
          </a:p>
        </p:txBody>
      </p:sp>
      <p:sp>
        <p:nvSpPr>
          <p:cNvPr id="8" name="타원 7"/>
          <p:cNvSpPr/>
          <p:nvPr/>
        </p:nvSpPr>
        <p:spPr>
          <a:xfrm>
            <a:off x="2554939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27291" y="4115960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5772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spring_6_3_ex2_springex)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131421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803773" y="4115959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325</Words>
  <Application>Microsoft Office PowerPoint</Application>
  <PresentationFormat>사용자 지정</PresentationFormat>
  <Paragraphs>94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woo lee</cp:lastModifiedBy>
  <cp:revision>421</cp:revision>
  <dcterms:created xsi:type="dcterms:W3CDTF">2014-12-01T08:37:15Z</dcterms:created>
  <dcterms:modified xsi:type="dcterms:W3CDTF">2019-12-16T10:47:18Z</dcterms:modified>
</cp:coreProperties>
</file>