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70" r:id="rId3"/>
    <p:sldId id="271" r:id="rId4"/>
    <p:sldId id="272" r:id="rId5"/>
    <p:sldId id="273" r:id="rId6"/>
    <p:sldId id="274" r:id="rId7"/>
    <p:sldId id="275" r:id="rId8"/>
    <p:sldId id="282" r:id="rId9"/>
    <p:sldId id="283" r:id="rId10"/>
    <p:sldId id="276" r:id="rId11"/>
    <p:sldId id="277" r:id="rId12"/>
    <p:sldId id="278" r:id="rId13"/>
    <p:sldId id="279" r:id="rId14"/>
    <p:sldId id="280" r:id="rId15"/>
    <p:sldId id="281" r:id="rId16"/>
    <p:sldId id="285" r:id="rId17"/>
    <p:sldId id="284" r:id="rId18"/>
    <p:sldId id="28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7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16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스프링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MVC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게시판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16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스프링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MVC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게시판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프로젝트 설계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DataBase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구축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프로젝트 생성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리스트 페이지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811259" y="3947832"/>
            <a:ext cx="182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B</a:t>
            </a:r>
            <a:r>
              <a:rPr lang="en-US" altLang="ko-KR" dirty="0" smtClean="0"/>
              <a:t>c</a:t>
            </a:r>
            <a:r>
              <a:rPr lang="ko-KR" altLang="en-US" dirty="0" smtClean="0"/>
              <a:t>ontroller</a:t>
            </a:r>
            <a:r>
              <a:rPr lang="en-US" altLang="ko-KR" dirty="0" smtClean="0"/>
              <a:t>.class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734" y="2114268"/>
            <a:ext cx="3162300" cy="18764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288584" y="3947832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BListCommand</a:t>
            </a:r>
            <a:r>
              <a:rPr lang="en-US" altLang="ko-KR" dirty="0" smtClean="0"/>
              <a:t>.class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978153" y="2792505"/>
            <a:ext cx="1595717" cy="85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244401" y="3218329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099224" y="3218329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88" y="2399178"/>
            <a:ext cx="28003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863256"/>
            <a:ext cx="3888719" cy="28653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18-1.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글 작성 페이지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11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42303" y="4620184"/>
            <a:ext cx="182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B</a:t>
            </a:r>
            <a:r>
              <a:rPr lang="en-US" altLang="ko-KR" dirty="0" smtClean="0"/>
              <a:t>c</a:t>
            </a:r>
            <a:r>
              <a:rPr lang="ko-KR" altLang="en-US" dirty="0" smtClean="0"/>
              <a:t>ontroller</a:t>
            </a:r>
            <a:r>
              <a:rPr lang="en-US" altLang="ko-KR" dirty="0" smtClean="0"/>
              <a:t>.class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02334" y="4046419"/>
            <a:ext cx="249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BWriteCommand.class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299479" y="2801469"/>
            <a:ext cx="1595717" cy="85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65727" y="3227293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377" y="2408165"/>
            <a:ext cx="3418451" cy="1638254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>
            <a:off x="8420550" y="3227293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22720" y="1107832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model.asMap</a:t>
            </a:r>
            <a:r>
              <a:rPr lang="en-US" altLang="ko-KR" dirty="0" smtClean="0"/>
              <a:t>()  =&gt; </a:t>
            </a:r>
            <a:r>
              <a:rPr lang="ko-KR" altLang="en-US" dirty="0" smtClean="0"/>
              <a:t>모델을 </a:t>
            </a:r>
            <a:r>
              <a:rPr lang="ko-KR" altLang="en-US" dirty="0" err="1" smtClean="0"/>
              <a:t>맵형태로바꿈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635" y="2361538"/>
            <a:ext cx="3382965" cy="17683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56" y="2491395"/>
            <a:ext cx="4337417" cy="17396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18-2.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글 내용 페이지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42303" y="4620184"/>
            <a:ext cx="182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B</a:t>
            </a:r>
            <a:r>
              <a:rPr lang="en-US" altLang="ko-KR" dirty="0" smtClean="0"/>
              <a:t>c</a:t>
            </a:r>
            <a:r>
              <a:rPr lang="ko-KR" altLang="en-US" dirty="0" smtClean="0"/>
              <a:t>ontroller</a:t>
            </a:r>
            <a:r>
              <a:rPr lang="en-US" altLang="ko-KR" dirty="0" smtClean="0"/>
              <a:t>.class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02334" y="4046419"/>
            <a:ext cx="2769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BContentCommand.class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299479" y="2801469"/>
            <a:ext cx="1595717" cy="85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65727" y="3227293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420550" y="3227293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0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470" y="2353592"/>
            <a:ext cx="3064670" cy="174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1" y="2621180"/>
            <a:ext cx="4164235" cy="17318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19-1.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글 수정 페이지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42303" y="4620184"/>
            <a:ext cx="182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B</a:t>
            </a:r>
            <a:r>
              <a:rPr lang="en-US" altLang="ko-KR" dirty="0" smtClean="0"/>
              <a:t>c</a:t>
            </a:r>
            <a:r>
              <a:rPr lang="ko-KR" altLang="en-US" dirty="0" smtClean="0"/>
              <a:t>ontroller</a:t>
            </a:r>
            <a:r>
              <a:rPr lang="en-US" altLang="ko-KR" dirty="0" smtClean="0"/>
              <a:t>.class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02334" y="4046419"/>
            <a:ext cx="2674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BModifyCommand</a:t>
            </a:r>
            <a:r>
              <a:rPr lang="en-US" altLang="ko-KR" dirty="0" err="1" smtClean="0"/>
              <a:t>.class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299479" y="2801469"/>
            <a:ext cx="1595717" cy="85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65727" y="3227293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420550" y="3227293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72" y="2598464"/>
            <a:ext cx="3570980" cy="15314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060" y="2337665"/>
            <a:ext cx="3682227" cy="16719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19-2.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글 삭제 페이지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42303" y="4620184"/>
            <a:ext cx="182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B</a:t>
            </a:r>
            <a:r>
              <a:rPr lang="en-US" altLang="ko-KR" dirty="0" smtClean="0"/>
              <a:t>c</a:t>
            </a:r>
            <a:r>
              <a:rPr lang="ko-KR" altLang="en-US" dirty="0" smtClean="0"/>
              <a:t>ontroller</a:t>
            </a:r>
            <a:r>
              <a:rPr lang="en-US" altLang="ko-KR" dirty="0" smtClean="0"/>
              <a:t>.class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02334" y="4046419"/>
            <a:ext cx="2608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BDeleteCommand</a:t>
            </a:r>
            <a:r>
              <a:rPr lang="en-US" altLang="ko-KR" dirty="0" err="1" smtClean="0"/>
              <a:t>.class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299479" y="2801469"/>
            <a:ext cx="1595717" cy="85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65727" y="3227293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420550" y="3227293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4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060" y="2104795"/>
            <a:ext cx="3371137" cy="23893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3" y="2104795"/>
            <a:ext cx="3158223" cy="26318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20-1.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글 </a:t>
            </a:r>
            <a:r>
              <a:rPr lang="ko-KR" altLang="en-US" sz="1600" b="1" dirty="0" smtClean="0">
                <a:latin typeface="+mn-ea"/>
              </a:rPr>
              <a:t>답변 </a:t>
            </a:r>
            <a:r>
              <a:rPr lang="ko-KR" altLang="en-US" sz="1600" b="1" dirty="0">
                <a:latin typeface="+mn-ea"/>
              </a:rPr>
              <a:t>페이지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42303" y="4620184"/>
            <a:ext cx="182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B</a:t>
            </a:r>
            <a:r>
              <a:rPr lang="en-US" altLang="ko-KR" dirty="0" smtClean="0"/>
              <a:t>c</a:t>
            </a:r>
            <a:r>
              <a:rPr lang="ko-KR" altLang="en-US" dirty="0" smtClean="0"/>
              <a:t>ontroller</a:t>
            </a:r>
            <a:r>
              <a:rPr lang="en-US" altLang="ko-KR" dirty="0" smtClean="0"/>
              <a:t>.class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19146" y="4435518"/>
            <a:ext cx="2503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BReplyCommand</a:t>
            </a:r>
            <a:r>
              <a:rPr lang="en-US" altLang="ko-KR" dirty="0" err="1" smtClean="0"/>
              <a:t>.class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299479" y="2801469"/>
            <a:ext cx="1595717" cy="85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65727" y="3227293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420550" y="3227293"/>
            <a:ext cx="6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8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0" y="23570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&lt;Resource </a:t>
            </a:r>
          </a:p>
          <a:p>
            <a:r>
              <a:rPr lang="en-US" altLang="ko-KR" dirty="0"/>
              <a:t> name=</a:t>
            </a:r>
            <a:r>
              <a:rPr lang="en-US" altLang="ko-KR" i="1" dirty="0"/>
              <a:t>"</a:t>
            </a:r>
            <a:r>
              <a:rPr lang="en-US" altLang="ko-KR" i="1" dirty="0" err="1"/>
              <a:t>jdbc</a:t>
            </a:r>
            <a:r>
              <a:rPr lang="en-US" altLang="ko-KR" i="1" dirty="0">
                <a:solidFill>
                  <a:srgbClr val="FF0000"/>
                </a:solidFill>
              </a:rPr>
              <a:t>/</a:t>
            </a:r>
            <a:r>
              <a:rPr lang="en-US" altLang="ko-KR" i="1" dirty="0" err="1">
                <a:solidFill>
                  <a:srgbClr val="FF0000"/>
                </a:solidFill>
              </a:rPr>
              <a:t>MyMysql</a:t>
            </a:r>
            <a:r>
              <a:rPr lang="en-US" altLang="ko-KR" i="1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ko-KR" dirty="0"/>
              <a:t> type=</a:t>
            </a:r>
            <a:r>
              <a:rPr lang="en-US" altLang="ko-KR" i="1" dirty="0"/>
              <a:t>"</a:t>
            </a:r>
            <a:r>
              <a:rPr lang="en-US" altLang="ko-KR" i="1" dirty="0" err="1"/>
              <a:t>javax.sql.DataSource</a:t>
            </a:r>
            <a:r>
              <a:rPr lang="en-US" altLang="ko-KR" i="1" dirty="0"/>
              <a:t>"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auth</a:t>
            </a:r>
            <a:r>
              <a:rPr lang="en-US" altLang="ko-KR" dirty="0"/>
              <a:t>=</a:t>
            </a:r>
            <a:r>
              <a:rPr lang="en-US" altLang="ko-KR" i="1" dirty="0"/>
              <a:t>"Container"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maxActive</a:t>
            </a:r>
            <a:r>
              <a:rPr lang="en-US" altLang="ko-KR" dirty="0"/>
              <a:t>=</a:t>
            </a:r>
            <a:r>
              <a:rPr lang="en-US" altLang="ko-KR" i="1" dirty="0"/>
              <a:t>"50"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maxIdle</a:t>
            </a:r>
            <a:r>
              <a:rPr lang="en-US" altLang="ko-KR" dirty="0"/>
              <a:t>=</a:t>
            </a:r>
            <a:r>
              <a:rPr lang="en-US" altLang="ko-KR" i="1" dirty="0"/>
              <a:t>"3"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maxWait</a:t>
            </a:r>
            <a:r>
              <a:rPr lang="en-US" altLang="ko-KR" dirty="0"/>
              <a:t>=</a:t>
            </a:r>
            <a:r>
              <a:rPr lang="en-US" altLang="ko-KR" i="1" dirty="0"/>
              <a:t>"1000"</a:t>
            </a:r>
          </a:p>
          <a:p>
            <a:r>
              <a:rPr lang="en-US" altLang="ko-KR" dirty="0"/>
              <a:t> username=</a:t>
            </a:r>
            <a:r>
              <a:rPr lang="en-US" altLang="ko-KR" i="1" dirty="0"/>
              <a:t>"</a:t>
            </a:r>
            <a:r>
              <a:rPr lang="en-US" altLang="ko-KR" i="1" dirty="0">
                <a:solidFill>
                  <a:srgbClr val="FF0000"/>
                </a:solidFill>
              </a:rPr>
              <a:t>root</a:t>
            </a:r>
            <a:r>
              <a:rPr lang="en-US" altLang="ko-KR" i="1" dirty="0"/>
              <a:t>"</a:t>
            </a:r>
          </a:p>
          <a:p>
            <a:r>
              <a:rPr lang="en-US" altLang="ko-KR" dirty="0"/>
              <a:t> password=</a:t>
            </a:r>
            <a:r>
              <a:rPr lang="en-US" altLang="ko-KR" i="1" dirty="0"/>
              <a:t>"</a:t>
            </a:r>
            <a:r>
              <a:rPr lang="en-US" altLang="ko-KR" i="1" dirty="0">
                <a:solidFill>
                  <a:srgbClr val="FF0000"/>
                </a:solidFill>
              </a:rPr>
              <a:t>1234</a:t>
            </a:r>
            <a:r>
              <a:rPr lang="en-US" altLang="ko-KR" i="1" dirty="0"/>
              <a:t>"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testOnBorrow</a:t>
            </a:r>
            <a:r>
              <a:rPr lang="en-US" altLang="ko-KR" dirty="0"/>
              <a:t>=</a:t>
            </a:r>
            <a:r>
              <a:rPr lang="en-US" altLang="ko-KR" i="1" dirty="0"/>
              <a:t>"true"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driverClassName</a:t>
            </a:r>
            <a:r>
              <a:rPr lang="en-US" altLang="ko-KR" dirty="0"/>
              <a:t>=</a:t>
            </a:r>
            <a:r>
              <a:rPr lang="en-US" altLang="ko-KR" i="1" dirty="0"/>
              <a:t>"</a:t>
            </a:r>
            <a:r>
              <a:rPr lang="en-US" altLang="ko-KR" i="1" dirty="0" err="1"/>
              <a:t>com.mysql.jdbc.Driver</a:t>
            </a:r>
            <a:r>
              <a:rPr lang="en-US" altLang="ko-KR" i="1" dirty="0"/>
              <a:t>"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=</a:t>
            </a:r>
            <a:r>
              <a:rPr lang="en-US" altLang="ko-KR" i="1" dirty="0"/>
              <a:t>"</a:t>
            </a:r>
            <a:r>
              <a:rPr lang="en-US" altLang="ko-KR" i="1" dirty="0" err="1"/>
              <a:t>jdbc:mysql</a:t>
            </a:r>
            <a:r>
              <a:rPr lang="en-US" altLang="ko-KR" i="1" dirty="0"/>
              <a:t>://localhost:3306/</a:t>
            </a:r>
            <a:r>
              <a:rPr lang="en-US" altLang="ko-KR" i="1" dirty="0" err="1">
                <a:solidFill>
                  <a:srgbClr val="FF0000"/>
                </a:solidFill>
              </a:rPr>
              <a:t>seoulwiz</a:t>
            </a:r>
            <a:r>
              <a:rPr lang="en-US" altLang="ko-KR" i="1" dirty="0" err="1"/>
              <a:t>?useSSL</a:t>
            </a:r>
            <a:r>
              <a:rPr lang="en-US" altLang="ko-KR" i="1" dirty="0"/>
              <a:t>=false"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/&gt;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1200" y="1384300"/>
            <a:ext cx="231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톰캣의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context.xml</a:t>
            </a:r>
          </a:p>
          <a:p>
            <a:r>
              <a:rPr lang="en-US" altLang="ko-KR" dirty="0" smtClean="0"/>
              <a:t>&lt;Context&gt; </a:t>
            </a:r>
            <a:r>
              <a:rPr lang="ko-KR" altLang="en-US" dirty="0" smtClean="0"/>
              <a:t>자식태그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23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35426" y="3244334"/>
            <a:ext cx="58040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Cannot load JDBC driver class </a:t>
            </a:r>
            <a:r>
              <a:rPr lang="en-US" altLang="ko-KR" dirty="0" smtClean="0">
                <a:solidFill>
                  <a:srgbClr val="FF0000"/>
                </a:solidFill>
              </a:rPr>
              <a:t>'</a:t>
            </a:r>
            <a:r>
              <a:rPr lang="en-US" altLang="ko-KR" dirty="0" err="1" smtClean="0">
                <a:solidFill>
                  <a:srgbClr val="FF0000"/>
                </a:solidFill>
              </a:rPr>
              <a:t>com.mysql.jdbc.Driver</a:t>
            </a:r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</a:p>
          <a:p>
            <a:endParaRPr lang="en-US" altLang="ko-KR" dirty="0"/>
          </a:p>
          <a:p>
            <a:r>
              <a:rPr lang="ko-KR" altLang="en-US" dirty="0" smtClean="0"/>
              <a:t>에러가 뜬다면  </a:t>
            </a:r>
            <a:r>
              <a:rPr lang="en-US" altLang="ko-KR" dirty="0" smtClean="0"/>
              <a:t>mysql-connector-java-5.1.39-bin 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apache-tomcat-7.0.96\lib  </a:t>
            </a:r>
            <a:r>
              <a:rPr lang="ko-KR" altLang="en-US" dirty="0" smtClean="0"/>
              <a:t>에 설치한다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09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25040" y="399157"/>
            <a:ext cx="6096000" cy="64017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 sz="1000" dirty="0"/>
              <a:t>&lt;%@ page language=</a:t>
            </a:r>
            <a:r>
              <a:rPr lang="fr-FR" altLang="ko-KR" sz="1000" i="1" dirty="0"/>
              <a:t>"java" contentType="text/html; charset=UTF-8"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pageEncoding</a:t>
            </a:r>
            <a:r>
              <a:rPr lang="en-US" altLang="ko-KR" sz="1000" dirty="0"/>
              <a:t>=</a:t>
            </a:r>
            <a:r>
              <a:rPr lang="en-US" altLang="ko-KR" sz="1000" i="1" dirty="0"/>
              <a:t>"UTF-8"%&gt;</a:t>
            </a:r>
          </a:p>
          <a:p>
            <a:r>
              <a:rPr lang="it-IT" altLang="ko-KR" sz="1000" b="1" dirty="0">
                <a:solidFill>
                  <a:srgbClr val="FF0000"/>
                </a:solidFill>
              </a:rPr>
              <a:t>&lt;%@ taglib prefix=</a:t>
            </a:r>
            <a:r>
              <a:rPr lang="it-IT" altLang="ko-KR" sz="1000" b="1" i="1" dirty="0">
                <a:solidFill>
                  <a:srgbClr val="FF0000"/>
                </a:solidFill>
              </a:rPr>
              <a:t>"c" uri="http://java.sun.com/jsp/jstl/core" %&gt;</a:t>
            </a:r>
          </a:p>
          <a:p>
            <a:r>
              <a:rPr lang="en-US" altLang="ko-KR" sz="1000" dirty="0"/>
              <a:t>&lt;!DOCTYPE html&gt;</a:t>
            </a:r>
          </a:p>
          <a:p>
            <a:r>
              <a:rPr lang="en-US" altLang="ko-KR" sz="1000" dirty="0"/>
              <a:t>&lt;html&gt;</a:t>
            </a:r>
          </a:p>
          <a:p>
            <a:r>
              <a:rPr lang="en-US" altLang="ko-KR" sz="1000" dirty="0"/>
              <a:t>&lt;head&gt;</a:t>
            </a:r>
          </a:p>
          <a:p>
            <a:r>
              <a:rPr lang="en-US" altLang="ko-KR" sz="1000" dirty="0"/>
              <a:t>&lt;meta charset=</a:t>
            </a:r>
            <a:r>
              <a:rPr lang="en-US" altLang="ko-KR" sz="1000" i="1" dirty="0"/>
              <a:t>"UTF-8"&gt;</a:t>
            </a:r>
          </a:p>
          <a:p>
            <a:r>
              <a:rPr lang="en-US" altLang="ko-KR" sz="1000" dirty="0"/>
              <a:t>&lt;title&gt;Insert title here&lt;/title&gt;</a:t>
            </a:r>
          </a:p>
          <a:p>
            <a:r>
              <a:rPr lang="en-US" altLang="ko-KR" sz="1000" dirty="0"/>
              <a:t>&lt;/head&gt;</a:t>
            </a:r>
          </a:p>
          <a:p>
            <a:r>
              <a:rPr lang="en-US" altLang="ko-KR" sz="1000" dirty="0"/>
              <a:t>&lt;body&gt;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</a:t>
            </a:r>
          </a:p>
          <a:p>
            <a:r>
              <a:rPr lang="en-US" altLang="ko-KR" sz="1000" dirty="0"/>
              <a:t>&lt;table border=</a:t>
            </a:r>
            <a:r>
              <a:rPr lang="en-US" altLang="ko-KR" sz="1000" i="1" dirty="0"/>
              <a:t>"1" </a:t>
            </a:r>
            <a:r>
              <a:rPr lang="en-US" altLang="ko-KR" sz="1000" i="1" u="sng" dirty="0" err="1"/>
              <a:t>cellpadding</a:t>
            </a:r>
            <a:r>
              <a:rPr lang="en-US" altLang="ko-KR" sz="1000" i="1" u="sng" dirty="0"/>
              <a:t>="10" </a:t>
            </a:r>
            <a:r>
              <a:rPr lang="en-US" altLang="ko-KR" sz="1000" i="1" u="sng" dirty="0" err="1"/>
              <a:t>cellspacing</a:t>
            </a:r>
            <a:r>
              <a:rPr lang="en-US" altLang="ko-KR" sz="1000" i="1" u="sng" dirty="0"/>
              <a:t>="0"&gt;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&lt;td&gt;</a:t>
            </a:r>
            <a:r>
              <a:rPr lang="ko-KR" altLang="en-US" sz="1000" dirty="0"/>
              <a:t>번호</a:t>
            </a:r>
            <a:r>
              <a:rPr lang="en-US" altLang="ko-KR" sz="1000" dirty="0"/>
              <a:t>&lt;/td&gt;</a:t>
            </a:r>
          </a:p>
          <a:p>
            <a:r>
              <a:rPr lang="en-US" altLang="ko-KR" sz="1000" dirty="0"/>
              <a:t>&lt;td&gt;</a:t>
            </a:r>
            <a:r>
              <a:rPr lang="ko-KR" altLang="en-US" sz="1000" dirty="0"/>
              <a:t>이름</a:t>
            </a:r>
            <a:r>
              <a:rPr lang="en-US" altLang="ko-KR" sz="1000" dirty="0"/>
              <a:t>&lt;/td&gt;</a:t>
            </a:r>
          </a:p>
          <a:p>
            <a:r>
              <a:rPr lang="ko-KR" altLang="en-US" sz="1000" dirty="0"/>
              <a:t>  </a:t>
            </a:r>
          </a:p>
          <a:p>
            <a:r>
              <a:rPr lang="en-US" altLang="ko-KR" sz="1000" dirty="0"/>
              <a:t> &lt;td&gt;</a:t>
            </a:r>
            <a:r>
              <a:rPr lang="ko-KR" altLang="en-US" sz="1000" dirty="0"/>
              <a:t>날짜</a:t>
            </a:r>
            <a:r>
              <a:rPr lang="en-US" altLang="ko-KR" sz="1000" dirty="0"/>
              <a:t>&lt;/td&gt;</a:t>
            </a:r>
          </a:p>
          <a:p>
            <a:r>
              <a:rPr lang="en-US" altLang="ko-KR" sz="1000" dirty="0"/>
              <a:t>&lt;td&gt;</a:t>
            </a:r>
            <a:r>
              <a:rPr lang="ko-KR" altLang="en-US" sz="1000" dirty="0"/>
              <a:t>하트</a:t>
            </a:r>
            <a:r>
              <a:rPr lang="en-US" altLang="ko-KR" sz="1000" dirty="0"/>
              <a:t>&lt;/td&gt;</a:t>
            </a:r>
          </a:p>
          <a:p>
            <a:r>
              <a:rPr lang="en-US" altLang="ko-KR" sz="1000" dirty="0"/>
              <a:t>&lt;/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&lt;</a:t>
            </a:r>
            <a:r>
              <a:rPr lang="en-US" altLang="ko-KR" sz="1000" b="1" dirty="0" err="1"/>
              <a:t>c:forEach</a:t>
            </a:r>
            <a:r>
              <a:rPr lang="en-US" altLang="ko-KR" sz="1000" b="1" dirty="0"/>
              <a:t> items</a:t>
            </a:r>
            <a:r>
              <a:rPr lang="en-US" altLang="ko-KR" sz="1000" dirty="0"/>
              <a:t>=</a:t>
            </a:r>
            <a:r>
              <a:rPr lang="en-US" altLang="ko-KR" sz="1000" i="1" dirty="0"/>
              <a:t>"${list}" </a:t>
            </a:r>
            <a:r>
              <a:rPr lang="en-US" altLang="ko-KR" sz="1000" i="1" dirty="0" err="1"/>
              <a:t>var</a:t>
            </a:r>
            <a:r>
              <a:rPr lang="en-US" altLang="ko-KR" sz="1000" i="1" dirty="0"/>
              <a:t>="</a:t>
            </a:r>
            <a:r>
              <a:rPr lang="en-US" altLang="ko-KR" sz="1000" i="1" dirty="0" err="1"/>
              <a:t>dto</a:t>
            </a:r>
            <a:r>
              <a:rPr lang="en-US" altLang="ko-KR" sz="1000" i="1" dirty="0"/>
              <a:t>"&gt;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&lt;td&gt;${</a:t>
            </a:r>
            <a:r>
              <a:rPr lang="en-US" altLang="ko-KR" sz="1000" dirty="0" err="1"/>
              <a:t>dto.bId</a:t>
            </a:r>
            <a:r>
              <a:rPr lang="en-US" altLang="ko-KR" sz="1000" dirty="0"/>
              <a:t>}&lt;/td&gt;</a:t>
            </a:r>
          </a:p>
          <a:p>
            <a:r>
              <a:rPr lang="en-US" altLang="ko-KR" sz="1000" dirty="0"/>
              <a:t>&lt;td&gt;${</a:t>
            </a:r>
            <a:r>
              <a:rPr lang="en-US" altLang="ko-KR" sz="1000" dirty="0" err="1"/>
              <a:t>dto.bName</a:t>
            </a:r>
            <a:r>
              <a:rPr lang="en-US" altLang="ko-KR" sz="1000" dirty="0"/>
              <a:t>}&lt;/td&gt;</a:t>
            </a:r>
          </a:p>
          <a:p>
            <a:r>
              <a:rPr lang="ko-KR" altLang="en-US" sz="1000" dirty="0"/>
              <a:t> </a:t>
            </a:r>
          </a:p>
          <a:p>
            <a:r>
              <a:rPr lang="en-US" altLang="ko-KR" sz="1000" dirty="0"/>
              <a:t>&lt;td&gt;${</a:t>
            </a:r>
            <a:r>
              <a:rPr lang="en-US" altLang="ko-KR" sz="1000" dirty="0" err="1"/>
              <a:t>dto.bDate</a:t>
            </a:r>
            <a:r>
              <a:rPr lang="en-US" altLang="ko-KR" sz="1000" dirty="0"/>
              <a:t>}&lt;/td&gt;</a:t>
            </a:r>
          </a:p>
          <a:p>
            <a:r>
              <a:rPr lang="en-US" altLang="ko-KR" sz="1000" dirty="0"/>
              <a:t>&lt;td&gt;${</a:t>
            </a:r>
            <a:r>
              <a:rPr lang="en-US" altLang="ko-KR" sz="1000" dirty="0" err="1"/>
              <a:t>dto.bHit</a:t>
            </a:r>
            <a:r>
              <a:rPr lang="en-US" altLang="ko-KR" sz="1000" dirty="0"/>
              <a:t>}&lt;/td&gt;</a:t>
            </a:r>
          </a:p>
          <a:p>
            <a:r>
              <a:rPr lang="en-US" altLang="ko-KR" sz="1000" dirty="0"/>
              <a:t>&lt;/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</a:p>
          <a:p>
            <a:r>
              <a:rPr lang="en-US" altLang="ko-KR" sz="1000" b="1" dirty="0"/>
              <a:t>&lt;/</a:t>
            </a:r>
            <a:r>
              <a:rPr lang="en-US" altLang="ko-KR" sz="1000" b="1" dirty="0" err="1"/>
              <a:t>c:forEach</a:t>
            </a:r>
            <a:r>
              <a:rPr lang="en-US" altLang="ko-KR" sz="1000" b="1" dirty="0"/>
              <a:t>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&lt;td </a:t>
            </a:r>
            <a:r>
              <a:rPr lang="en-US" altLang="ko-KR" sz="1000" dirty="0" err="1"/>
              <a:t>colspan</a:t>
            </a:r>
            <a:r>
              <a:rPr lang="en-US" altLang="ko-KR" sz="1000" dirty="0"/>
              <a:t>=</a:t>
            </a:r>
            <a:r>
              <a:rPr lang="en-US" altLang="ko-KR" sz="1000" i="1" dirty="0"/>
              <a:t>"4"&gt;</a:t>
            </a:r>
          </a:p>
          <a:p>
            <a:r>
              <a:rPr lang="en-US" altLang="ko-KR" sz="1000" dirty="0"/>
              <a:t>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write_view</a:t>
            </a:r>
            <a:r>
              <a:rPr lang="en-US" altLang="ko-KR" sz="1000" i="1" dirty="0"/>
              <a:t>"&gt;</a:t>
            </a:r>
            <a:r>
              <a:rPr lang="ko-KR" altLang="en-US" sz="1000" i="1" dirty="0" err="1"/>
              <a:t>글작성</a:t>
            </a:r>
            <a:r>
              <a:rPr lang="en-US" altLang="ko-KR" sz="1000" i="1" dirty="0"/>
              <a:t>&lt;/a&gt;</a:t>
            </a:r>
          </a:p>
          <a:p>
            <a:r>
              <a:rPr lang="en-US" altLang="ko-KR" sz="1000" dirty="0"/>
              <a:t>&lt;/td&gt;</a:t>
            </a:r>
          </a:p>
          <a:p>
            <a:r>
              <a:rPr lang="en-US" altLang="ko-KR" sz="1000" dirty="0"/>
              <a:t>&lt;/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&lt;/table&gt;</a:t>
            </a:r>
          </a:p>
          <a:p>
            <a:endParaRPr lang="ko-KR" altLang="en-US" sz="1000" dirty="0"/>
          </a:p>
          <a:p>
            <a:r>
              <a:rPr lang="en-US" altLang="ko-KR" sz="1000" dirty="0"/>
              <a:t>&lt;/body&gt;</a:t>
            </a:r>
          </a:p>
          <a:p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6562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16-1.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프로젝트 설계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프로젝트의 전체적인 설계를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94791" y="1477818"/>
            <a:ext cx="6373091" cy="4878532"/>
          </a:xfrm>
          <a:prstGeom prst="roundRect">
            <a:avLst>
              <a:gd name="adj" fmla="val 492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44940" y="3658783"/>
            <a:ext cx="494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요청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8649" y="3380573"/>
            <a:ext cx="846291" cy="107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595874" y="3381269"/>
            <a:ext cx="1210874" cy="107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950151" y="2238994"/>
            <a:ext cx="2050471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950151" y="2690817"/>
            <a:ext cx="2050471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950151" y="3142640"/>
            <a:ext cx="2050471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950151" y="3594463"/>
            <a:ext cx="2050471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950151" y="4046286"/>
            <a:ext cx="2050471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950151" y="5249884"/>
            <a:ext cx="2050471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60985" y="4498109"/>
            <a:ext cx="42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.</a:t>
            </a:r>
          </a:p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948393" y="3380574"/>
            <a:ext cx="972832" cy="107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DOA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0787233" y="3380573"/>
            <a:ext cx="972832" cy="107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76" idx="3"/>
            <a:endCxn id="25" idx="1"/>
          </p:cNvCxnSpPr>
          <p:nvPr/>
        </p:nvCxnSpPr>
        <p:spPr>
          <a:xfrm>
            <a:off x="3119892" y="3915902"/>
            <a:ext cx="475982" cy="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9" idx="3"/>
          </p:cNvCxnSpPr>
          <p:nvPr/>
        </p:nvCxnSpPr>
        <p:spPr>
          <a:xfrm>
            <a:off x="8000622" y="2441814"/>
            <a:ext cx="953033" cy="147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6" idx="3"/>
          </p:cNvCxnSpPr>
          <p:nvPr/>
        </p:nvCxnSpPr>
        <p:spPr>
          <a:xfrm>
            <a:off x="9921225" y="3915903"/>
            <a:ext cx="866008" cy="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0" idx="3"/>
            <a:endCxn id="36" idx="1"/>
          </p:cNvCxnSpPr>
          <p:nvPr/>
        </p:nvCxnSpPr>
        <p:spPr>
          <a:xfrm>
            <a:off x="8000622" y="2893637"/>
            <a:ext cx="947771" cy="102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1" idx="3"/>
            <a:endCxn id="36" idx="1"/>
          </p:cNvCxnSpPr>
          <p:nvPr/>
        </p:nvCxnSpPr>
        <p:spPr>
          <a:xfrm>
            <a:off x="8000622" y="3345460"/>
            <a:ext cx="947771" cy="57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2" idx="3"/>
            <a:endCxn id="36" idx="1"/>
          </p:cNvCxnSpPr>
          <p:nvPr/>
        </p:nvCxnSpPr>
        <p:spPr>
          <a:xfrm>
            <a:off x="8000622" y="3797283"/>
            <a:ext cx="947771" cy="11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3"/>
            <a:endCxn id="36" idx="1"/>
          </p:cNvCxnSpPr>
          <p:nvPr/>
        </p:nvCxnSpPr>
        <p:spPr>
          <a:xfrm flipV="1">
            <a:off x="8000622" y="3915903"/>
            <a:ext cx="947771" cy="33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4" idx="3"/>
            <a:endCxn id="36" idx="1"/>
          </p:cNvCxnSpPr>
          <p:nvPr/>
        </p:nvCxnSpPr>
        <p:spPr>
          <a:xfrm flipV="1">
            <a:off x="8000622" y="3915903"/>
            <a:ext cx="947771" cy="153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29" idx="1"/>
          </p:cNvCxnSpPr>
          <p:nvPr/>
        </p:nvCxnSpPr>
        <p:spPr>
          <a:xfrm flipV="1">
            <a:off x="4806748" y="2441814"/>
            <a:ext cx="1143403" cy="147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5" idx="3"/>
            <a:endCxn id="30" idx="1"/>
          </p:cNvCxnSpPr>
          <p:nvPr/>
        </p:nvCxnSpPr>
        <p:spPr>
          <a:xfrm flipV="1">
            <a:off x="4806748" y="2893637"/>
            <a:ext cx="1143403" cy="10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5" idx="3"/>
            <a:endCxn id="31" idx="1"/>
          </p:cNvCxnSpPr>
          <p:nvPr/>
        </p:nvCxnSpPr>
        <p:spPr>
          <a:xfrm flipV="1">
            <a:off x="4806748" y="3345460"/>
            <a:ext cx="1143403" cy="57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5" idx="3"/>
          </p:cNvCxnSpPr>
          <p:nvPr/>
        </p:nvCxnSpPr>
        <p:spPr>
          <a:xfrm flipV="1">
            <a:off x="4806748" y="3771376"/>
            <a:ext cx="1138141" cy="14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5" idx="3"/>
            <a:endCxn id="33" idx="1"/>
          </p:cNvCxnSpPr>
          <p:nvPr/>
        </p:nvCxnSpPr>
        <p:spPr>
          <a:xfrm>
            <a:off x="4806748" y="3916598"/>
            <a:ext cx="1143403" cy="33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5" idx="3"/>
            <a:endCxn id="34" idx="1"/>
          </p:cNvCxnSpPr>
          <p:nvPr/>
        </p:nvCxnSpPr>
        <p:spPr>
          <a:xfrm>
            <a:off x="4806748" y="3916598"/>
            <a:ext cx="1143403" cy="153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57073" y="5745955"/>
            <a:ext cx="1132286" cy="43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UI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1442661" y="5745955"/>
            <a:ext cx="1132286" cy="43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2619013" y="5745954"/>
            <a:ext cx="1132286" cy="43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UI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4271042" y="5745953"/>
            <a:ext cx="1132286" cy="43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UI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760535" y="5829171"/>
            <a:ext cx="531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. . .</a:t>
            </a:r>
          </a:p>
        </p:txBody>
      </p:sp>
      <p:cxnSp>
        <p:nvCxnSpPr>
          <p:cNvPr id="62" name="직선 화살표 연결선 61"/>
          <p:cNvCxnSpPr>
            <a:stCxn id="25" idx="2"/>
            <a:endCxn id="57" idx="0"/>
          </p:cNvCxnSpPr>
          <p:nvPr/>
        </p:nvCxnSpPr>
        <p:spPr>
          <a:xfrm flipH="1">
            <a:off x="823216" y="4451926"/>
            <a:ext cx="3378095" cy="129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5" idx="2"/>
            <a:endCxn id="58" idx="0"/>
          </p:cNvCxnSpPr>
          <p:nvPr/>
        </p:nvCxnSpPr>
        <p:spPr>
          <a:xfrm flipH="1">
            <a:off x="2008804" y="4451926"/>
            <a:ext cx="2192507" cy="129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5" idx="2"/>
            <a:endCxn id="59" idx="0"/>
          </p:cNvCxnSpPr>
          <p:nvPr/>
        </p:nvCxnSpPr>
        <p:spPr>
          <a:xfrm flipH="1">
            <a:off x="3185156" y="4451926"/>
            <a:ext cx="1016155" cy="129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25" idx="2"/>
            <a:endCxn id="60" idx="0"/>
          </p:cNvCxnSpPr>
          <p:nvPr/>
        </p:nvCxnSpPr>
        <p:spPr>
          <a:xfrm>
            <a:off x="4201311" y="4451926"/>
            <a:ext cx="635874" cy="12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393337" y="5083026"/>
            <a:ext cx="627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응답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11737" y="5083028"/>
            <a:ext cx="627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+mn-ea"/>
              </a:rPr>
              <a:t>응답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68491" y="5083027"/>
            <a:ext cx="627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응답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09572" y="5083027"/>
            <a:ext cx="627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+mn-ea"/>
              </a:rPr>
              <a:t>응답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70" name="아래쪽 화살표 69"/>
          <p:cNvSpPr/>
          <p:nvPr/>
        </p:nvSpPr>
        <p:spPr>
          <a:xfrm>
            <a:off x="5197627" y="2035766"/>
            <a:ext cx="323273" cy="8578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691799" y="1758766"/>
            <a:ext cx="1334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+mn-ea"/>
              </a:rPr>
              <a:t>로직</a:t>
            </a:r>
            <a:r>
              <a:rPr lang="ko-KR" altLang="en-US" sz="1200" dirty="0" smtClean="0">
                <a:latin typeface="+mn-ea"/>
              </a:rPr>
              <a:t> 실행 지시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271889" y="5994647"/>
            <a:ext cx="1018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latin typeface="+mn-ea"/>
              </a:rPr>
              <a:t>로직</a:t>
            </a:r>
            <a:r>
              <a:rPr lang="ko-KR" altLang="en-US" sz="1200" b="1" dirty="0" smtClean="0">
                <a:latin typeface="+mn-ea"/>
              </a:rPr>
              <a:t> 실행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82812" y="6232547"/>
            <a:ext cx="1018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화</a:t>
            </a:r>
            <a:r>
              <a:rPr lang="ko-KR" altLang="en-US" sz="1200" b="1" dirty="0">
                <a:latin typeface="+mn-ea"/>
              </a:rPr>
              <a:t>면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UI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0006530" y="2933238"/>
            <a:ext cx="695397" cy="35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DTO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1769566" y="3380573"/>
            <a:ext cx="1350326" cy="107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Dispatcher</a:t>
            </a:r>
            <a:endParaRPr lang="ko-KR" altLang="en-US" dirty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1255167" y="3915205"/>
            <a:ext cx="475982" cy="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16-2.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DataBase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구축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베이스를 구축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685" y="1662011"/>
            <a:ext cx="4937829" cy="2061006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187" y="1686932"/>
            <a:ext cx="2324100" cy="314325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08" y="1649320"/>
            <a:ext cx="2314575" cy="206692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90" y="4655081"/>
            <a:ext cx="5604794" cy="488058"/>
          </a:xfrm>
          <a:prstGeom prst="rect">
            <a:avLst/>
          </a:prstGeom>
        </p:spPr>
      </p:pic>
      <p:cxnSp>
        <p:nvCxnSpPr>
          <p:cNvPr id="81" name="직선 연결선 80"/>
          <p:cNvCxnSpPr/>
          <p:nvPr/>
        </p:nvCxnSpPr>
        <p:spPr>
          <a:xfrm>
            <a:off x="756138" y="4574933"/>
            <a:ext cx="928760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56139" y="4310908"/>
            <a:ext cx="9287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테스트를 위한 </a:t>
            </a:r>
            <a:r>
              <a:rPr lang="en-US" altLang="ko-KR" sz="1100" dirty="0" smtClean="0">
                <a:latin typeface="+mn-ea"/>
              </a:rPr>
              <a:t>Dummy </a:t>
            </a:r>
            <a:r>
              <a:rPr lang="en-US" altLang="ko-KR" sz="1100" dirty="0">
                <a:latin typeface="+mn-ea"/>
              </a:rPr>
              <a:t>D</a:t>
            </a:r>
            <a:r>
              <a:rPr lang="en-US" altLang="ko-KR" sz="1100" dirty="0" smtClean="0">
                <a:latin typeface="+mn-ea"/>
              </a:rPr>
              <a:t>ata</a:t>
            </a:r>
            <a:r>
              <a:rPr lang="ko-KR" altLang="en-US" sz="1100" dirty="0" smtClean="0">
                <a:latin typeface="+mn-ea"/>
              </a:rPr>
              <a:t> 입력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20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16-3.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프로젝트 생성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+mn-ea"/>
              </a:rPr>
              <a:t>이클립스에서 프로젝트를 생성 합니다</a:t>
            </a:r>
            <a:r>
              <a:rPr lang="en-US" altLang="ko-KR" sz="1100" smtClean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09" y="2051154"/>
            <a:ext cx="2809875" cy="27813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12657" y="2051154"/>
            <a:ext cx="693868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highlight>
                  <a:srgbClr val="D4D4D4"/>
                </a:highlight>
                <a:latin typeface="맑은 고딕" panose="020B0503020000020004" pitchFamily="50" charset="-127"/>
              </a:rPr>
              <a:t>filter</a:t>
            </a:r>
            <a:r>
              <a:rPr lang="en-US" altLang="ko-KR" sz="1400" dirty="0">
                <a:solidFill>
                  <a:srgbClr val="008080"/>
                </a:solidFill>
                <a:highlight>
                  <a:srgbClr val="D4D4D4"/>
                </a:highlight>
                <a:latin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filter-name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encodingFilter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filter-name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filter-class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org.springframework.web.filter.CharacterEncodingFilter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filter-class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</a:p>
          <a:p>
            <a:endParaRPr lang="ko-KR" altLang="en-US" sz="1400" dirty="0">
              <a:latin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맑은 고딕" panose="020B0503020000020004" pitchFamily="50" charset="-127"/>
              </a:rPr>
              <a:t>init-param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맑은 고딕" panose="020B0503020000020004" pitchFamily="50" charset="-127"/>
              </a:rPr>
              <a:t>param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-name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encoding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맑은 고딕" panose="020B0503020000020004" pitchFamily="50" charset="-127"/>
              </a:rPr>
              <a:t>param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-name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맑은 고딕" panose="020B0503020000020004" pitchFamily="50" charset="-127"/>
              </a:rPr>
              <a:t>param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-value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UTF-8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맑은 고딕" panose="020B0503020000020004" pitchFamily="50" charset="-127"/>
              </a:rPr>
              <a:t>param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-value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맑은 고딕" panose="020B0503020000020004" pitchFamily="50" charset="-127"/>
              </a:rPr>
              <a:t>init-param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highlight>
                  <a:srgbClr val="D4D4D4"/>
                </a:highlight>
                <a:latin typeface="맑은 고딕" panose="020B0503020000020004" pitchFamily="50" charset="-127"/>
              </a:rPr>
              <a:t>filter</a:t>
            </a:r>
            <a:r>
              <a:rPr lang="en-US" altLang="ko-KR" sz="1400" dirty="0">
                <a:solidFill>
                  <a:srgbClr val="008080"/>
                </a:solidFill>
                <a:highlight>
                  <a:srgbClr val="D4D4D4"/>
                </a:highlight>
                <a:latin typeface="맑은 고딕" panose="020B0503020000020004" pitchFamily="50" charset="-127"/>
              </a:rPr>
              <a:t>&gt;</a:t>
            </a:r>
          </a:p>
          <a:p>
            <a:endParaRPr lang="ko-KR" altLang="en-US" sz="1400" dirty="0">
              <a:latin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filter-mapping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filter-name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encodingFilter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filter-name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맑은 고딕" panose="020B0503020000020004" pitchFamily="50" charset="-127"/>
              </a:rPr>
              <a:t>url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-pattern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/*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맑은 고딕" panose="020B0503020000020004" pitchFamily="50" charset="-127"/>
              </a:rPr>
              <a:t>url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-pattern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맑은 고딕" panose="020B0503020000020004" pitchFamily="50" charset="-127"/>
              </a:rPr>
              <a:t>filter-mapping</a:t>
            </a:r>
            <a:r>
              <a:rPr lang="en-US" altLang="ko-KR" sz="1400" dirty="0">
                <a:solidFill>
                  <a:srgbClr val="008080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529738" y="1730574"/>
            <a:ext cx="172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한글처리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web.xml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285385" y="1743377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프로젝트 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42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패키지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인터페이스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클래스 제작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프로젝트 설계에 따른 전체적인 패키지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인터페이스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기본 클래스들을 만들어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spring_16_1_ex1_srpingex)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58" y="1904719"/>
            <a:ext cx="2943225" cy="260032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035026" y="3442292"/>
            <a:ext cx="338265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B</a:t>
            </a:r>
            <a:r>
              <a:rPr lang="en-US" altLang="ko-KR" dirty="0" smtClean="0"/>
              <a:t>c</a:t>
            </a:r>
            <a:r>
              <a:rPr lang="ko-KR" altLang="en-US" dirty="0" smtClean="0"/>
              <a:t>ommand</a:t>
            </a:r>
            <a:r>
              <a:rPr lang="en-US" altLang="ko-KR" dirty="0" smtClean="0"/>
              <a:t>(service-&gt;interface)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376829" y="4278302"/>
            <a:ext cx="2246256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BContentCommand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impl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5702532" y="4278301"/>
            <a:ext cx="2127634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BDeleteCommand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impl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7961673" y="4278303"/>
            <a:ext cx="193193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BListCommand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impl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9969492" y="4256443"/>
            <a:ext cx="2231637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err="1"/>
              <a:t>BModifyCommand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impl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4948093" y="3442292"/>
            <a:ext cx="134998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BController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665530" y="2648865"/>
            <a:ext cx="74251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mtClean="0"/>
              <a:t>BDao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0882869" y="2057467"/>
            <a:ext cx="70051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BDto</a:t>
            </a:r>
          </a:p>
        </p:txBody>
      </p:sp>
    </p:spTree>
    <p:extLst>
      <p:ext uri="{BB962C8B-B14F-4D97-AF65-F5344CB8AC3E}">
        <p14:creationId xmlns:p14="http://schemas.microsoft.com/office/powerpoint/2010/main" val="100223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065" y="525006"/>
            <a:ext cx="7722235" cy="5307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" y="647700"/>
            <a:ext cx="6806298" cy="5061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642360" y="41878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ervletcontext.xml</a:t>
            </a:r>
            <a:r>
              <a:rPr lang="ko-KR" altLang="en-US" dirty="0" smtClean="0">
                <a:solidFill>
                  <a:srgbClr val="FF0000"/>
                </a:solidFill>
              </a:rPr>
              <a:t>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context:component-scan</a:t>
            </a:r>
            <a:r>
              <a:rPr lang="en-US" altLang="ko-KR" dirty="0">
                <a:solidFill>
                  <a:srgbClr val="FF0000"/>
                </a:solidFill>
              </a:rPr>
              <a:t> base-package=</a:t>
            </a:r>
            <a:r>
              <a:rPr lang="en-US" altLang="ko-KR" i="1" dirty="0">
                <a:solidFill>
                  <a:srgbClr val="FF0000"/>
                </a:solidFill>
              </a:rPr>
              <a:t>"</a:t>
            </a:r>
            <a:r>
              <a:rPr lang="en-US" altLang="ko-KR" i="1" dirty="0" err="1">
                <a:solidFill>
                  <a:srgbClr val="FF0000"/>
                </a:solidFill>
              </a:rPr>
              <a:t>com.javalec.spring_pjt_board_controller</a:t>
            </a:r>
            <a:r>
              <a:rPr lang="en-US" altLang="ko-KR" i="1" dirty="0">
                <a:solidFill>
                  <a:srgbClr val="FF0000"/>
                </a:solidFill>
              </a:rPr>
              <a:t>" /&gt;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Controller </a:t>
            </a:r>
            <a:r>
              <a:rPr lang="ko-KR" altLang="en-US" sz="1600" b="1" dirty="0">
                <a:latin typeface="+mn-ea"/>
              </a:rPr>
              <a:t>제작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클라이언트의 요청에 따른 전체적인 작업을 지휘하는 </a:t>
            </a:r>
            <a:r>
              <a:rPr lang="en-US" altLang="ko-KR" sz="1100" dirty="0" smtClean="0">
                <a:latin typeface="+mn-ea"/>
              </a:rPr>
              <a:t>Controller</a:t>
            </a:r>
            <a:r>
              <a:rPr lang="ko-KR" altLang="en-US" sz="1100" dirty="0" smtClean="0">
                <a:latin typeface="+mn-ea"/>
              </a:rPr>
              <a:t>를 만들어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의 </a:t>
            </a:r>
            <a:r>
              <a:rPr lang="en-US" altLang="ko-KR" sz="1100" dirty="0" smtClean="0">
                <a:latin typeface="+mn-ea"/>
              </a:rPr>
              <a:t>MVC model2 </a:t>
            </a:r>
            <a:r>
              <a:rPr lang="ko-KR" altLang="en-US" sz="1100" dirty="0" smtClean="0">
                <a:latin typeface="+mn-ea"/>
              </a:rPr>
              <a:t>방식을 기억하면서 작업을 진행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spring_16_1_ex1_srpingex)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64282" y="2898531"/>
            <a:ext cx="2057399" cy="844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Dispatcher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23306" y="2898531"/>
            <a:ext cx="1400907" cy="844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20" idx="3"/>
            <a:endCxn id="4" idx="1"/>
          </p:cNvCxnSpPr>
          <p:nvPr/>
        </p:nvCxnSpPr>
        <p:spPr>
          <a:xfrm>
            <a:off x="2024213" y="3320562"/>
            <a:ext cx="1140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051446" y="2249278"/>
            <a:ext cx="2347203" cy="2142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Controller</a:t>
            </a:r>
            <a:endParaRPr lang="ko-KR" altLang="en-US" sz="3200" dirty="0"/>
          </a:p>
        </p:txBody>
      </p:sp>
      <p:cxnSp>
        <p:nvCxnSpPr>
          <p:cNvPr id="25" name="직선 화살표 연결선 24"/>
          <p:cNvCxnSpPr>
            <a:stCxn id="4" idx="3"/>
            <a:endCxn id="24" idx="1"/>
          </p:cNvCxnSpPr>
          <p:nvPr/>
        </p:nvCxnSpPr>
        <p:spPr>
          <a:xfrm flipV="1">
            <a:off x="5221681" y="3320561"/>
            <a:ext cx="2829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86" y="4514662"/>
            <a:ext cx="5648325" cy="4476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155299" y="4982434"/>
            <a:ext cx="2139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servlet-context.xml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03" y="3924077"/>
            <a:ext cx="4500283" cy="2076520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6087035" y="5235388"/>
            <a:ext cx="788894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4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5850" y="1284725"/>
            <a:ext cx="1111034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/>
              <a:t>다음장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부터</a:t>
            </a:r>
            <a:r>
              <a:rPr lang="ko-KR" altLang="en-US" sz="3200" dirty="0" smtClean="0"/>
              <a:t> 순서는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컨트롤러 </a:t>
            </a:r>
            <a:r>
              <a:rPr lang="ko-KR" altLang="en-US" sz="3200" dirty="0" err="1" smtClean="0"/>
              <a:t>입력후</a:t>
            </a:r>
            <a:endParaRPr lang="en-US" altLang="ko-KR" sz="3200" dirty="0" smtClean="0"/>
          </a:p>
          <a:p>
            <a:r>
              <a:rPr lang="en-US" altLang="ko-KR" sz="3200" dirty="0" smtClean="0"/>
              <a:t>Interface </a:t>
            </a:r>
            <a:r>
              <a:rPr lang="ko-KR" altLang="en-US" sz="3200" dirty="0" err="1" smtClean="0"/>
              <a:t>셋팅된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메서드만</a:t>
            </a:r>
            <a:r>
              <a:rPr lang="ko-KR" altLang="en-US" sz="3200" dirty="0" smtClean="0"/>
              <a:t> 적용하고 </a:t>
            </a:r>
            <a:r>
              <a:rPr lang="ko-KR" altLang="en-US" sz="3200" dirty="0" err="1" smtClean="0"/>
              <a:t>내부로직</a:t>
            </a:r>
            <a:r>
              <a:rPr lang="ko-KR" altLang="en-US" sz="3200" dirty="0" smtClean="0"/>
              <a:t> 적용이전에</a:t>
            </a:r>
            <a:endParaRPr lang="en-US" altLang="ko-KR" sz="3200" dirty="0" smtClean="0"/>
          </a:p>
          <a:p>
            <a:r>
              <a:rPr lang="en-US" altLang="ko-KR" sz="3200" dirty="0" smtClean="0"/>
              <a:t>JDCP</a:t>
            </a:r>
            <a:r>
              <a:rPr lang="ko-KR" altLang="en-US" sz="3200" dirty="0" smtClean="0"/>
              <a:t>먼저 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DatabaseConnectionPool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해놓고</a:t>
            </a:r>
            <a:r>
              <a:rPr lang="en-US" altLang="ko-KR" sz="3200" dirty="0" smtClean="0"/>
              <a:t>,</a:t>
            </a:r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Execute</a:t>
            </a:r>
            <a:r>
              <a:rPr lang="ko-KR" altLang="en-US" sz="3200" dirty="0"/>
              <a:t> </a:t>
            </a:r>
            <a:r>
              <a:rPr lang="ko-KR" altLang="en-US" sz="3200" dirty="0" err="1" smtClean="0"/>
              <a:t>메서드만</a:t>
            </a:r>
            <a:r>
              <a:rPr lang="ko-KR" altLang="en-US" sz="3200" dirty="0" smtClean="0"/>
              <a:t> 놓고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내부로직은</a:t>
            </a:r>
            <a:r>
              <a:rPr lang="ko-KR" altLang="en-US" sz="3200" dirty="0" smtClean="0"/>
              <a:t> 나중에 </a:t>
            </a:r>
            <a:r>
              <a:rPr lang="ko-KR" altLang="en-US" sz="3200" dirty="0" err="1" smtClean="0"/>
              <a:t>적으라는소리다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  <a:p>
            <a:endParaRPr lang="en-US" altLang="ko-KR" sz="3200" dirty="0" smtClean="0"/>
          </a:p>
          <a:p>
            <a:endParaRPr lang="en-US" altLang="ko-KR" sz="3200" dirty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651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01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627</Words>
  <Application>Microsoft Office PowerPoint</Application>
  <PresentationFormat>사용자 지정</PresentationFormat>
  <Paragraphs>189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woo lee</cp:lastModifiedBy>
  <cp:revision>686</cp:revision>
  <dcterms:created xsi:type="dcterms:W3CDTF">2014-12-01T08:37:15Z</dcterms:created>
  <dcterms:modified xsi:type="dcterms:W3CDTF">2019-12-26T11:50:59Z</dcterms:modified>
</cp:coreProperties>
</file>