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9" r:id="rId2"/>
    <p:sldId id="281" r:id="rId3"/>
    <p:sldId id="260" r:id="rId4"/>
    <p:sldId id="291" r:id="rId5"/>
    <p:sldId id="261" r:id="rId6"/>
    <p:sldId id="278" r:id="rId7"/>
    <p:sldId id="279" r:id="rId8"/>
    <p:sldId id="280" r:id="rId9"/>
    <p:sldId id="269" r:id="rId10"/>
    <p:sldId id="282" r:id="rId11"/>
    <p:sldId id="271" r:id="rId12"/>
    <p:sldId id="272" r:id="rId13"/>
    <p:sldId id="274" r:id="rId14"/>
    <p:sldId id="275" r:id="rId15"/>
    <p:sldId id="276" r:id="rId16"/>
    <p:sldId id="287" r:id="rId17"/>
    <p:sldId id="273" r:id="rId18"/>
    <p:sldId id="301" r:id="rId19"/>
    <p:sldId id="303" r:id="rId20"/>
    <p:sldId id="296" r:id="rId21"/>
    <p:sldId id="285" r:id="rId22"/>
    <p:sldId id="298" r:id="rId23"/>
    <p:sldId id="302" r:id="rId24"/>
    <p:sldId id="297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7DA61-42CF-4B45-A117-2CE17F8738A6}" v="2" dt="2018-12-20T13:57:23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8" autoAdjust="0"/>
    <p:restoredTop sz="77247" autoAdjust="0"/>
  </p:normalViewPr>
  <p:slideViewPr>
    <p:cSldViewPr>
      <p:cViewPr varScale="1">
        <p:scale>
          <a:sx n="89" d="100"/>
          <a:sy n="89" d="100"/>
        </p:scale>
        <p:origin x="168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lly Snyder" userId="655d3583-ef33-4b10-960b-c3b7e09944e2" providerId="ADAL" clId="{6AE7DA61-42CF-4B45-A117-2CE17F8738A6}"/>
    <pc:docChg chg="undo custSel delSld modSld delMainMaster">
      <pc:chgData name="Zelly Snyder" userId="655d3583-ef33-4b10-960b-c3b7e09944e2" providerId="ADAL" clId="{6AE7DA61-42CF-4B45-A117-2CE17F8738A6}" dt="2018-12-19T15:31:46.776" v="131" actId="2696"/>
      <pc:docMkLst>
        <pc:docMk/>
      </pc:docMkLst>
      <pc:sldChg chg="modSp">
        <pc:chgData name="Zelly Snyder" userId="655d3583-ef33-4b10-960b-c3b7e09944e2" providerId="ADAL" clId="{6AE7DA61-42CF-4B45-A117-2CE17F8738A6}" dt="2018-12-19T15:28:29.018" v="17" actId="13926"/>
        <pc:sldMkLst>
          <pc:docMk/>
          <pc:sldMk cId="0" sldId="272"/>
        </pc:sldMkLst>
        <pc:spChg chg="mod">
          <ac:chgData name="Zelly Snyder" userId="655d3583-ef33-4b10-960b-c3b7e09944e2" providerId="ADAL" clId="{6AE7DA61-42CF-4B45-A117-2CE17F8738A6}" dt="2018-12-19T15:28:29.018" v="17" actId="13926"/>
          <ac:spMkLst>
            <pc:docMk/>
            <pc:sldMk cId="0" sldId="272"/>
            <ac:spMk id="20483" creationId="{00000000-0000-0000-0000-000000000000}"/>
          </ac:spMkLst>
        </pc:spChg>
      </pc:sldChg>
      <pc:sldChg chg="modSp">
        <pc:chgData name="Zelly Snyder" userId="655d3583-ef33-4b10-960b-c3b7e09944e2" providerId="ADAL" clId="{6AE7DA61-42CF-4B45-A117-2CE17F8738A6}" dt="2018-12-19T15:30:10.247" v="74" actId="13926"/>
        <pc:sldMkLst>
          <pc:docMk/>
          <pc:sldMk cId="0" sldId="273"/>
        </pc:sldMkLst>
        <pc:spChg chg="mod">
          <ac:chgData name="Zelly Snyder" userId="655d3583-ef33-4b10-960b-c3b7e09944e2" providerId="ADAL" clId="{6AE7DA61-42CF-4B45-A117-2CE17F8738A6}" dt="2018-12-19T15:30:10.247" v="74" actId="13926"/>
          <ac:spMkLst>
            <pc:docMk/>
            <pc:sldMk cId="0" sldId="273"/>
            <ac:spMk id="24579" creationId="{00000000-0000-0000-0000-000000000000}"/>
          </ac:spMkLst>
        </pc:spChg>
      </pc:sldChg>
      <pc:sldChg chg="modSp">
        <pc:chgData name="Zelly Snyder" userId="655d3583-ef33-4b10-960b-c3b7e09944e2" providerId="ADAL" clId="{6AE7DA61-42CF-4B45-A117-2CE17F8738A6}" dt="2018-12-19T15:29:07.404" v="68" actId="20577"/>
        <pc:sldMkLst>
          <pc:docMk/>
          <pc:sldMk cId="0" sldId="274"/>
        </pc:sldMkLst>
        <pc:spChg chg="mod">
          <ac:chgData name="Zelly Snyder" userId="655d3583-ef33-4b10-960b-c3b7e09944e2" providerId="ADAL" clId="{6AE7DA61-42CF-4B45-A117-2CE17F8738A6}" dt="2018-12-19T15:29:07.404" v="68" actId="20577"/>
          <ac:spMkLst>
            <pc:docMk/>
            <pc:sldMk cId="0" sldId="274"/>
            <ac:spMk id="21507" creationId="{00000000-0000-0000-0000-000000000000}"/>
          </ac:spMkLst>
        </pc:spChg>
      </pc:sldChg>
      <pc:sldChg chg="modSp">
        <pc:chgData name="Zelly Snyder" userId="655d3583-ef33-4b10-960b-c3b7e09944e2" providerId="ADAL" clId="{6AE7DA61-42CF-4B45-A117-2CE17F8738A6}" dt="2018-12-19T15:29:30.749" v="70" actId="13926"/>
        <pc:sldMkLst>
          <pc:docMk/>
          <pc:sldMk cId="0" sldId="275"/>
        </pc:sldMkLst>
        <pc:spChg chg="mod">
          <ac:chgData name="Zelly Snyder" userId="655d3583-ef33-4b10-960b-c3b7e09944e2" providerId="ADAL" clId="{6AE7DA61-42CF-4B45-A117-2CE17F8738A6}" dt="2018-12-19T15:29:30.749" v="70" actId="13926"/>
          <ac:spMkLst>
            <pc:docMk/>
            <pc:sldMk cId="0" sldId="275"/>
            <ac:spMk id="22531" creationId="{00000000-0000-0000-0000-000000000000}"/>
          </ac:spMkLst>
        </pc:spChg>
      </pc:sldChg>
      <pc:sldChg chg="del">
        <pc:chgData name="Zelly Snyder" userId="655d3583-ef33-4b10-960b-c3b7e09944e2" providerId="ADAL" clId="{6AE7DA61-42CF-4B45-A117-2CE17F8738A6}" dt="2018-12-19T15:31:46.776" v="131" actId="2696"/>
        <pc:sldMkLst>
          <pc:docMk/>
          <pc:sldMk cId="0" sldId="277"/>
        </pc:sldMkLst>
      </pc:sldChg>
      <pc:sldChg chg="modSp">
        <pc:chgData name="Zelly Snyder" userId="655d3583-ef33-4b10-960b-c3b7e09944e2" providerId="ADAL" clId="{6AE7DA61-42CF-4B45-A117-2CE17F8738A6}" dt="2018-12-19T15:27:50.989" v="16" actId="13926"/>
        <pc:sldMkLst>
          <pc:docMk/>
          <pc:sldMk cId="0" sldId="282"/>
        </pc:sldMkLst>
        <pc:spChg chg="mod">
          <ac:chgData name="Zelly Snyder" userId="655d3583-ef33-4b10-960b-c3b7e09944e2" providerId="ADAL" clId="{6AE7DA61-42CF-4B45-A117-2CE17F8738A6}" dt="2018-12-19T15:27:50.989" v="16" actId="13926"/>
          <ac:spMkLst>
            <pc:docMk/>
            <pc:sldMk cId="0" sldId="282"/>
            <ac:spMk id="16387" creationId="{00000000-0000-0000-0000-000000000000}"/>
          </ac:spMkLst>
        </pc:spChg>
      </pc:sldChg>
      <pc:sldChg chg="del">
        <pc:chgData name="Zelly Snyder" userId="655d3583-ef33-4b10-960b-c3b7e09944e2" providerId="ADAL" clId="{6AE7DA61-42CF-4B45-A117-2CE17F8738A6}" dt="2018-12-19T15:27:12.687" v="13" actId="2696"/>
        <pc:sldMkLst>
          <pc:docMk/>
          <pc:sldMk cId="1868687565" sldId="294"/>
        </pc:sldMkLst>
      </pc:sldChg>
      <pc:sldChg chg="del">
        <pc:chgData name="Zelly Snyder" userId="655d3583-ef33-4b10-960b-c3b7e09944e2" providerId="ADAL" clId="{6AE7DA61-42CF-4B45-A117-2CE17F8738A6}" dt="2018-12-19T15:27:11.532" v="0" actId="2696"/>
        <pc:sldMkLst>
          <pc:docMk/>
          <pc:sldMk cId="2861727310" sldId="300"/>
        </pc:sldMkLst>
      </pc:sldChg>
      <pc:sldChg chg="addSp delSp modSp">
        <pc:chgData name="Zelly Snyder" userId="655d3583-ef33-4b10-960b-c3b7e09944e2" providerId="ADAL" clId="{6AE7DA61-42CF-4B45-A117-2CE17F8738A6}" dt="2018-12-19T15:30:30.410" v="79"/>
        <pc:sldMkLst>
          <pc:docMk/>
          <pc:sldMk cId="362554224" sldId="301"/>
        </pc:sldMkLst>
        <pc:spChg chg="add del mod">
          <ac:chgData name="Zelly Snyder" userId="655d3583-ef33-4b10-960b-c3b7e09944e2" providerId="ADAL" clId="{6AE7DA61-42CF-4B45-A117-2CE17F8738A6}" dt="2018-12-19T15:30:30.410" v="79"/>
          <ac:spMkLst>
            <pc:docMk/>
            <pc:sldMk cId="362554224" sldId="301"/>
            <ac:spMk id="3" creationId="{2451DA0E-2D7C-2044-9780-564A281CF35F}"/>
          </ac:spMkLst>
        </pc:spChg>
        <pc:graphicFrameChg chg="modGraphic">
          <ac:chgData name="Zelly Snyder" userId="655d3583-ef33-4b10-960b-c3b7e09944e2" providerId="ADAL" clId="{6AE7DA61-42CF-4B45-A117-2CE17F8738A6}" dt="2018-12-19T15:30:21.957" v="75" actId="13926"/>
          <ac:graphicFrameMkLst>
            <pc:docMk/>
            <pc:sldMk cId="362554224" sldId="301"/>
            <ac:graphicFrameMk id="4" creationId="{00000000-0000-0000-0000-000000000000}"/>
          </ac:graphicFrameMkLst>
        </pc:graphicFrameChg>
      </pc:sldChg>
      <pc:sldChg chg="modSp">
        <pc:chgData name="Zelly Snyder" userId="655d3583-ef33-4b10-960b-c3b7e09944e2" providerId="ADAL" clId="{6AE7DA61-42CF-4B45-A117-2CE17F8738A6}" dt="2018-12-19T15:31:18.761" v="130" actId="13926"/>
        <pc:sldMkLst>
          <pc:docMk/>
          <pc:sldMk cId="2575934617" sldId="303"/>
        </pc:sldMkLst>
        <pc:spChg chg="mod">
          <ac:chgData name="Zelly Snyder" userId="655d3583-ef33-4b10-960b-c3b7e09944e2" providerId="ADAL" clId="{6AE7DA61-42CF-4B45-A117-2CE17F8738A6}" dt="2018-12-19T15:31:18.761" v="130" actId="13926"/>
          <ac:spMkLst>
            <pc:docMk/>
            <pc:sldMk cId="2575934617" sldId="303"/>
            <ac:spMk id="25603" creationId="{00000000-0000-0000-0000-000000000000}"/>
          </ac:spMkLst>
        </pc:spChg>
      </pc:sldChg>
      <pc:sldMasterChg chg="del delSldLayout">
        <pc:chgData name="Zelly Snyder" userId="655d3583-ef33-4b10-960b-c3b7e09944e2" providerId="ADAL" clId="{6AE7DA61-42CF-4B45-A117-2CE17F8738A6}" dt="2018-12-19T15:27:11.556" v="12" actId="2696"/>
        <pc:sldMasterMkLst>
          <pc:docMk/>
          <pc:sldMasterMk cId="244524323" sldId="2147483723"/>
        </pc:sldMasterMkLst>
        <pc:sldLayoutChg chg="del">
          <pc:chgData name="Zelly Snyder" userId="655d3583-ef33-4b10-960b-c3b7e09944e2" providerId="ADAL" clId="{6AE7DA61-42CF-4B45-A117-2CE17F8738A6}" dt="2018-12-19T15:27:11.537" v="1" actId="2696"/>
          <pc:sldLayoutMkLst>
            <pc:docMk/>
            <pc:sldMasterMk cId="244524323" sldId="2147483723"/>
            <pc:sldLayoutMk cId="2231290899" sldId="2147483724"/>
          </pc:sldLayoutMkLst>
        </pc:sldLayoutChg>
        <pc:sldLayoutChg chg="del">
          <pc:chgData name="Zelly Snyder" userId="655d3583-ef33-4b10-960b-c3b7e09944e2" providerId="ADAL" clId="{6AE7DA61-42CF-4B45-A117-2CE17F8738A6}" dt="2018-12-19T15:27:11.539" v="2" actId="2696"/>
          <pc:sldLayoutMkLst>
            <pc:docMk/>
            <pc:sldMasterMk cId="244524323" sldId="2147483723"/>
            <pc:sldLayoutMk cId="3875798490" sldId="2147483725"/>
          </pc:sldLayoutMkLst>
        </pc:sldLayoutChg>
        <pc:sldLayoutChg chg="del">
          <pc:chgData name="Zelly Snyder" userId="655d3583-ef33-4b10-960b-c3b7e09944e2" providerId="ADAL" clId="{6AE7DA61-42CF-4B45-A117-2CE17F8738A6}" dt="2018-12-19T15:27:11.541" v="3" actId="2696"/>
          <pc:sldLayoutMkLst>
            <pc:docMk/>
            <pc:sldMasterMk cId="244524323" sldId="2147483723"/>
            <pc:sldLayoutMk cId="3271006541" sldId="2147483726"/>
          </pc:sldLayoutMkLst>
        </pc:sldLayoutChg>
        <pc:sldLayoutChg chg="del">
          <pc:chgData name="Zelly Snyder" userId="655d3583-ef33-4b10-960b-c3b7e09944e2" providerId="ADAL" clId="{6AE7DA61-42CF-4B45-A117-2CE17F8738A6}" dt="2018-12-19T15:27:11.542" v="4" actId="2696"/>
          <pc:sldLayoutMkLst>
            <pc:docMk/>
            <pc:sldMasterMk cId="244524323" sldId="2147483723"/>
            <pc:sldLayoutMk cId="3323847022" sldId="2147483727"/>
          </pc:sldLayoutMkLst>
        </pc:sldLayoutChg>
        <pc:sldLayoutChg chg="del">
          <pc:chgData name="Zelly Snyder" userId="655d3583-ef33-4b10-960b-c3b7e09944e2" providerId="ADAL" clId="{6AE7DA61-42CF-4B45-A117-2CE17F8738A6}" dt="2018-12-19T15:27:11.544" v="5" actId="2696"/>
          <pc:sldLayoutMkLst>
            <pc:docMk/>
            <pc:sldMasterMk cId="244524323" sldId="2147483723"/>
            <pc:sldLayoutMk cId="2730780074" sldId="2147483728"/>
          </pc:sldLayoutMkLst>
        </pc:sldLayoutChg>
        <pc:sldLayoutChg chg="del">
          <pc:chgData name="Zelly Snyder" userId="655d3583-ef33-4b10-960b-c3b7e09944e2" providerId="ADAL" clId="{6AE7DA61-42CF-4B45-A117-2CE17F8738A6}" dt="2018-12-19T15:27:11.545" v="6" actId="2696"/>
          <pc:sldLayoutMkLst>
            <pc:docMk/>
            <pc:sldMasterMk cId="244524323" sldId="2147483723"/>
            <pc:sldLayoutMk cId="2632725023" sldId="2147483729"/>
          </pc:sldLayoutMkLst>
        </pc:sldLayoutChg>
        <pc:sldLayoutChg chg="del">
          <pc:chgData name="Zelly Snyder" userId="655d3583-ef33-4b10-960b-c3b7e09944e2" providerId="ADAL" clId="{6AE7DA61-42CF-4B45-A117-2CE17F8738A6}" dt="2018-12-19T15:27:11.546" v="7" actId="2696"/>
          <pc:sldLayoutMkLst>
            <pc:docMk/>
            <pc:sldMasterMk cId="244524323" sldId="2147483723"/>
            <pc:sldLayoutMk cId="1946412552" sldId="2147483730"/>
          </pc:sldLayoutMkLst>
        </pc:sldLayoutChg>
        <pc:sldLayoutChg chg="del">
          <pc:chgData name="Zelly Snyder" userId="655d3583-ef33-4b10-960b-c3b7e09944e2" providerId="ADAL" clId="{6AE7DA61-42CF-4B45-A117-2CE17F8738A6}" dt="2018-12-19T15:27:11.547" v="8" actId="2696"/>
          <pc:sldLayoutMkLst>
            <pc:docMk/>
            <pc:sldMasterMk cId="244524323" sldId="2147483723"/>
            <pc:sldLayoutMk cId="3453223074" sldId="2147483731"/>
          </pc:sldLayoutMkLst>
        </pc:sldLayoutChg>
        <pc:sldLayoutChg chg="del">
          <pc:chgData name="Zelly Snyder" userId="655d3583-ef33-4b10-960b-c3b7e09944e2" providerId="ADAL" clId="{6AE7DA61-42CF-4B45-A117-2CE17F8738A6}" dt="2018-12-19T15:27:11.548" v="9" actId="2696"/>
          <pc:sldLayoutMkLst>
            <pc:docMk/>
            <pc:sldMasterMk cId="244524323" sldId="2147483723"/>
            <pc:sldLayoutMk cId="2578111407" sldId="2147483732"/>
          </pc:sldLayoutMkLst>
        </pc:sldLayoutChg>
        <pc:sldLayoutChg chg="del">
          <pc:chgData name="Zelly Snyder" userId="655d3583-ef33-4b10-960b-c3b7e09944e2" providerId="ADAL" clId="{6AE7DA61-42CF-4B45-A117-2CE17F8738A6}" dt="2018-12-19T15:27:11.549" v="10" actId="2696"/>
          <pc:sldLayoutMkLst>
            <pc:docMk/>
            <pc:sldMasterMk cId="244524323" sldId="2147483723"/>
            <pc:sldLayoutMk cId="1809218815" sldId="2147483733"/>
          </pc:sldLayoutMkLst>
        </pc:sldLayoutChg>
        <pc:sldLayoutChg chg="del">
          <pc:chgData name="Zelly Snyder" userId="655d3583-ef33-4b10-960b-c3b7e09944e2" providerId="ADAL" clId="{6AE7DA61-42CF-4B45-A117-2CE17F8738A6}" dt="2018-12-19T15:27:11.550" v="11" actId="2696"/>
          <pc:sldLayoutMkLst>
            <pc:docMk/>
            <pc:sldMasterMk cId="244524323" sldId="2147483723"/>
            <pc:sldLayoutMk cId="4000202377" sldId="214748373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085EBE5-33CD-4B75-A298-87894BFA4ADC}" type="datetimeFigureOut">
              <a:rPr lang="en-US" smtClean="0"/>
              <a:pPr/>
              <a:t>12/20/18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4CC46EA-3A8B-4826-8B6E-44CAF3CA90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94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A6AB4E-D8F5-4530-8F58-8F86664E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lvl="1" defTabSz="931774">
              <a:defRPr/>
            </a:pPr>
            <a:endParaRPr lang="en-US" sz="1600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CC22F2-9931-46BB-9E22-80A8C87484B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3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3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3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AB4E-D8F5-4530-8F58-8F86664E84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F0061A-C2B1-4A35-94CC-0A7C722AC56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D63F4-B2CA-4088-B416-735CF77315C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9CADD5-EAB6-465F-9421-49E34C9AF6A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0B84E0-E8A6-45DD-A1EC-7EE9D1012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800D2-7821-4A58-BDFA-D7DF91739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2B11D-AE25-46E5-9737-C6F263F4A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D6E5D-0E81-48CE-87D7-1EB699E89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9ADBDD-0920-4005-A60E-B10C6BB64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BA32BA-6A76-41F5-A6D7-5CCAA6FCD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A32EC7-0C37-41B7-90F2-2286470E6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BE8A7-BEE8-4AA5-B6CB-E38B8E02C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346C623-7585-43A0-AA7D-3BAB6CFB5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D879-26A5-4F1E-A07C-7D939C359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F6EFDC-C9E5-4DA8-881D-B8703592D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8C9E2CCE-E3AB-4FB5-829D-DC4CB6DCB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2" r:id="rId2"/>
    <p:sldLayoutId id="2147483718" r:id="rId3"/>
    <p:sldLayoutId id="2147483719" r:id="rId4"/>
    <p:sldLayoutId id="2147483720" r:id="rId5"/>
    <p:sldLayoutId id="2147483713" r:id="rId6"/>
    <p:sldLayoutId id="2147483721" r:id="rId7"/>
    <p:sldLayoutId id="2147483714" r:id="rId8"/>
    <p:sldLayoutId id="2147483722" r:id="rId9"/>
    <p:sldLayoutId id="2147483715" r:id="rId10"/>
    <p:sldLayoutId id="214748371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rsa.gov/gethealthcare/affordable/hillburton/complianc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ha.org/aha/resource-center/Statistics-and-Studies/fast-fact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data/nvsr/nvsr67/nvsr67_06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.int/mediacentre/factsheets/fs310/e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ommonwealthfund.org/publications/issue-briefs/2015/oct/us-health-care-from-a-global-perspective" TargetMode="External"/><Relationship Id="rId4" Type="http://schemas.openxmlformats.org/officeDocument/2006/relationships/hyperlink" Target="https://www.healthsystemtracker.org/dashboar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iserhealthnews.org/stories/2010/march/22/immediate-effects-health-reform.asp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healthcare.gov/law/index.html" TargetMode="External"/><Relationship Id="rId4" Type="http://schemas.openxmlformats.org/officeDocument/2006/relationships/hyperlink" Target="http://www.whitehouse.gov/health-care-meeting/reform-means-you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itehouse.gov/health-care-meeting/reform-means-you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healthcare.gov/law/index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6/10/31/upshot/up-uninsured-2016.html?_r=1" TargetMode="External"/><Relationship Id="rId7" Type="http://schemas.openxmlformats.org/officeDocument/2006/relationships/hyperlink" Target="https://khn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pr.org/tags/131849999/affordable-care-act" TargetMode="External"/><Relationship Id="rId5" Type="http://schemas.openxmlformats.org/officeDocument/2006/relationships/hyperlink" Target="https://www.commonwealthfund.org/publications/issue-briefs/2018/oct/affordable-care-act-impact-small-business" TargetMode="External"/><Relationship Id="rId4" Type="http://schemas.openxmlformats.org/officeDocument/2006/relationships/hyperlink" Target="http://www.commonwealthfund.org/publications/fund-reports/2016/feb/aca-economy-five-year-perspectiv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s.gov/Research-Statistics-Data-and-Systems/Statistics-Trends-and-Reports/NationalHealthExpendData/NationalHealthAccountsHistoric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/C:/Documents%20and%20Settings/BrentRo/My%20Documents/Kaiser%20HC%20Costs%20Data%202012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524000"/>
            <a:ext cx="7772400" cy="19812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Health Care Delivery in the United States </a:t>
            </a:r>
            <a:br>
              <a:rPr lang="en-US" b="1" dirty="0">
                <a:solidFill>
                  <a:schemeClr val="tx2">
                    <a:satMod val="200000"/>
                  </a:schemeClr>
                </a:solidFill>
              </a:rPr>
            </a:br>
            <a:endParaRPr lang="en-US" sz="3600" i="1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962400"/>
            <a:ext cx="64008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800" dirty="0"/>
              <a:t>Brent L. Rollins, RPh, PhD</a:t>
            </a:r>
          </a:p>
          <a:p>
            <a:pPr marL="0" indent="0" algn="ctr" eaLnBrk="1" hangingPunct="1">
              <a:buFontTx/>
              <a:buNone/>
            </a:pPr>
            <a:r>
              <a:rPr lang="en-US" sz="2800" dirty="0"/>
              <a:t>PHAR 210G</a:t>
            </a:r>
          </a:p>
          <a:p>
            <a:pPr marL="0" indent="0" algn="ctr" eaLnBrk="1" hangingPunct="1">
              <a:buFontTx/>
              <a:buNone/>
            </a:pPr>
            <a:r>
              <a:rPr lang="en-US" sz="2800" dirty="0"/>
              <a:t>November 21</a:t>
            </a:r>
            <a:r>
              <a:rPr lang="en-US" sz="2800" baseline="30000" dirty="0"/>
              <a:t>st</a:t>
            </a:r>
            <a:r>
              <a:rPr lang="en-US" sz="2800" dirty="0"/>
              <a:t>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Continuity and Change in Health Institutions and Professions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371600"/>
            <a:ext cx="88392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>
                <a:highlight>
                  <a:srgbClr val="FF00FF"/>
                </a:highlight>
              </a:rPr>
              <a:t>Hospitals</a:t>
            </a:r>
          </a:p>
          <a:p>
            <a:pPr eaLnBrk="1" hangingPunct="1"/>
            <a:r>
              <a:rPr lang="en-US" sz="2600" dirty="0">
                <a:highlight>
                  <a:srgbClr val="FF00FF"/>
                </a:highlight>
              </a:rPr>
              <a:t>Hill-Burton Act</a:t>
            </a:r>
          </a:p>
          <a:p>
            <a:pPr lvl="1" eaLnBrk="1" hangingPunct="1"/>
            <a:r>
              <a:rPr lang="en-US" dirty="0"/>
              <a:t>Distributed $4.6 billion  in grants and $1.5 billion in loans from 1946 to  1997 (</a:t>
            </a:r>
            <a:r>
              <a:rPr lang="en-US" dirty="0">
                <a:hlinkClick r:id="rId3"/>
              </a:rPr>
              <a:t>http://www.hrsa.gov/gethealthcare/affordable/hillburton/compliance.html</a:t>
            </a:r>
            <a:r>
              <a:rPr lang="en-US" dirty="0"/>
              <a:t>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600" dirty="0"/>
              <a:t>Currently </a:t>
            </a:r>
          </a:p>
          <a:p>
            <a:pPr lvl="1" eaLnBrk="1" hangingPunct="1"/>
            <a:r>
              <a:rPr lang="en-US" dirty="0">
                <a:hlinkClick r:id="rId4"/>
              </a:rPr>
              <a:t>http://www.aha.org/aha/resource-center/Statistics-and-Studies/fast-facts.html</a:t>
            </a:r>
            <a:endParaRPr lang="en-US" dirty="0"/>
          </a:p>
          <a:p>
            <a:pPr lvl="1" eaLnBrk="1" hangingPunct="1"/>
            <a:endParaRPr lang="en-US" sz="1800" dirty="0"/>
          </a:p>
          <a:p>
            <a:pPr lvl="1" eaLnBrk="1" hangingPunct="1"/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274638"/>
            <a:ext cx="75438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Continuity and Change in Health Institutions and Professions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95400"/>
            <a:ext cx="82296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/>
              <a:t>Medicine</a:t>
            </a:r>
            <a:r>
              <a:rPr lang="en-US" sz="2400" b="1" dirty="0"/>
              <a:t> </a:t>
            </a:r>
            <a:endParaRPr lang="en-US" sz="2400" dirty="0"/>
          </a:p>
          <a:p>
            <a:pPr eaLnBrk="1" hangingPunct="1"/>
            <a:r>
              <a:rPr lang="en-US" sz="2600" dirty="0"/>
              <a:t>1910: </a:t>
            </a:r>
            <a:r>
              <a:rPr lang="en-US" sz="2600" i="1" dirty="0"/>
              <a:t>Medical Education in the United States and Canada </a:t>
            </a:r>
            <a:r>
              <a:rPr lang="en-US" sz="2600" dirty="0"/>
              <a:t>(a.k.a. “The Flexner Report”)</a:t>
            </a:r>
          </a:p>
          <a:p>
            <a:pPr lvl="2" eaLnBrk="1" hangingPunct="1"/>
            <a:r>
              <a:rPr lang="en-US" sz="2600" dirty="0"/>
              <a:t>Higher accreditation standards for medical schools</a:t>
            </a:r>
          </a:p>
          <a:p>
            <a:pPr lvl="2" eaLnBrk="1" hangingPunct="1"/>
            <a:r>
              <a:rPr lang="en-US" sz="2600" dirty="0"/>
              <a:t>Higher admission standards for medical students </a:t>
            </a:r>
          </a:p>
          <a:p>
            <a:pPr lvl="2" eaLnBrk="1" hangingPunct="1"/>
            <a:r>
              <a:rPr lang="en-US" sz="2600" dirty="0"/>
              <a:t>Fewer schools and students</a:t>
            </a:r>
          </a:p>
          <a:p>
            <a:pPr lvl="2" eaLnBrk="1" hangingPunct="1"/>
            <a:r>
              <a:rPr lang="en-US" sz="2600" dirty="0"/>
              <a:t>Abandoned the apprenticeship model</a:t>
            </a:r>
          </a:p>
          <a:p>
            <a:pPr lvl="2" eaLnBrk="1" hangingPunct="1"/>
            <a:r>
              <a:rPr lang="en-US" sz="2600" dirty="0"/>
              <a:t>Standardized 4-year curriculum (2 didactic, 2 clinical)</a:t>
            </a:r>
          </a:p>
          <a:p>
            <a:pPr eaLnBrk="1" hangingPunct="1"/>
            <a:r>
              <a:rPr lang="en-US" sz="2600" dirty="0"/>
              <a:t>Post WWII</a:t>
            </a:r>
          </a:p>
          <a:p>
            <a:pPr lvl="1" eaLnBrk="1" hangingPunct="1"/>
            <a:r>
              <a:rPr lang="en-US" dirty="0"/>
              <a:t>“Biomedical Model” in research and practice 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86400" y="6553200"/>
            <a:ext cx="3505200" cy="304800"/>
          </a:xfrm>
        </p:spPr>
        <p:txBody>
          <a:bodyPr/>
          <a:lstStyle/>
          <a:p>
            <a:r>
              <a:rPr lang="en-US" dirty="0"/>
              <a:t>© 2017 Jones &amp; Bartlett Publishers, LLC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74638"/>
            <a:ext cx="76200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Continuity and Change in Health Institutions and Professions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4478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/>
              <a:t>Pharmacy </a:t>
            </a:r>
          </a:p>
          <a:p>
            <a:pPr eaLnBrk="1" hangingPunct="1"/>
            <a:r>
              <a:rPr lang="en-US" sz="2600" dirty="0"/>
              <a:t>1900: 53 colleges and depts. of pharmacy; apprenticeships no longer adequate.</a:t>
            </a:r>
          </a:p>
          <a:p>
            <a:pPr lvl="1" eaLnBrk="1" hangingPunct="1"/>
            <a:r>
              <a:rPr lang="en-US" dirty="0"/>
              <a:t>First = ?</a:t>
            </a:r>
          </a:p>
          <a:p>
            <a:pPr eaLnBrk="1" hangingPunct="1"/>
            <a:r>
              <a:rPr lang="en-US" sz="2600" dirty="0"/>
              <a:t>1922: APA Code of Ethics</a:t>
            </a:r>
          </a:p>
          <a:p>
            <a:pPr eaLnBrk="1" hangingPunct="1"/>
            <a:endParaRPr lang="en-US" sz="2600" dirty="0"/>
          </a:p>
          <a:p>
            <a:pPr eaLnBrk="1" hangingPunct="1"/>
            <a:r>
              <a:rPr lang="en-US" sz="2600" dirty="0"/>
              <a:t>1932: Minimum 4 year curriculum mandated (AACP).</a:t>
            </a:r>
          </a:p>
          <a:p>
            <a:pPr eaLnBrk="1" hangingPunct="1"/>
            <a:r>
              <a:rPr lang="en-US" sz="2600" dirty="0"/>
              <a:t>1975: </a:t>
            </a:r>
            <a:r>
              <a:rPr lang="en-US" sz="2600" b="1" dirty="0"/>
              <a:t>Pharmaceutical care</a:t>
            </a:r>
            <a:r>
              <a:rPr lang="en-US" sz="2600" dirty="0"/>
              <a:t> concept advanced</a:t>
            </a:r>
            <a:endParaRPr lang="en-US" sz="2600" i="1" dirty="0"/>
          </a:p>
          <a:p>
            <a:pPr eaLnBrk="1" hangingPunct="1"/>
            <a:endParaRPr lang="en-US" sz="2600" dirty="0"/>
          </a:p>
          <a:p>
            <a:pPr eaLnBrk="1" hangingPunct="1"/>
            <a:r>
              <a:rPr lang="en-US" sz="2600" dirty="0">
                <a:highlight>
                  <a:srgbClr val="FF00FF"/>
                </a:highlight>
              </a:rPr>
              <a:t>2000: 6-year Pharm.D. curriculum for all new students (1989 Mandate by ACPE)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86400" y="6553200"/>
            <a:ext cx="3505200" cy="304800"/>
          </a:xfrm>
        </p:spPr>
        <p:txBody>
          <a:bodyPr/>
          <a:lstStyle/>
          <a:p>
            <a:r>
              <a:rPr lang="en-US" dirty="0"/>
              <a:t>© 2017 Jones &amp; Bartlett Publishers, LLC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Health Policy Overview: </a:t>
            </a:r>
            <a:b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Public and Private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447800"/>
            <a:ext cx="8610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/>
              <a:t>PUBLIC vs. PRIVATE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800" b="1" dirty="0"/>
              <a:t>Public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800" b="1" dirty="0"/>
              <a:t>Funded by the government (i.e. taxes)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800" b="1" dirty="0"/>
              <a:t>Entitlement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800" b="1" dirty="0"/>
              <a:t>Examples  - </a:t>
            </a:r>
            <a:r>
              <a:rPr lang="en-US" sz="2800" b="1" dirty="0" err="1"/>
              <a:t>medicare</a:t>
            </a:r>
            <a:r>
              <a:rPr lang="en-US" sz="2800" b="1" dirty="0"/>
              <a:t>, </a:t>
            </a:r>
            <a:r>
              <a:rPr lang="en-US" sz="2800" b="1" dirty="0" err="1"/>
              <a:t>tricare</a:t>
            </a:r>
            <a:endParaRPr lang="en-US" sz="2800" b="1" dirty="0"/>
          </a:p>
          <a:p>
            <a:pPr eaLnBrk="1" hangingPunct="1">
              <a:buFont typeface="Wingdings" pitchFamily="2" charset="2"/>
              <a:buChar char="§"/>
            </a:pPr>
            <a:endParaRPr lang="en-US" sz="2200" b="1" dirty="0"/>
          </a:p>
          <a:p>
            <a:pPr eaLnBrk="1" hangingPunct="1">
              <a:buFont typeface="Wingdings" pitchFamily="2" charset="2"/>
              <a:buChar char="§"/>
            </a:pPr>
            <a:r>
              <a:rPr lang="en-US" sz="2800" b="1" dirty="0"/>
              <a:t>Private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800" b="1" dirty="0"/>
              <a:t>Not funded by taxes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800" b="1" dirty="0"/>
              <a:t>Usually through employer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800" b="1" dirty="0"/>
              <a:t>Examples – </a:t>
            </a:r>
            <a:r>
              <a:rPr lang="en-US" sz="2800" b="1" dirty="0" err="1"/>
              <a:t>aetna</a:t>
            </a:r>
            <a:r>
              <a:rPr lang="en-US" sz="2800" b="1" dirty="0"/>
              <a:t>, </a:t>
            </a:r>
            <a:r>
              <a:rPr lang="en-US" sz="2800" b="1" dirty="0" err="1"/>
              <a:t>humana</a:t>
            </a:r>
            <a:r>
              <a:rPr lang="en-US" sz="2800" b="1" dirty="0"/>
              <a:t>, blue cross</a:t>
            </a:r>
          </a:p>
          <a:p>
            <a:pPr eaLnBrk="1" hangingPunct="1"/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Health Policy Overview: </a:t>
            </a:r>
            <a:b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Public and Private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382000" cy="533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/>
              <a:t>Over time….</a:t>
            </a: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en-US" sz="2800" dirty="0"/>
              <a:t> </a:t>
            </a:r>
            <a:r>
              <a:rPr lang="en-US" sz="2400" dirty="0"/>
              <a:t> Increased dependence on </a:t>
            </a:r>
            <a:r>
              <a:rPr lang="en-US" sz="2400" dirty="0">
                <a:highlight>
                  <a:srgbClr val="FF00FF"/>
                </a:highlight>
              </a:rPr>
              <a:t>third-party payments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en-US" sz="2400" dirty="0"/>
              <a:t>  Employers offered health insurance as a benefit to attract workers; added to negotiations by unions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en-US" sz="2400" dirty="0"/>
              <a:t>  Wage controls excluded benefits (i.e. health insurance)</a:t>
            </a:r>
          </a:p>
          <a:p>
            <a:pPr marL="0" indent="0" eaLnBrk="1" hangingPunct="1">
              <a:buNone/>
            </a:pPr>
            <a:r>
              <a:rPr lang="en-US" sz="2400" dirty="0"/>
              <a:t> </a:t>
            </a: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en-US" sz="2400" dirty="0">
                <a:highlight>
                  <a:srgbClr val="FF00FF"/>
                </a:highlight>
              </a:rPr>
              <a:t> Tax deductibility of health insurance benefit as an expense for employers (but not individuals)</a:t>
            </a:r>
          </a:p>
          <a:p>
            <a:pPr marL="0" indent="0" eaLnBrk="1" hangingPunct="1"/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152400"/>
            <a:ext cx="73152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Health Policy Overview: </a:t>
            </a:r>
            <a:b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Public and Private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382000" cy="5562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600" dirty="0"/>
              <a:t>Important Policy Changes </a:t>
            </a:r>
          </a:p>
          <a:p>
            <a:pPr marL="0" indent="0" eaLnBrk="1" hangingPunct="1"/>
            <a:r>
              <a:rPr lang="en-US" sz="2600" dirty="0"/>
              <a:t>     1965: Medicare/Medicaid instituted</a:t>
            </a: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en-US" sz="2600" dirty="0"/>
              <a:t>     1973: Health Maintenance Organization Act</a:t>
            </a:r>
          </a:p>
          <a:p>
            <a:pPr marL="584200" lvl="2" indent="0" eaLnBrk="1" hangingPunct="1">
              <a:buFont typeface="Arial" pitchFamily="34" charset="0"/>
              <a:buChar char="•"/>
            </a:pPr>
            <a:r>
              <a:rPr lang="en-US" sz="2600" dirty="0"/>
              <a:t>  Required all employers w/ more than 25 employees to offer at least one HMO option in their health plan</a:t>
            </a:r>
          </a:p>
          <a:p>
            <a:pPr marL="584200" lvl="2" indent="0" eaLnBrk="1" hangingPunct="1"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Char char="§"/>
            </a:pPr>
            <a:r>
              <a:rPr lang="en-US" sz="2600" dirty="0"/>
              <a:t>1996: Health Insurance Portability and Accountability Act (HIPAA)</a:t>
            </a:r>
          </a:p>
          <a:p>
            <a:pPr eaLnBrk="1" hangingPunct="1"/>
            <a:r>
              <a:rPr lang="en-US" sz="2600" dirty="0"/>
              <a:t>1997: State Children’s Health Insurance Plan (S-CHIP)</a:t>
            </a:r>
          </a:p>
          <a:p>
            <a:pPr eaLnBrk="1" hangingPunct="1"/>
            <a:endParaRPr lang="en-US" sz="2600" dirty="0"/>
          </a:p>
          <a:p>
            <a:pPr eaLnBrk="1" hangingPunct="1"/>
            <a:r>
              <a:rPr lang="en-US" sz="2600" dirty="0"/>
              <a:t>2003: Medicare Prescription Drug Improvement and Modernization Act (MMA)</a:t>
            </a:r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Health Policy Overview: </a:t>
            </a:r>
            <a:b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Public and Private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52400" y="1447800"/>
          <a:ext cx="8839200" cy="477668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58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 Sector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 Sector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Insured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Uninsured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Medicaid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Federal Beneficiaries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040">
                <a:tc>
                  <a:txBody>
                    <a:bodyPr/>
                    <a:lstStyle/>
                    <a:p>
                      <a:r>
                        <a:rPr lang="en-US" dirty="0"/>
                        <a:t>Preventive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Physician</a:t>
                      </a:r>
                      <a:r>
                        <a:rPr lang="en-US" baseline="0" dirty="0"/>
                        <a:t> / Employer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Health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Health Department or Primary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Physician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Department of Veterans</a:t>
                      </a:r>
                      <a:r>
                        <a:rPr lang="en-US" baseline="0" dirty="0"/>
                        <a:t> Affairs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Public Health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4040">
                <a:tc>
                  <a:txBody>
                    <a:bodyPr/>
                    <a:lstStyle/>
                    <a:p>
                      <a:r>
                        <a:rPr lang="en-US" dirty="0"/>
                        <a:t>Ambulatory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Physician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Hospital/ER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r>
                        <a:rPr lang="en-US" baseline="0" dirty="0"/>
                        <a:t> / Private 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Physician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4040">
                <a:tc>
                  <a:txBody>
                    <a:bodyPr/>
                    <a:lstStyle/>
                    <a:p>
                      <a:r>
                        <a:rPr lang="en-US" dirty="0"/>
                        <a:t>Hospital</a:t>
                      </a:r>
                      <a:r>
                        <a:rPr lang="en-US" baseline="0" dirty="0"/>
                        <a:t> 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r>
                        <a:rPr lang="en-US" baseline="0" dirty="0"/>
                        <a:t> Community Hospital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Hospital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r>
                        <a:rPr lang="en-US" baseline="0" dirty="0"/>
                        <a:t> / Private Hospital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Community Hospital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Health and Sickness Patterns </a:t>
            </a:r>
            <a:b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in Historical Perspective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152400" y="14478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From beginning to end of the 20</a:t>
            </a:r>
            <a:r>
              <a:rPr lang="en-US" sz="2800" baseline="30000" dirty="0"/>
              <a:t>th</a:t>
            </a:r>
            <a:r>
              <a:rPr lang="en-US" sz="2800" dirty="0"/>
              <a:t>-century:</a:t>
            </a:r>
          </a:p>
          <a:p>
            <a:pPr eaLnBrk="1" hangingPunct="1"/>
            <a:r>
              <a:rPr lang="en-US" sz="2600" dirty="0"/>
              <a:t>Acute to Chronic</a:t>
            </a:r>
          </a:p>
          <a:p>
            <a:pPr eaLnBrk="1" hangingPunct="1"/>
            <a:r>
              <a:rPr lang="en-US" sz="2600" dirty="0">
                <a:highlight>
                  <a:srgbClr val="FF00FF"/>
                </a:highlight>
              </a:rPr>
              <a:t>Life expectancy increased almost 60%</a:t>
            </a:r>
          </a:p>
          <a:p>
            <a:pPr eaLnBrk="1" hangingPunct="1"/>
            <a:r>
              <a:rPr lang="en-US" sz="2600" b="1" dirty="0"/>
              <a:t>Three factors: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r>
              <a:rPr lang="en-US" dirty="0">
                <a:highlight>
                  <a:srgbClr val="FF00FF"/>
                </a:highlight>
              </a:rPr>
              <a:t>Improved standard of living (lifestyles)</a:t>
            </a:r>
          </a:p>
          <a:p>
            <a:pPr marL="1146175" lvl="2" indent="-231775" eaLnBrk="1" hangingPunct="1">
              <a:buFont typeface="Arial" pitchFamily="34" charset="0"/>
              <a:buChar char="•"/>
            </a:pPr>
            <a:r>
              <a:rPr lang="en-US" dirty="0">
                <a:highlight>
                  <a:srgbClr val="FF00FF"/>
                </a:highlight>
              </a:rPr>
              <a:t>Hygiene</a:t>
            </a:r>
          </a:p>
          <a:p>
            <a:pPr marL="1146175" lvl="2" indent="-231775" eaLnBrk="1" hangingPunct="1">
              <a:buFont typeface="Arial" pitchFamily="34" charset="0"/>
              <a:buChar char="•"/>
            </a:pPr>
            <a:r>
              <a:rPr lang="en-US" dirty="0">
                <a:highlight>
                  <a:srgbClr val="FF00FF"/>
                </a:highlight>
              </a:rPr>
              <a:t>Nutrition/Diet</a:t>
            </a:r>
          </a:p>
          <a:p>
            <a:pPr marL="1146175" lvl="2" indent="-231775" eaLnBrk="1" hangingPunct="1">
              <a:buFont typeface="Arial" pitchFamily="34" charset="0"/>
              <a:buChar char="•"/>
            </a:pPr>
            <a:r>
              <a:rPr lang="en-US" dirty="0">
                <a:highlight>
                  <a:srgbClr val="FF00FF"/>
                </a:highlight>
              </a:rPr>
              <a:t>Housing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r>
              <a:rPr lang="en-US" dirty="0">
                <a:highlight>
                  <a:srgbClr val="FF00FF"/>
                </a:highlight>
              </a:rPr>
              <a:t>Advances in public health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r>
              <a:rPr lang="en-US" dirty="0">
                <a:highlight>
                  <a:srgbClr val="FF00FF"/>
                </a:highlight>
              </a:rPr>
              <a:t>Progress in medical practice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86400" y="6553200"/>
            <a:ext cx="3505200" cy="304800"/>
          </a:xfrm>
        </p:spPr>
        <p:txBody>
          <a:bodyPr/>
          <a:lstStyle/>
          <a:p>
            <a:r>
              <a:rPr lang="en-US" dirty="0"/>
              <a:t>© 2017 Jones &amp; Bartlett Publishers, LLC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Health and Sickness Patterns </a:t>
            </a:r>
            <a:b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in Historical Perspective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29189"/>
              </p:ext>
            </p:extLst>
          </p:nvPr>
        </p:nvGraphicFramePr>
        <p:xfrm>
          <a:off x="228600" y="1524000"/>
          <a:ext cx="8534400" cy="4709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all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all deaths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00FF"/>
                          </a:highlight>
                        </a:rPr>
                        <a:t>Influenza</a:t>
                      </a:r>
                      <a:r>
                        <a:rPr lang="en-US" sz="1400" baseline="0" dirty="0">
                          <a:highlight>
                            <a:srgbClr val="FF00FF"/>
                          </a:highlight>
                        </a:rPr>
                        <a:t> &amp; Pneumonia</a:t>
                      </a:r>
                      <a:endParaRPr lang="en-US" sz="1400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Heart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00FF"/>
                          </a:highlight>
                        </a:rPr>
                        <a:t>Tuberculosis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GI</a:t>
                      </a:r>
                      <a:r>
                        <a:rPr lang="en-US" sz="1400" baseline="0" dirty="0"/>
                        <a:t> Disease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Accidents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Heart</a:t>
                      </a:r>
                      <a:r>
                        <a:rPr lang="en-US" sz="1400" baseline="0" dirty="0"/>
                        <a:t> Disease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Chronic</a:t>
                      </a:r>
                      <a:r>
                        <a:rPr lang="en-US" sz="1400" baseline="0" dirty="0"/>
                        <a:t> Lower Respiratory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Senility, ill-defined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Cerebrovascular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Alzheimer’s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Accidents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Influenza &amp; Pneumonia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Diphtheria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Suicide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633478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https://www.cdc.gov/nchs/data/nvsr/nvsr67/nvsr67_06.pdf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55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Health and Sickness Patterns Around the Globe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371600"/>
            <a:ext cx="8229600" cy="5181600"/>
          </a:xfrm>
        </p:spPr>
        <p:txBody>
          <a:bodyPr/>
          <a:lstStyle/>
          <a:p>
            <a:pPr eaLnBrk="1" hangingPunct="1"/>
            <a:r>
              <a:rPr lang="en-US" sz="2400" dirty="0"/>
              <a:t>Around the Globe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200" dirty="0"/>
              <a:t>Causes of Death</a:t>
            </a:r>
          </a:p>
          <a:p>
            <a:pPr lvl="2" eaLnBrk="1" hangingPunct="1"/>
            <a:r>
              <a:rPr lang="en-US" sz="2200" dirty="0">
                <a:hlinkClick r:id="rId3"/>
              </a:rPr>
              <a:t>http://www.who.int/mediacentre/factsheets/fs310/en/</a:t>
            </a:r>
            <a:r>
              <a:rPr lang="en-US" sz="2200" dirty="0"/>
              <a:t> </a:t>
            </a:r>
          </a:p>
          <a:p>
            <a:pPr lvl="2" eaLnBrk="1" hangingPunct="1"/>
            <a:endParaRPr lang="en-US" sz="2200" dirty="0"/>
          </a:p>
          <a:p>
            <a:pPr lvl="1" eaLnBrk="1" hangingPunct="1"/>
            <a:r>
              <a:rPr lang="en-US" sz="2200" u="sng" dirty="0">
                <a:highlight>
                  <a:srgbClr val="FF00FF"/>
                </a:highlight>
              </a:rPr>
              <a:t>Quality Indicators</a:t>
            </a:r>
            <a:r>
              <a:rPr lang="en-US" sz="2200" dirty="0">
                <a:highlight>
                  <a:srgbClr val="FF00FF"/>
                </a:highlight>
              </a:rPr>
              <a:t>****</a:t>
            </a:r>
          </a:p>
          <a:p>
            <a:pPr lvl="2" eaLnBrk="1" hangingPunct="1"/>
            <a:r>
              <a:rPr lang="en-US" sz="2200" dirty="0">
                <a:hlinkClick r:id="rId4"/>
              </a:rPr>
              <a:t>https://www.healthsystemtracker.org/dashboard/</a:t>
            </a:r>
            <a:endParaRPr lang="en-US" sz="2200" dirty="0"/>
          </a:p>
          <a:p>
            <a:pPr lvl="3" eaLnBrk="1" hangingPunct="1"/>
            <a:r>
              <a:rPr lang="en-US" dirty="0"/>
              <a:t>KNOW**. US below average life expectancy</a:t>
            </a:r>
          </a:p>
          <a:p>
            <a:pPr lvl="1" eaLnBrk="1" hangingPunct="1"/>
            <a:endParaRPr lang="en-US" sz="2200" u="sng" dirty="0"/>
          </a:p>
          <a:p>
            <a:pPr lvl="2" eaLnBrk="1" hangingPunct="1"/>
            <a:r>
              <a:rPr lang="en-US" sz="2200" u="sng" dirty="0">
                <a:hlinkClick r:id="rId5"/>
              </a:rPr>
              <a:t>http://www.commonwealthfund.org/publications/issue-briefs/2015/oct/us-health-care-from-a-global-perspective</a:t>
            </a:r>
            <a:r>
              <a:rPr lang="en-US" sz="2200" u="sng" dirty="0"/>
              <a:t> </a:t>
            </a:r>
            <a:endParaRPr lang="en-US" sz="2000" dirty="0"/>
          </a:p>
          <a:p>
            <a:pPr lvl="1" eaLnBrk="1"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593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79216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Student Learning Outcomes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sz="half" idx="4294967295"/>
          </p:nvPr>
        </p:nvSpPr>
        <p:spPr>
          <a:xfrm>
            <a:off x="228600" y="990600"/>
            <a:ext cx="8610600" cy="5715000"/>
          </a:xfrm>
        </p:spPr>
        <p:txBody>
          <a:bodyPr/>
          <a:lstStyle/>
          <a:p>
            <a:pPr eaLnBrk="1" hangingPunct="1"/>
            <a:endParaRPr lang="en-US" sz="2400" b="1" dirty="0"/>
          </a:p>
          <a:p>
            <a:pPr eaLnBrk="1" hangingPunct="1"/>
            <a:r>
              <a:rPr lang="en-US" sz="2400" b="1" dirty="0"/>
              <a:t>1. Identify and describe the paradoxes of the US health care system and why overall costs are high.</a:t>
            </a:r>
          </a:p>
          <a:p>
            <a:pPr eaLnBrk="1" hangingPunct="1"/>
            <a:r>
              <a:rPr lang="en-US" sz="2400" b="1" dirty="0"/>
              <a:t>2. Identify the major historical events which worked to shape our current health care system.</a:t>
            </a:r>
          </a:p>
          <a:p>
            <a:pPr eaLnBrk="1" hangingPunct="1"/>
            <a:r>
              <a:rPr lang="en-US" sz="2400" b="1" dirty="0"/>
              <a:t>3. Describe the changes over time in hospitals, medicine, pharmacy, and disease.</a:t>
            </a:r>
          </a:p>
          <a:p>
            <a:pPr eaLnBrk="1" hangingPunct="1"/>
            <a:r>
              <a:rPr lang="en-US" sz="2400" b="1" dirty="0"/>
              <a:t>4. Explain and differentiate between the public versus private sector within our health care system.</a:t>
            </a:r>
          </a:p>
          <a:p>
            <a:pPr eaLnBrk="1" hangingPunct="1"/>
            <a:r>
              <a:rPr lang="en-US" sz="2400" b="1" dirty="0"/>
              <a:t>5.  Identify global patterns in health care and differentiate where the US excels and where it does not.</a:t>
            </a:r>
          </a:p>
          <a:p>
            <a:pPr eaLnBrk="1" hangingPunct="1"/>
            <a:r>
              <a:rPr lang="en-US" sz="2400" b="1" dirty="0"/>
              <a:t>6.  Identify the impact of the Affordable Care Act.</a:t>
            </a:r>
            <a:endParaRPr lang="en-US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Health and Sickness Patterns Around the Globe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229600" cy="4419600"/>
          </a:xfrm>
        </p:spPr>
        <p:txBody>
          <a:bodyPr/>
          <a:lstStyle/>
          <a:p>
            <a:pPr eaLnBrk="1" hangingPunct="1"/>
            <a:r>
              <a:rPr lang="en-US" sz="2400" dirty="0"/>
              <a:t>Around the Globe</a:t>
            </a:r>
          </a:p>
          <a:p>
            <a:pPr lvl="1" eaLnBrk="1" hangingPunct="1"/>
            <a:r>
              <a:rPr lang="en-US" sz="2000" dirty="0"/>
              <a:t>Expenditures </a:t>
            </a:r>
          </a:p>
          <a:p>
            <a:pPr lvl="1" eaLnBrk="1" hangingPunct="1"/>
            <a:endParaRPr lang="en-US" sz="2000" u="sng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6858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304800"/>
            <a:ext cx="82296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Health Care Reform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382000" cy="5715000"/>
          </a:xfrm>
        </p:spPr>
        <p:txBody>
          <a:bodyPr/>
          <a:lstStyle/>
          <a:p>
            <a:pPr eaLnBrk="1" hangingPunct="1"/>
            <a:r>
              <a:rPr lang="en-US" sz="2800" dirty="0"/>
              <a:t>Affordable Care Act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000" dirty="0"/>
              <a:t>Signed into law on March 23, 2010</a:t>
            </a:r>
          </a:p>
          <a:p>
            <a:pPr eaLnBrk="1" hangingPunct="1"/>
            <a:r>
              <a:rPr lang="en-US" sz="2800" dirty="0"/>
              <a:t>Immediate Effects </a:t>
            </a:r>
            <a:r>
              <a:rPr lang="en-US" sz="2000" dirty="0"/>
              <a:t>- </a:t>
            </a:r>
            <a:r>
              <a:rPr lang="en-US" sz="1400" dirty="0">
                <a:hlinkClick r:id="rId3"/>
              </a:rPr>
              <a:t>http://www.kaiserhealthnews.org/stories/2010/march/22/immediate-effects-health-reform.aspx</a:t>
            </a:r>
            <a:endParaRPr lang="en-US" sz="1400" dirty="0"/>
          </a:p>
          <a:p>
            <a:pPr lvl="1" eaLnBrk="1" hangingPunct="1"/>
            <a:r>
              <a:rPr lang="en-US" sz="2400" dirty="0"/>
              <a:t>End of pre-existing condition clause</a:t>
            </a:r>
          </a:p>
          <a:p>
            <a:pPr lvl="1" eaLnBrk="1" hangingPunct="1"/>
            <a:r>
              <a:rPr lang="en-US" sz="2400" dirty="0"/>
              <a:t>Dependant coverage until age 26</a:t>
            </a:r>
          </a:p>
          <a:p>
            <a:pPr lvl="1" eaLnBrk="1" hangingPunct="1"/>
            <a:r>
              <a:rPr lang="en-US" sz="2400" dirty="0"/>
              <a:t>Ban on lifetime limits of coverage</a:t>
            </a:r>
          </a:p>
          <a:p>
            <a:pPr lvl="1" eaLnBrk="1" hangingPunct="1"/>
            <a:r>
              <a:rPr lang="en-US" sz="2400" dirty="0"/>
              <a:t>Small business tax credits</a:t>
            </a:r>
          </a:p>
          <a:p>
            <a:pPr lvl="1" eaLnBrk="1" hangingPunct="1"/>
            <a:r>
              <a:rPr lang="en-US" sz="2400" dirty="0"/>
              <a:t>Plans must include fully covered preventative care</a:t>
            </a:r>
          </a:p>
          <a:p>
            <a:pPr lvl="1" eaLnBrk="1" hangingPunct="1"/>
            <a:r>
              <a:rPr lang="en-US" sz="2400" dirty="0"/>
              <a:t>Indoor tanning services tax</a:t>
            </a:r>
            <a:endParaRPr lang="en-US" sz="2400" dirty="0">
              <a:hlinkClick r:id="rId4"/>
            </a:endParaRPr>
          </a:p>
          <a:p>
            <a:pPr lvl="1" eaLnBrk="1" hangingPunct="1"/>
            <a:r>
              <a:rPr lang="en-US" sz="2400" dirty="0"/>
              <a:t>Nutrition content disclosure – chain restaurants</a:t>
            </a:r>
            <a:endParaRPr lang="en-US" sz="2400" dirty="0">
              <a:hlinkClick r:id="rId4"/>
            </a:endParaRPr>
          </a:p>
          <a:p>
            <a:pPr lvl="1" eaLnBrk="1" hangingPunct="1"/>
            <a:endParaRPr lang="en-US" sz="1600" dirty="0">
              <a:hlinkClick r:id="rId4"/>
            </a:endParaRPr>
          </a:p>
          <a:p>
            <a:pPr eaLnBrk="1" hangingPunct="1"/>
            <a:r>
              <a:rPr lang="en-US" sz="2200" dirty="0">
                <a:hlinkClick r:id="rId5"/>
              </a:rPr>
              <a:t>http://www.healthcare.gov/law/index.html</a:t>
            </a:r>
            <a:r>
              <a:rPr lang="en-US" sz="2200" dirty="0"/>
              <a:t> </a:t>
            </a:r>
          </a:p>
          <a:p>
            <a:pPr lvl="1" eaLnBrk="1" hangingPunct="1"/>
            <a:endParaRPr lang="en-US" sz="1800" dirty="0"/>
          </a:p>
          <a:p>
            <a:pPr eaLnBrk="1" hangingPunct="1"/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304800"/>
            <a:ext cx="82296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Health Care Reform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382000" cy="5715000"/>
          </a:xfrm>
        </p:spPr>
        <p:txBody>
          <a:bodyPr/>
          <a:lstStyle/>
          <a:p>
            <a:pPr eaLnBrk="1" hangingPunct="1"/>
            <a:r>
              <a:rPr lang="en-US" sz="2800" dirty="0"/>
              <a:t>Affordable Care Act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200" dirty="0"/>
              <a:t>Provisions: 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/>
              <a:t>Must obtain at least a minimum amount of health insurance or pay a penalty</a:t>
            </a:r>
          </a:p>
          <a:p>
            <a:pPr lvl="3" eaLnBrk="1" hangingPunct="1">
              <a:buFont typeface="Arial" pitchFamily="34" charset="0"/>
              <a:buChar char="•"/>
            </a:pPr>
            <a:r>
              <a:rPr lang="en-US" dirty="0"/>
              <a:t>Private, individually, Medicaid, subsidies</a:t>
            </a:r>
          </a:p>
          <a:p>
            <a:pPr lvl="2" eaLnBrk="1" hangingPunct="1">
              <a:buFont typeface="Arial" pitchFamily="34" charset="0"/>
              <a:buChar char="•"/>
            </a:pPr>
            <a:endParaRPr lang="en-US" dirty="0"/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/>
              <a:t>Change in health insurance performance activities</a:t>
            </a:r>
          </a:p>
          <a:p>
            <a:pPr lvl="3" eaLnBrk="1" hangingPunct="1">
              <a:buFont typeface="Arial" pitchFamily="34" charset="0"/>
              <a:buChar char="•"/>
            </a:pPr>
            <a:r>
              <a:rPr lang="en-US" dirty="0"/>
              <a:t>Previous slide</a:t>
            </a:r>
          </a:p>
          <a:p>
            <a:pPr lvl="2" eaLnBrk="1" hangingPunct="1">
              <a:buFont typeface="Arial" pitchFamily="34" charset="0"/>
              <a:buChar char="•"/>
            </a:pPr>
            <a:endParaRPr lang="en-US" dirty="0"/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/>
              <a:t>Established insurance exchanges on a state basis</a:t>
            </a:r>
          </a:p>
          <a:p>
            <a:pPr lvl="2" eaLnBrk="1" hangingPunct="1">
              <a:buFont typeface="Arial" pitchFamily="34" charset="0"/>
              <a:buChar char="•"/>
            </a:pPr>
            <a:endParaRPr lang="en-US" dirty="0"/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/>
              <a:t>Expansion of the Medicaid program</a:t>
            </a:r>
          </a:p>
          <a:p>
            <a:pPr lvl="1" eaLnBrk="1" hangingPunct="1"/>
            <a:endParaRPr lang="en-US" sz="1600" dirty="0">
              <a:hlinkClick r:id="rId3"/>
            </a:endParaRPr>
          </a:p>
          <a:p>
            <a:pPr eaLnBrk="1" hangingPunct="1"/>
            <a:r>
              <a:rPr lang="en-US" sz="2200" dirty="0">
                <a:hlinkClick r:id="rId4"/>
              </a:rPr>
              <a:t>http://www.healthcare.gov/law/index.html</a:t>
            </a:r>
            <a:r>
              <a:rPr lang="en-US" sz="2200" dirty="0"/>
              <a:t> </a:t>
            </a:r>
          </a:p>
          <a:p>
            <a:pPr lvl="1" eaLnBrk="1" hangingPunct="1"/>
            <a:endParaRPr lang="en-US" sz="1800" dirty="0"/>
          </a:p>
          <a:p>
            <a:pPr eaLnBrk="1" hangingPunct="1"/>
            <a:endParaRPr lang="en-US" sz="2000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86400" y="6553200"/>
            <a:ext cx="3505200" cy="304800"/>
          </a:xfrm>
        </p:spPr>
        <p:txBody>
          <a:bodyPr/>
          <a:lstStyle/>
          <a:p>
            <a:r>
              <a:rPr lang="en-US" dirty="0"/>
              <a:t>© 2017 Jones &amp; Bartlett Publishers, LLC</a:t>
            </a:r>
          </a:p>
        </p:txBody>
      </p:sp>
    </p:spTree>
    <p:extLst>
      <p:ext uri="{BB962C8B-B14F-4D97-AF65-F5344CB8AC3E}">
        <p14:creationId xmlns:p14="http://schemas.microsoft.com/office/powerpoint/2010/main" val="2917295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304800"/>
            <a:ext cx="82296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Health Care Reform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382000" cy="5715000"/>
          </a:xfrm>
        </p:spPr>
        <p:txBody>
          <a:bodyPr/>
          <a:lstStyle/>
          <a:p>
            <a:pPr eaLnBrk="1" hangingPunct="1"/>
            <a:r>
              <a:rPr lang="en-US" sz="2800" dirty="0"/>
              <a:t>Affordable Care Act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200" dirty="0"/>
              <a:t>Impact: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https://www.nytimes.com/interactive/2016/10/31/upshot/up-uninsured-2016.html?_r=1</a:t>
            </a:r>
            <a:r>
              <a:rPr lang="en-US" dirty="0"/>
              <a:t> 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http://www.commonwealthfund.org/publications/fund-reports/2016/feb/aca-economy-five-year-perspective</a:t>
            </a:r>
            <a:r>
              <a:rPr lang="en-US" dirty="0"/>
              <a:t> 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https://www.commonwealthfund.org/publications/issue-briefs/2018/oct/affordable-care-act-impact-small-business</a:t>
            </a:r>
            <a:r>
              <a:rPr lang="en-US" dirty="0"/>
              <a:t> </a:t>
            </a:r>
          </a:p>
          <a:p>
            <a:pPr lvl="1" eaLnBrk="1" hangingPunct="1">
              <a:buFont typeface="Arial" pitchFamily="34" charset="0"/>
              <a:buChar char="•"/>
            </a:pPr>
            <a:endParaRPr lang="en-US" sz="2200" dirty="0"/>
          </a:p>
          <a:p>
            <a:pPr lvl="1" eaLnBrk="1" hangingPunct="1">
              <a:buFont typeface="Arial" pitchFamily="34" charset="0"/>
              <a:buChar char="•"/>
            </a:pPr>
            <a:r>
              <a:rPr lang="en-US" sz="2200" dirty="0"/>
              <a:t>Current: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2000" dirty="0">
                <a:hlinkClick r:id="rId6"/>
              </a:rPr>
              <a:t>https://www.npr.org/tags/131849999/affordable-care-act</a:t>
            </a:r>
            <a:r>
              <a:rPr lang="en-US" sz="2000" dirty="0"/>
              <a:t> 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2000" dirty="0">
                <a:hlinkClick r:id="rId7"/>
              </a:rPr>
              <a:t>https://khn.org/</a:t>
            </a:r>
            <a:r>
              <a:rPr lang="en-US" sz="2000" dirty="0"/>
              <a:t> 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86400" y="6553200"/>
            <a:ext cx="3505200" cy="304800"/>
          </a:xfrm>
        </p:spPr>
        <p:txBody>
          <a:bodyPr/>
          <a:lstStyle/>
          <a:p>
            <a:r>
              <a:rPr lang="en-US" dirty="0"/>
              <a:t>© 2017 Jones &amp; Bartlett Publishers, LLC</a:t>
            </a:r>
          </a:p>
        </p:txBody>
      </p:sp>
    </p:spTree>
    <p:extLst>
      <p:ext uri="{BB962C8B-B14F-4D97-AF65-F5344CB8AC3E}">
        <p14:creationId xmlns:p14="http://schemas.microsoft.com/office/powerpoint/2010/main" val="1838144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79216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Student Learning Outcomes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sz="half" idx="4294967295"/>
          </p:nvPr>
        </p:nvSpPr>
        <p:spPr>
          <a:xfrm>
            <a:off x="228600" y="990600"/>
            <a:ext cx="8610600" cy="5715000"/>
          </a:xfrm>
        </p:spPr>
        <p:txBody>
          <a:bodyPr/>
          <a:lstStyle/>
          <a:p>
            <a:pPr eaLnBrk="1" hangingPunct="1"/>
            <a:endParaRPr lang="en-US" sz="2400" b="1" dirty="0"/>
          </a:p>
          <a:p>
            <a:pPr eaLnBrk="1" hangingPunct="1"/>
            <a:r>
              <a:rPr lang="en-US" sz="2400" b="1" dirty="0"/>
              <a:t>1. Identify and describe the paradoxes of the US health care system and why overall costs are high.</a:t>
            </a:r>
          </a:p>
          <a:p>
            <a:pPr eaLnBrk="1" hangingPunct="1"/>
            <a:r>
              <a:rPr lang="en-US" sz="2400" b="1" dirty="0"/>
              <a:t>2. Identify the major historical events which worked to shape our current health care system.</a:t>
            </a:r>
          </a:p>
          <a:p>
            <a:pPr eaLnBrk="1" hangingPunct="1"/>
            <a:r>
              <a:rPr lang="en-US" sz="2400" b="1" dirty="0"/>
              <a:t>3. Describe the changes over time in hospitals, medicine, pharmacy, and disease.</a:t>
            </a:r>
          </a:p>
          <a:p>
            <a:pPr eaLnBrk="1" hangingPunct="1"/>
            <a:r>
              <a:rPr lang="en-US" sz="2400" b="1" dirty="0"/>
              <a:t>4. Explain and differentiate between the public versus private sector within our health care system.</a:t>
            </a:r>
          </a:p>
          <a:p>
            <a:pPr eaLnBrk="1" hangingPunct="1"/>
            <a:r>
              <a:rPr lang="en-US" sz="2400" b="1" dirty="0"/>
              <a:t>5.  Identify global patterns in health care and differentiate where the US excels and where it does not.</a:t>
            </a:r>
          </a:p>
          <a:p>
            <a:pPr eaLnBrk="1" hangingPunct="1"/>
            <a:r>
              <a:rPr lang="en-US" sz="2400" b="1" dirty="0"/>
              <a:t>6.  Identify the impact of the Affordable Care Act.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905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Paradoxes of the </a:t>
            </a:r>
            <a:br>
              <a:rPr lang="en-US" b="1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U.S. Health Care System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sz="half" idx="4294967295"/>
          </p:nvPr>
        </p:nvSpPr>
        <p:spPr>
          <a:xfrm>
            <a:off x="228600" y="1524000"/>
            <a:ext cx="8001000" cy="5105400"/>
          </a:xfrm>
        </p:spPr>
        <p:txBody>
          <a:bodyPr/>
          <a:lstStyle/>
          <a:p>
            <a:pPr eaLnBrk="1" hangingPunct="1"/>
            <a:r>
              <a:rPr lang="en-US" sz="2800" b="1" dirty="0"/>
              <a:t>Highest health care standards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/>
              <a:t>Professional and facility licensures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/>
              <a:t>Professional and facility certifications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/>
              <a:t>Drug and medical device testing</a:t>
            </a:r>
          </a:p>
          <a:p>
            <a:pPr eaLnBrk="1" hangingPunct="1"/>
            <a:endParaRPr lang="en-US" sz="2800" b="1" dirty="0"/>
          </a:p>
          <a:p>
            <a:pPr eaLnBrk="1" hangingPunct="1"/>
            <a:r>
              <a:rPr lang="en-US" sz="2800" b="1" dirty="0"/>
              <a:t>Most advanced technology</a:t>
            </a:r>
          </a:p>
          <a:p>
            <a:pPr eaLnBrk="1" hangingPunct="1"/>
            <a:endParaRPr lang="en-US" sz="2800" b="1" dirty="0"/>
          </a:p>
          <a:p>
            <a:pPr eaLnBrk="1" hangingPunct="1"/>
            <a:r>
              <a:rPr lang="en-US" sz="2800" b="1" dirty="0"/>
              <a:t>Highest expenditure per capita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/>
              <a:t>Approximately 17.9% of GDP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/>
              <a:t>Approximately $10,348 per resident</a:t>
            </a:r>
          </a:p>
          <a:p>
            <a:pPr eaLnBrk="1" hangingPunct="1"/>
            <a:endParaRPr lang="en-US" b="1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86400" y="6553200"/>
            <a:ext cx="3505200" cy="304800"/>
          </a:xfrm>
        </p:spPr>
        <p:txBody>
          <a:bodyPr/>
          <a:lstStyle/>
          <a:p>
            <a:r>
              <a:rPr lang="en-US" dirty="0"/>
              <a:t>© 2017 Jones &amp; Bartlett Publishers, LLC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0244" y="3048000"/>
            <a:ext cx="2590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https://www.cms.gov/Research-Statistics-Data-and-Systems/Statistics-Trends-and-Reports/NationalHealthExpendData/NationalHealthAccountsHistorical.html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>
                <a:hlinkClick r:id="rId3"/>
              </a:rPr>
              <a:t>https://www.cms.gov/Research-Statistics-Data-and-Systems/Statistics-Trends-and-Reports/NationalHealthExpendData/NationalHealthAccountsHistorical.html</a:t>
            </a:r>
            <a:r>
              <a:rPr lang="en-US" sz="14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6868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Paradoxes of the </a:t>
            </a:r>
            <a:br>
              <a:rPr lang="en-US" b="1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U.S. Health Care System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sz="half" idx="4294967295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pPr algn="ctr" eaLnBrk="1" hangingPunct="1"/>
            <a:r>
              <a:rPr lang="en-US" sz="2800" b="1" dirty="0"/>
              <a:t>Health Care Spending - </a:t>
            </a:r>
            <a:r>
              <a:rPr lang="en-US" sz="2800" b="1" dirty="0">
                <a:hlinkClick r:id="rId3" action="ppaction://hlinkfile"/>
              </a:rPr>
              <a:t>Kaiser 2012 Data</a:t>
            </a:r>
            <a:endParaRPr lang="en-US" sz="2800" b="1" dirty="0"/>
          </a:p>
          <a:p>
            <a:pPr eaLnBrk="1" hangingPunct="1"/>
            <a:r>
              <a:rPr lang="en-US" sz="2800" b="1" dirty="0"/>
              <a:t>Why costs/spending so high?</a:t>
            </a:r>
          </a:p>
          <a:p>
            <a:pPr lvl="1" eaLnBrk="1" hangingPunct="1"/>
            <a:r>
              <a:rPr lang="en-US" sz="2400" b="1" dirty="0">
                <a:solidFill>
                  <a:srgbClr val="FFFF00"/>
                </a:solidFill>
              </a:rPr>
              <a:t>1) High spending on health care technologies</a:t>
            </a:r>
          </a:p>
          <a:p>
            <a:pPr lvl="1" eaLnBrk="1" hangingPunct="1"/>
            <a:endParaRPr lang="en-US" sz="2400" b="1" dirty="0">
              <a:solidFill>
                <a:srgbClr val="FFFF00"/>
              </a:solidFill>
            </a:endParaRPr>
          </a:p>
          <a:p>
            <a:pPr lvl="1" eaLnBrk="1" hangingPunct="1"/>
            <a:r>
              <a:rPr lang="en-US" sz="2400" b="1" dirty="0">
                <a:solidFill>
                  <a:srgbClr val="FFFF00"/>
                </a:solidFill>
              </a:rPr>
              <a:t>2) Aging population</a:t>
            </a:r>
          </a:p>
          <a:p>
            <a:pPr lvl="1" eaLnBrk="1" hangingPunct="1"/>
            <a:endParaRPr lang="en-US" sz="2400" b="1" dirty="0">
              <a:solidFill>
                <a:srgbClr val="FFFF00"/>
              </a:solidFill>
            </a:endParaRPr>
          </a:p>
          <a:p>
            <a:pPr lvl="1" eaLnBrk="1" hangingPunct="1"/>
            <a:r>
              <a:rPr lang="en-US" sz="2400" b="1" dirty="0">
                <a:solidFill>
                  <a:srgbClr val="FFFF00"/>
                </a:solidFill>
              </a:rPr>
              <a:t>3) Increased insurance coverage</a:t>
            </a:r>
          </a:p>
          <a:p>
            <a:pPr lvl="1" eaLnBrk="1" hangingPunct="1"/>
            <a:endParaRPr lang="en-US" sz="2400" b="1" dirty="0">
              <a:solidFill>
                <a:srgbClr val="FFFF00"/>
              </a:solidFill>
            </a:endParaRPr>
          </a:p>
          <a:p>
            <a:pPr lvl="1" eaLnBrk="1" hangingPunct="1"/>
            <a:r>
              <a:rPr lang="en-US" sz="2400" b="1" dirty="0">
                <a:solidFill>
                  <a:srgbClr val="FFFF00"/>
                </a:solidFill>
              </a:rPr>
              <a:t>4) Decreased out-of-pocket</a:t>
            </a:r>
          </a:p>
          <a:p>
            <a:pPr lvl="1" eaLnBrk="1" hangingPunct="1"/>
            <a:endParaRPr lang="en-US" sz="2400" b="1" dirty="0">
              <a:solidFill>
                <a:srgbClr val="FFFF00"/>
              </a:solidFill>
            </a:endParaRPr>
          </a:p>
          <a:p>
            <a:pPr lvl="1" eaLnBrk="1" hangingPunct="1"/>
            <a:r>
              <a:rPr lang="en-US" sz="2400" b="1" dirty="0">
                <a:solidFill>
                  <a:srgbClr val="FFFF00"/>
                </a:solidFill>
              </a:rPr>
              <a:t>5) Waste, fraud, and abuse</a:t>
            </a:r>
          </a:p>
          <a:p>
            <a:pPr lvl="1" eaLnBrk="1" hangingPunct="1"/>
            <a:endParaRPr lang="en-US" sz="2400" b="1" dirty="0"/>
          </a:p>
          <a:p>
            <a:pPr lvl="1" eaLnBrk="1" hangingPunct="1"/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Paradoxes of the </a:t>
            </a:r>
            <a:br>
              <a:rPr lang="en-US" b="1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U.S. Health Care System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81000" y="1371600"/>
            <a:ext cx="7772400" cy="5334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/>
              <a:t>However…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dirty="0"/>
              <a:t>Fragmentation of health care regulation, financing and delivery</a:t>
            </a:r>
          </a:p>
          <a:p>
            <a:pPr marL="342900" lvl="1" indent="-342900" eaLnBrk="1" hangingPunct="1">
              <a:buFont typeface="Arial" charset="0"/>
              <a:buChar char="•"/>
            </a:pPr>
            <a:endParaRPr lang="en-US" dirty="0"/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dirty="0"/>
              <a:t>Focus on treatment versus prevention</a:t>
            </a:r>
          </a:p>
          <a:p>
            <a:pPr marL="342900" lvl="1" indent="-342900" eaLnBrk="1" hangingPunct="1">
              <a:buFont typeface="Arial" charset="0"/>
              <a:buChar char="•"/>
            </a:pPr>
            <a:endParaRPr lang="en-US" dirty="0"/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dirty="0"/>
              <a:t>High rate of medical errors</a:t>
            </a:r>
          </a:p>
          <a:p>
            <a:pPr marL="342900" lvl="1" indent="-342900" eaLnBrk="1" hangingPunct="1">
              <a:buFont typeface="Arial" charset="0"/>
              <a:buChar char="•"/>
            </a:pPr>
            <a:endParaRPr lang="en-US" dirty="0"/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dirty="0"/>
              <a:t>Socioeconomic and racial disparities in outcomes</a:t>
            </a:r>
          </a:p>
          <a:p>
            <a:pPr marL="342900" lvl="1" indent="-342900" eaLnBrk="1" hangingPunct="1">
              <a:buFont typeface="Arial" charset="0"/>
              <a:buChar char="•"/>
            </a:pPr>
            <a:endParaRPr lang="en-US" dirty="0"/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dirty="0"/>
              <a:t>Not everyone with adequate health insurance</a:t>
            </a:r>
          </a:p>
          <a:p>
            <a:pPr marL="742950" lvl="2" indent="-342900" eaLnBrk="1" hangingPunct="1">
              <a:buFont typeface="Calibri" pitchFamily="34" charset="0"/>
              <a:buChar char="–"/>
            </a:pPr>
            <a:endParaRPr lang="en-US" dirty="0"/>
          </a:p>
          <a:p>
            <a:pPr marL="742950" lvl="2" indent="-342900" eaLnBrk="1" hangingPunct="1">
              <a:buFont typeface="Calibri" pitchFamily="34" charset="0"/>
              <a:buChar char="–"/>
            </a:pPr>
            <a:endParaRPr lang="en-US" sz="3200" dirty="0"/>
          </a:p>
          <a:p>
            <a:pPr marL="342900" lvl="1" indent="-342900" eaLnBrk="1" hangingPunct="1"/>
            <a:endParaRPr lang="en-US" sz="2400" dirty="0"/>
          </a:p>
          <a:p>
            <a:pPr algn="ctr"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marL="342900" lvl="1" indent="-342900"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b="1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86400" y="6553200"/>
            <a:ext cx="3505200" cy="304800"/>
          </a:xfrm>
        </p:spPr>
        <p:txBody>
          <a:bodyPr/>
          <a:lstStyle/>
          <a:p>
            <a:r>
              <a:rPr lang="en-US" dirty="0"/>
              <a:t>© 2017 Jones &amp; Bartlett Publishers, LLC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52400"/>
            <a:ext cx="7620000" cy="86836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Back in the Day</a:t>
            </a:r>
          </a:p>
        </p:txBody>
      </p:sp>
      <p:sp>
        <p:nvSpPr>
          <p:cNvPr id="12291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228600" y="914400"/>
            <a:ext cx="7772400" cy="56388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/>
          <a:p>
            <a:pPr marL="342900" lvl="1" indent="-342900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1850 – 1900</a:t>
            </a:r>
          </a:p>
          <a:p>
            <a:pPr marL="598488" lvl="2" indent="-342900" eaLnBrk="1" hangingPunct="1">
              <a:buFont typeface="Arial" charset="0"/>
              <a:buChar char="•"/>
            </a:pPr>
            <a:r>
              <a:rPr lang="en-US" sz="2600" dirty="0"/>
              <a:t>Home care and family influence</a:t>
            </a:r>
          </a:p>
          <a:p>
            <a:pPr marL="598488" lvl="2" indent="-342900" eaLnBrk="1" hangingPunct="1">
              <a:buFont typeface="Arial" charset="0"/>
              <a:buChar char="•"/>
            </a:pPr>
            <a:r>
              <a:rPr lang="en-US" sz="2600" dirty="0"/>
              <a:t>Medicinal herbs and remedies</a:t>
            </a:r>
          </a:p>
          <a:p>
            <a:pPr marL="1084263" lvl="4" indent="-342900" eaLnBrk="1" hangingPunct="1">
              <a:buFont typeface="Arial" charset="0"/>
              <a:buChar char="•"/>
            </a:pPr>
            <a:r>
              <a:rPr lang="en-US" sz="2600" b="1" i="1" u="sng" dirty="0"/>
              <a:t>Humoralism</a:t>
            </a:r>
            <a:r>
              <a:rPr lang="en-US" sz="2600" i="1" dirty="0"/>
              <a:t> </a:t>
            </a:r>
            <a:r>
              <a:rPr lang="en-US" sz="2600" dirty="0"/>
              <a:t> </a:t>
            </a:r>
          </a:p>
          <a:p>
            <a:pPr marL="598488" lvl="2" indent="-342900" eaLnBrk="1" hangingPunct="1">
              <a:buFont typeface="Arial" charset="0"/>
              <a:buChar char="•"/>
            </a:pPr>
            <a:r>
              <a:rPr lang="en-US" sz="2600" dirty="0"/>
              <a:t>Infectious diseases most critical problem</a:t>
            </a:r>
          </a:p>
          <a:p>
            <a:pPr marL="598488" lvl="2" indent="-342900" eaLnBrk="1" hangingPunct="1">
              <a:buFont typeface="Arial" charset="0"/>
              <a:buChar char="•"/>
            </a:pPr>
            <a:r>
              <a:rPr lang="en-US" sz="2600" dirty="0"/>
              <a:t>Inadequate sewage/water</a:t>
            </a:r>
          </a:p>
          <a:p>
            <a:pPr marL="342900" lvl="1" indent="-342900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1900 – 1945</a:t>
            </a:r>
          </a:p>
          <a:p>
            <a:pPr marL="598488" lvl="2" indent="-342900" eaLnBrk="1" hangingPunct="1">
              <a:buFont typeface="Arial" charset="0"/>
              <a:buChar char="•"/>
            </a:pPr>
            <a:r>
              <a:rPr lang="en-US" sz="2600" dirty="0"/>
              <a:t>1906 – Food and Drugs Act</a:t>
            </a:r>
          </a:p>
          <a:p>
            <a:pPr marL="598488" lvl="2" indent="-342900" eaLnBrk="1" hangingPunct="1">
              <a:buFont typeface="Arial" charset="0"/>
              <a:buChar char="•"/>
            </a:pPr>
            <a:r>
              <a:rPr lang="en-US" sz="2600" dirty="0"/>
              <a:t>1922 – Banting &amp; Best</a:t>
            </a:r>
          </a:p>
          <a:p>
            <a:pPr marL="598488" lvl="2" indent="-342900" eaLnBrk="1" hangingPunct="1">
              <a:buFont typeface="Arial" charset="0"/>
              <a:buChar char="•"/>
            </a:pPr>
            <a:r>
              <a:rPr lang="en-US" sz="2600" dirty="0"/>
              <a:t>1928 – Alexander Fleming</a:t>
            </a:r>
          </a:p>
          <a:p>
            <a:pPr marL="1084263" lvl="4" indent="-342900" eaLnBrk="1" hangingPunct="1">
              <a:buFont typeface="Arial" charset="0"/>
              <a:buChar char="•"/>
            </a:pPr>
            <a:r>
              <a:rPr lang="en-US" sz="2600" dirty="0"/>
              <a:t>“Era of Antibiotics”</a:t>
            </a:r>
          </a:p>
          <a:p>
            <a:pPr marL="598488" lvl="2" indent="-342900" eaLnBrk="1" hangingPunct="1">
              <a:buFont typeface="Arial" charset="0"/>
              <a:buChar char="•"/>
            </a:pPr>
            <a:r>
              <a:rPr lang="en-US" sz="2600" dirty="0"/>
              <a:t>Disease shift</a:t>
            </a:r>
          </a:p>
          <a:p>
            <a:pPr marL="342900" lvl="1" indent="-342900" eaLnBrk="1" hangingPunct="1"/>
            <a:endParaRPr lang="en-US" sz="2400" dirty="0"/>
          </a:p>
          <a:p>
            <a:pPr algn="ctr"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marL="342900" lvl="1" indent="-342900"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Back in the Day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228600" y="1219200"/>
            <a:ext cx="7772400" cy="52578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/>
          <a:p>
            <a:pPr marL="342900" lvl="1" indent="-342900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dirty="0"/>
              <a:t>1945 – 1999	</a:t>
            </a:r>
          </a:p>
          <a:p>
            <a:pPr marL="598488" lvl="2" indent="-342900" eaLnBrk="1" hangingPunct="1">
              <a:buFont typeface="Arial" charset="0"/>
              <a:buChar char="•"/>
            </a:pPr>
            <a:r>
              <a:rPr lang="en-US" sz="2800" dirty="0"/>
              <a:t>Rise of chronic illness</a:t>
            </a:r>
          </a:p>
          <a:p>
            <a:pPr marL="598488" lvl="2" indent="-342900" eaLnBrk="1" hangingPunct="1">
              <a:buFont typeface="Arial" charset="0"/>
              <a:buChar char="•"/>
            </a:pPr>
            <a:r>
              <a:rPr lang="en-US" sz="2800" dirty="0"/>
              <a:t>1946 – Hill-Burton Act</a:t>
            </a:r>
          </a:p>
          <a:p>
            <a:pPr marL="1084263" lvl="4" indent="-342900" eaLnBrk="1" hangingPunct="1">
              <a:buFont typeface="Arial" charset="0"/>
              <a:buChar char="•"/>
            </a:pPr>
            <a:r>
              <a:rPr lang="en-US" sz="2800" dirty="0"/>
              <a:t>Hospital Growth</a:t>
            </a:r>
          </a:p>
          <a:p>
            <a:pPr marL="598488" lvl="2" indent="-342900" eaLnBrk="1" hangingPunct="1">
              <a:buFont typeface="Arial" charset="0"/>
              <a:buChar char="•"/>
            </a:pPr>
            <a:r>
              <a:rPr lang="en-US" sz="2800" dirty="0"/>
              <a:t>1965 – Medicare &amp; Medicaid</a:t>
            </a:r>
          </a:p>
          <a:p>
            <a:pPr marL="598488" lvl="2" indent="-342900" eaLnBrk="1" hangingPunct="1">
              <a:buFont typeface="Arial" charset="0"/>
              <a:buChar char="•"/>
            </a:pPr>
            <a:r>
              <a:rPr lang="en-US" sz="2800" dirty="0"/>
              <a:t>1973 – Health Maintenance Organization Act</a:t>
            </a:r>
          </a:p>
          <a:p>
            <a:pPr marL="598488" lvl="2" indent="-342900" eaLnBrk="1" hangingPunct="1">
              <a:buFont typeface="Arial" charset="0"/>
              <a:buChar char="•"/>
            </a:pPr>
            <a:r>
              <a:rPr lang="en-US" sz="2800" dirty="0"/>
              <a:t>Vastly improved technology</a:t>
            </a:r>
          </a:p>
          <a:p>
            <a:pPr marL="342900" lvl="1" indent="-342900" eaLnBrk="1" hangingPunct="1">
              <a:buClr>
                <a:schemeClr val="tx2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342900" lvl="1" indent="-342900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dirty="0"/>
              <a:t>2000 – Present</a:t>
            </a:r>
          </a:p>
          <a:p>
            <a:pPr marL="598488" lvl="2" indent="-342900" eaLnBrk="1" hangingPunct="1">
              <a:buFont typeface="Arial" charset="0"/>
              <a:buChar char="•"/>
            </a:pPr>
            <a:r>
              <a:rPr lang="en-US" sz="2800" dirty="0"/>
              <a:t>“Best” and “Worst”</a:t>
            </a:r>
          </a:p>
          <a:p>
            <a:pPr marL="598488" lvl="2" indent="-342900" eaLnBrk="1" hangingPunct="1">
              <a:buFont typeface="Arial" charset="0"/>
              <a:buChar char="•"/>
            </a:pPr>
            <a:endParaRPr lang="en-US" dirty="0"/>
          </a:p>
          <a:p>
            <a:pPr marL="342900" lvl="1" indent="-342900" eaLnBrk="1" hangingPunct="1"/>
            <a:endParaRPr lang="en-US" sz="2400" dirty="0"/>
          </a:p>
          <a:p>
            <a:pPr algn="ctr"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marL="342900" lvl="1" indent="-342900"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Back in the Day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228600" y="1219200"/>
            <a:ext cx="7772400" cy="52578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/>
          <a:p>
            <a:pPr marL="342900" lvl="1" indent="-342900" eaLnBrk="1" hangingPunct="1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2800" dirty="0"/>
              <a:t>Early 20</a:t>
            </a:r>
            <a:r>
              <a:rPr lang="en-US" sz="2800" baseline="30000" dirty="0"/>
              <a:t>th</a:t>
            </a:r>
            <a:r>
              <a:rPr lang="en-US" sz="2800" dirty="0"/>
              <a:t> Century – Health Care Payment	</a:t>
            </a:r>
          </a:p>
          <a:p>
            <a:pPr marL="598488" lvl="2" indent="-3429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Cash</a:t>
            </a:r>
          </a:p>
          <a:p>
            <a:pPr marL="598488" lvl="2" indent="-3429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“In Kind”</a:t>
            </a:r>
          </a:p>
          <a:p>
            <a:pPr marL="598488" lvl="2" indent="-3429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The Depression</a:t>
            </a:r>
          </a:p>
          <a:p>
            <a:pPr marL="863600" lvl="3" indent="-3429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Begins insurance or pre-payment plans	</a:t>
            </a:r>
          </a:p>
          <a:p>
            <a:pPr marL="968375" lvl="1" indent="-231775" eaLnBrk="1" hangingPunct="1">
              <a:defRPr/>
            </a:pPr>
            <a:r>
              <a:rPr lang="en-US" sz="2800" dirty="0"/>
              <a:t>1929: Baylor University</a:t>
            </a:r>
          </a:p>
          <a:p>
            <a:pPr marL="968375" lvl="1" indent="-231775" eaLnBrk="1" hangingPunct="1">
              <a:defRPr/>
            </a:pPr>
            <a:r>
              <a:rPr lang="en-US" sz="2800" dirty="0"/>
              <a:t>1938: Kaiser Permanente</a:t>
            </a:r>
          </a:p>
          <a:p>
            <a:pPr marL="968375" lvl="1" indent="-231775" eaLnBrk="1" hangingPunct="1">
              <a:defRPr/>
            </a:pPr>
            <a:r>
              <a:rPr lang="en-US" sz="2800" dirty="0"/>
              <a:t>1939: “Blue Shield”</a:t>
            </a:r>
          </a:p>
          <a:p>
            <a:pPr marL="598488" lvl="2" indent="-342900" eaLnBrk="1" hangingPunct="1">
              <a:defRPr/>
            </a:pPr>
            <a:r>
              <a:rPr lang="en-US" sz="2800" dirty="0"/>
              <a:t>Continued growth of insurance</a:t>
            </a:r>
          </a:p>
          <a:p>
            <a:pPr algn="ctr" eaLnBrk="1" hangingPunct="1">
              <a:buFontTx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342900" lvl="1" indent="-342900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buFontTx/>
              <a:buNone/>
              <a:defRPr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Continuity and Change in Health Institutions and Professions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76200" y="1295400"/>
            <a:ext cx="8229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600" b="1" dirty="0"/>
              <a:t>Hospitals</a:t>
            </a:r>
          </a:p>
          <a:p>
            <a:pPr eaLnBrk="1" hangingPunct="1"/>
            <a:r>
              <a:rPr lang="en-US" sz="2600" dirty="0"/>
              <a:t>Early 19</a:t>
            </a:r>
            <a:r>
              <a:rPr lang="en-US" sz="2600" baseline="30000" dirty="0"/>
              <a:t>th</a:t>
            </a:r>
            <a:r>
              <a:rPr lang="en-US" sz="2600" dirty="0"/>
              <a:t>-century</a:t>
            </a:r>
          </a:p>
          <a:p>
            <a:pPr eaLnBrk="1" hangingPunct="1"/>
            <a:r>
              <a:rPr lang="en-US" sz="2600" dirty="0"/>
              <a:t>Post Civil War </a:t>
            </a:r>
          </a:p>
          <a:p>
            <a:pPr eaLnBrk="1" hangingPunct="1"/>
            <a:r>
              <a:rPr lang="en-US" sz="2600" dirty="0"/>
              <a:t>Germ Theory of Disease</a:t>
            </a:r>
          </a:p>
          <a:p>
            <a:pPr lvl="1" eaLnBrk="1" hangingPunct="1"/>
            <a:r>
              <a:rPr lang="en-US" dirty="0"/>
              <a:t>Improving aseptic/antiseptic and surgical techniques</a:t>
            </a:r>
          </a:p>
          <a:p>
            <a:pPr lvl="1" eaLnBrk="1" hangingPunct="1"/>
            <a:r>
              <a:rPr lang="en-US" dirty="0"/>
              <a:t>Improving technology (anesthesia, X-rays)</a:t>
            </a:r>
          </a:p>
          <a:p>
            <a:pPr eaLnBrk="1" hangingPunct="1"/>
            <a:r>
              <a:rPr lang="en-US" sz="2600" dirty="0"/>
              <a:t>U.S. Hospital Growth </a:t>
            </a:r>
          </a:p>
          <a:p>
            <a:pPr lvl="1" eaLnBrk="1" hangingPunct="1"/>
            <a:r>
              <a:rPr lang="en-US" dirty="0"/>
              <a:t>From 100 to approximately 5,700</a:t>
            </a:r>
          </a:p>
          <a:p>
            <a:pPr lvl="1" eaLnBrk="1" hangingPunct="1"/>
            <a:r>
              <a:rPr lang="en-US" dirty="0"/>
              <a:t>General hospitals</a:t>
            </a:r>
          </a:p>
          <a:p>
            <a:pPr lvl="1" eaLnBrk="1" hangingPunct="1"/>
            <a:r>
              <a:rPr lang="en-US" dirty="0"/>
              <a:t>Specialty hospitals (e.g. mental, children’s)</a:t>
            </a:r>
          </a:p>
          <a:p>
            <a:pPr lvl="1" eaLnBrk="1" hangingPunct="1"/>
            <a:r>
              <a:rPr lang="en-US" dirty="0"/>
              <a:t>Sponsored by religious, ethnic, and physician groups</a:t>
            </a:r>
          </a:p>
          <a:p>
            <a:pPr lvl="1" eaLnBrk="1" hangingPunct="1"/>
            <a:endParaRPr lang="en-US" sz="200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86400" y="6553200"/>
            <a:ext cx="3505200" cy="304800"/>
          </a:xfrm>
        </p:spPr>
        <p:txBody>
          <a:bodyPr/>
          <a:lstStyle/>
          <a:p>
            <a:r>
              <a:rPr lang="en-US" dirty="0"/>
              <a:t>© 2017 Jones &amp; Bartlett Publishers, LLC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2978</TotalTime>
  <Words>1489</Words>
  <Application>Microsoft Macintosh PowerPoint</Application>
  <PresentationFormat>On-screen Show (4:3)</PresentationFormat>
  <Paragraphs>349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Health Care Delivery in the United States  </vt:lpstr>
      <vt:lpstr>Student Learning Outcomes</vt:lpstr>
      <vt:lpstr>Paradoxes of the  U.S. Health Care System</vt:lpstr>
      <vt:lpstr>Paradoxes of the  U.S. Health Care System</vt:lpstr>
      <vt:lpstr>Paradoxes of the  U.S. Health Care System</vt:lpstr>
      <vt:lpstr>Back in the Day</vt:lpstr>
      <vt:lpstr>Back in the Day</vt:lpstr>
      <vt:lpstr>Back in the Day</vt:lpstr>
      <vt:lpstr>Continuity and Change in Health Institutions and Professions</vt:lpstr>
      <vt:lpstr>Continuity and Change in Health Institutions and Professions</vt:lpstr>
      <vt:lpstr>Continuity and Change in Health Institutions and Professions</vt:lpstr>
      <vt:lpstr>Continuity and Change in Health Institutions and Professions</vt:lpstr>
      <vt:lpstr>Health Policy Overview:  Public and Private</vt:lpstr>
      <vt:lpstr>Health Policy Overview:  Public and Private</vt:lpstr>
      <vt:lpstr>Health Policy Overview:  Public and Private</vt:lpstr>
      <vt:lpstr>Health Policy Overview:  Public and Private</vt:lpstr>
      <vt:lpstr>Health and Sickness Patterns  in Historical Perspective</vt:lpstr>
      <vt:lpstr>Health and Sickness Patterns  in Historical Perspective</vt:lpstr>
      <vt:lpstr>Health and Sickness Patterns Around the Globe</vt:lpstr>
      <vt:lpstr>Health and Sickness Patterns Around the Globe</vt:lpstr>
      <vt:lpstr>Health Care Reform</vt:lpstr>
      <vt:lpstr>Health Care Reform</vt:lpstr>
      <vt:lpstr>Health Care Reform</vt:lpstr>
      <vt:lpstr>Student Learning Outcomes</vt:lpstr>
    </vt:vector>
  </TitlesOfParts>
  <Company>Jones &amp; Bartlett Publishers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 Health Care Delivery A Primer for Pharmacists  Fourth Edition</dc:title>
  <dc:creator>Maroa</dc:creator>
  <cp:lastModifiedBy>Zelly Snyder</cp:lastModifiedBy>
  <cp:revision>235</cp:revision>
  <dcterms:created xsi:type="dcterms:W3CDTF">2008-02-06T14:38:08Z</dcterms:created>
  <dcterms:modified xsi:type="dcterms:W3CDTF">2018-12-20T13:57:33Z</dcterms:modified>
</cp:coreProperties>
</file>