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9" r:id="rId2"/>
    <p:sldId id="288" r:id="rId3"/>
    <p:sldId id="306" r:id="rId4"/>
    <p:sldId id="290" r:id="rId5"/>
    <p:sldId id="291" r:id="rId6"/>
    <p:sldId id="270" r:id="rId7"/>
    <p:sldId id="271" r:id="rId8"/>
    <p:sldId id="292" r:id="rId9"/>
    <p:sldId id="287" r:id="rId10"/>
    <p:sldId id="272" r:id="rId11"/>
    <p:sldId id="303" r:id="rId12"/>
    <p:sldId id="273" r:id="rId13"/>
    <p:sldId id="274" r:id="rId14"/>
    <p:sldId id="284" r:id="rId15"/>
    <p:sldId id="285" r:id="rId16"/>
    <p:sldId id="277" r:id="rId17"/>
    <p:sldId id="278" r:id="rId18"/>
    <p:sldId id="298" r:id="rId19"/>
    <p:sldId id="301" r:id="rId20"/>
    <p:sldId id="293" r:id="rId21"/>
    <p:sldId id="299" r:id="rId22"/>
    <p:sldId id="279" r:id="rId23"/>
    <p:sldId id="296" r:id="rId24"/>
    <p:sldId id="280" r:id="rId25"/>
    <p:sldId id="282" r:id="rId26"/>
    <p:sldId id="304" r:id="rId27"/>
    <p:sldId id="308" r:id="rId28"/>
    <p:sldId id="307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 autoAdjust="0"/>
    <p:restoredTop sz="79494" autoAdjust="0"/>
  </p:normalViewPr>
  <p:slideViewPr>
    <p:cSldViewPr>
      <p:cViewPr varScale="1">
        <p:scale>
          <a:sx n="97" d="100"/>
          <a:sy n="97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lly Snyder" userId="655d3583-ef33-4b10-960b-c3b7e09944e2" providerId="ADAL" clId="{70D4D7CB-1F0B-DB42-9F3D-8FC567FDA684}"/>
    <pc:docChg chg="modSld">
      <pc:chgData name="Zelly Snyder" userId="655d3583-ef33-4b10-960b-c3b7e09944e2" providerId="ADAL" clId="{70D4D7CB-1F0B-DB42-9F3D-8FC567FDA684}" dt="2018-12-19T15:35:01.084" v="0" actId="1036"/>
      <pc:docMkLst>
        <pc:docMk/>
      </pc:docMkLst>
      <pc:sldChg chg="modSp">
        <pc:chgData name="Zelly Snyder" userId="655d3583-ef33-4b10-960b-c3b7e09944e2" providerId="ADAL" clId="{70D4D7CB-1F0B-DB42-9F3D-8FC567FDA684}" dt="2018-12-19T15:35:01.084" v="0" actId="1036"/>
        <pc:sldMkLst>
          <pc:docMk/>
          <pc:sldMk cId="0" sldId="287"/>
        </pc:sldMkLst>
        <pc:graphicFrameChg chg="mod">
          <ac:chgData name="Zelly Snyder" userId="655d3583-ef33-4b10-960b-c3b7e09944e2" providerId="ADAL" clId="{70D4D7CB-1F0B-DB42-9F3D-8FC567FDA684}" dt="2018-12-19T15:35:01.084" v="0" actId="1036"/>
          <ac:graphicFrameMkLst>
            <pc:docMk/>
            <pc:sldMk cId="0" sldId="287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A2B74208-9C91-42BB-8F84-7339ADA40E13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E8B437D-BA06-4A2E-810B-15D69321D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2748CD-39E7-413F-966A-E6E284E39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6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5E58D-4599-4072-BAAE-6B832BDAEC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E30D3FE4-D5AE-4884-B6A9-8685EC20E93D}" type="slidenum">
              <a:rPr lang="en-US" sz="1200"/>
              <a:pPr algn="r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0B232-702D-448F-93A2-F92C1EBC12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9808D-5EAA-4A62-89FA-1430FBD967E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A5209-3117-4076-999D-72D4DDB9224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1A9050-C538-4E1D-AC54-429CA83615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028D6-1215-4D04-BC32-CFAEBCC491E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79476-C45B-4B3F-90B9-E87224997C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2748CD-39E7-413F-966A-E6E284E390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2AD39-CE1F-48BB-BE81-B198B101B8B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2AD39-CE1F-48BB-BE81-B198B101B8B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4857" lvl="1" eaLnBrk="1" hangingPunct="1"/>
            <a:endParaRPr lang="en-US" sz="1400" b="1" u="sng" dirty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0E4F5-F76B-42C2-AA63-A316487BB67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D2296-291B-42C0-92DB-40B64B594BD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D2296-291B-42C0-92DB-40B64B594B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6C56E-006F-451D-95B9-04D928F9632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baseline="0" dirty="0"/>
          </a:p>
          <a:p>
            <a:pPr eaLnBrk="1" hangingPunct="1"/>
            <a:endParaRPr lang="en-US" b="1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DF901-A0EE-4CD2-A4BF-01355C5587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DF901-A0EE-4CD2-A4BF-01355C5587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AC3DE-9F3C-4099-BE94-908E5CAC06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23F37-993B-4715-AB79-B9DA6230DD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23F37-993B-4715-AB79-B9DA6230DD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0F42E-18D1-4797-B343-5E2FAD833E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0B232-702D-448F-93A2-F92C1EBC12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5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6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6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785299-FC0E-4C0C-A737-FB77A50B3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69FB0-EC46-49D5-B5BA-854ADE48E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BA0C4-A707-4A7A-BB0E-A6C1C15D4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BF74A-7830-46E3-A796-03CE2CF55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24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25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6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1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1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EE218A-2011-4B65-B453-C2BDF45E8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66B425-7748-4D65-8413-B2527E290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62FB77-2AAE-4FCE-8EF5-E013D2F6E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60B79-B03B-4C9B-B875-22A711B4B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BF46D-BA27-4A4F-8111-361623856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5102-0091-4B99-972E-D83E92582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3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F96666-B1AC-4518-B140-1B121B82C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2007 Jones &amp; Bartlett Publishers, LLC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905E65B-E00A-4997-B331-3D3344934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6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ooh/healthcare/physicians-and-surgeon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mc.org/download/450420/data/physiciansupplyanddemandthrough202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ws.aamc.org/press-releases/article/workforce_report_shortage_0411201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ff.org/other/state-indicator/total-registered-nurses/?currentTimeframe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gusta.edu/nursing/dnp_programs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gusta.edu/nursing/pmc.php" TargetMode="External"/><Relationship Id="rId7" Type="http://schemas.openxmlformats.org/officeDocument/2006/relationships/hyperlink" Target="http://www.forbes.com/sites/brucejapsen/2016/04/15/nurse-practitioners-physician-assistants-win-prescribing-authority-milestone/#2d474bc35f0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anp.org/all-about-nps/np-fact-sheet" TargetMode="External"/><Relationship Id="rId5" Type="http://schemas.openxmlformats.org/officeDocument/2006/relationships/hyperlink" Target="http://www.aanp.org/AANPCMS2/AboutAANP/About+NPs.htm" TargetMode="External"/><Relationship Id="rId4" Type="http://schemas.openxmlformats.org/officeDocument/2006/relationships/hyperlink" Target="https://www.aanp.org/all-about-nps/np-fact-shee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pa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apa.org/wp-content/uploads/2017/02/PA_MythBusters-final-web.pdf" TargetMode="External"/><Relationship Id="rId5" Type="http://schemas.openxmlformats.org/officeDocument/2006/relationships/hyperlink" Target="https://www.aapa.org/wp-content/uploads/2017/01/Profile-of-a-PA.pdf" TargetMode="External"/><Relationship Id="rId4" Type="http://schemas.openxmlformats.org/officeDocument/2006/relationships/hyperlink" Target="https://www.pcom.edu/academics/programs-and-degrees/physician-assistant-studi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.org/PostprofessionalDegree/TransitionDPTFAQ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bls.gov/ooh/healthcare/occupational-therapists.htm" TargetMode="External"/><Relationship Id="rId4" Type="http://schemas.openxmlformats.org/officeDocument/2006/relationships/hyperlink" Target="http://www.bls.gov/ooh/healthcare/physical-therapist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sh.csiro.au/?act=view_file&amp;file_id=AH07033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sh.csiro.au/?act=view_file&amp;file_id=AH070330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ponline.org/running_practice/delivery_and_payment_models/pcmh/understanding/what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cqa.org/Portals/0/PCMH%20brochure-web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fpsummi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Medicare/Quality-Initiatives-Patient-Assessment-Instruments/Value-Based-Programs/Value-Based-Program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ichigan.gov/som/0,4669,7-192-47796-483121--,00.html" TargetMode="External"/><Relationship Id="rId4" Type="http://schemas.openxmlformats.org/officeDocument/2006/relationships/hyperlink" Target="https://www.commonwealthfund.org/publications/issue-briefs/2015/may/affordable-care-acts-payment-and-delivery-system-reforms?redirect_source=/publications/issue-briefs/2015/may/aca-payment-and-delivery-system-reforms-at-5-year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om.edu/about/what-is-osteopathic-medicin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udents-residents.aamc.org/choosing-medical-career/careers-medical-research/md-phd-dual-degree-trainin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ama/pub/about-ama/our-people/member-groups-sections/medical-student-section/advocacy-policy/medical-student-debt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mbers.aamc.org/iweb/upload/2017%20Debt%20Fact%20Card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1066800"/>
            <a:ext cx="7772400" cy="21336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Health Care Professionals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and Interdisciplinary Care</a:t>
            </a:r>
            <a:endParaRPr lang="en-US" sz="3600" i="1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4294967295"/>
          </p:nvPr>
        </p:nvSpPr>
        <p:spPr>
          <a:xfrm>
            <a:off x="1219200" y="3276600"/>
            <a:ext cx="6400800" cy="23622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Brent L. Rollins, RPh, PhD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PHAR 210G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/>
              <a:t>November 21</a:t>
            </a:r>
            <a:r>
              <a:rPr lang="en-US" sz="2800" baseline="30000" dirty="0"/>
              <a:t>st</a:t>
            </a:r>
            <a:r>
              <a:rPr lang="en-US" sz="2800" dirty="0"/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By the Numbers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229600" cy="5257800"/>
          </a:xfrm>
        </p:spPr>
        <p:txBody>
          <a:bodyPr>
            <a:normAutofit/>
          </a:bodyPr>
          <a:lstStyle/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700k+ physicians in U.S.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Close to 50/50 Male/Female – new entrants/graduates</a:t>
            </a:r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29629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Are there enough physicians?</a:t>
            </a:r>
          </a:p>
          <a:p>
            <a:pPr marL="29629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29629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What about 10 – 15 years from now?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953000" y="2362200"/>
            <a:ext cx="396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http://www.bls.gov/ooh/healthcare/physicians-and-surgeons.htm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By the Numbers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229600" cy="5257800"/>
          </a:xfrm>
        </p:spPr>
        <p:txBody>
          <a:bodyPr>
            <a:normAutofit/>
          </a:bodyPr>
          <a:lstStyle/>
          <a:p>
            <a:pPr marL="29629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Are there enough physicians?</a:t>
            </a:r>
          </a:p>
          <a:p>
            <a:pPr marL="29629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hlinkClick r:id="rId3"/>
              </a:rPr>
              <a:t>https://www.aamc.org/download/450420/data/physiciansupplyanddemandthrough2025.pdf</a:t>
            </a:r>
            <a:r>
              <a:rPr lang="en-US" dirty="0"/>
              <a:t> </a:t>
            </a:r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  <a:p>
            <a:pPr marL="624903" lvl="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hlinkClick r:id="rId4"/>
              </a:rPr>
              <a:t>https://news.aamc.org/press-releases/article/workforce_report_shortage_04112018/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45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Nurses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229600" cy="5257800"/>
          </a:xfrm>
        </p:spPr>
        <p:txBody>
          <a:bodyPr/>
          <a:lstStyle/>
          <a:p>
            <a:pPr marL="225425" indent="-225425"/>
            <a:r>
              <a:rPr lang="en-US" sz="2800" dirty="0"/>
              <a:t>Largest health care occupation </a:t>
            </a:r>
          </a:p>
          <a:p>
            <a:pPr marL="554037" lvl="1" indent="-225425"/>
            <a:r>
              <a:rPr lang="en-US" sz="2400" dirty="0">
                <a:hlinkClick r:id="rId3"/>
              </a:rPr>
              <a:t>http://kff.org/other/state-indicator/total-registered-nurses/?currentTimeframe=0</a:t>
            </a:r>
            <a:r>
              <a:rPr lang="en-US" sz="2400" dirty="0"/>
              <a:t> </a:t>
            </a:r>
          </a:p>
          <a:p>
            <a:pPr marL="225425" indent="-225425"/>
            <a:r>
              <a:rPr lang="en-US" sz="2800" dirty="0"/>
              <a:t>In the 1900’s, the professional development of nurses was one of the key events in the transformation of hospitals.</a:t>
            </a:r>
          </a:p>
          <a:p>
            <a:pPr marL="225425" indent="-225425"/>
            <a:endParaRPr lang="en-US" sz="2800" dirty="0"/>
          </a:p>
          <a:p>
            <a:pPr marL="554038" lvl="1" indent="-225425"/>
            <a:r>
              <a:rPr lang="en-US" sz="2400" dirty="0"/>
              <a:t>How?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Nurses: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Education and Training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71600"/>
            <a:ext cx="8229600" cy="5257800"/>
          </a:xfrm>
        </p:spPr>
        <p:txBody>
          <a:bodyPr>
            <a:normAutofit lnSpcReduction="10000"/>
          </a:bodyPr>
          <a:lstStyle/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2-year associate degrees – licensed practical nurse (LPN) </a:t>
            </a:r>
          </a:p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4-year degree – B.S. in nursing – registered nurse (RN).</a:t>
            </a:r>
          </a:p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Post-graduate programs include: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Clinical nurse specialist – certified in a specialized area of care (e.g. critical care, surgery, pediatrics)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M.S., DNP and Ph. D. programs</a:t>
            </a:r>
          </a:p>
          <a:p>
            <a:pPr marL="881507" lvl="2" indent="-225425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en-US" sz="2200" dirty="0">
                <a:hlinkClick r:id="rId3"/>
              </a:rPr>
              <a:t>http://www.augusta.edu/nursing/dnp_programs.php</a:t>
            </a:r>
            <a:endParaRPr lang="en-US" sz="2200" dirty="0"/>
          </a:p>
          <a:p>
            <a:pPr marL="881507" lvl="2" indent="-225425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en-US" sz="2400" dirty="0"/>
              <a:t>Certified registered nurse anesthetists (CRNA) have advanced training in critical care and anesthesiology.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Nurses: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APNs 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486400"/>
          </a:xfrm>
        </p:spPr>
        <p:txBody>
          <a:bodyPr/>
          <a:lstStyle/>
          <a:p>
            <a:pPr marL="225425" indent="-225425"/>
            <a:r>
              <a:rPr lang="en-US" sz="2800" dirty="0"/>
              <a:t>Nurse Practitioner (CNP)</a:t>
            </a:r>
          </a:p>
          <a:p>
            <a:pPr marL="554038" lvl="1" indent="-225425"/>
            <a:r>
              <a:rPr lang="en-US" sz="2400" dirty="0"/>
              <a:t>Education and Training</a:t>
            </a:r>
          </a:p>
          <a:p>
            <a:pPr marL="554038" lvl="1" indent="-225425"/>
            <a:r>
              <a:rPr lang="en-US" sz="2000" dirty="0">
                <a:hlinkClick r:id="rId3"/>
              </a:rPr>
              <a:t>http://www.augusta.edu/nursing/pmc.php</a:t>
            </a:r>
            <a:endParaRPr lang="en-US" sz="2000" dirty="0"/>
          </a:p>
          <a:p>
            <a:pPr marL="554038" lvl="1" indent="-225425"/>
            <a:r>
              <a:rPr lang="en-US" sz="2000" dirty="0">
                <a:hlinkClick r:id="rId4"/>
              </a:rPr>
              <a:t>https://www.aanp.org/all-about-nps/np-fact-sheet</a:t>
            </a:r>
            <a:endParaRPr lang="en-US" sz="2000" dirty="0"/>
          </a:p>
          <a:p>
            <a:pPr marL="554038" lvl="1" indent="-225425"/>
            <a:endParaRPr lang="en-US" sz="2000" dirty="0"/>
          </a:p>
          <a:p>
            <a:pPr marL="554038" lvl="1" indent="-225425"/>
            <a:r>
              <a:rPr lang="en-US" sz="2800" dirty="0"/>
              <a:t>What they can and can’t do – 	</a:t>
            </a:r>
            <a:r>
              <a:rPr lang="en-US" sz="2000" dirty="0">
                <a:hlinkClick r:id="rId5"/>
              </a:rPr>
              <a:t>http://www.aanp.org/AANPCMS2/AboutAANP/About+NPs.htm</a:t>
            </a:r>
            <a:endParaRPr lang="en-US" sz="2000" dirty="0"/>
          </a:p>
          <a:p>
            <a:pPr marL="809626" lvl="2" indent="-225425"/>
            <a:r>
              <a:rPr lang="en-US" sz="2200" dirty="0"/>
              <a:t>Diagnose</a:t>
            </a:r>
          </a:p>
          <a:p>
            <a:pPr marL="809626" lvl="2" indent="-225425"/>
            <a:r>
              <a:rPr lang="en-US" sz="2200" dirty="0"/>
              <a:t>Prescribe</a:t>
            </a:r>
          </a:p>
          <a:p>
            <a:pPr marL="809626" lvl="2" indent="-225425"/>
            <a:r>
              <a:rPr lang="en-US" sz="1800" dirty="0">
                <a:hlinkClick r:id="rId6"/>
              </a:rPr>
              <a:t>http://www.aanp.org/all-about-nps/np-fact-sheet</a:t>
            </a:r>
            <a:endParaRPr lang="en-US" sz="1800" dirty="0"/>
          </a:p>
          <a:p>
            <a:pPr marL="1074738" lvl="3" indent="-225425"/>
            <a:r>
              <a:rPr lang="en-US" dirty="0"/>
              <a:t>All 50 States </a:t>
            </a:r>
          </a:p>
          <a:p>
            <a:pPr marL="1295401" lvl="4" indent="-225425"/>
            <a:r>
              <a:rPr lang="en-US" sz="1400" dirty="0">
                <a:hlinkClick r:id="rId7"/>
              </a:rPr>
              <a:t>http://www.forbes.com/sites/brucejapsen/2016/04/15/nurse-practitioners-physician-assistants-win-prescribing-authority-milestone/#2d474bc35f08</a:t>
            </a:r>
            <a:r>
              <a:rPr lang="en-US" sz="1400" dirty="0"/>
              <a:t> </a:t>
            </a:r>
          </a:p>
          <a:p>
            <a:pPr marL="1295401" lvl="4" indent="-225425"/>
            <a:r>
              <a:rPr lang="en-US" sz="1800" dirty="0"/>
              <a:t>State Dependent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 Assistant (PA)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600"/>
            <a:ext cx="8686800" cy="5486400"/>
          </a:xfrm>
        </p:spPr>
        <p:txBody>
          <a:bodyPr>
            <a:normAutofit/>
          </a:bodyPr>
          <a:lstStyle/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/>
              <a:t>Education &amp; Training</a:t>
            </a:r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/>
              <a:t>Most complete a masters program and pass a national certification exam, continuing education, and recertify </a:t>
            </a:r>
            <a:r>
              <a:rPr lang="en-US" sz="2800" b="1" u="sng" dirty="0"/>
              <a:t>every 10 years</a:t>
            </a:r>
            <a:r>
              <a:rPr lang="en-US" sz="2800" dirty="0"/>
              <a:t>.</a:t>
            </a:r>
          </a:p>
          <a:p>
            <a:pPr marL="810641" lvl="2" indent="-225425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en-US" b="1" dirty="0">
                <a:hlinkClick r:id="rId3"/>
              </a:rPr>
              <a:t> www.aapa.org</a:t>
            </a:r>
            <a:endParaRPr lang="en-US" sz="2800" dirty="0"/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/>
              <a:t>PCOM - </a:t>
            </a:r>
            <a:r>
              <a:rPr lang="en-US" sz="2000" dirty="0">
                <a:hlinkClick r:id="rId4"/>
              </a:rPr>
              <a:t>https://www.pcom.edu/academics/programs-and-degrees/physician-assistant-studies/</a:t>
            </a:r>
            <a:endParaRPr lang="en-US" sz="2000" dirty="0"/>
          </a:p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/>
              <a:t>Prescribing</a:t>
            </a:r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800" dirty="0"/>
              <a:t>All 50 States</a:t>
            </a:r>
            <a:endParaRPr lang="en-US" dirty="0"/>
          </a:p>
          <a:p>
            <a:pPr marL="554037" lvl="1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Facts</a:t>
            </a:r>
            <a:endParaRPr lang="en-US" sz="2000" dirty="0"/>
          </a:p>
          <a:p>
            <a:pPr marL="1075309" lvl="3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1400" dirty="0">
                <a:hlinkClick r:id="rId5"/>
              </a:rPr>
              <a:t>https://www.aapa.org/wp-content/uploads/2017/01/Profile-of-a-PA.pdf</a:t>
            </a:r>
            <a:r>
              <a:rPr lang="en-US" sz="1400" dirty="0"/>
              <a:t> </a:t>
            </a:r>
          </a:p>
          <a:p>
            <a:pPr marL="1075309" lvl="3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1400" dirty="0">
                <a:hlinkClick r:id="rId6"/>
              </a:rPr>
              <a:t>https://www.aapa.org/wp-content/uploads/2017/02/PA_MythBusters-final-web.pdf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Allied Health Professions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 marL="225425" indent="-225425"/>
            <a:r>
              <a:rPr lang="en-US" sz="2800" dirty="0"/>
              <a:t>Physical Therapist</a:t>
            </a:r>
          </a:p>
          <a:p>
            <a:pPr marL="554038" lvl="1" indent="-225425"/>
            <a:r>
              <a:rPr lang="en-US" sz="2400" dirty="0"/>
              <a:t>DPT, 3-year post grad program - </a:t>
            </a:r>
            <a:r>
              <a:rPr lang="en-US" sz="1800" dirty="0">
                <a:hlinkClick r:id="rId3"/>
              </a:rPr>
              <a:t>http://www.apta.org/PostprofessionalDegree/TransitionDPTFAQs/</a:t>
            </a:r>
            <a:endParaRPr lang="en-US" sz="1800" dirty="0"/>
          </a:p>
          <a:p>
            <a:pPr marL="554038" lvl="1" indent="-225425"/>
            <a:r>
              <a:rPr lang="en-US" sz="2400" dirty="0"/>
              <a:t>Hospitals, outpatient clinics, and private offices</a:t>
            </a:r>
          </a:p>
          <a:p>
            <a:pPr marL="554038" lvl="1" indent="-225425"/>
            <a:r>
              <a:rPr lang="en-US" sz="2400" dirty="0"/>
              <a:t>Median income - $79,860 	</a:t>
            </a:r>
            <a:r>
              <a:rPr lang="en-US" sz="1800" dirty="0">
                <a:hlinkClick r:id="rId4"/>
              </a:rPr>
              <a:t>http://www.bls.gov/ooh/healthcare/physical-therapists.htm</a:t>
            </a:r>
            <a:endParaRPr lang="en-US" sz="1800" dirty="0"/>
          </a:p>
          <a:p>
            <a:pPr marL="554038" lvl="1" indent="-225425"/>
            <a:endParaRPr lang="en-US" sz="2800" dirty="0"/>
          </a:p>
          <a:p>
            <a:pPr marL="225425" indent="-225425"/>
            <a:r>
              <a:rPr lang="en-US" sz="2800" dirty="0"/>
              <a:t>Occupational Therapist</a:t>
            </a:r>
          </a:p>
          <a:p>
            <a:pPr marL="554038" lvl="1" indent="-225425"/>
            <a:r>
              <a:rPr lang="en-US" sz="2400" dirty="0"/>
              <a:t>At least 2 yr graduate program</a:t>
            </a:r>
          </a:p>
          <a:p>
            <a:pPr marL="554038" lvl="1" indent="-225425"/>
            <a:r>
              <a:rPr lang="en-US" sz="2400" dirty="0">
                <a:hlinkClick r:id="rId5"/>
              </a:rPr>
              <a:t>http://www.bls.gov/ooh/healthcare/occupational-therapists.htm</a:t>
            </a:r>
            <a:endParaRPr lang="en-US" sz="2400" dirty="0"/>
          </a:p>
          <a:p>
            <a:pPr marL="554038" lvl="1" indent="-225425"/>
            <a:r>
              <a:rPr lang="en-US" sz="2400" dirty="0"/>
              <a:t>School systems, hospitals, nursing facilities,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229600" cy="4953000"/>
          </a:xfrm>
        </p:spPr>
        <p:txBody>
          <a:bodyPr/>
          <a:lstStyle/>
          <a:p>
            <a:pPr marL="225425" indent="-225425" algn="ctr"/>
            <a:r>
              <a:rPr lang="en-US" sz="3200" i="1"/>
              <a:t>Multidisciplinary care</a:t>
            </a:r>
            <a:endParaRPr lang="en-US" sz="3200"/>
          </a:p>
          <a:p>
            <a:pPr marL="225425" indent="-225425"/>
            <a:endParaRPr lang="en-US" sz="3200"/>
          </a:p>
          <a:p>
            <a:pPr marL="225425" indent="-225425" algn="ctr">
              <a:buFontTx/>
              <a:buNone/>
            </a:pPr>
            <a:r>
              <a:rPr lang="en-US" sz="3200"/>
              <a:t>Versus</a:t>
            </a:r>
          </a:p>
          <a:p>
            <a:pPr marL="225425" indent="-225425" algn="ctr">
              <a:buFontTx/>
              <a:buNone/>
            </a:pPr>
            <a:endParaRPr lang="en-US" sz="3200"/>
          </a:p>
          <a:p>
            <a:pPr marL="225425" indent="-225425" algn="ctr"/>
            <a:r>
              <a:rPr lang="en-US" sz="3200" i="1"/>
              <a:t>Interdisciplinary care</a:t>
            </a:r>
            <a:endParaRPr 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763000" cy="5638800"/>
          </a:xfrm>
        </p:spPr>
        <p:txBody>
          <a:bodyPr/>
          <a:lstStyle/>
          <a:p>
            <a:pPr marL="225425" indent="-225425"/>
            <a:r>
              <a:rPr lang="en-US" sz="3200" i="1" dirty="0"/>
              <a:t>Interdisciplinary care - Advantages</a:t>
            </a:r>
          </a:p>
          <a:p>
            <a:pPr marL="554037" lvl="1" indent="-225425"/>
            <a:r>
              <a:rPr lang="en-US" sz="2800" i="1" dirty="0">
                <a:solidFill>
                  <a:srgbClr val="FF0000"/>
                </a:solidFill>
              </a:rPr>
              <a:t>Patients</a:t>
            </a:r>
          </a:p>
          <a:p>
            <a:pPr marL="809625" lvl="2" indent="-225425"/>
            <a:r>
              <a:rPr lang="en-US" sz="2200" dirty="0"/>
              <a:t>Improves care through increased coordination of services</a:t>
            </a:r>
          </a:p>
          <a:p>
            <a:pPr marL="809625" lvl="2" indent="-225425"/>
            <a:r>
              <a:rPr lang="en-US" sz="2200" dirty="0"/>
              <a:t>Empowers patients as active partners in care</a:t>
            </a:r>
          </a:p>
          <a:p>
            <a:pPr marL="809625" lvl="2" indent="-225425"/>
            <a:r>
              <a:rPr lang="en-US" sz="2200" dirty="0"/>
              <a:t>Can serve patients of diverse cultural backgrounds</a:t>
            </a:r>
          </a:p>
          <a:p>
            <a:pPr marL="809625" lvl="2" indent="-225425"/>
            <a:r>
              <a:rPr lang="en-US" sz="2200" dirty="0"/>
              <a:t>Time more efficiently used</a:t>
            </a:r>
          </a:p>
          <a:p>
            <a:pPr marL="554037" lvl="1" indent="-225425"/>
            <a:r>
              <a:rPr lang="en-US" i="1" dirty="0">
                <a:solidFill>
                  <a:srgbClr val="FF0000"/>
                </a:solidFill>
              </a:rPr>
              <a:t>HC Profs</a:t>
            </a:r>
          </a:p>
          <a:p>
            <a:pPr marL="809625" lvl="2" indent="-225425"/>
            <a:r>
              <a:rPr lang="en-US" dirty="0"/>
              <a:t>Increased  professional satisfaction</a:t>
            </a:r>
          </a:p>
          <a:p>
            <a:pPr marL="809625" lvl="2" indent="-225425"/>
            <a:r>
              <a:rPr lang="en-US" dirty="0"/>
              <a:t>Increased focus on long-term preventative care</a:t>
            </a:r>
          </a:p>
          <a:p>
            <a:pPr marL="809625" lvl="2" indent="-225425"/>
            <a:r>
              <a:rPr lang="en-US" dirty="0"/>
              <a:t>Practitioners can learn new skills and approaches</a:t>
            </a:r>
          </a:p>
          <a:p>
            <a:pPr marL="809625" lvl="2" indent="-225425"/>
            <a:r>
              <a:rPr lang="en-US" dirty="0"/>
              <a:t>Encourages innovation</a:t>
            </a:r>
          </a:p>
          <a:p>
            <a:pPr marL="809625" lvl="2" indent="-225425"/>
            <a:r>
              <a:rPr lang="en-US" dirty="0"/>
              <a:t>Allows focus on individual area of expertise </a:t>
            </a:r>
          </a:p>
          <a:p>
            <a:pPr marL="809625" lvl="2" indent="-225425"/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22253"/>
            <a:ext cx="76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ctr"/>
            <a:r>
              <a:rPr lang="en-US" sz="1100" dirty="0">
                <a:hlinkClick r:id="rId3"/>
              </a:rPr>
              <a:t>http://www.publish.csiro.au/?act=view_file&amp;file_id=AH070330.pdf</a:t>
            </a:r>
            <a:r>
              <a:rPr lang="en-US" sz="11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763000" cy="5638800"/>
          </a:xfrm>
        </p:spPr>
        <p:txBody>
          <a:bodyPr/>
          <a:lstStyle/>
          <a:p>
            <a:pPr marL="225425" indent="-225425"/>
            <a:r>
              <a:rPr lang="en-US" sz="3200" i="1" dirty="0"/>
              <a:t>Interdisciplinary care - Advantages</a:t>
            </a:r>
          </a:p>
          <a:p>
            <a:pPr marL="554037" lvl="1" indent="-225425"/>
            <a:r>
              <a:rPr lang="en-US" sz="2800" i="1" dirty="0">
                <a:solidFill>
                  <a:srgbClr val="FF0000"/>
                </a:solidFill>
              </a:rPr>
              <a:t>Educators/students</a:t>
            </a:r>
          </a:p>
          <a:p>
            <a:pPr marL="809625" lvl="2" indent="-225425"/>
            <a:r>
              <a:rPr lang="en-US" sz="2200" dirty="0"/>
              <a:t>Multiple health care approaches to study</a:t>
            </a:r>
          </a:p>
          <a:p>
            <a:pPr marL="809625" lvl="2" indent="-225425"/>
            <a:r>
              <a:rPr lang="en-US" sz="2200" dirty="0"/>
              <a:t>Fosters appreciation and understanding of other disciplines </a:t>
            </a:r>
          </a:p>
          <a:p>
            <a:pPr marL="809625" lvl="2" indent="-225425"/>
            <a:r>
              <a:rPr lang="en-US" sz="2200" dirty="0"/>
              <a:t>Models strategies for future practices</a:t>
            </a:r>
          </a:p>
          <a:p>
            <a:pPr marL="809625" lvl="2" indent="-225425"/>
            <a:r>
              <a:rPr lang="en-US" sz="2200" dirty="0"/>
              <a:t>Challenges norms and values of each discipline </a:t>
            </a:r>
          </a:p>
          <a:p>
            <a:pPr marL="554037" lvl="1" indent="-225425"/>
            <a:r>
              <a:rPr lang="en-US" i="1" dirty="0">
                <a:solidFill>
                  <a:srgbClr val="FF0000"/>
                </a:solidFill>
              </a:rPr>
              <a:t>HC delivery system</a:t>
            </a:r>
          </a:p>
          <a:p>
            <a:pPr marL="809625" lvl="2" indent="-225425"/>
            <a:r>
              <a:rPr lang="en-US" dirty="0"/>
              <a:t>Potential for more efficient delivery of care</a:t>
            </a:r>
          </a:p>
          <a:p>
            <a:pPr marL="809625" lvl="2" indent="-225425"/>
            <a:r>
              <a:rPr lang="en-US" dirty="0"/>
              <a:t>Maximizes resources and facilities</a:t>
            </a:r>
          </a:p>
          <a:p>
            <a:pPr marL="809625" lvl="2" indent="-225425"/>
            <a:r>
              <a:rPr lang="en-US" dirty="0"/>
              <a:t>Decreased burden on acute care</a:t>
            </a:r>
          </a:p>
          <a:p>
            <a:pPr marL="809625" lvl="2" indent="-225425"/>
            <a:r>
              <a:rPr lang="en-US" dirty="0"/>
              <a:t>Facilitates continuous quality improvement efforts</a:t>
            </a:r>
          </a:p>
          <a:p>
            <a:pPr marL="809625" lvl="2" indent="-225425"/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96308"/>
            <a:ext cx="76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ctr"/>
            <a:r>
              <a:rPr lang="en-US" sz="1100" dirty="0">
                <a:hlinkClick r:id="rId3"/>
              </a:rPr>
              <a:t>http://www.publish.csiro.au/?act=view_file&amp;file_id=AH070330.pdf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Previous Material Summary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1143000"/>
            <a:ext cx="8458200" cy="54102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Syllabus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Paradoxes of the US health care system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6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Changes over time in hospitals, medicine and pharmacy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6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Public versus Private sector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6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US vs. rest of the world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6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b="1" dirty="0"/>
              <a:t>ACA Impact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800" b="1" dirty="0"/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225425" indent="-225425"/>
            <a:r>
              <a:rPr lang="en-US" sz="3200" i="1" dirty="0"/>
              <a:t>Medical Home</a:t>
            </a:r>
            <a:endParaRPr lang="en-US" sz="3200" dirty="0"/>
          </a:p>
          <a:p>
            <a:pPr marL="554037" lvl="1" indent="-225425"/>
            <a:r>
              <a:rPr lang="en-US" sz="2800" dirty="0"/>
              <a:t>Partnership approach in the provision of primary health care:</a:t>
            </a:r>
          </a:p>
          <a:p>
            <a:pPr marL="809625" lvl="2" indent="-225425"/>
            <a:r>
              <a:rPr lang="en-US" dirty="0"/>
              <a:t>Accessible</a:t>
            </a:r>
          </a:p>
          <a:p>
            <a:pPr marL="809625" lvl="2" indent="-225425"/>
            <a:r>
              <a:rPr lang="en-US" dirty="0"/>
              <a:t>Family centered</a:t>
            </a:r>
          </a:p>
          <a:p>
            <a:pPr marL="809625" lvl="2" indent="-225425"/>
            <a:r>
              <a:rPr lang="en-US" dirty="0"/>
              <a:t>Coordinated</a:t>
            </a:r>
          </a:p>
          <a:p>
            <a:pPr marL="809625" lvl="2" indent="-225425"/>
            <a:r>
              <a:rPr lang="en-US" dirty="0"/>
              <a:t>Comprehensive</a:t>
            </a:r>
          </a:p>
          <a:p>
            <a:pPr marL="809625" lvl="2" indent="-225425"/>
            <a:r>
              <a:rPr lang="en-US" dirty="0"/>
              <a:t>Continuous</a:t>
            </a:r>
          </a:p>
          <a:p>
            <a:pPr marL="809625" lvl="2" indent="-225425"/>
            <a:r>
              <a:rPr lang="en-US" dirty="0"/>
              <a:t>Compassionate</a:t>
            </a:r>
          </a:p>
          <a:p>
            <a:pPr marL="809625" lvl="2" indent="-225425"/>
            <a:r>
              <a:rPr lang="en-US" dirty="0"/>
              <a:t>Culturally effective</a:t>
            </a:r>
          </a:p>
          <a:p>
            <a:pPr marL="554037" lvl="1" indent="-225425"/>
            <a:r>
              <a:rPr lang="en-US" dirty="0"/>
              <a:t>Based on patient-physician relationship</a:t>
            </a:r>
            <a:r>
              <a:rPr lang="en-US" baseline="30000" dirty="0"/>
              <a:t> </a:t>
            </a:r>
            <a:r>
              <a:rPr lang="en-US" dirty="0"/>
              <a:t>and open communication within a team care framework </a:t>
            </a:r>
          </a:p>
          <a:p>
            <a:pPr marL="554037" lvl="1" indent="-225425"/>
            <a:r>
              <a:rPr lang="en-US" dirty="0"/>
              <a:t>The primary focus = one central clearinghouse in which all patient medication records are kept up to date</a:t>
            </a:r>
          </a:p>
          <a:p>
            <a:pPr marL="554037" lvl="1" indent="-225425"/>
            <a:endParaRPr lang="en-US" sz="2800" dirty="0"/>
          </a:p>
          <a:p>
            <a:pPr marL="554037" lvl="1" indent="-225425"/>
            <a:endParaRPr lang="en-US" sz="280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400800"/>
            <a:ext cx="3733800" cy="304800"/>
          </a:xfrm>
        </p:spPr>
        <p:txBody>
          <a:bodyPr/>
          <a:lstStyle/>
          <a:p>
            <a:pPr algn="ctr"/>
            <a:r>
              <a:rPr lang="en-US" dirty="0"/>
              <a:t>© 2012 Jones &amp; Bartlett Publishers, LLC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229600" cy="5486400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3200" i="1" dirty="0"/>
              <a:t>Medical Home</a:t>
            </a:r>
            <a:endParaRPr lang="en-US" sz="3200" dirty="0"/>
          </a:p>
          <a:p>
            <a:pPr marL="554037" lvl="1" indent="-225425"/>
            <a:r>
              <a:rPr lang="en-US" sz="2800" dirty="0">
                <a:hlinkClick r:id="rId3"/>
              </a:rPr>
              <a:t>http://www.acponline.org/running_practice/delivery_and_payment_models/pcmh/understanding/what.htm</a:t>
            </a:r>
            <a:r>
              <a:rPr lang="en-US" sz="2800" dirty="0"/>
              <a:t> </a:t>
            </a:r>
          </a:p>
          <a:p>
            <a:pPr marL="554037" lvl="1" indent="-225425"/>
            <a:endParaRPr lang="en-US" sz="2800" dirty="0"/>
          </a:p>
          <a:p>
            <a:pPr marL="554037" lvl="1" indent="-225425"/>
            <a:r>
              <a:rPr lang="en-US" sz="2800" dirty="0">
                <a:hlinkClick r:id="rId4"/>
              </a:rPr>
              <a:t>https://www.ncqa.org/Portals/0/PCMH%20brochure-web.pdf</a:t>
            </a:r>
            <a:r>
              <a:rPr lang="en-US" sz="2800" dirty="0"/>
              <a:t> </a:t>
            </a:r>
          </a:p>
          <a:p>
            <a:pPr marL="554037" lvl="1" indent="-225425"/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229600" cy="11731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229600" cy="4953000"/>
          </a:xfrm>
        </p:spPr>
        <p:txBody>
          <a:bodyPr/>
          <a:lstStyle/>
          <a:p>
            <a:pPr marL="225425" indent="-225425" algn="ctr">
              <a:buFontTx/>
              <a:buNone/>
            </a:pPr>
            <a:r>
              <a:rPr lang="en-US" sz="2800" b="1" u="sng" dirty="0"/>
              <a:t>QUALITY</a:t>
            </a:r>
            <a:endParaRPr lang="en-US" sz="2800" u="sng" dirty="0"/>
          </a:p>
          <a:p>
            <a:pPr marL="225425" indent="-225425">
              <a:buFontTx/>
              <a:buNone/>
            </a:pPr>
            <a:endParaRPr lang="en-US" sz="2800" dirty="0"/>
          </a:p>
          <a:p>
            <a:pPr marL="225425" indent="-225425">
              <a:buFontTx/>
              <a:buNone/>
            </a:pPr>
            <a:r>
              <a:rPr lang="en-US" sz="2800" dirty="0"/>
              <a:t>“The degree to which health services for individuals and populations increase the likelihood of desired health outcomes and are consistent with current professional knowledge.”</a:t>
            </a:r>
          </a:p>
          <a:p>
            <a:pPr marL="225425" indent="-225425">
              <a:buFontTx/>
              <a:buNone/>
            </a:pPr>
            <a:endParaRPr lang="en-US" sz="2800" dirty="0"/>
          </a:p>
          <a:p>
            <a:pPr marL="225425" indent="-225425" algn="r">
              <a:buFontTx/>
              <a:buNone/>
            </a:pPr>
            <a:r>
              <a:rPr lang="en-US" sz="2800" b="1" dirty="0"/>
              <a:t>Institute of Medicine </a:t>
            </a:r>
            <a:r>
              <a:rPr lang="en-US" sz="2800" dirty="0"/>
              <a:t>(IOM), 2003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400800"/>
            <a:ext cx="3733800" cy="304800"/>
          </a:xfrm>
        </p:spPr>
        <p:txBody>
          <a:bodyPr/>
          <a:lstStyle/>
          <a:p>
            <a:pPr algn="ctr"/>
            <a:r>
              <a:rPr lang="en-US" dirty="0"/>
              <a:t>© 2012 Jones &amp; Bartlett Publishers, LLC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229600" cy="11731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400800"/>
            <a:ext cx="3733800" cy="304800"/>
          </a:xfrm>
        </p:spPr>
        <p:txBody>
          <a:bodyPr/>
          <a:lstStyle/>
          <a:p>
            <a:pPr algn="ctr"/>
            <a:r>
              <a:rPr lang="en-US" dirty="0"/>
              <a:t>© 2012 Jones &amp; Bartlett Publishers, LLC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229600" cy="9445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Quality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6106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b="1" i="1" dirty="0"/>
              <a:t>Patient-centered care</a:t>
            </a:r>
          </a:p>
          <a:p>
            <a:pPr marL="0" indent="0">
              <a:buFontTx/>
              <a:buNone/>
            </a:pPr>
            <a:r>
              <a:rPr lang="en-US" sz="2600" b="1" i="1" dirty="0"/>
              <a:t>Includes: </a:t>
            </a:r>
          </a:p>
          <a:p>
            <a:pPr lvl="1"/>
            <a:r>
              <a:rPr lang="en-US" sz="2000" dirty="0"/>
              <a:t>1 – de-centralization of services</a:t>
            </a:r>
          </a:p>
          <a:p>
            <a:pPr lvl="1"/>
            <a:r>
              <a:rPr lang="en-US" sz="2000" dirty="0"/>
              <a:t>2 – cross-training of personnel from different departments</a:t>
            </a:r>
          </a:p>
          <a:p>
            <a:pPr lvl="1"/>
            <a:r>
              <a:rPr lang="en-US" sz="2000" dirty="0"/>
              <a:t>3 – interdisciplinary collaboration</a:t>
            </a:r>
          </a:p>
          <a:p>
            <a:pPr lvl="1"/>
            <a:r>
              <a:rPr lang="en-US" sz="2000" dirty="0"/>
              <a:t>4 – various degrees of organizational restructuring</a:t>
            </a:r>
          </a:p>
          <a:p>
            <a:pPr lvl="1"/>
            <a:r>
              <a:rPr lang="en-US" sz="2000" dirty="0"/>
              <a:t>5 – simplification and redesign of work to eliminate steps and save time</a:t>
            </a:r>
          </a:p>
          <a:p>
            <a:pPr lvl="1"/>
            <a:r>
              <a:rPr lang="en-US" sz="2000" dirty="0"/>
              <a:t>6 – increased involvement of patients in their own care</a:t>
            </a:r>
          </a:p>
          <a:p>
            <a:pPr marL="0" indent="0">
              <a:buFontTx/>
              <a:buNone/>
            </a:pPr>
            <a:r>
              <a:rPr lang="en-US" sz="2600" b="1" i="1" dirty="0"/>
              <a:t>And results in:</a:t>
            </a:r>
          </a:p>
          <a:p>
            <a:pPr lvl="1"/>
            <a:r>
              <a:rPr lang="en-US" sz="2000" dirty="0"/>
              <a:t>1 – improved patient perceptions of quality of care</a:t>
            </a:r>
          </a:p>
          <a:p>
            <a:pPr lvl="1"/>
            <a:r>
              <a:rPr lang="en-US" sz="2000" dirty="0"/>
              <a:t>2 – improved job satisfaction</a:t>
            </a:r>
          </a:p>
          <a:p>
            <a:pPr lvl="1"/>
            <a:r>
              <a:rPr lang="en-US" sz="2000" dirty="0"/>
              <a:t>3 – more effective and efficient use of clinical and non-clinical staff</a:t>
            </a:r>
          </a:p>
          <a:p>
            <a:pPr marL="0" indent="0">
              <a:buFontTx/>
              <a:buNone/>
            </a:pPr>
            <a:endParaRPr lang="en-US" sz="2600" b="1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8683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Quality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54102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800" b="1" i="1" dirty="0"/>
          </a:p>
          <a:p>
            <a:pPr marL="0" indent="0">
              <a:buFont typeface="Wingdings" pitchFamily="2" charset="2"/>
              <a:buChar char="§"/>
            </a:pPr>
            <a:r>
              <a:rPr lang="en-US" sz="2800" b="1" i="1" dirty="0"/>
              <a:t> Pay for performance </a:t>
            </a:r>
            <a:r>
              <a:rPr lang="en-US" sz="2800" dirty="0"/>
              <a:t>(P4P) 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sz="2400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sz="2400" dirty="0"/>
              <a:t>Quality based purchasing. The use of payment methods and other incentives to encourage high quality and patient focused, high value care.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sz="2000" dirty="0"/>
              <a:t> Defined measures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sz="2000" dirty="0"/>
              <a:t> Data collection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sz="2000" dirty="0"/>
              <a:t> Public reporting = includes payment incentives aimed at quality, efficiency, and patient satisfaction.</a:t>
            </a:r>
          </a:p>
          <a:p>
            <a:pPr marL="328613" lvl="1" indent="0">
              <a:buFont typeface="Wingdings" pitchFamily="2" charset="2"/>
              <a:buChar char="§"/>
            </a:pPr>
            <a:endParaRPr lang="en-US" sz="2400" dirty="0"/>
          </a:p>
          <a:p>
            <a:pPr marL="328613" lvl="1" indent="0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http://www.pfpsummit.com/</a:t>
            </a:r>
            <a:endParaRPr lang="en-US" sz="2400" dirty="0"/>
          </a:p>
          <a:p>
            <a:pPr marL="328613" lvl="1" indent="0">
              <a:buFont typeface="Wingdings" pitchFamily="2" charset="2"/>
              <a:buChar char="§"/>
            </a:pPr>
            <a:endParaRPr lang="en-US" sz="2400" dirty="0"/>
          </a:p>
          <a:p>
            <a:pPr marL="328613" lvl="1" indent="0">
              <a:buNone/>
            </a:pPr>
            <a:endParaRPr lang="en-US" sz="240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0" y="6553200"/>
            <a:ext cx="3505200" cy="304800"/>
          </a:xfrm>
        </p:spPr>
        <p:txBody>
          <a:bodyPr/>
          <a:lstStyle/>
          <a:p>
            <a:r>
              <a:rPr lang="en-US" dirty="0"/>
              <a:t>© 2012 Jones &amp; Bartlett Publishers, LLC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86836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Quality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r>
              <a:rPr lang="en-US" sz="2800" b="1" i="1" dirty="0"/>
              <a:t> Pay for performance </a:t>
            </a:r>
            <a:r>
              <a:rPr lang="en-US" sz="2800" dirty="0"/>
              <a:t>(P4P) (and quality) – Affordable Care Act</a:t>
            </a:r>
          </a:p>
          <a:p>
            <a:pPr marL="328613" lvl="1" indent="0">
              <a:buFont typeface="Wingdings" pitchFamily="2" charset="2"/>
              <a:buChar char="§"/>
            </a:pPr>
            <a:r>
              <a:rPr lang="en-US" sz="2400" dirty="0">
                <a:hlinkClick r:id="rId3"/>
              </a:rPr>
              <a:t>https://www.cms.gov/Medicare/Quality-Initiatives-Patient-Assessment-Instruments/Value-Based-Programs/Value-Based-Programs.html</a:t>
            </a:r>
            <a:r>
              <a:rPr lang="en-US" sz="2400" dirty="0"/>
              <a:t> </a:t>
            </a:r>
          </a:p>
          <a:p>
            <a:pPr marL="328613" lvl="1" indent="0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https://www.commonwealthfund.org/publications/issue-briefs/2015/may/affordable-care-acts-payment-and-delivery-system-reforms?redirect_source=/publications/issue-briefs/2015/may/aca-payment-and-delivery-system-reforms-at-5-years</a:t>
            </a:r>
            <a:r>
              <a:rPr lang="en-US" sz="2400" dirty="0"/>
              <a:t> </a:t>
            </a:r>
          </a:p>
          <a:p>
            <a:pPr marL="584201" lvl="2" indent="0">
              <a:buFont typeface="Wingdings" pitchFamily="2" charset="2"/>
              <a:buChar char="§"/>
            </a:pPr>
            <a:r>
              <a:rPr lang="en-US" sz="2000" dirty="0"/>
              <a:t>2 graphs**</a:t>
            </a:r>
          </a:p>
          <a:p>
            <a:pPr marL="328613" lvl="1" indent="0">
              <a:buFont typeface="Wingdings" pitchFamily="2" charset="2"/>
              <a:buChar char="§"/>
            </a:pPr>
            <a:r>
              <a:rPr lang="en-US" sz="2400" dirty="0">
                <a:hlinkClick r:id="rId5"/>
              </a:rPr>
              <a:t>https://www.michigan.gov/som/0,4669,7-192-47796-483121--,00.html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2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Professional Trends: </a:t>
            </a:r>
            <a:br>
              <a:rPr lang="en-US" b="1" dirty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229600" cy="4953000"/>
          </a:xfrm>
        </p:spPr>
        <p:txBody>
          <a:bodyPr/>
          <a:lstStyle/>
          <a:p>
            <a:pPr marL="225425" indent="-225425"/>
            <a:r>
              <a:rPr lang="en-US" sz="3200" dirty="0"/>
              <a:t>Discussion Questions:</a:t>
            </a:r>
          </a:p>
          <a:p>
            <a:pPr marL="225425" indent="-225425"/>
            <a:endParaRPr lang="en-US" sz="3200" dirty="0"/>
          </a:p>
          <a:p>
            <a:pPr marL="554037" lvl="1" indent="-225425"/>
            <a:r>
              <a:rPr lang="en-US" sz="2800" dirty="0"/>
              <a:t> What do these trends mean?</a:t>
            </a:r>
          </a:p>
          <a:p>
            <a:pPr marL="554037" lvl="1" indent="-225425"/>
            <a:endParaRPr lang="en-US" sz="2800" dirty="0"/>
          </a:p>
          <a:p>
            <a:pPr marL="554037" lvl="1" indent="-225425"/>
            <a:endParaRPr lang="en-US" sz="2800" dirty="0"/>
          </a:p>
          <a:p>
            <a:pPr marL="554037" lvl="1" indent="-225425"/>
            <a:r>
              <a:rPr lang="en-US" sz="2800" dirty="0"/>
              <a:t> What do you think their impact is on pharmacy?</a:t>
            </a:r>
          </a:p>
        </p:txBody>
      </p:sp>
    </p:spTree>
    <p:extLst>
      <p:ext uri="{BB962C8B-B14F-4D97-AF65-F5344CB8AC3E}">
        <p14:creationId xmlns:p14="http://schemas.microsoft.com/office/powerpoint/2010/main" val="183476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14400"/>
            <a:ext cx="8458200" cy="5715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4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1. Describe the characteristics of a profession.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2. Describe the education, training, and prescribing abilities of various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3. Describe the dynamics of the current and future physician market.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4. List and describe the trends associated with care and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5.  Identify and describe the advantages of interdisciplinary care for the various stakeholders.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6.  Describe the impact of the professional trends discussed.</a:t>
            </a:r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90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Student Learning Outcomes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914400"/>
            <a:ext cx="8458200" cy="5715000"/>
          </a:xfrm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2400" b="1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1. Describe the characteristics of a profession.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2. Describe the education, training, and prescribing abilities of various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3. Describe the dynamics of the current and future physician market.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4. List and describe the trends associated with care and health care professionals.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5.  Identify and describe the advantages of interdisciplinary care for the various stakeholders.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/>
              <a:t>6.  Describe the impact of the professional trends discussed.</a:t>
            </a:r>
          </a:p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74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What is a profession?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5257800"/>
          </a:xfrm>
        </p:spPr>
        <p:txBody>
          <a:bodyPr/>
          <a:lstStyle/>
          <a:p>
            <a:r>
              <a:rPr lang="en-US" sz="2800" dirty="0"/>
              <a:t>Exist to serve society</a:t>
            </a:r>
          </a:p>
          <a:p>
            <a:pPr lvl="1"/>
            <a:r>
              <a:rPr lang="en-US" sz="2400" dirty="0"/>
              <a:t>But merely providing services that meet the public’s needs does not constitute a profession</a:t>
            </a:r>
          </a:p>
          <a:p>
            <a:endParaRPr lang="en-US" sz="2800" dirty="0"/>
          </a:p>
          <a:p>
            <a:r>
              <a:rPr lang="en-US" sz="2800" dirty="0"/>
              <a:t>5 common characteristics:</a:t>
            </a:r>
          </a:p>
          <a:p>
            <a:pPr lvl="1"/>
            <a:r>
              <a:rPr lang="en-US" sz="2400" dirty="0"/>
              <a:t>Systematic  theory and body of knowledge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Professional authority and special privileges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What is a profession?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5257800"/>
          </a:xfrm>
        </p:spPr>
        <p:txBody>
          <a:bodyPr/>
          <a:lstStyle/>
          <a:p>
            <a:r>
              <a:rPr lang="en-US" sz="2800" dirty="0"/>
              <a:t>5 common characteristics: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Community sanction and social utility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Ethical codes and internal control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Professional culture and organizations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Education and Training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686800" cy="5105400"/>
          </a:xfrm>
        </p:spPr>
        <p:txBody>
          <a:bodyPr>
            <a:normAutofit fontScale="92500"/>
          </a:bodyPr>
          <a:lstStyle/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Medical schools </a:t>
            </a:r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Allopathic (MD) – 149 schools </a:t>
            </a:r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Vs. Osteopathic (DO) – 34 schools</a:t>
            </a:r>
          </a:p>
          <a:p>
            <a:pPr marL="554609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PCOM </a:t>
            </a:r>
          </a:p>
          <a:p>
            <a:pPr marL="810197" lvl="2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2200" dirty="0">
                <a:hlinkClick r:id="rId3"/>
              </a:rPr>
              <a:t>http://www.pcom.edu/about/what-is-osteopathic-medicine.html</a:t>
            </a:r>
            <a:r>
              <a:rPr lang="en-US" sz="2200" dirty="0"/>
              <a:t> </a:t>
            </a:r>
          </a:p>
          <a:p>
            <a:pPr marL="225425" indent="-225425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Medical education today is a post-baccalaureate program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First 2 years of in-class education in the basic sciences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Then 2 years of clinical training</a:t>
            </a:r>
          </a:p>
          <a:p>
            <a:pPr marL="625475" lvl="1" indent="-225425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/>
              <a:t>Some joint MD/PhD programs</a:t>
            </a:r>
          </a:p>
          <a:p>
            <a:pPr marL="881507" lvl="2" indent="-225425" fontAlgn="auto">
              <a:spcAft>
                <a:spcPts val="0"/>
              </a:spcAft>
              <a:buFont typeface="Wingdings 2"/>
              <a:buChar char=""/>
              <a:defRPr/>
            </a:pPr>
            <a:r>
              <a:rPr lang="en-US" dirty="0">
                <a:hlinkClick r:id="rId4"/>
              </a:rPr>
              <a:t>https://students-residents.aamc.org/choosing-medical-career/careers-medical-research/md-phd-dual-degree-training/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Education and Training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10600" cy="5257800"/>
          </a:xfrm>
        </p:spPr>
        <p:txBody>
          <a:bodyPr/>
          <a:lstStyle/>
          <a:p>
            <a:pPr marL="225425" indent="-225425"/>
            <a:r>
              <a:rPr lang="en-US" sz="2800" dirty="0"/>
              <a:t>Licensure = 3 step process</a:t>
            </a:r>
          </a:p>
          <a:p>
            <a:pPr marL="554037" lvl="1" indent="-225425"/>
            <a:r>
              <a:rPr lang="en-US" sz="2000" dirty="0"/>
              <a:t>Step 1 – Exam during 2</a:t>
            </a:r>
            <a:r>
              <a:rPr lang="en-US" sz="2000" baseline="30000" dirty="0"/>
              <a:t>nd</a:t>
            </a:r>
            <a:r>
              <a:rPr lang="en-US" sz="2000" dirty="0"/>
              <a:t> year of med school</a:t>
            </a:r>
          </a:p>
          <a:p>
            <a:pPr marL="554037" lvl="1" indent="-225425"/>
            <a:endParaRPr lang="en-US" sz="2000" dirty="0"/>
          </a:p>
          <a:p>
            <a:pPr marL="554037" lvl="1" indent="-225425"/>
            <a:r>
              <a:rPr lang="en-US" sz="2000" dirty="0"/>
              <a:t>Step 2 – Exam during 4</a:t>
            </a:r>
            <a:r>
              <a:rPr lang="en-US" sz="2000" baseline="30000" dirty="0"/>
              <a:t>th</a:t>
            </a:r>
            <a:r>
              <a:rPr lang="en-US" sz="2000" dirty="0"/>
              <a:t> year of med school (knowledge and skills test)</a:t>
            </a:r>
          </a:p>
          <a:p>
            <a:pPr marL="554037" lvl="1" indent="-225425"/>
            <a:endParaRPr lang="en-US" sz="2000" dirty="0"/>
          </a:p>
          <a:p>
            <a:pPr marL="554037" lvl="1" indent="-225425"/>
            <a:r>
              <a:rPr lang="en-US" sz="2000" dirty="0"/>
              <a:t>Step 3 – Exam during 1</a:t>
            </a:r>
            <a:r>
              <a:rPr lang="en-US" sz="2000" baseline="30000" dirty="0"/>
              <a:t>st</a:t>
            </a:r>
            <a:r>
              <a:rPr lang="en-US" sz="2000" dirty="0"/>
              <a:t> year of residency</a:t>
            </a:r>
          </a:p>
          <a:p>
            <a:pPr marL="225425" indent="-225425"/>
            <a:endParaRPr lang="en-US" sz="2800" dirty="0"/>
          </a:p>
          <a:p>
            <a:pPr marL="225425" indent="-225425"/>
            <a:r>
              <a:rPr lang="en-US" sz="2800" dirty="0"/>
              <a:t>Post-graduate training (i.e. residency) in an area of specialization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Physicians: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Education and Training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10600" cy="5257800"/>
          </a:xfrm>
        </p:spPr>
        <p:txBody>
          <a:bodyPr/>
          <a:lstStyle/>
          <a:p>
            <a:pPr marL="225425" indent="-225425"/>
            <a:r>
              <a:rPr lang="en-US" sz="2800" dirty="0"/>
              <a:t>Why do physicians specialize?</a:t>
            </a:r>
          </a:p>
          <a:p>
            <a:pPr marL="554037" lvl="1" indent="-225425"/>
            <a:endParaRPr lang="en-US" sz="2400" dirty="0">
              <a:hlinkClick r:id="rId3"/>
            </a:endParaRPr>
          </a:p>
          <a:p>
            <a:pPr marL="554037" lvl="1" indent="-225425"/>
            <a:r>
              <a:rPr lang="en-US" sz="2400" dirty="0">
                <a:hlinkClick r:id="rId4"/>
              </a:rPr>
              <a:t>https://members.aamc.org/iweb/upload/2017%20Debt%20Fact%20Card.pdf</a:t>
            </a:r>
            <a:endParaRPr lang="en-US" sz="2400" dirty="0"/>
          </a:p>
          <a:p>
            <a:pPr marL="554037" lvl="1" indent="-225425"/>
            <a:endParaRPr lang="en-US" sz="2400" dirty="0"/>
          </a:p>
          <a:p>
            <a:pPr marL="554037" lvl="1" indent="-225425"/>
            <a:endParaRPr lang="en-US" sz="2800" dirty="0"/>
          </a:p>
          <a:p>
            <a:pPr marL="225425" indent="-225425"/>
            <a:r>
              <a:rPr lang="en-US" sz="2800" dirty="0"/>
              <a:t>What are the specialty areas?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200000"/>
                  </a:schemeClr>
                </a:solidFill>
              </a:rPr>
              <a:t>Prescribing Authority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5069"/>
              </p:ext>
            </p:extLst>
          </p:nvPr>
        </p:nvGraphicFramePr>
        <p:xfrm>
          <a:off x="228600" y="1076499"/>
          <a:ext cx="8534400" cy="540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Abbreviations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Medical Doctor (Allopathic)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Osteopathic Physician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Podiatrist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DPM, DSC, </a:t>
                      </a:r>
                      <a:r>
                        <a:rPr lang="en-US" sz="1400" dirty="0" err="1"/>
                        <a:t>PodD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Dentist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DDS or</a:t>
                      </a:r>
                      <a:r>
                        <a:rPr lang="en-US" sz="1400" baseline="0" dirty="0"/>
                        <a:t> DMD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Optometrist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  <a:r>
                        <a:rPr lang="en-US" sz="1400" baseline="0" dirty="0"/>
                        <a:t> Dependent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Veterinarian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animals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Nurse Practitioner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Protocols</a:t>
                      </a:r>
                      <a:r>
                        <a:rPr lang="en-US" sz="1400" baseline="0" dirty="0"/>
                        <a:t> &amp; co-signature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Physician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Protocols</a:t>
                      </a:r>
                      <a:r>
                        <a:rPr lang="en-US" sz="1400" baseline="0" dirty="0"/>
                        <a:t> &amp; co-signature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Chiropractor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r>
                        <a:rPr lang="en-US" sz="1400" dirty="0"/>
                        <a:t>Certified</a:t>
                      </a:r>
                      <a:r>
                        <a:rPr lang="en-US" sz="1400" baseline="0" dirty="0"/>
                        <a:t> Nurse Midwife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Collaborative</a:t>
                      </a:r>
                      <a:r>
                        <a:rPr lang="en-US" sz="1400" baseline="0" dirty="0"/>
                        <a:t> agreement – only specific meds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1616</TotalTime>
  <Words>1573</Words>
  <Application>Microsoft Macintosh PowerPoint</Application>
  <PresentationFormat>On-screen Show (4:3)</PresentationFormat>
  <Paragraphs>305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Consolas</vt:lpstr>
      <vt:lpstr>Corbel</vt:lpstr>
      <vt:lpstr>Wingdings</vt:lpstr>
      <vt:lpstr>Wingdings 2</vt:lpstr>
      <vt:lpstr>Wingdings 3</vt:lpstr>
      <vt:lpstr>Metro</vt:lpstr>
      <vt:lpstr>Health Care Professionals  and Interdisciplinary Care</vt:lpstr>
      <vt:lpstr>Previous Material Summary</vt:lpstr>
      <vt:lpstr>Student Learning Outcomes</vt:lpstr>
      <vt:lpstr>What is a profession?</vt:lpstr>
      <vt:lpstr>What is a profession?</vt:lpstr>
      <vt:lpstr>Physicians: Education and Training</vt:lpstr>
      <vt:lpstr>Physicians: Education and Training</vt:lpstr>
      <vt:lpstr>Physicians: Education and Training</vt:lpstr>
      <vt:lpstr>Prescribing Authority</vt:lpstr>
      <vt:lpstr>Physicians: By the Numbers</vt:lpstr>
      <vt:lpstr>Physicians: By the Numbers</vt:lpstr>
      <vt:lpstr>Nurses</vt:lpstr>
      <vt:lpstr>Nurses: Education and Training</vt:lpstr>
      <vt:lpstr>Nurses: APNs </vt:lpstr>
      <vt:lpstr>Physician Assistant (PA)</vt:lpstr>
      <vt:lpstr>Allied Health Professions</vt:lpstr>
      <vt:lpstr>Professional Trends:  </vt:lpstr>
      <vt:lpstr>Professional Trends:  </vt:lpstr>
      <vt:lpstr>Professional Trends:  </vt:lpstr>
      <vt:lpstr>Professional Trends:  </vt:lpstr>
      <vt:lpstr>Professional Trends:  </vt:lpstr>
      <vt:lpstr>Professional Trends:</vt:lpstr>
      <vt:lpstr>Professional Trends:</vt:lpstr>
      <vt:lpstr>Professional Trends: Quality</vt:lpstr>
      <vt:lpstr>Professional Trends: Quality</vt:lpstr>
      <vt:lpstr>Professional Trends: Quality</vt:lpstr>
      <vt:lpstr>Professional Trends:  </vt:lpstr>
      <vt:lpstr>Student Learning Outcomes</vt:lpstr>
    </vt:vector>
  </TitlesOfParts>
  <Company>Jones &amp; Bartlett Publishers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Health Care Delivery A Primer for Pharmacists  Fourth Edition</dc:title>
  <dc:creator>Maroa</dc:creator>
  <cp:lastModifiedBy>Zelly Snyder</cp:lastModifiedBy>
  <cp:revision>156</cp:revision>
  <dcterms:created xsi:type="dcterms:W3CDTF">2008-02-06T15:05:12Z</dcterms:created>
  <dcterms:modified xsi:type="dcterms:W3CDTF">2018-12-19T15:35:11Z</dcterms:modified>
</cp:coreProperties>
</file>