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5" r:id="rId3"/>
    <p:sldId id="282" r:id="rId4"/>
    <p:sldId id="279" r:id="rId5"/>
    <p:sldId id="283" r:id="rId6"/>
    <p:sldId id="284" r:id="rId7"/>
    <p:sldId id="308" r:id="rId8"/>
    <p:sldId id="309" r:id="rId9"/>
    <p:sldId id="310" r:id="rId10"/>
    <p:sldId id="311" r:id="rId11"/>
    <p:sldId id="287" r:id="rId12"/>
    <p:sldId id="289" r:id="rId13"/>
    <p:sldId id="288" r:id="rId14"/>
    <p:sldId id="292" r:id="rId15"/>
    <p:sldId id="293" r:id="rId16"/>
    <p:sldId id="266" r:id="rId17"/>
    <p:sldId id="265" r:id="rId18"/>
    <p:sldId id="267" r:id="rId19"/>
    <p:sldId id="268" r:id="rId20"/>
    <p:sldId id="286" r:id="rId21"/>
    <p:sldId id="304" r:id="rId22"/>
    <p:sldId id="298" r:id="rId23"/>
    <p:sldId id="303" r:id="rId24"/>
    <p:sldId id="299" r:id="rId25"/>
    <p:sldId id="307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14" autoAdjust="0"/>
    <p:restoredTop sz="87556" autoAdjust="0"/>
  </p:normalViewPr>
  <p:slideViewPr>
    <p:cSldViewPr>
      <p:cViewPr varScale="1">
        <p:scale>
          <a:sx n="93" d="100"/>
          <a:sy n="93" d="100"/>
        </p:scale>
        <p:origin x="-10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smtClean="0"/>
            </a:lvl1pPr>
          </a:lstStyle>
          <a:p>
            <a:pPr>
              <a:defRPr/>
            </a:pPr>
            <a:fld id="{5907A2C4-4853-41BC-9BB3-FE640A787F24}" type="datetimeFigureOut">
              <a:rPr lang="en-US"/>
              <a:pPr>
                <a:defRPr/>
              </a:pPr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7BE314-7994-42E3-B75E-61B8632AB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80BA64-FEEE-4A69-8530-4950F6B89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5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55009-811C-456A-8884-74683AC5A0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EC94A76A-6BB2-42B8-97F2-05DC65FB3A13}" type="slidenum">
              <a:rPr lang="en-US" sz="1200"/>
              <a:pPr algn="r"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54FBC-9864-4B8C-9408-B0330D47CE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0BA64-FEEE-4A69-8530-4950F6B898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0B1DFF-74BE-4B5A-987C-E92D670105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B98A4-BF6C-47F2-A195-E99B957152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C187F-76E9-4E2B-A7E9-6C47BCB3DE2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EF746-5F8A-4302-82A7-6D73F4EE6C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EC969-306F-46C6-8F18-6110225FD9D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42DCD-4252-4473-8BC4-AD14520637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65622-DF80-4D3F-A012-032F8F2890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7DE92-F8C2-4759-A92E-0434651AC8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377EB-C97B-4E44-8292-D206822C27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7DE92-F8C2-4759-A92E-0434651AC8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7DE92-F8C2-4759-A92E-0434651AC8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4A6AC2F3-1D0F-417C-AD85-D71C5DB4D434}" type="slidenum">
              <a:rPr lang="en-US" sz="1200"/>
              <a:pPr algn="r"/>
              <a:t>24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377EB-C97B-4E44-8292-D206822C27B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F2C24-0829-4A16-9AB4-D6602284FF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907DF-3FB9-4EA0-90D6-328763837C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EB113-7125-4159-82BF-49DDF22FC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EB13E-EADA-44D7-8F67-D0E2711442D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EB13E-EADA-44D7-8F67-D0E2711442D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D489E-F683-499E-B230-7C223DD995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D489E-F683-499E-B230-7C223DD995A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38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39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40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41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55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64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5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66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C80295-5D12-43AB-994A-D1E6A2F40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F2FD3-E8BB-4E5B-9669-843DA644D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CDDF1-14F5-44BC-A256-83C3347C0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6AE29-F36C-4835-9DFB-B527EC795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24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25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6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7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8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9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10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11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C31DB9-99E1-40AD-9E17-B7A8CFBCD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D6C976-DE8E-4C04-809C-1D15F9B34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6CFD42-04C3-4213-B2A4-D8D22A845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788B9-AD3B-4000-9849-31ECCEA99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A877C3-9228-4C32-97AD-BEF38ECE3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3BC17-DBAD-4A9A-9461-469A07220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3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C0821F-867C-4CC7-8C27-7CEAA8168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CE75C94-B9F0-4DE4-919C-3A0112E3A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6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spa.us/2017/05/pharmacists-authorized-prescribe-birth-control-stat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harmacytimes.com/conferences/ashp-midyear-2016/pharmacy-forecast-2017-7-trends-to-watc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ha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mcp.org/home" TargetMode="External"/><Relationship Id="rId5" Type="http://schemas.openxmlformats.org/officeDocument/2006/relationships/hyperlink" Target="http://www.gshp.org/" TargetMode="External"/><Relationship Id="rId4" Type="http://schemas.openxmlformats.org/officeDocument/2006/relationships/hyperlink" Target="http://www.ashp.org/student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utcomesmtm.com/" TargetMode="External"/><Relationship Id="rId2" Type="http://schemas.openxmlformats.org/officeDocument/2006/relationships/hyperlink" Target="http://www.pharmacist.com/medication-therapy-management-service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s.gov/PrescriptionDrugCovContra/Downloads/2010CallLetter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heashevilleproject.n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arneysrx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rxdamer.com/default.asp" TargetMode="External"/><Relationship Id="rId4" Type="http://schemas.openxmlformats.org/officeDocument/2006/relationships/hyperlink" Target="http://www.nytimes.com/2010/08/14/health/14pharmacist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skjoedimatteo.com/" TargetMode="External"/><Relationship Id="rId7" Type="http://schemas.openxmlformats.org/officeDocument/2006/relationships/hyperlink" Target="http://www.pharmacist.com/AM/Template.cfm?Section=Home2&amp;CONTENTID=23856&amp;TEMPLATE=/CM/ContentDisplay.cf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pshealth.com/web/default.aspx" TargetMode="External"/><Relationship Id="rId5" Type="http://schemas.openxmlformats.org/officeDocument/2006/relationships/hyperlink" Target="http://www.pharmmd.com/" TargetMode="External"/><Relationship Id="rId4" Type="http://schemas.openxmlformats.org/officeDocument/2006/relationships/hyperlink" Target="https://www.btpharmacyconsulting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cp.org/article/academic-pharmacys-vital-statist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cred.ashp.org/aps/pages/directory/residencyProgramSearch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ooh/healthcare/pharmacists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harmacyjobcenter.com/" TargetMode="External"/><Relationship Id="rId5" Type="http://schemas.openxmlformats.org/officeDocument/2006/relationships/hyperlink" Target="http://www.rxcareercenter.com/" TargetMode="External"/><Relationship Id="rId4" Type="http://schemas.openxmlformats.org/officeDocument/2006/relationships/hyperlink" Target="http://www.rxinsider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armacymanpow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oney.cnn.com/" TargetMode="External"/><Relationship Id="rId4" Type="http://schemas.openxmlformats.org/officeDocument/2006/relationships/hyperlink" Target="https://pharmacymanpower.com/archive/SummaryReport2018Q3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1600200"/>
            <a:ext cx="7772400" cy="19812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The Pharmacist and the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Pharmacy Profession</a:t>
            </a:r>
            <a:endParaRPr lang="en-US" sz="3600" i="1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4294967295"/>
          </p:nvPr>
        </p:nvSpPr>
        <p:spPr>
          <a:xfrm>
            <a:off x="1295400" y="38100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sz="2800" dirty="0"/>
              <a:t>Brent L. Rollins, RPh, PhD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800" dirty="0"/>
              <a:t>PHAR 210G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800" dirty="0"/>
              <a:t>November 28</a:t>
            </a:r>
            <a:r>
              <a:rPr lang="en-US" sz="2800" baseline="30000" dirty="0"/>
              <a:t>th</a:t>
            </a:r>
            <a:r>
              <a:rPr lang="en-US" sz="2800" dirty="0"/>
              <a:t>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0207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Pharmacy Profession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229600" cy="5410200"/>
          </a:xfrm>
        </p:spPr>
        <p:txBody>
          <a:bodyPr/>
          <a:lstStyle/>
          <a:p>
            <a:pPr marL="0" indent="0">
              <a:buFont typeface="Wingdings" pitchFamily="2" charset="2"/>
              <a:buChar char="§"/>
            </a:pPr>
            <a:r>
              <a:rPr lang="en-US" dirty="0"/>
              <a:t> Overall Professional Issues</a:t>
            </a:r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r>
              <a:rPr lang="en-US" dirty="0"/>
              <a:t> Public Acceptance of Role</a:t>
            </a:r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r>
              <a:rPr lang="en-US" dirty="0"/>
              <a:t> Expanding the Scope of Practice</a:t>
            </a:r>
          </a:p>
          <a:p>
            <a:pPr marL="584201" lvl="2" indent="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000" dirty="0">
                <a:hlinkClick r:id="rId3"/>
              </a:rPr>
              <a:t>https://naspa.us/2017/05/pharmacists-authorized-prescribe-birth-control-states/</a:t>
            </a:r>
            <a:r>
              <a:rPr lang="en-US" sz="2000" dirty="0"/>
              <a:t> </a:t>
            </a:r>
          </a:p>
          <a:p>
            <a:pPr marL="584201" lvl="2" indent="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000" dirty="0">
                <a:hlinkClick r:id="rId4"/>
              </a:rPr>
              <a:t>http://www.pharmacytimes.com/conferences/ashp-midyear-2016/pharmacy-forecast-2017-7-trends-to-watch</a:t>
            </a:r>
            <a:r>
              <a:rPr lang="en-US" sz="2000" dirty="0"/>
              <a:t> </a:t>
            </a:r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3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Organizations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229600" cy="5486400"/>
          </a:xfrm>
        </p:spPr>
        <p:txBody>
          <a:bodyPr/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 = American Pharmaceutical Association (</a:t>
            </a:r>
            <a:r>
              <a:rPr lang="en-US" sz="2800" dirty="0" err="1"/>
              <a:t>APhA</a:t>
            </a:r>
            <a:r>
              <a:rPr lang="en-US" sz="2800" dirty="0"/>
              <a:t>) in 1852. </a:t>
            </a:r>
          </a:p>
          <a:p>
            <a:pPr lvl="2"/>
            <a:r>
              <a:rPr lang="en-US" sz="2500" dirty="0"/>
              <a:t>Now known as the American Pharmacists Association</a:t>
            </a:r>
          </a:p>
          <a:p>
            <a:pPr lvl="2"/>
            <a:r>
              <a:rPr lang="en-US" sz="2500" dirty="0"/>
              <a:t>State affiliates – GPhA  </a:t>
            </a:r>
            <a:r>
              <a:rPr lang="en-US" sz="2500" dirty="0">
                <a:hlinkClick r:id="rId3"/>
              </a:rPr>
              <a:t>http://www.gpha.org/</a:t>
            </a:r>
            <a:endParaRPr lang="en-US" sz="2500" dirty="0"/>
          </a:p>
          <a:p>
            <a:r>
              <a:rPr lang="en-US" dirty="0"/>
              <a:t>American Society of Health-system Pharmacists (ASHP)</a:t>
            </a:r>
          </a:p>
          <a:p>
            <a:pPr lvl="1"/>
            <a:r>
              <a:rPr lang="en-US" dirty="0">
                <a:hlinkClick r:id="rId4"/>
              </a:rPr>
              <a:t>http://www.ashp.org/students</a:t>
            </a:r>
            <a:endParaRPr lang="en-US" dirty="0"/>
          </a:p>
          <a:p>
            <a:pPr lvl="1"/>
            <a:r>
              <a:rPr lang="en-US" dirty="0"/>
              <a:t>State affiliate – GSHP </a:t>
            </a:r>
            <a:r>
              <a:rPr lang="en-US" dirty="0">
                <a:hlinkClick r:id="rId5"/>
              </a:rPr>
              <a:t>http://www.gshp.org/</a:t>
            </a:r>
            <a:endParaRPr lang="en-US" dirty="0"/>
          </a:p>
          <a:p>
            <a:pPr lvl="1"/>
            <a:r>
              <a:rPr lang="en-US" dirty="0"/>
              <a:t>Midyear</a:t>
            </a:r>
          </a:p>
          <a:p>
            <a:r>
              <a:rPr lang="en-US" dirty="0"/>
              <a:t>Academy of Managed Care Pharmacy (AMCP)</a:t>
            </a:r>
          </a:p>
          <a:p>
            <a:pPr lvl="1"/>
            <a:r>
              <a:rPr lang="en-US" sz="2400" dirty="0">
                <a:hlinkClick r:id="rId6"/>
              </a:rPr>
              <a:t>http://www.amcp.org/home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868363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Professional Organizations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229600" cy="5181600"/>
          </a:xfrm>
        </p:spPr>
        <p:txBody>
          <a:bodyPr>
            <a:normAutofit lnSpcReduction="1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b="1" dirty="0"/>
              <a:t>Corporate memberships</a:t>
            </a:r>
            <a:r>
              <a:rPr lang="en-US" sz="2800" dirty="0"/>
              <a:t> (trade groups)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Institute for Safe Medication Practices (ISMP)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Nat’l Assoc. of Chain Drug Stores (NACDS)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Pharmaceutical Researchers and Manufacturers Association (PhRMA)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Generic Pharmaceutical Industry Association (GPhA)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b="1" dirty="0"/>
              <a:t>Education and Regulatory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Nat’l Assoc. of Boards of Pharmacy (NABP)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American Council for Pharmacy Education (ACPE)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American Assoc. of Colleges of Pharmacy (AACP)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American Foundation for Pharmaceutical Education (AFPE)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609600" y="228600"/>
            <a:ext cx="8229600" cy="9445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610600" cy="5334000"/>
          </a:xfrm>
        </p:spPr>
        <p:txBody>
          <a:bodyPr>
            <a:normAutofit fontScale="92500" lnSpcReduction="20000"/>
          </a:bodyPr>
          <a:lstStyle/>
          <a:p>
            <a:pPr marL="411480" fontAlgn="auto">
              <a:spcAft>
                <a:spcPts val="0"/>
              </a:spcAft>
              <a:buFontTx/>
              <a:buNone/>
              <a:defRPr/>
            </a:pPr>
            <a:r>
              <a:rPr lang="en-US" sz="2800" b="1" dirty="0"/>
              <a:t>Benefits and Services: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Information dissemination (publications, research, profession updates)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800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Maintain competency (continuing education, professional meetings)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800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Career planning assistance (job postings, workshops)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800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Financial benefits (discounts, insurance, etc.)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800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Participation in governance (within profession and lobbying)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0207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Pharmaceutical Care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229600" cy="54102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800" i="1"/>
          </a:p>
          <a:p>
            <a:pPr marL="0" indent="0" algn="ctr">
              <a:buFontTx/>
              <a:buNone/>
            </a:pPr>
            <a:r>
              <a:rPr lang="en-US" sz="2800" i="1"/>
              <a:t>What is this?</a:t>
            </a:r>
          </a:p>
          <a:p>
            <a:pPr marL="0" indent="0" algn="ctr">
              <a:buFontTx/>
              <a:buNone/>
            </a:pPr>
            <a:endParaRPr lang="en-US" sz="2800" i="1"/>
          </a:p>
          <a:p>
            <a:pPr marL="0" indent="0">
              <a:buFontTx/>
              <a:buNone/>
            </a:pPr>
            <a:r>
              <a:rPr lang="en-US" sz="2800" i="1"/>
              <a:t>“The responsible provision of drug therapy for the purpose of achieving definitive outcomes that improve a patient’s quality of life.”    </a:t>
            </a:r>
            <a:r>
              <a:rPr lang="en-US" sz="2000" i="1"/>
              <a:t>(Hepler &amp; Strand – 1990)</a:t>
            </a:r>
            <a:endParaRPr lang="en-US" sz="2000" b="1" i="1"/>
          </a:p>
          <a:p>
            <a:pPr marL="0" indent="0"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3886200" y="5867400"/>
            <a:ext cx="5257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Hepler CD &amp; Strand LM. Opportunities and responsibilities in pharmaceutical care.  </a:t>
            </a:r>
            <a:r>
              <a:rPr lang="en-US" sz="1600" i="1"/>
              <a:t>American Journal of Hospital Pharmacy</a:t>
            </a:r>
            <a:r>
              <a:rPr lang="en-US" sz="1600"/>
              <a:t> 1990; 47: 533-43.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0207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Pharmaceutical Care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229600" cy="54102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800" i="1"/>
          </a:p>
          <a:p>
            <a:pPr marL="0" indent="0">
              <a:buFont typeface="Wingdings" pitchFamily="2" charset="2"/>
              <a:buNone/>
            </a:pPr>
            <a:endParaRPr lang="en-US" sz="2400"/>
          </a:p>
          <a:p>
            <a:pPr marL="0" indent="0" algn="ctr">
              <a:buFont typeface="Wingdings" pitchFamily="2" charset="2"/>
              <a:buNone/>
            </a:pPr>
            <a:r>
              <a:rPr lang="en-US" sz="5000" i="1"/>
              <a:t>Why?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0207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Pharmaceutical Care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229600" cy="5410200"/>
          </a:xfrm>
        </p:spPr>
        <p:txBody>
          <a:bodyPr/>
          <a:lstStyle/>
          <a:p>
            <a:pPr marL="0" indent="0"/>
            <a:r>
              <a:rPr lang="en-US" sz="2400" dirty="0"/>
              <a:t> Desired Outcomes: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400" dirty="0"/>
              <a:t>Cure of disease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400" dirty="0"/>
              <a:t>Elimination or reduction in symptoms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400" dirty="0"/>
              <a:t>Arresting or slowing the disease process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400" dirty="0"/>
              <a:t>Preventing disease or symptoms</a:t>
            </a:r>
          </a:p>
          <a:p>
            <a:pPr marL="857250" lvl="1" indent="-457200">
              <a:buFont typeface="Wingdings" pitchFamily="2" charset="2"/>
              <a:buNone/>
            </a:pPr>
            <a:endParaRPr lang="en-US" sz="2400" dirty="0"/>
          </a:p>
          <a:p>
            <a:pPr marL="0" indent="0"/>
            <a:r>
              <a:rPr lang="en-US" sz="2400" dirty="0"/>
              <a:t> Basic functions: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400" dirty="0"/>
              <a:t>Identify potential or actual drug-related problems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400" dirty="0"/>
              <a:t>Resolving actual drug-related problems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400" dirty="0"/>
              <a:t>Preventing potential drug-related problems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9445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Pharmaceutical Care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229600" cy="5410200"/>
          </a:xfrm>
        </p:spPr>
        <p:txBody>
          <a:bodyPr/>
          <a:lstStyle/>
          <a:p>
            <a:pPr marL="225425" indent="-225425"/>
            <a:r>
              <a:rPr lang="en-US" sz="2800" dirty="0"/>
              <a:t>Medication Therapy Management (MTM)</a:t>
            </a:r>
          </a:p>
          <a:p>
            <a:pPr marL="225425" indent="-225425"/>
            <a:endParaRPr lang="en-US" sz="2800" dirty="0"/>
          </a:p>
          <a:p>
            <a:pPr marL="225425" indent="-225425"/>
            <a:r>
              <a:rPr lang="en-US" sz="2800" dirty="0">
                <a:hlinkClick r:id="rId2"/>
              </a:rPr>
              <a:t>http://www.pharmacist.com/medication-therapy-management-services</a:t>
            </a:r>
            <a:r>
              <a:rPr lang="en-US" sz="2800" dirty="0"/>
              <a:t> </a:t>
            </a:r>
          </a:p>
          <a:p>
            <a:pPr marL="225425" indent="-225425"/>
            <a:endParaRPr lang="en-US" sz="2800" dirty="0"/>
          </a:p>
          <a:p>
            <a:pPr marL="225425" indent="-225425"/>
            <a:r>
              <a:rPr lang="en-US" sz="2800" dirty="0">
                <a:hlinkClick r:id="rId3"/>
              </a:rPr>
              <a:t>http://www.outcomesmtm.com/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8600"/>
            <a:ext cx="8229600" cy="1173163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MTM: Barriers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229600" cy="5791200"/>
          </a:xfrm>
        </p:spPr>
        <p:txBody>
          <a:bodyPr/>
          <a:lstStyle/>
          <a:p>
            <a:pPr marL="633413" indent="-352425">
              <a:buFont typeface="Calibri" pitchFamily="34" charset="0"/>
              <a:buAutoNum type="arabicPeriod"/>
            </a:pPr>
            <a:r>
              <a:rPr lang="en-US" sz="2500" b="1" dirty="0"/>
              <a:t>Drug focus</a:t>
            </a:r>
            <a:r>
              <a:rPr lang="en-US" sz="2500" dirty="0"/>
              <a:t>: dispensing function is primary.</a:t>
            </a:r>
          </a:p>
          <a:p>
            <a:pPr marL="633413" indent="-352425">
              <a:buFont typeface="Calibri" pitchFamily="34" charset="0"/>
              <a:buAutoNum type="arabicPeriod"/>
            </a:pPr>
            <a:endParaRPr lang="en-US" sz="2500" dirty="0"/>
          </a:p>
          <a:p>
            <a:pPr marL="633413" indent="-352425">
              <a:buFont typeface="Calibri" pitchFamily="34" charset="0"/>
              <a:buAutoNum type="arabicPeriod"/>
            </a:pPr>
            <a:r>
              <a:rPr lang="en-US" sz="2500" b="1" dirty="0"/>
              <a:t>Service focus</a:t>
            </a:r>
            <a:r>
              <a:rPr lang="en-US" sz="2500" dirty="0"/>
              <a:t>:</a:t>
            </a:r>
            <a:r>
              <a:rPr lang="en-US" sz="2500" b="1" dirty="0"/>
              <a:t> </a:t>
            </a:r>
            <a:r>
              <a:rPr lang="en-US" sz="2500" dirty="0"/>
              <a:t>services provided distant from the patient and without regard to outcome.</a:t>
            </a:r>
          </a:p>
          <a:p>
            <a:pPr marL="633413" indent="-352425">
              <a:buFont typeface="Calibri" pitchFamily="34" charset="0"/>
              <a:buAutoNum type="arabicPeriod"/>
            </a:pPr>
            <a:endParaRPr lang="en-US" sz="2500" dirty="0"/>
          </a:p>
          <a:p>
            <a:pPr marL="633413" indent="-352425">
              <a:buFont typeface="Calibri" pitchFamily="34" charset="0"/>
              <a:buAutoNum type="arabicPeriod"/>
            </a:pPr>
            <a:r>
              <a:rPr lang="en-US" sz="2500" b="1" dirty="0"/>
              <a:t>Other health care professionals</a:t>
            </a:r>
            <a:r>
              <a:rPr lang="en-US" sz="2500" dirty="0"/>
              <a:t>: infringement on others’ “turf;” politics.</a:t>
            </a:r>
          </a:p>
          <a:p>
            <a:pPr marL="633413" indent="-352425">
              <a:buFont typeface="Calibri" pitchFamily="34" charset="0"/>
              <a:buAutoNum type="arabicPeriod"/>
            </a:pPr>
            <a:endParaRPr lang="en-US" sz="2500" dirty="0"/>
          </a:p>
          <a:p>
            <a:pPr marL="633413" indent="-352425">
              <a:buFont typeface="Calibri" pitchFamily="34" charset="0"/>
              <a:buAutoNum type="arabicPeriod"/>
            </a:pPr>
            <a:r>
              <a:rPr lang="en-US" sz="2500" b="1" dirty="0"/>
              <a:t>Lack of incentives</a:t>
            </a:r>
            <a:r>
              <a:rPr lang="en-US" sz="2500" dirty="0"/>
              <a:t>: compensation based on dispensing productivity rather than patient care.</a:t>
            </a:r>
          </a:p>
          <a:p>
            <a:pPr marL="633413" indent="-352425">
              <a:buFont typeface="Calibri" pitchFamily="34" charset="0"/>
              <a:buAutoNum type="arabicPeriod"/>
            </a:pPr>
            <a:endParaRPr lang="en-US" sz="2500" dirty="0"/>
          </a:p>
          <a:p>
            <a:pPr marL="633413" indent="-352425">
              <a:buFont typeface="Calibri" pitchFamily="34" charset="0"/>
              <a:buAutoNum type="arabicPeriod"/>
            </a:pPr>
            <a:r>
              <a:rPr lang="en-US" sz="2500" b="1" dirty="0"/>
              <a:t>Logistical</a:t>
            </a:r>
            <a:r>
              <a:rPr lang="en-US" sz="2500" dirty="0"/>
              <a:t>: pharmacies not designed to do consultations, disease monitoring and provide drug information.</a:t>
            </a:r>
            <a:endParaRPr lang="en-US" sz="25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839200" cy="12192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MTM: Opportunities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229600" cy="4953000"/>
          </a:xfrm>
        </p:spPr>
        <p:txBody>
          <a:bodyPr/>
          <a:lstStyle/>
          <a:p>
            <a:pPr marL="633413" indent="-352425">
              <a:buFont typeface="Wingdings" pitchFamily="2" charset="2"/>
              <a:buChar char="§"/>
            </a:pPr>
            <a:r>
              <a:rPr lang="en-US" sz="2400" b="1" dirty="0"/>
              <a:t>Medicare Prescription Drug Improvement and Modernization Act of 2003 </a:t>
            </a:r>
          </a:p>
          <a:p>
            <a:pPr marL="962025" lvl="1" indent="-352425">
              <a:buFont typeface="Wingdings" pitchFamily="2" charset="2"/>
              <a:buChar char="§"/>
            </a:pPr>
            <a:r>
              <a:rPr lang="en-US" sz="2000" dirty="0"/>
              <a:t>Created Medicare Part D</a:t>
            </a:r>
            <a:endParaRPr lang="en-US" sz="2400" dirty="0"/>
          </a:p>
          <a:p>
            <a:pPr marL="962025" lvl="1" indent="-352425">
              <a:buFont typeface="Wingdings" pitchFamily="2" charset="2"/>
              <a:buChar char="§"/>
            </a:pPr>
            <a:endParaRPr lang="en-US" sz="2400" dirty="0"/>
          </a:p>
          <a:p>
            <a:pPr marL="962025" lvl="1" indent="-352425">
              <a:buFont typeface="Wingdings" pitchFamily="2" charset="2"/>
              <a:buChar char="§"/>
            </a:pPr>
            <a:endParaRPr lang="en-US" sz="2400" dirty="0"/>
          </a:p>
          <a:p>
            <a:pPr marL="633413" indent="-352425">
              <a:buFont typeface="Wingdings" pitchFamily="2" charset="2"/>
              <a:buChar char="§"/>
            </a:pPr>
            <a:r>
              <a:rPr lang="en-US" sz="2400" dirty="0">
                <a:hlinkClick r:id="rId3"/>
              </a:rPr>
              <a:t>http://www.cms.gov/PrescriptionDrugCovContra/Downloads/2010CallLetter.pdf</a:t>
            </a:r>
            <a:endParaRPr lang="en-US" sz="2400" dirty="0"/>
          </a:p>
          <a:p>
            <a:pPr marL="633413" indent="-352425"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Student Learning Outcomes – Lecture 3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914400"/>
            <a:ext cx="8458200" cy="5715000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400" b="1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1. Describe the characteristics of a profession. 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2. Describe the education, training, and prescribing abilities of various health care professionals.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3. Describe the dynamics of the current and future physician market.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4. List and describe the trends associated with care and health care professionals.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5.  Identify and describe the advantages of interdisciplinary care for the various stakeholders.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6.  Describe the impact of the professional trends discussed.</a:t>
            </a:r>
          </a:p>
          <a:p>
            <a:pPr marL="411480" fontAlgn="auto">
              <a:spcAft>
                <a:spcPts val="0"/>
              </a:spcAft>
              <a:buFont typeface="Wingdings"/>
              <a:buNone/>
              <a:defRPr/>
            </a:pPr>
            <a:endParaRPr 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839200" cy="12192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MTM: Opportunities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229600" cy="4953000"/>
          </a:xfrm>
        </p:spPr>
        <p:txBody>
          <a:bodyPr>
            <a:normAutofit/>
          </a:bodyPr>
          <a:lstStyle/>
          <a:p>
            <a:pPr marL="633413" indent="-352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The Asheville Project</a:t>
            </a:r>
          </a:p>
          <a:p>
            <a:pPr marL="962597" lvl="1" indent="-352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000" dirty="0"/>
              <a:t>Ongoing private sector venture</a:t>
            </a:r>
          </a:p>
          <a:p>
            <a:pPr marL="962597" lvl="1" indent="-352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000" dirty="0"/>
              <a:t>Pharmacists reimbursed for pharmaceutical care services (initially for diabetes)</a:t>
            </a:r>
          </a:p>
          <a:p>
            <a:pPr marL="962597" lvl="1" indent="-352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000" dirty="0"/>
              <a:t>Proven to improve outcomes and save money</a:t>
            </a:r>
            <a:endParaRPr lang="en-US" sz="2000" b="1" dirty="0"/>
          </a:p>
          <a:p>
            <a:pPr marL="1195388" lvl="1" indent="-336550" fontAlgn="auto">
              <a:spcAft>
                <a:spcPts val="0"/>
              </a:spcAft>
              <a:buFont typeface="Wingdings"/>
              <a:buChar char=""/>
              <a:defRPr/>
            </a:pPr>
            <a:endParaRPr lang="en-US" sz="2400" dirty="0"/>
          </a:p>
          <a:p>
            <a:pPr marL="866204" indent="-33655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>
                <a:hlinkClick r:id="rId3"/>
              </a:rPr>
              <a:t>http://theashevilleproject.net/</a:t>
            </a:r>
            <a:endParaRPr lang="en-US" sz="2800" dirty="0"/>
          </a:p>
          <a:p>
            <a:pPr marL="866204" indent="-33655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839200" cy="12192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Pharmaceutical Care 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686800" cy="5486400"/>
          </a:xfrm>
        </p:spPr>
        <p:txBody>
          <a:bodyPr/>
          <a:lstStyle/>
          <a:p>
            <a:pPr marL="633413" indent="-352425"/>
            <a:r>
              <a:rPr lang="en-US" sz="3200" b="1" dirty="0"/>
              <a:t>Pharmacists in Business</a:t>
            </a:r>
          </a:p>
          <a:p>
            <a:pPr marL="742950" lvl="1"/>
            <a:r>
              <a:rPr lang="en-US" dirty="0"/>
              <a:t>Pharmacy Ownership</a:t>
            </a:r>
          </a:p>
          <a:p>
            <a:pPr marL="1143000" lvl="2"/>
            <a:r>
              <a:rPr lang="en-US" dirty="0"/>
              <a:t>How?</a:t>
            </a:r>
          </a:p>
          <a:p>
            <a:pPr marL="1408112" lvl="3"/>
            <a:r>
              <a:rPr lang="en-US" dirty="0"/>
              <a:t>From scratch</a:t>
            </a:r>
          </a:p>
          <a:p>
            <a:pPr marL="1408112" lvl="3"/>
            <a:endParaRPr lang="en-US" dirty="0"/>
          </a:p>
          <a:p>
            <a:pPr marL="1408112" lvl="3"/>
            <a:endParaRPr lang="en-US" dirty="0"/>
          </a:p>
          <a:p>
            <a:pPr marL="1408112" lvl="3"/>
            <a:r>
              <a:rPr lang="en-US" dirty="0"/>
              <a:t>Buy existing</a:t>
            </a:r>
          </a:p>
          <a:p>
            <a:pPr marL="1408112" lvl="3"/>
            <a:endParaRPr lang="en-US" dirty="0"/>
          </a:p>
          <a:p>
            <a:pPr marL="1408112" lvl="3"/>
            <a:endParaRPr lang="en-US" dirty="0"/>
          </a:p>
          <a:p>
            <a:pPr marL="1408112" lvl="3"/>
            <a:r>
              <a:rPr lang="en-US" dirty="0"/>
              <a:t>Junior Partnership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839200" cy="12192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Pharmaceutical Care 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686800" cy="5486400"/>
          </a:xfrm>
        </p:spPr>
        <p:txBody>
          <a:bodyPr/>
          <a:lstStyle/>
          <a:p>
            <a:pPr marL="633413" indent="-352425"/>
            <a:r>
              <a:rPr lang="en-US" sz="3200" b="1" dirty="0"/>
              <a:t>Pharmacists in Business</a:t>
            </a:r>
          </a:p>
          <a:p>
            <a:pPr marL="742950" lvl="1"/>
            <a:r>
              <a:rPr lang="en-US" dirty="0"/>
              <a:t>Pharmacy Ownership</a:t>
            </a:r>
          </a:p>
          <a:p>
            <a:pPr marL="887412" lvl="1"/>
            <a:r>
              <a:rPr lang="en-US" dirty="0"/>
              <a:t>Examples</a:t>
            </a:r>
          </a:p>
          <a:p>
            <a:pPr marL="1143000" lvl="2"/>
            <a:r>
              <a:rPr lang="en-US" dirty="0"/>
              <a:t>Barney’s Pharmacy – Augusta, GA</a:t>
            </a:r>
          </a:p>
          <a:p>
            <a:pPr marL="1600200" lvl="3"/>
            <a:r>
              <a:rPr lang="en-US" dirty="0">
                <a:hlinkClick r:id="rId3"/>
              </a:rPr>
              <a:t>http://barneysrx.com/</a:t>
            </a:r>
            <a:endParaRPr lang="en-US" dirty="0"/>
          </a:p>
          <a:p>
            <a:pPr marL="1600200" lvl="3"/>
            <a:r>
              <a:rPr lang="en-US" dirty="0">
                <a:hlinkClick r:id="rId4"/>
              </a:rPr>
              <a:t>http://www.nytimes.com/2010/08/14/health/14pharmacist.html</a:t>
            </a:r>
            <a:endParaRPr lang="en-US" dirty="0"/>
          </a:p>
          <a:p>
            <a:pPr marL="1143000" lvl="2"/>
            <a:endParaRPr lang="en-US" dirty="0"/>
          </a:p>
          <a:p>
            <a:pPr marL="1143000" lvl="2"/>
            <a:r>
              <a:rPr lang="en-US" dirty="0"/>
              <a:t>Specialty Compounding</a:t>
            </a:r>
          </a:p>
          <a:p>
            <a:pPr marL="1600200" lvl="3"/>
            <a:r>
              <a:rPr lang="en-US" dirty="0">
                <a:hlinkClick r:id="rId5"/>
              </a:rPr>
              <a:t>http://www.psipharmacy.com/</a:t>
            </a:r>
          </a:p>
          <a:p>
            <a:pPr marL="1600200" lvl="3"/>
            <a:r>
              <a:rPr lang="en-US" dirty="0">
                <a:hlinkClick r:id="rId5"/>
              </a:rPr>
              <a:t>http://www.rxdamer.com/default.asp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839200" cy="12192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Pharmaceutical Care 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686800" cy="5486400"/>
          </a:xfrm>
        </p:spPr>
        <p:txBody>
          <a:bodyPr/>
          <a:lstStyle/>
          <a:p>
            <a:pPr marL="633413" indent="-352425"/>
            <a:r>
              <a:rPr lang="en-US" sz="3200" b="1" dirty="0"/>
              <a:t>Pharmacists in Business</a:t>
            </a:r>
          </a:p>
          <a:p>
            <a:pPr marL="742950" lvl="1"/>
            <a:r>
              <a:rPr lang="en-US" dirty="0"/>
              <a:t>Education</a:t>
            </a:r>
          </a:p>
          <a:p>
            <a:pPr marL="1143000" lvl="2"/>
            <a:r>
              <a:rPr lang="en-US" dirty="0" err="1"/>
              <a:t>Pharma</a:t>
            </a:r>
            <a:r>
              <a:rPr lang="en-US" dirty="0"/>
              <a:t> Speaker/Writer</a:t>
            </a:r>
          </a:p>
          <a:p>
            <a:pPr marL="1143000" lvl="2"/>
            <a:endParaRPr lang="en-US" dirty="0"/>
          </a:p>
          <a:p>
            <a:pPr marL="1143000" lvl="2"/>
            <a:r>
              <a:rPr lang="en-US" dirty="0"/>
              <a:t>Continuing Education</a:t>
            </a:r>
          </a:p>
          <a:p>
            <a:pPr marL="1143000" lvl="2"/>
            <a:endParaRPr lang="en-US" dirty="0"/>
          </a:p>
          <a:p>
            <a:pPr marL="1143000" lvl="2"/>
            <a:r>
              <a:rPr lang="en-US" dirty="0"/>
              <a:t>Immunization Training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839200" cy="12192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Pharmaceutical Care 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686800" cy="5486400"/>
          </a:xfrm>
        </p:spPr>
        <p:txBody>
          <a:bodyPr/>
          <a:lstStyle/>
          <a:p>
            <a:pPr marL="633413" indent="-352425"/>
            <a:r>
              <a:rPr lang="en-US" sz="3200" b="1" dirty="0"/>
              <a:t>Pharmacists in Business</a:t>
            </a:r>
          </a:p>
          <a:p>
            <a:pPr marL="742950" lvl="1"/>
            <a:r>
              <a:rPr lang="en-US" dirty="0"/>
              <a:t>Web-based Business</a:t>
            </a:r>
          </a:p>
          <a:p>
            <a:pPr marL="1143000" lvl="2"/>
            <a:r>
              <a:rPr lang="en-US" dirty="0">
                <a:hlinkClick r:id="rId3"/>
              </a:rPr>
              <a:t>https://askjoedimatteo.com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143000" lvl="2"/>
            <a:r>
              <a:rPr lang="en-US" dirty="0">
                <a:hlinkClick r:id="rId4"/>
              </a:rPr>
              <a:t>https://www.btpharmacyconsulting.com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1143000" lvl="2"/>
            <a:endParaRPr lang="en-US" dirty="0"/>
          </a:p>
          <a:p>
            <a:pPr marL="742950" lvl="1"/>
            <a:r>
              <a:rPr lang="en-US" dirty="0"/>
              <a:t>MTM</a:t>
            </a:r>
          </a:p>
          <a:p>
            <a:pPr marL="1143000" lvl="2"/>
            <a:r>
              <a:rPr lang="en-US" dirty="0">
                <a:hlinkClick r:id="rId5"/>
              </a:rPr>
              <a:t>www.pharmmd.com</a:t>
            </a:r>
            <a:endParaRPr lang="en-US" dirty="0"/>
          </a:p>
          <a:p>
            <a:pPr marL="1143000" lvl="2"/>
            <a:endParaRPr lang="en-US" dirty="0"/>
          </a:p>
          <a:p>
            <a:pPr marL="1143000" lvl="2"/>
            <a:r>
              <a:rPr lang="en-US" dirty="0">
                <a:hlinkClick r:id="rId6"/>
              </a:rPr>
              <a:t>http://www.cpshealth.com/web/default.aspx</a:t>
            </a:r>
            <a:endParaRPr lang="en-US" dirty="0"/>
          </a:p>
          <a:p>
            <a:pPr marL="1600200" lvl="3"/>
            <a:r>
              <a:rPr lang="en-US" dirty="0">
                <a:hlinkClick r:id="rId7"/>
              </a:rPr>
              <a:t>http://www.pharmacist.com/AM/Template.cfm?Section=Home2&amp;CONTENTID=23856&amp;TEMPLATE=/CM/ContentDisplay.cfm</a:t>
            </a:r>
            <a:endParaRPr lang="en-US" dirty="0"/>
          </a:p>
          <a:p>
            <a:pPr marL="1600200" lvl="3"/>
            <a:endParaRPr lang="en-US" dirty="0"/>
          </a:p>
          <a:p>
            <a:pPr marL="1143000" lvl="2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715963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Objectives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990600"/>
            <a:ext cx="86106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1. Identify the educational and career paths for pharmacy and describe trends within the pharmacy workforce.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2. Describe the major pharmacy professional organizations, their role, and benefits of membership.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3. Define pharmaceutical care / medication therapy management and describe its desired outcomes and basic functions.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4. Describe the barriers and opportunities associated with pharmaceutical care / medication therapy management.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5. Identify and describe business and entrepreneurial opportunities for pharmacists.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715963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Student Learning Outcomes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990600"/>
            <a:ext cx="86106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1. Identify the educational and career paths for pharmacy and describe trends within the pharmacy workforce.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2. Describe the major pharmacy professional organizations, their role, and benefits of membership.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3. Define pharmaceutical care / medication therapy management and describe its desired outcomes and basic functions.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4. Describe the barriers and opportunities associated with pharmaceutical care / medication therapy management.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5. Identify and describe business and entrepreneurial opportunities for pharmacists.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Pharmacists: Education and Training 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b="1" dirty="0">
                <a:hlinkClick r:id="rId3"/>
              </a:rPr>
              <a:t>https://www.aacp.org/article/academic-pharmacys-vital-statistics</a:t>
            </a:r>
            <a:r>
              <a:rPr lang="en-US" sz="2000" b="1" dirty="0"/>
              <a:t> </a:t>
            </a:r>
            <a:r>
              <a:rPr lang="en-US" sz="2800" b="1" dirty="0"/>
              <a:t>2004:</a:t>
            </a:r>
            <a:r>
              <a:rPr lang="en-US" sz="2800" dirty="0"/>
              <a:t> </a:t>
            </a:r>
          </a:p>
          <a:p>
            <a:pPr lvl="1"/>
            <a:r>
              <a:rPr lang="en-US" dirty="0"/>
              <a:t>89 colleges of pharmacy</a:t>
            </a:r>
          </a:p>
          <a:p>
            <a:r>
              <a:rPr lang="en-US" sz="2800" b="1" dirty="0"/>
              <a:t>2018:</a:t>
            </a:r>
            <a:endParaRPr lang="en-US" sz="2800" dirty="0"/>
          </a:p>
          <a:p>
            <a:pPr lvl="1"/>
            <a:r>
              <a:rPr lang="en-US" dirty="0"/>
              <a:t>142 accredited (full or candidate)</a:t>
            </a:r>
          </a:p>
          <a:p>
            <a:pPr lvl="2"/>
            <a:r>
              <a:rPr lang="en-US" sz="2600" dirty="0"/>
              <a:t>1 with pre-candidate status</a:t>
            </a:r>
          </a:p>
          <a:p>
            <a:r>
              <a:rPr lang="en-US" sz="2800" b="1" dirty="0"/>
              <a:t>2016-17</a:t>
            </a:r>
            <a:r>
              <a:rPr lang="en-US" sz="3200" b="1" dirty="0"/>
              <a:t>:</a:t>
            </a:r>
          </a:p>
          <a:p>
            <a:pPr lvl="1"/>
            <a:r>
              <a:rPr lang="en-US" sz="2800" dirty="0"/>
              <a:t>14,502 Pharm.D. degrees awarded </a:t>
            </a:r>
          </a:p>
          <a:p>
            <a:pPr lvl="2"/>
            <a:r>
              <a:rPr lang="en-US" dirty="0"/>
              <a:t>61.9 percent females and 38.1 percent males </a:t>
            </a:r>
          </a:p>
          <a:p>
            <a:pPr lvl="2"/>
            <a:r>
              <a:rPr lang="en-US" dirty="0"/>
              <a:t>217 post-B.S. </a:t>
            </a:r>
            <a:r>
              <a:rPr lang="en-US" dirty="0" err="1"/>
              <a:t>Pharm.D</a:t>
            </a:r>
            <a:r>
              <a:rPr lang="en-US" dirty="0"/>
              <a:t>. degrees 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Pharmacists: Education and Training 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Post-graduate studies</a:t>
            </a:r>
          </a:p>
          <a:p>
            <a:pPr lvl="2"/>
            <a:r>
              <a:rPr lang="en-US" dirty="0"/>
              <a:t>79 colleges offer M.S. and/or Ph.D.</a:t>
            </a:r>
          </a:p>
          <a:p>
            <a:pPr lvl="2">
              <a:buFont typeface="Wingdings 2" pitchFamily="18" charset="2"/>
              <a:buNone/>
            </a:pPr>
            <a:endParaRPr lang="en-US" dirty="0"/>
          </a:p>
          <a:p>
            <a:pPr lvl="2"/>
            <a:r>
              <a:rPr lang="en-US" dirty="0"/>
              <a:t>1-year Residencies</a:t>
            </a:r>
          </a:p>
          <a:p>
            <a:pPr lvl="3"/>
            <a:r>
              <a:rPr lang="en-US" dirty="0"/>
              <a:t>Practice focus</a:t>
            </a:r>
          </a:p>
          <a:p>
            <a:pPr lvl="3"/>
            <a:r>
              <a:rPr lang="en-US" dirty="0">
                <a:hlinkClick r:id="rId3"/>
              </a:rPr>
              <a:t>http://accred.ashp.org/aps/pages/directory/residencyProgramSearch.aspx</a:t>
            </a:r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2-year Fellowships</a:t>
            </a:r>
          </a:p>
          <a:p>
            <a:pPr lvl="3"/>
            <a:r>
              <a:rPr lang="en-US" dirty="0"/>
              <a:t>Increased research focus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Pharmacists: Careers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2286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>
                <a:hlinkClick r:id="rId3"/>
              </a:rPr>
              <a:t>http://www.bls.gov/ooh/healthcare/pharmacists.htm</a:t>
            </a:r>
            <a:endParaRPr lang="en-US" sz="2800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Academia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Ambulatory Care 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Community / Retail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Consulting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Federal - Armed Services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Federal - Public Health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Hospital / Institutional 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Informatics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Managed Care 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Pharmaceutical Sciences / Industry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Other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800" dirty="0"/>
          </a:p>
          <a:p>
            <a:pPr marL="1261872" lvl="3" fontAlgn="auto">
              <a:spcAft>
                <a:spcPts val="0"/>
              </a:spcAft>
              <a:buClr>
                <a:schemeClr val="accent3"/>
              </a:buClr>
              <a:buFont typeface="Wingdings 3"/>
              <a:buChar char=""/>
              <a:defRPr/>
            </a:pPr>
            <a:endParaRPr lang="en-US" dirty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715000" y="5486400"/>
            <a:ext cx="342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www.rxinsider.com</a:t>
            </a:r>
            <a:endParaRPr lang="en-US" dirty="0"/>
          </a:p>
          <a:p>
            <a:r>
              <a:rPr lang="en-US" dirty="0">
                <a:hlinkClick r:id="rId5"/>
              </a:rPr>
              <a:t>www.rxcareercenter.com</a:t>
            </a:r>
            <a:endParaRPr lang="en-US" dirty="0"/>
          </a:p>
          <a:p>
            <a:r>
              <a:rPr lang="en-US" dirty="0">
                <a:hlinkClick r:id="rId6"/>
              </a:rPr>
              <a:t>www.pharmacyjobcenter.com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762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Pharmacists: Workforce Trends</a:t>
            </a:r>
            <a:b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2000" b="1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229600" cy="54102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Increased # of Females</a:t>
            </a:r>
          </a:p>
          <a:p>
            <a:pPr lvl="1"/>
            <a:r>
              <a:rPr lang="en-US" sz="2400" dirty="0"/>
              <a:t>Especially in industry and other non-patient care settings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Advanced Training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Direct patient care</a:t>
            </a:r>
          </a:p>
          <a:p>
            <a:endParaRPr lang="en-US" sz="2800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8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229600" cy="762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  <a:t>Pharmacists: Workforce Trends</a:t>
            </a:r>
            <a:br>
              <a:rPr lang="en-US" sz="3600" b="1" dirty="0">
                <a:solidFill>
                  <a:schemeClr val="tx2">
                    <a:satMod val="200000"/>
                  </a:schemeClr>
                </a:solidFill>
              </a:rPr>
            </a:br>
            <a:endParaRPr lang="en-US" sz="2000" b="1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229600" cy="54102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Demand characteristics </a:t>
            </a:r>
          </a:p>
          <a:p>
            <a:pPr lvl="1"/>
            <a:r>
              <a:rPr lang="en-US" sz="2400" dirty="0">
                <a:hlinkClick r:id="rId3"/>
              </a:rPr>
              <a:t>https://pharmacymanpower.com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>
                <a:hlinkClick r:id="rId4"/>
              </a:rPr>
              <a:t>https://pharmacymanpower.com/archive/SummaryReport2018Q3.pdf</a:t>
            </a:r>
            <a:endParaRPr lang="en-US" sz="2400" dirty="0"/>
          </a:p>
          <a:p>
            <a:pPr lvl="1"/>
            <a:endParaRPr lang="en-US" sz="2800" dirty="0"/>
          </a:p>
          <a:p>
            <a:r>
              <a:rPr lang="en-US" sz="2800" dirty="0"/>
              <a:t>Economic issues &amp; portability</a:t>
            </a:r>
            <a:endParaRPr lang="en-US" dirty="0"/>
          </a:p>
          <a:p>
            <a:pPr lvl="1"/>
            <a:r>
              <a:rPr lang="en-US" sz="2400" dirty="0">
                <a:hlinkClick r:id="rId5"/>
              </a:rPr>
              <a:t>www.money.cnn.com</a:t>
            </a:r>
            <a:r>
              <a:rPr lang="en-US" sz="2400" dirty="0"/>
              <a:t> </a:t>
            </a:r>
          </a:p>
          <a:p>
            <a:pPr marL="454025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1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0207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Pharmacy Profession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229600" cy="5410200"/>
          </a:xfrm>
        </p:spPr>
        <p:txBody>
          <a:bodyPr/>
          <a:lstStyle/>
          <a:p>
            <a:pPr marL="0" indent="0">
              <a:buFont typeface="Wingdings" pitchFamily="2" charset="2"/>
              <a:buChar char="§"/>
            </a:pPr>
            <a:r>
              <a:rPr lang="en-US" dirty="0"/>
              <a:t> Overall Professional Issues</a:t>
            </a:r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r>
              <a:rPr lang="en-US" dirty="0"/>
              <a:t> Product vs. Patient Orientation</a:t>
            </a:r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r>
              <a:rPr lang="en-US" dirty="0"/>
              <a:t> Reimbursement for Services Provided</a:t>
            </a:r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  <a:p>
            <a:pPr marL="328613" lvl="1" indent="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6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1703</TotalTime>
  <Words>985</Words>
  <Application>Microsoft Office PowerPoint</Application>
  <PresentationFormat>On-screen Show (4:3)</PresentationFormat>
  <Paragraphs>255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Metro</vt:lpstr>
      <vt:lpstr>The Pharmacist and the  Pharmacy Profession</vt:lpstr>
      <vt:lpstr>Student Learning Outcomes – Lecture 3</vt:lpstr>
      <vt:lpstr>Student Learning Outcomes</vt:lpstr>
      <vt:lpstr>Pharmacists: Education and Training </vt:lpstr>
      <vt:lpstr>Pharmacists: Education and Training </vt:lpstr>
      <vt:lpstr>Pharmacists: Careers</vt:lpstr>
      <vt:lpstr>Pharmacists: Workforce Trends </vt:lpstr>
      <vt:lpstr>Pharmacists: Workforce Trends </vt:lpstr>
      <vt:lpstr>Pharmacy Profession</vt:lpstr>
      <vt:lpstr>Pharmacy Profession</vt:lpstr>
      <vt:lpstr>Professional Organizations</vt:lpstr>
      <vt:lpstr>Professional Organizations</vt:lpstr>
      <vt:lpstr>Professional Organizations</vt:lpstr>
      <vt:lpstr>Pharmaceutical Care</vt:lpstr>
      <vt:lpstr>Pharmaceutical Care</vt:lpstr>
      <vt:lpstr>Pharmaceutical Care</vt:lpstr>
      <vt:lpstr>Pharmaceutical Care</vt:lpstr>
      <vt:lpstr>MTM: Barriers </vt:lpstr>
      <vt:lpstr>MTM: Opportunities </vt:lpstr>
      <vt:lpstr>MTM: Opportunities </vt:lpstr>
      <vt:lpstr>Pharmaceutical Care  </vt:lpstr>
      <vt:lpstr>Pharmaceutical Care  </vt:lpstr>
      <vt:lpstr>Pharmaceutical Care  </vt:lpstr>
      <vt:lpstr>Pharmaceutical Care  </vt:lpstr>
      <vt:lpstr>Objectives</vt:lpstr>
    </vt:vector>
  </TitlesOfParts>
  <Company>Jones &amp; Bartlett Publishers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 Health Care Delivery A Primer for Pharmacists  Fourth Edition</dc:title>
  <dc:creator>Maroa</dc:creator>
  <cp:lastModifiedBy>Brent Rollins</cp:lastModifiedBy>
  <cp:revision>142</cp:revision>
  <dcterms:created xsi:type="dcterms:W3CDTF">2008-02-06T15:09:46Z</dcterms:created>
  <dcterms:modified xsi:type="dcterms:W3CDTF">2018-11-26T17:35:09Z</dcterms:modified>
</cp:coreProperties>
</file>