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65"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9C4F41-D940-4466-B0B1-688FBB3A299C}" type="datetimeFigureOut">
              <a:rPr lang="en-US" smtClean="0"/>
              <a:t>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E06AD5-EDFF-4BEA-A990-0B40B90342FE}" type="slidenum">
              <a:rPr lang="en-US" smtClean="0"/>
              <a:t>‹#›</a:t>
            </a:fld>
            <a:endParaRPr lang="en-US"/>
          </a:p>
        </p:txBody>
      </p:sp>
    </p:spTree>
    <p:extLst>
      <p:ext uri="{BB962C8B-B14F-4D97-AF65-F5344CB8AC3E}">
        <p14:creationId xmlns:p14="http://schemas.microsoft.com/office/powerpoint/2010/main" val="271762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9C4F41-D940-4466-B0B1-688FBB3A299C}" type="datetimeFigureOut">
              <a:rPr lang="en-US" smtClean="0"/>
              <a:t>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E06AD5-EDFF-4BEA-A990-0B40B90342FE}" type="slidenum">
              <a:rPr lang="en-US" smtClean="0"/>
              <a:t>‹#›</a:t>
            </a:fld>
            <a:endParaRPr lang="en-US"/>
          </a:p>
        </p:txBody>
      </p:sp>
    </p:spTree>
    <p:extLst>
      <p:ext uri="{BB962C8B-B14F-4D97-AF65-F5344CB8AC3E}">
        <p14:creationId xmlns:p14="http://schemas.microsoft.com/office/powerpoint/2010/main" val="66297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9C4F41-D940-4466-B0B1-688FBB3A299C}" type="datetimeFigureOut">
              <a:rPr lang="en-US" smtClean="0"/>
              <a:t>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E06AD5-EDFF-4BEA-A990-0B40B90342FE}" type="slidenum">
              <a:rPr lang="en-US" smtClean="0"/>
              <a:t>‹#›</a:t>
            </a:fld>
            <a:endParaRPr lang="en-US"/>
          </a:p>
        </p:txBody>
      </p:sp>
    </p:spTree>
    <p:extLst>
      <p:ext uri="{BB962C8B-B14F-4D97-AF65-F5344CB8AC3E}">
        <p14:creationId xmlns:p14="http://schemas.microsoft.com/office/powerpoint/2010/main" val="3042190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9C4F41-D940-4466-B0B1-688FBB3A299C}" type="datetimeFigureOut">
              <a:rPr lang="en-US" smtClean="0"/>
              <a:t>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E06AD5-EDFF-4BEA-A990-0B40B90342FE}" type="slidenum">
              <a:rPr lang="en-US" smtClean="0"/>
              <a:t>‹#›</a:t>
            </a:fld>
            <a:endParaRPr lang="en-US"/>
          </a:p>
        </p:txBody>
      </p:sp>
    </p:spTree>
    <p:extLst>
      <p:ext uri="{BB962C8B-B14F-4D97-AF65-F5344CB8AC3E}">
        <p14:creationId xmlns:p14="http://schemas.microsoft.com/office/powerpoint/2010/main" val="1627686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9C4F41-D940-4466-B0B1-688FBB3A299C}" type="datetimeFigureOut">
              <a:rPr lang="en-US" smtClean="0"/>
              <a:t>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E06AD5-EDFF-4BEA-A990-0B40B90342FE}" type="slidenum">
              <a:rPr lang="en-US" smtClean="0"/>
              <a:t>‹#›</a:t>
            </a:fld>
            <a:endParaRPr lang="en-US"/>
          </a:p>
        </p:txBody>
      </p:sp>
    </p:spTree>
    <p:extLst>
      <p:ext uri="{BB962C8B-B14F-4D97-AF65-F5344CB8AC3E}">
        <p14:creationId xmlns:p14="http://schemas.microsoft.com/office/powerpoint/2010/main" val="3007622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9C4F41-D940-4466-B0B1-688FBB3A299C}" type="datetimeFigureOut">
              <a:rPr lang="en-US" smtClean="0"/>
              <a:t>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E06AD5-EDFF-4BEA-A990-0B40B90342FE}" type="slidenum">
              <a:rPr lang="en-US" smtClean="0"/>
              <a:t>‹#›</a:t>
            </a:fld>
            <a:endParaRPr lang="en-US"/>
          </a:p>
        </p:txBody>
      </p:sp>
    </p:spTree>
    <p:extLst>
      <p:ext uri="{BB962C8B-B14F-4D97-AF65-F5344CB8AC3E}">
        <p14:creationId xmlns:p14="http://schemas.microsoft.com/office/powerpoint/2010/main" val="1417754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9C4F41-D940-4466-B0B1-688FBB3A299C}" type="datetimeFigureOut">
              <a:rPr lang="en-US" smtClean="0"/>
              <a:t>5/7/2019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E06AD5-EDFF-4BEA-A990-0B40B90342FE}" type="slidenum">
              <a:rPr lang="en-US" smtClean="0"/>
              <a:t>‹#›</a:t>
            </a:fld>
            <a:endParaRPr lang="en-US"/>
          </a:p>
        </p:txBody>
      </p:sp>
    </p:spTree>
    <p:extLst>
      <p:ext uri="{BB962C8B-B14F-4D97-AF65-F5344CB8AC3E}">
        <p14:creationId xmlns:p14="http://schemas.microsoft.com/office/powerpoint/2010/main" val="404737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9C4F41-D940-4466-B0B1-688FBB3A299C}" type="datetimeFigureOut">
              <a:rPr lang="en-US" smtClean="0"/>
              <a:t>5/7/2019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E06AD5-EDFF-4BEA-A990-0B40B90342FE}" type="slidenum">
              <a:rPr lang="en-US" smtClean="0"/>
              <a:t>‹#›</a:t>
            </a:fld>
            <a:endParaRPr lang="en-US"/>
          </a:p>
        </p:txBody>
      </p:sp>
    </p:spTree>
    <p:extLst>
      <p:ext uri="{BB962C8B-B14F-4D97-AF65-F5344CB8AC3E}">
        <p14:creationId xmlns:p14="http://schemas.microsoft.com/office/powerpoint/2010/main" val="2796913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9C4F41-D940-4466-B0B1-688FBB3A299C}" type="datetimeFigureOut">
              <a:rPr lang="en-US" smtClean="0"/>
              <a:t>5/7/2019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E06AD5-EDFF-4BEA-A990-0B40B90342FE}" type="slidenum">
              <a:rPr lang="en-US" smtClean="0"/>
              <a:t>‹#›</a:t>
            </a:fld>
            <a:endParaRPr lang="en-US"/>
          </a:p>
        </p:txBody>
      </p:sp>
    </p:spTree>
    <p:extLst>
      <p:ext uri="{BB962C8B-B14F-4D97-AF65-F5344CB8AC3E}">
        <p14:creationId xmlns:p14="http://schemas.microsoft.com/office/powerpoint/2010/main" val="1882381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9C4F41-D940-4466-B0B1-688FBB3A299C}" type="datetimeFigureOut">
              <a:rPr lang="en-US" smtClean="0"/>
              <a:t>5/7/2019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E06AD5-EDFF-4BEA-A990-0B40B90342FE}" type="slidenum">
              <a:rPr lang="en-US" smtClean="0"/>
              <a:t>‹#›</a:t>
            </a:fld>
            <a:endParaRPr lang="en-US"/>
          </a:p>
        </p:txBody>
      </p:sp>
    </p:spTree>
    <p:extLst>
      <p:ext uri="{BB962C8B-B14F-4D97-AF65-F5344CB8AC3E}">
        <p14:creationId xmlns:p14="http://schemas.microsoft.com/office/powerpoint/2010/main" val="2666943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9C4F41-D940-4466-B0B1-688FBB3A299C}" type="datetimeFigureOut">
              <a:rPr lang="en-US" smtClean="0"/>
              <a:t>5/7/2019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E06AD5-EDFF-4BEA-A990-0B40B90342FE}" type="slidenum">
              <a:rPr lang="en-US" smtClean="0"/>
              <a:t>‹#›</a:t>
            </a:fld>
            <a:endParaRPr lang="en-US"/>
          </a:p>
        </p:txBody>
      </p:sp>
    </p:spTree>
    <p:extLst>
      <p:ext uri="{BB962C8B-B14F-4D97-AF65-F5344CB8AC3E}">
        <p14:creationId xmlns:p14="http://schemas.microsoft.com/office/powerpoint/2010/main" val="1335915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9C4F41-D940-4466-B0B1-688FBB3A299C}" type="datetimeFigureOut">
              <a:rPr lang="en-US" smtClean="0"/>
              <a:t>5/7/2019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E06AD5-EDFF-4BEA-A990-0B40B90342FE}" type="slidenum">
              <a:rPr lang="en-US" smtClean="0"/>
              <a:t>‹#›</a:t>
            </a:fld>
            <a:endParaRPr lang="en-US"/>
          </a:p>
        </p:txBody>
      </p:sp>
    </p:spTree>
    <p:extLst>
      <p:ext uri="{BB962C8B-B14F-4D97-AF65-F5344CB8AC3E}">
        <p14:creationId xmlns:p14="http://schemas.microsoft.com/office/powerpoint/2010/main" val="3991147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9C4F41-D940-4466-B0B1-688FBB3A299C}" type="datetimeFigureOut">
              <a:rPr lang="en-US" smtClean="0"/>
              <a:t>5/7/2019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E06AD5-EDFF-4BEA-A990-0B40B90342FE}" type="slidenum">
              <a:rPr lang="en-US" smtClean="0"/>
              <a:t>‹#›</a:t>
            </a:fld>
            <a:endParaRPr lang="en-US"/>
          </a:p>
        </p:txBody>
      </p:sp>
    </p:spTree>
    <p:extLst>
      <p:ext uri="{BB962C8B-B14F-4D97-AF65-F5344CB8AC3E}">
        <p14:creationId xmlns:p14="http://schemas.microsoft.com/office/powerpoint/2010/main" val="3559225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solidFill>
                  <a:srgbClr val="262626"/>
                </a:solidFill>
                <a:latin typeface="Century Gothic" panose="020B0502020202020204" pitchFamily="34" charset="0"/>
              </a:rPr>
              <a:t>Capstone Project - The Battle of Neighborhoods (Week 2) </a:t>
            </a:r>
          </a:p>
        </p:txBody>
      </p:sp>
      <p:sp>
        <p:nvSpPr>
          <p:cNvPr id="3" name="Text Placeholder 2"/>
          <p:cNvSpPr>
            <a:spLocks noGrp="1"/>
          </p:cNvSpPr>
          <p:nvPr>
            <p:ph type="body" idx="1"/>
          </p:nvPr>
        </p:nvSpPr>
        <p:spPr/>
        <p:txBody>
          <a:bodyPr/>
          <a:lstStyle/>
          <a:p>
            <a:pPr marL="0" marR="0" lvl="0" indent="0" rtl="0">
              <a:buNone/>
            </a:pPr>
            <a:r>
              <a:rPr lang="en-US" b="0" i="0" u="none" strike="noStrike" baseline="0" dirty="0" smtClean="0">
                <a:solidFill>
                  <a:srgbClr val="A50E82"/>
                </a:solidFill>
                <a:latin typeface="Century Gothic" panose="020B0502020202020204" pitchFamily="34" charset="0"/>
              </a:rPr>
              <a:t>1. Business </a:t>
            </a:r>
            <a:r>
              <a:rPr lang="en-US" b="0" i="0" u="none" strike="noStrike" baseline="0" dirty="0" smtClean="0">
                <a:solidFill>
                  <a:srgbClr val="A50E82"/>
                </a:solidFill>
                <a:latin typeface="Century Gothic" panose="020B0502020202020204" pitchFamily="34" charset="0"/>
              </a:rPr>
              <a:t>Problem </a:t>
            </a:r>
            <a:r>
              <a:rPr lang="en-US" b="0" i="0" u="none" strike="noStrike" baseline="0" dirty="0" smtClean="0">
                <a:solidFill>
                  <a:srgbClr val="A50E82"/>
                </a:solidFill>
                <a:latin typeface="Century Gothic" panose="020B0502020202020204" pitchFamily="34" charset="0"/>
              </a:rPr>
              <a:t>section </a:t>
            </a:r>
            <a:endParaRPr lang="en-US" b="0" i="0" u="none" strike="noStrike" baseline="0" dirty="0" smtClean="0">
              <a:solidFill>
                <a:srgbClr val="A50E82"/>
              </a:solidFill>
              <a:latin typeface="Century Gothic" panose="020B0502020202020204" pitchFamily="34" charset="0"/>
            </a:endParaRPr>
          </a:p>
          <a:p>
            <a:pPr marL="0" marR="0" lvl="0" indent="0" rtl="0">
              <a:buNone/>
            </a:pPr>
            <a:r>
              <a:rPr lang="en-US" dirty="0" smtClean="0">
                <a:solidFill>
                  <a:srgbClr val="A50E82"/>
                </a:solidFill>
                <a:latin typeface="Century Gothic" panose="020B0502020202020204" pitchFamily="34" charset="0"/>
              </a:rPr>
              <a:t>2. Data section</a:t>
            </a:r>
            <a:endParaRPr lang="en-US" b="1" dirty="0"/>
          </a:p>
          <a:p>
            <a:pPr marL="0" marR="0" lvl="0" indent="0" rtl="0">
              <a:buNone/>
            </a:pPr>
            <a:r>
              <a:rPr lang="en-US" b="0" i="0" u="none" strike="noStrike" baseline="0" dirty="0" smtClean="0">
                <a:solidFill>
                  <a:srgbClr val="A50E82"/>
                </a:solidFill>
                <a:latin typeface="Century Gothic" panose="020B0502020202020204" pitchFamily="34" charset="0"/>
              </a:rPr>
              <a:t>3. Methodology</a:t>
            </a:r>
          </a:p>
          <a:p>
            <a:pPr marL="0" marR="0" lvl="0" indent="0" rtl="0">
              <a:buNone/>
            </a:pPr>
            <a:r>
              <a:rPr lang="en-US" dirty="0" smtClean="0">
                <a:solidFill>
                  <a:srgbClr val="A50E82"/>
                </a:solidFill>
                <a:latin typeface="Century Gothic" panose="020B0502020202020204" pitchFamily="34" charset="0"/>
              </a:rPr>
              <a:t>4. Discussion</a:t>
            </a:r>
          </a:p>
          <a:p>
            <a:pPr marL="0" marR="0" lvl="0" indent="0" rtl="0">
              <a:buNone/>
            </a:pPr>
            <a:r>
              <a:rPr lang="en-US" b="0" i="0" u="none" strike="noStrike" baseline="0" dirty="0" smtClean="0">
                <a:solidFill>
                  <a:srgbClr val="A50E82"/>
                </a:solidFill>
                <a:latin typeface="Century Gothic" panose="020B0502020202020204" pitchFamily="34" charset="0"/>
              </a:rPr>
              <a:t>5. Conclusion</a:t>
            </a:r>
          </a:p>
          <a:p>
            <a:pPr marR="0" lvl="0" rtl="0"/>
            <a:endParaRPr lang="en-US" b="0" i="0" u="none" strike="noStrike" baseline="0" dirty="0" smtClean="0">
              <a:solidFill>
                <a:srgbClr val="A50E82"/>
              </a:solidFill>
              <a:latin typeface="Century Gothic" panose="020B0502020202020204" pitchFamily="34" charset="0"/>
            </a:endParaRPr>
          </a:p>
        </p:txBody>
      </p:sp>
    </p:spTree>
    <p:extLst>
      <p:ext uri="{BB962C8B-B14F-4D97-AF65-F5344CB8AC3E}">
        <p14:creationId xmlns:p14="http://schemas.microsoft.com/office/powerpoint/2010/main" val="751127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Examine Clusters</a:t>
            </a:r>
            <a:r>
              <a:rPr lang="en-US" b="1" dirty="0"/>
              <a:t/>
            </a:r>
            <a:br>
              <a:rPr lang="en-US" b="1" dirty="0"/>
            </a:br>
            <a:endParaRPr lang="en-US" dirty="0"/>
          </a:p>
        </p:txBody>
      </p:sp>
      <p:sp>
        <p:nvSpPr>
          <p:cNvPr id="3" name="Content Placeholder 2"/>
          <p:cNvSpPr>
            <a:spLocks noGrp="1"/>
          </p:cNvSpPr>
          <p:nvPr>
            <p:ph idx="1"/>
          </p:nvPr>
        </p:nvSpPr>
        <p:spPr>
          <a:xfrm>
            <a:off x="721217" y="1275008"/>
            <a:ext cx="10632583" cy="4901955"/>
          </a:xfrm>
        </p:spPr>
        <p:txBody>
          <a:bodyPr/>
          <a:lstStyle/>
          <a:p>
            <a:r>
              <a:rPr lang="en-US" b="1" u="sng" dirty="0"/>
              <a:t>Cluster label 0</a:t>
            </a:r>
            <a:endParaRPr lang="en-US" b="1"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41271493"/>
              </p:ext>
            </p:extLst>
          </p:nvPr>
        </p:nvGraphicFramePr>
        <p:xfrm>
          <a:off x="2079920" y="1825619"/>
          <a:ext cx="9150456" cy="4691090"/>
        </p:xfrm>
        <a:graphic>
          <a:graphicData uri="http://schemas.openxmlformats.org/drawingml/2006/table">
            <a:tbl>
              <a:tblPr firstRow="1" firstCol="1" bandRow="1">
                <a:tableStyleId>{5C22544A-7EE6-4342-B048-85BDC9FD1C3A}</a:tableStyleId>
              </a:tblPr>
              <a:tblGrid>
                <a:gridCol w="762538"/>
                <a:gridCol w="762538"/>
                <a:gridCol w="762538"/>
                <a:gridCol w="762538"/>
                <a:gridCol w="762538"/>
                <a:gridCol w="762538"/>
                <a:gridCol w="762538"/>
                <a:gridCol w="762538"/>
                <a:gridCol w="762538"/>
                <a:gridCol w="762538"/>
                <a:gridCol w="762538"/>
                <a:gridCol w="762538"/>
              </a:tblGrid>
              <a:tr h="535245">
                <a:tc>
                  <a:txBody>
                    <a:bodyPr/>
                    <a:lstStyle/>
                    <a:p>
                      <a:pPr>
                        <a:lnSpc>
                          <a:spcPct val="115000"/>
                        </a:lnSpc>
                      </a:pPr>
                      <a:endParaRPr lang="en-US" sz="800">
                        <a:effectLst/>
                        <a:latin typeface="Century Gothic" panose="020B0502020202020204" pitchFamily="34" charset="0"/>
                      </a:endParaRPr>
                    </a:p>
                  </a:txBody>
                  <a:tcPr marL="7276" marR="7276" marT="7276" marB="7276" anchor="ctr"/>
                </a:tc>
                <a:tc>
                  <a:txBody>
                    <a:bodyPr/>
                    <a:lstStyle/>
                    <a:p>
                      <a:pPr marL="0" marR="0" algn="ctr">
                        <a:lnSpc>
                          <a:spcPct val="115000"/>
                        </a:lnSpc>
                        <a:spcBef>
                          <a:spcPts val="0"/>
                        </a:spcBef>
                        <a:spcAft>
                          <a:spcPts val="0"/>
                        </a:spcAft>
                      </a:pPr>
                      <a:r>
                        <a:rPr lang="en-US" sz="900">
                          <a:effectLst/>
                        </a:rPr>
                        <a:t>Neighborhood</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gn="ctr">
                        <a:lnSpc>
                          <a:spcPct val="115000"/>
                        </a:lnSpc>
                        <a:spcBef>
                          <a:spcPts val="0"/>
                        </a:spcBef>
                        <a:spcAft>
                          <a:spcPts val="0"/>
                        </a:spcAft>
                      </a:pPr>
                      <a:r>
                        <a:rPr lang="en-US" sz="900">
                          <a:effectLst/>
                        </a:rPr>
                        <a:t>1st Most Common Venue</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gn="ctr">
                        <a:lnSpc>
                          <a:spcPct val="115000"/>
                        </a:lnSpc>
                        <a:spcBef>
                          <a:spcPts val="0"/>
                        </a:spcBef>
                        <a:spcAft>
                          <a:spcPts val="0"/>
                        </a:spcAft>
                      </a:pPr>
                      <a:r>
                        <a:rPr lang="en-US" sz="900">
                          <a:effectLst/>
                        </a:rPr>
                        <a:t>2nd Most Common Venue</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gn="ctr">
                        <a:lnSpc>
                          <a:spcPct val="115000"/>
                        </a:lnSpc>
                        <a:spcBef>
                          <a:spcPts val="0"/>
                        </a:spcBef>
                        <a:spcAft>
                          <a:spcPts val="0"/>
                        </a:spcAft>
                      </a:pPr>
                      <a:r>
                        <a:rPr lang="en-US" sz="900">
                          <a:effectLst/>
                        </a:rPr>
                        <a:t>3rd Most Common Venue</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gn="ctr">
                        <a:lnSpc>
                          <a:spcPct val="115000"/>
                        </a:lnSpc>
                        <a:spcBef>
                          <a:spcPts val="0"/>
                        </a:spcBef>
                        <a:spcAft>
                          <a:spcPts val="0"/>
                        </a:spcAft>
                      </a:pPr>
                      <a:r>
                        <a:rPr lang="en-US" sz="900">
                          <a:effectLst/>
                        </a:rPr>
                        <a:t>4th Most Common Venue</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gn="ctr">
                        <a:lnSpc>
                          <a:spcPct val="115000"/>
                        </a:lnSpc>
                        <a:spcBef>
                          <a:spcPts val="0"/>
                        </a:spcBef>
                        <a:spcAft>
                          <a:spcPts val="0"/>
                        </a:spcAft>
                      </a:pPr>
                      <a:r>
                        <a:rPr lang="en-US" sz="900">
                          <a:effectLst/>
                        </a:rPr>
                        <a:t>5th Most Common Venue</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gn="ctr">
                        <a:lnSpc>
                          <a:spcPct val="115000"/>
                        </a:lnSpc>
                        <a:spcBef>
                          <a:spcPts val="0"/>
                        </a:spcBef>
                        <a:spcAft>
                          <a:spcPts val="0"/>
                        </a:spcAft>
                      </a:pPr>
                      <a:r>
                        <a:rPr lang="en-US" sz="900">
                          <a:effectLst/>
                        </a:rPr>
                        <a:t>6th Most Common Venue</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gn="ctr">
                        <a:lnSpc>
                          <a:spcPct val="115000"/>
                        </a:lnSpc>
                        <a:spcBef>
                          <a:spcPts val="0"/>
                        </a:spcBef>
                        <a:spcAft>
                          <a:spcPts val="0"/>
                        </a:spcAft>
                      </a:pPr>
                      <a:r>
                        <a:rPr lang="en-US" sz="900">
                          <a:effectLst/>
                        </a:rPr>
                        <a:t>7th Most Common Venue</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gn="ctr">
                        <a:lnSpc>
                          <a:spcPct val="115000"/>
                        </a:lnSpc>
                        <a:spcBef>
                          <a:spcPts val="0"/>
                        </a:spcBef>
                        <a:spcAft>
                          <a:spcPts val="0"/>
                        </a:spcAft>
                      </a:pPr>
                      <a:r>
                        <a:rPr lang="en-US" sz="900">
                          <a:effectLst/>
                        </a:rPr>
                        <a:t>8th Most Common Venue</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gn="ctr">
                        <a:lnSpc>
                          <a:spcPct val="115000"/>
                        </a:lnSpc>
                        <a:spcBef>
                          <a:spcPts val="0"/>
                        </a:spcBef>
                        <a:spcAft>
                          <a:spcPts val="0"/>
                        </a:spcAft>
                      </a:pPr>
                      <a:r>
                        <a:rPr lang="en-US" sz="900">
                          <a:effectLst/>
                        </a:rPr>
                        <a:t>9th Most Common Venue</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gn="ctr">
                        <a:lnSpc>
                          <a:spcPct val="115000"/>
                        </a:lnSpc>
                        <a:spcBef>
                          <a:spcPts val="0"/>
                        </a:spcBef>
                        <a:spcAft>
                          <a:spcPts val="0"/>
                        </a:spcAft>
                      </a:pPr>
                      <a:r>
                        <a:rPr lang="en-US" sz="900">
                          <a:effectLst/>
                        </a:rPr>
                        <a:t>10th Most Common Venue</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r>
              <a:tr h="362060">
                <a:tc>
                  <a:txBody>
                    <a:bodyPr/>
                    <a:lstStyle/>
                    <a:p>
                      <a:pPr marL="0" marR="0" algn="ctr">
                        <a:lnSpc>
                          <a:spcPct val="115000"/>
                        </a:lnSpc>
                        <a:spcBef>
                          <a:spcPts val="0"/>
                        </a:spcBef>
                        <a:spcAft>
                          <a:spcPts val="0"/>
                        </a:spcAft>
                      </a:pPr>
                      <a:r>
                        <a:rPr lang="en-US" sz="900">
                          <a:effectLst/>
                        </a:rPr>
                        <a:t>8</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Upper East Side</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Italian Restaurant</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Exhibit</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Coffee Shop</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Gym / Fitness Center</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Bakery</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Art Gallery</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Juice Bar</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Spa</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Hotel</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Cocktail Bar</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r>
              <a:tr h="362060">
                <a:tc>
                  <a:txBody>
                    <a:bodyPr/>
                    <a:lstStyle/>
                    <a:p>
                      <a:pPr marL="0" marR="0" algn="ctr">
                        <a:lnSpc>
                          <a:spcPct val="115000"/>
                        </a:lnSpc>
                        <a:spcBef>
                          <a:spcPts val="0"/>
                        </a:spcBef>
                        <a:spcAft>
                          <a:spcPts val="0"/>
                        </a:spcAft>
                      </a:pPr>
                      <a:r>
                        <a:rPr lang="en-US" sz="900">
                          <a:effectLst/>
                        </a:rPr>
                        <a:t>13</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Lincoln Square</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Gym / Fitness Center</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Theater</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Café</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Concert Hall</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Plaza</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Italian Restaurant</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Opera House</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Performing Arts Venue</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French Restaurant</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Indie Movie Theater</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r>
              <a:tr h="362060">
                <a:tc>
                  <a:txBody>
                    <a:bodyPr/>
                    <a:lstStyle/>
                    <a:p>
                      <a:pPr marL="0" marR="0" algn="ctr">
                        <a:lnSpc>
                          <a:spcPct val="115000"/>
                        </a:lnSpc>
                        <a:spcBef>
                          <a:spcPts val="0"/>
                        </a:spcBef>
                        <a:spcAft>
                          <a:spcPts val="0"/>
                        </a:spcAft>
                      </a:pPr>
                      <a:r>
                        <a:rPr lang="en-US" sz="900">
                          <a:effectLst/>
                        </a:rPr>
                        <a:t>14</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Clinton</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Theater</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Gym / Fitness Center</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American Restaurant</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Italian Restaurant</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Hotel</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Wine Shop</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Cocktail Bar</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Spa</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Food Court</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Lounge</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r>
              <a:tr h="362060">
                <a:tc>
                  <a:txBody>
                    <a:bodyPr/>
                    <a:lstStyle/>
                    <a:p>
                      <a:pPr marL="0" marR="0" algn="ctr">
                        <a:lnSpc>
                          <a:spcPct val="115000"/>
                        </a:lnSpc>
                        <a:spcBef>
                          <a:spcPts val="0"/>
                        </a:spcBef>
                        <a:spcAft>
                          <a:spcPts val="0"/>
                        </a:spcAft>
                      </a:pPr>
                      <a:r>
                        <a:rPr lang="en-US" sz="900">
                          <a:effectLst/>
                        </a:rPr>
                        <a:t>18</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Greenwich Village</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Italian Restaurant</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Sushi Restaurant</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French Restaurant</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Clothing Store</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Seafood Restaurant</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Indian Restaurant</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Café</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Gourmet Shop</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Cosmetics Shop</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Bakery</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r>
              <a:tr h="362060">
                <a:tc>
                  <a:txBody>
                    <a:bodyPr/>
                    <a:lstStyle/>
                    <a:p>
                      <a:pPr marL="0" marR="0" algn="ctr">
                        <a:lnSpc>
                          <a:spcPct val="115000"/>
                        </a:lnSpc>
                        <a:spcBef>
                          <a:spcPts val="0"/>
                        </a:spcBef>
                        <a:spcAft>
                          <a:spcPts val="0"/>
                        </a:spcAft>
                      </a:pPr>
                      <a:r>
                        <a:rPr lang="en-US" sz="900">
                          <a:effectLst/>
                        </a:rPr>
                        <a:t>21</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Tribeca</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Park</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Italian Restaurant</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Café</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Spa</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American Restaurant</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Boutique</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Wine Shop</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Wine Bar</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Gym</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Coffee Shop</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r>
              <a:tr h="535245">
                <a:tc>
                  <a:txBody>
                    <a:bodyPr/>
                    <a:lstStyle/>
                    <a:p>
                      <a:pPr marL="0" marR="0" algn="ctr">
                        <a:lnSpc>
                          <a:spcPct val="115000"/>
                        </a:lnSpc>
                        <a:spcBef>
                          <a:spcPts val="0"/>
                        </a:spcBef>
                        <a:spcAft>
                          <a:spcPts val="0"/>
                        </a:spcAft>
                      </a:pPr>
                      <a:r>
                        <a:rPr lang="en-US" sz="900">
                          <a:effectLst/>
                        </a:rPr>
                        <a:t>24</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West Village</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Italian Restaurant</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Cosmetics Shop</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New American Restaurant</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Gastropub</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Wine Bar</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Jazz Club</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American Restaurant</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Bakery</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French Restaurant</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Park</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r>
              <a:tr h="362060">
                <a:tc>
                  <a:txBody>
                    <a:bodyPr/>
                    <a:lstStyle/>
                    <a:p>
                      <a:pPr marL="0" marR="0" algn="ctr">
                        <a:lnSpc>
                          <a:spcPct val="115000"/>
                        </a:lnSpc>
                        <a:spcBef>
                          <a:spcPts val="0"/>
                        </a:spcBef>
                        <a:spcAft>
                          <a:spcPts val="0"/>
                        </a:spcAft>
                      </a:pPr>
                      <a:r>
                        <a:rPr lang="en-US" sz="900">
                          <a:effectLst/>
                        </a:rPr>
                        <a:t>27</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Gramercy</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Italian Restaurant</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Bagel Shop</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Bar</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Thrift / Vintage Store</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Pizza Place</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Cocktail Bar</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Hotel</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American Restaurant</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Mexican Restaurant</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Thai Restaurant</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r>
              <a:tr h="362060">
                <a:tc>
                  <a:txBody>
                    <a:bodyPr/>
                    <a:lstStyle/>
                    <a:p>
                      <a:pPr marL="0" marR="0" algn="ctr">
                        <a:lnSpc>
                          <a:spcPct val="115000"/>
                        </a:lnSpc>
                        <a:spcBef>
                          <a:spcPts val="0"/>
                        </a:spcBef>
                        <a:spcAft>
                          <a:spcPts val="0"/>
                        </a:spcAft>
                      </a:pPr>
                      <a:r>
                        <a:rPr lang="en-US" sz="900">
                          <a:effectLst/>
                        </a:rPr>
                        <a:t>31</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Noho</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Italian Restaurant</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Cocktail Bar</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French Restaurant</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Boutique</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Grocery Store</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Art Gallery</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Gift Shop</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Hotel</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Rock Club</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Coffee Shop</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r>
              <a:tr h="362060">
                <a:tc>
                  <a:txBody>
                    <a:bodyPr/>
                    <a:lstStyle/>
                    <a:p>
                      <a:pPr marL="0" marR="0" algn="ctr">
                        <a:lnSpc>
                          <a:spcPct val="115000"/>
                        </a:lnSpc>
                        <a:spcBef>
                          <a:spcPts val="0"/>
                        </a:spcBef>
                        <a:spcAft>
                          <a:spcPts val="0"/>
                        </a:spcAft>
                      </a:pPr>
                      <a:r>
                        <a:rPr lang="en-US" sz="900">
                          <a:effectLst/>
                        </a:rPr>
                        <a:t>32</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Civic Center</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Italian Restaurant</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Gym / Fitness Center</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French Restaurant</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Sandwich Place</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Coffee Shop</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Bakery</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Yoga Studio</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Spa</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Cocktail Bar</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Park</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r>
              <a:tr h="362060">
                <a:tc>
                  <a:txBody>
                    <a:bodyPr/>
                    <a:lstStyle/>
                    <a:p>
                      <a:pPr marL="0" marR="0" algn="ctr">
                        <a:lnSpc>
                          <a:spcPct val="115000"/>
                        </a:lnSpc>
                        <a:spcBef>
                          <a:spcPts val="0"/>
                        </a:spcBef>
                        <a:spcAft>
                          <a:spcPts val="0"/>
                        </a:spcAft>
                      </a:pPr>
                      <a:r>
                        <a:rPr lang="en-US" sz="900">
                          <a:effectLst/>
                        </a:rPr>
                        <a:t>35</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Turtle Bay</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Italian Restaurant</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Sushi Restaurant</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Hotel</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Steakhouse</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Wine Bar</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Coffee Shop</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French Restaurant</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Park</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Café</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Japanese Restaurant</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r>
              <a:tr h="362060">
                <a:tc>
                  <a:txBody>
                    <a:bodyPr/>
                    <a:lstStyle/>
                    <a:p>
                      <a:pPr marL="0" marR="0" algn="ctr">
                        <a:lnSpc>
                          <a:spcPct val="115000"/>
                        </a:lnSpc>
                        <a:spcBef>
                          <a:spcPts val="0"/>
                        </a:spcBef>
                        <a:spcAft>
                          <a:spcPts val="0"/>
                        </a:spcAft>
                      </a:pPr>
                      <a:r>
                        <a:rPr lang="en-US" sz="900">
                          <a:effectLst/>
                        </a:rPr>
                        <a:t>39</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Hudson Yards</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American Restaurant</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Coffee Shop</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Italian Restaurant</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Gym / Fitness Center</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Theater</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Café</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Hotel</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Dog Run</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a:effectLst/>
                        </a:rPr>
                        <a:t>Gym</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c>
                  <a:txBody>
                    <a:bodyPr/>
                    <a:lstStyle/>
                    <a:p>
                      <a:pPr marL="0" marR="0">
                        <a:lnSpc>
                          <a:spcPct val="115000"/>
                        </a:lnSpc>
                        <a:spcBef>
                          <a:spcPts val="0"/>
                        </a:spcBef>
                        <a:spcAft>
                          <a:spcPts val="0"/>
                        </a:spcAft>
                      </a:pPr>
                      <a:r>
                        <a:rPr lang="en-US" sz="900" dirty="0">
                          <a:effectLst/>
                        </a:rPr>
                        <a:t>Park</a:t>
                      </a:r>
                      <a:endParaRPr lang="en-US" sz="800" dirty="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276" marR="7276" marT="7276" marB="7276" anchor="ctr"/>
                </a:tc>
              </a:tr>
            </a:tbl>
          </a:graphicData>
        </a:graphic>
      </p:graphicFrame>
    </p:spTree>
    <p:extLst>
      <p:ext uri="{BB962C8B-B14F-4D97-AF65-F5344CB8AC3E}">
        <p14:creationId xmlns:p14="http://schemas.microsoft.com/office/powerpoint/2010/main" val="1712271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25003"/>
            <a:ext cx="10515600" cy="5751960"/>
          </a:xfrm>
        </p:spPr>
        <p:txBody>
          <a:bodyPr/>
          <a:lstStyle/>
          <a:p>
            <a:r>
              <a:rPr lang="en-US" b="1" u="sng" dirty="0"/>
              <a:t>Cluster label 1</a:t>
            </a:r>
            <a:endParaRPr lang="en-US" b="1"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25046148"/>
              </p:ext>
            </p:extLst>
          </p:nvPr>
        </p:nvGraphicFramePr>
        <p:xfrm>
          <a:off x="1030309" y="1043191"/>
          <a:ext cx="9427341" cy="5022763"/>
        </p:xfrm>
        <a:graphic>
          <a:graphicData uri="http://schemas.openxmlformats.org/drawingml/2006/table">
            <a:tbl>
              <a:tblPr firstRow="1" firstCol="1" bandRow="1">
                <a:tableStyleId>{5C22544A-7EE6-4342-B048-85BDC9FD1C3A}</a:tableStyleId>
              </a:tblPr>
              <a:tblGrid>
                <a:gridCol w="334697"/>
                <a:gridCol w="826604"/>
                <a:gridCol w="826604"/>
                <a:gridCol w="826604"/>
                <a:gridCol w="826604"/>
                <a:gridCol w="826604"/>
                <a:gridCol w="826604"/>
                <a:gridCol w="826604"/>
                <a:gridCol w="826604"/>
                <a:gridCol w="826604"/>
                <a:gridCol w="826604"/>
                <a:gridCol w="826604"/>
              </a:tblGrid>
              <a:tr h="452993">
                <a:tc>
                  <a:txBody>
                    <a:bodyPr/>
                    <a:lstStyle/>
                    <a:p>
                      <a:pPr>
                        <a:lnSpc>
                          <a:spcPct val="115000"/>
                        </a:lnSpc>
                      </a:pPr>
                      <a:endParaRPr lang="en-US" sz="600">
                        <a:effectLst/>
                        <a:latin typeface="Century Gothic" panose="020B0502020202020204" pitchFamily="34" charset="0"/>
                      </a:endParaRPr>
                    </a:p>
                  </a:txBody>
                  <a:tcPr marL="5751" marR="5751" marT="5751" marB="5751" anchor="ctr"/>
                </a:tc>
                <a:tc>
                  <a:txBody>
                    <a:bodyPr/>
                    <a:lstStyle/>
                    <a:p>
                      <a:pPr marL="0" marR="0" algn="ctr">
                        <a:lnSpc>
                          <a:spcPct val="115000"/>
                        </a:lnSpc>
                        <a:spcBef>
                          <a:spcPts val="0"/>
                        </a:spcBef>
                        <a:spcAft>
                          <a:spcPts val="0"/>
                        </a:spcAft>
                      </a:pPr>
                      <a:r>
                        <a:rPr lang="en-US" sz="700">
                          <a:effectLst/>
                        </a:rPr>
                        <a:t>Neighborhood</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gn="ctr">
                        <a:lnSpc>
                          <a:spcPct val="115000"/>
                        </a:lnSpc>
                        <a:spcBef>
                          <a:spcPts val="0"/>
                        </a:spcBef>
                        <a:spcAft>
                          <a:spcPts val="0"/>
                        </a:spcAft>
                      </a:pPr>
                      <a:r>
                        <a:rPr lang="en-US" sz="700">
                          <a:effectLst/>
                        </a:rPr>
                        <a:t>1st Most Common Venue</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gn="ctr">
                        <a:lnSpc>
                          <a:spcPct val="115000"/>
                        </a:lnSpc>
                        <a:spcBef>
                          <a:spcPts val="0"/>
                        </a:spcBef>
                        <a:spcAft>
                          <a:spcPts val="0"/>
                        </a:spcAft>
                      </a:pPr>
                      <a:r>
                        <a:rPr lang="en-US" sz="700">
                          <a:effectLst/>
                        </a:rPr>
                        <a:t>2nd Most Common Venue</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gn="ctr">
                        <a:lnSpc>
                          <a:spcPct val="115000"/>
                        </a:lnSpc>
                        <a:spcBef>
                          <a:spcPts val="0"/>
                        </a:spcBef>
                        <a:spcAft>
                          <a:spcPts val="0"/>
                        </a:spcAft>
                      </a:pPr>
                      <a:r>
                        <a:rPr lang="en-US" sz="700">
                          <a:effectLst/>
                        </a:rPr>
                        <a:t>3rd Most Common Venue</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gn="ctr">
                        <a:lnSpc>
                          <a:spcPct val="115000"/>
                        </a:lnSpc>
                        <a:spcBef>
                          <a:spcPts val="0"/>
                        </a:spcBef>
                        <a:spcAft>
                          <a:spcPts val="0"/>
                        </a:spcAft>
                      </a:pPr>
                      <a:r>
                        <a:rPr lang="en-US" sz="700">
                          <a:effectLst/>
                        </a:rPr>
                        <a:t>4th Most Common Venue</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gn="ctr">
                        <a:lnSpc>
                          <a:spcPct val="115000"/>
                        </a:lnSpc>
                        <a:spcBef>
                          <a:spcPts val="0"/>
                        </a:spcBef>
                        <a:spcAft>
                          <a:spcPts val="0"/>
                        </a:spcAft>
                      </a:pPr>
                      <a:r>
                        <a:rPr lang="en-US" sz="700">
                          <a:effectLst/>
                        </a:rPr>
                        <a:t>5th Most Common Venue</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gn="ctr">
                        <a:lnSpc>
                          <a:spcPct val="115000"/>
                        </a:lnSpc>
                        <a:spcBef>
                          <a:spcPts val="0"/>
                        </a:spcBef>
                        <a:spcAft>
                          <a:spcPts val="0"/>
                        </a:spcAft>
                      </a:pPr>
                      <a:r>
                        <a:rPr lang="en-US" sz="700">
                          <a:effectLst/>
                        </a:rPr>
                        <a:t>6th Most Common Venue</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gn="ctr">
                        <a:lnSpc>
                          <a:spcPct val="115000"/>
                        </a:lnSpc>
                        <a:spcBef>
                          <a:spcPts val="0"/>
                        </a:spcBef>
                        <a:spcAft>
                          <a:spcPts val="0"/>
                        </a:spcAft>
                      </a:pPr>
                      <a:r>
                        <a:rPr lang="en-US" sz="700">
                          <a:effectLst/>
                        </a:rPr>
                        <a:t>7th Most Common Venue</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gn="ctr">
                        <a:lnSpc>
                          <a:spcPct val="115000"/>
                        </a:lnSpc>
                        <a:spcBef>
                          <a:spcPts val="0"/>
                        </a:spcBef>
                        <a:spcAft>
                          <a:spcPts val="0"/>
                        </a:spcAft>
                      </a:pPr>
                      <a:r>
                        <a:rPr lang="en-US" sz="700">
                          <a:effectLst/>
                        </a:rPr>
                        <a:t>8th Most Common Venue</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gn="ctr">
                        <a:lnSpc>
                          <a:spcPct val="115000"/>
                        </a:lnSpc>
                        <a:spcBef>
                          <a:spcPts val="0"/>
                        </a:spcBef>
                        <a:spcAft>
                          <a:spcPts val="0"/>
                        </a:spcAft>
                      </a:pPr>
                      <a:r>
                        <a:rPr lang="en-US" sz="700">
                          <a:effectLst/>
                        </a:rPr>
                        <a:t>9th Most Common Venue</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gn="ctr">
                        <a:lnSpc>
                          <a:spcPct val="115000"/>
                        </a:lnSpc>
                        <a:spcBef>
                          <a:spcPts val="0"/>
                        </a:spcBef>
                        <a:spcAft>
                          <a:spcPts val="0"/>
                        </a:spcAft>
                      </a:pPr>
                      <a:r>
                        <a:rPr lang="en-US" sz="700">
                          <a:effectLst/>
                        </a:rPr>
                        <a:t>10th Most Common Venue</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r>
              <a:tr h="306422">
                <a:tc>
                  <a:txBody>
                    <a:bodyPr/>
                    <a:lstStyle/>
                    <a:p>
                      <a:pPr marL="0" marR="0" algn="ctr">
                        <a:lnSpc>
                          <a:spcPct val="115000"/>
                        </a:lnSpc>
                        <a:spcBef>
                          <a:spcPts val="0"/>
                        </a:spcBef>
                        <a:spcAft>
                          <a:spcPts val="0"/>
                        </a:spcAft>
                      </a:pPr>
                      <a:r>
                        <a:rPr lang="en-US" sz="700">
                          <a:effectLst/>
                        </a:rPr>
                        <a:t>1</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Chinatown</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Chinese Restaurant</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Cocktail Bar</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American Restaurant</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Vietnamese Restaurant</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Bubble Tea Shop</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Noodle House</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Bar</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Dumpling Restaurant</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Ice Cream Shop</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Hotpot Restaurant</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r>
              <a:tr h="452993">
                <a:tc>
                  <a:txBody>
                    <a:bodyPr/>
                    <a:lstStyle/>
                    <a:p>
                      <a:pPr marL="0" marR="0" algn="ctr">
                        <a:lnSpc>
                          <a:spcPct val="115000"/>
                        </a:lnSpc>
                        <a:spcBef>
                          <a:spcPts val="0"/>
                        </a:spcBef>
                        <a:spcAft>
                          <a:spcPts val="0"/>
                        </a:spcAft>
                      </a:pPr>
                      <a:r>
                        <a:rPr lang="en-US" sz="700">
                          <a:effectLst/>
                        </a:rPr>
                        <a:t>6</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Central Harlem</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African Restaurant</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Public Art</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Cosmetics Shop</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French Restaurant</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Chinese Restaurant</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Seafood Restaurant</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Gym / Fitness Center</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American Restaurant</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Park</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Southern / Soul Food Restaurant</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r>
              <a:tr h="306422">
                <a:tc>
                  <a:txBody>
                    <a:bodyPr/>
                    <a:lstStyle/>
                    <a:p>
                      <a:pPr marL="0" marR="0" algn="ctr">
                        <a:lnSpc>
                          <a:spcPct val="115000"/>
                        </a:lnSpc>
                        <a:spcBef>
                          <a:spcPts val="0"/>
                        </a:spcBef>
                        <a:spcAft>
                          <a:spcPts val="0"/>
                        </a:spcAft>
                      </a:pPr>
                      <a:r>
                        <a:rPr lang="en-US" sz="700">
                          <a:effectLst/>
                        </a:rPr>
                        <a:t>10</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Lenox Hill</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Coffee Shop</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Italian Restaurant</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Sushi Restaurant</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Gym / Fitness Center</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Pizza Place</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Burger Joint</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Gym</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Sporting Goods Shop</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Salad Place</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Turkish Restaurant</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r>
              <a:tr h="452993">
                <a:tc>
                  <a:txBody>
                    <a:bodyPr/>
                    <a:lstStyle/>
                    <a:p>
                      <a:pPr marL="0" marR="0" algn="ctr">
                        <a:lnSpc>
                          <a:spcPct val="115000"/>
                        </a:lnSpc>
                        <a:spcBef>
                          <a:spcPts val="0"/>
                        </a:spcBef>
                        <a:spcAft>
                          <a:spcPts val="0"/>
                        </a:spcAft>
                      </a:pPr>
                      <a:r>
                        <a:rPr lang="en-US" sz="700">
                          <a:effectLst/>
                        </a:rPr>
                        <a:t>12</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Upper West Side</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Italian Restaurant</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Bar</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Wine Bar</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Coffee Shop</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Mediterranean Restaurant</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Vegetarian / Vegan Restaurant</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Burger Joint</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Indian Restaurant</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Bakery</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Bookstore</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r>
              <a:tr h="306422">
                <a:tc>
                  <a:txBody>
                    <a:bodyPr/>
                    <a:lstStyle/>
                    <a:p>
                      <a:pPr marL="0" marR="0" algn="ctr">
                        <a:lnSpc>
                          <a:spcPct val="115000"/>
                        </a:lnSpc>
                        <a:spcBef>
                          <a:spcPts val="0"/>
                        </a:spcBef>
                        <a:spcAft>
                          <a:spcPts val="0"/>
                        </a:spcAft>
                      </a:pPr>
                      <a:r>
                        <a:rPr lang="en-US" sz="700">
                          <a:effectLst/>
                        </a:rPr>
                        <a:t>15</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Midtown</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Hotel</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Clothing Store</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Steakhouse</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Theater</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Cocktail Bar</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Food Truck</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Spa</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American Restaurant</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Bookstore</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Japanese Restaurant</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r>
              <a:tr h="306422">
                <a:tc>
                  <a:txBody>
                    <a:bodyPr/>
                    <a:lstStyle/>
                    <a:p>
                      <a:pPr marL="0" marR="0" algn="ctr">
                        <a:lnSpc>
                          <a:spcPct val="115000"/>
                        </a:lnSpc>
                        <a:spcBef>
                          <a:spcPts val="0"/>
                        </a:spcBef>
                        <a:spcAft>
                          <a:spcPts val="0"/>
                        </a:spcAft>
                      </a:pPr>
                      <a:r>
                        <a:rPr lang="en-US" sz="700">
                          <a:effectLst/>
                        </a:rPr>
                        <a:t>16</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Murray Hill</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Sandwich Place</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Japanese Restaurant</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Coffee Shop</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Hotel</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French Restaurant</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Gym</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Bar</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Italian Restaurant</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Jewish Restaurant</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Juice Bar</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r>
              <a:tr h="452993">
                <a:tc>
                  <a:txBody>
                    <a:bodyPr/>
                    <a:lstStyle/>
                    <a:p>
                      <a:pPr marL="0" marR="0" algn="ctr">
                        <a:lnSpc>
                          <a:spcPct val="115000"/>
                        </a:lnSpc>
                        <a:spcBef>
                          <a:spcPts val="0"/>
                        </a:spcBef>
                        <a:spcAft>
                          <a:spcPts val="0"/>
                        </a:spcAft>
                      </a:pPr>
                      <a:r>
                        <a:rPr lang="en-US" sz="700">
                          <a:effectLst/>
                        </a:rPr>
                        <a:t>19</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East Village</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Bar</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Wine Bar</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Chinese Restaurant</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Mexican Restaurant</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Ice Cream Shop</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Ramen Restaurant</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Coffee Shop</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Cocktail Bar</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Vegetarian / Vegan Restaurant</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Pizza Place</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r>
              <a:tr h="306422">
                <a:tc>
                  <a:txBody>
                    <a:bodyPr/>
                    <a:lstStyle/>
                    <a:p>
                      <a:pPr marL="0" marR="0" algn="ctr">
                        <a:lnSpc>
                          <a:spcPct val="115000"/>
                        </a:lnSpc>
                        <a:spcBef>
                          <a:spcPts val="0"/>
                        </a:spcBef>
                        <a:spcAft>
                          <a:spcPts val="0"/>
                        </a:spcAft>
                      </a:pPr>
                      <a:r>
                        <a:rPr lang="en-US" sz="700">
                          <a:effectLst/>
                        </a:rPr>
                        <a:t>22</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Little Italy</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Bakery</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Café</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Clothing Store</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Italian Restaurant</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Sandwich Place</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Mediterranean Restaurant</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Ice Cream Shop</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Seafood Restaurant</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Salon / Barbershop</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Massage Studio</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r>
              <a:tr h="306422">
                <a:tc>
                  <a:txBody>
                    <a:bodyPr/>
                    <a:lstStyle/>
                    <a:p>
                      <a:pPr marL="0" marR="0" algn="ctr">
                        <a:lnSpc>
                          <a:spcPct val="115000"/>
                        </a:lnSpc>
                        <a:spcBef>
                          <a:spcPts val="0"/>
                        </a:spcBef>
                        <a:spcAft>
                          <a:spcPts val="0"/>
                        </a:spcAft>
                      </a:pPr>
                      <a:r>
                        <a:rPr lang="en-US" sz="700">
                          <a:effectLst/>
                        </a:rPr>
                        <a:t>23</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Soho</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Clothing Store</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Boutique</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Women's Store</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Shoe Store</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Men's Store</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Art Gallery</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Mediterranean Restaurant</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Italian Restaurant</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Furniture / Home Store</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Yoga Studio</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r>
              <a:tr h="306422">
                <a:tc>
                  <a:txBody>
                    <a:bodyPr/>
                    <a:lstStyle/>
                    <a:p>
                      <a:pPr marL="0" marR="0" algn="ctr">
                        <a:lnSpc>
                          <a:spcPct val="115000"/>
                        </a:lnSpc>
                        <a:spcBef>
                          <a:spcPts val="0"/>
                        </a:spcBef>
                        <a:spcAft>
                          <a:spcPts val="0"/>
                        </a:spcAft>
                      </a:pPr>
                      <a:r>
                        <a:rPr lang="en-US" sz="700">
                          <a:effectLst/>
                        </a:rPr>
                        <a:t>30</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Carnegie Hill</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Pizza Place</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Coffee Shop</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Café</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Cosmetics Shop</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Grocery Store</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Bar</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Spa</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French Restaurant</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Japanese Restaurant</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Yoga Studio</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r>
              <a:tr h="306422">
                <a:tc>
                  <a:txBody>
                    <a:bodyPr/>
                    <a:lstStyle/>
                    <a:p>
                      <a:pPr marL="0" marR="0" algn="ctr">
                        <a:lnSpc>
                          <a:spcPct val="115000"/>
                        </a:lnSpc>
                        <a:spcBef>
                          <a:spcPts val="0"/>
                        </a:spcBef>
                        <a:spcAft>
                          <a:spcPts val="0"/>
                        </a:spcAft>
                      </a:pPr>
                      <a:r>
                        <a:rPr lang="en-US" sz="700">
                          <a:effectLst/>
                        </a:rPr>
                        <a:t>33</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Midtown South</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Korean Restaurant</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Hotel</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Hotel Bar</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Coffee Shop</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Japanese Restaurant</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Cosmetics Shop</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Italian Restaurant</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Gym / Fitness Center</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Bakery</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Cocktail Bar</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r>
              <a:tr h="306422">
                <a:tc>
                  <a:txBody>
                    <a:bodyPr/>
                    <a:lstStyle/>
                    <a:p>
                      <a:pPr marL="0" marR="0" algn="ctr">
                        <a:lnSpc>
                          <a:spcPct val="115000"/>
                        </a:lnSpc>
                        <a:spcBef>
                          <a:spcPts val="0"/>
                        </a:spcBef>
                        <a:spcAft>
                          <a:spcPts val="0"/>
                        </a:spcAft>
                      </a:pPr>
                      <a:r>
                        <a:rPr lang="en-US" sz="700">
                          <a:effectLst/>
                        </a:rPr>
                        <a:t>34</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Sutton Place</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Gym / Fitness Center</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Italian Restaurant</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Indian Restaurant</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Furniture / Home Store</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American Restaurant</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Gym</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Juice Bar</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Dessert Shop</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Yoga Studio</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Cupcake Shop</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r>
              <a:tr h="452993">
                <a:tc>
                  <a:txBody>
                    <a:bodyPr/>
                    <a:lstStyle/>
                    <a:p>
                      <a:pPr marL="0" marR="0" algn="ctr">
                        <a:lnSpc>
                          <a:spcPct val="115000"/>
                        </a:lnSpc>
                        <a:spcBef>
                          <a:spcPts val="0"/>
                        </a:spcBef>
                        <a:spcAft>
                          <a:spcPts val="0"/>
                        </a:spcAft>
                      </a:pPr>
                      <a:r>
                        <a:rPr lang="en-US" sz="700">
                          <a:effectLst/>
                        </a:rPr>
                        <a:t>38</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Flatiron</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Yoga Studio</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Japanese Restaurant</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Gym</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Gym / Fitness Center</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American Restaurant</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Cosmetics Shop</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Clothing Store</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New American Restaurant</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a:effectLst/>
                        </a:rPr>
                        <a:t>Salon / Barbershop</a:t>
                      </a:r>
                      <a:endParaRPr lang="en-US" sz="6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c>
                  <a:txBody>
                    <a:bodyPr/>
                    <a:lstStyle/>
                    <a:p>
                      <a:pPr marL="0" marR="0">
                        <a:lnSpc>
                          <a:spcPct val="115000"/>
                        </a:lnSpc>
                        <a:spcBef>
                          <a:spcPts val="0"/>
                        </a:spcBef>
                        <a:spcAft>
                          <a:spcPts val="0"/>
                        </a:spcAft>
                      </a:pPr>
                      <a:r>
                        <a:rPr lang="en-US" sz="700" dirty="0">
                          <a:effectLst/>
                        </a:rPr>
                        <a:t>Sporting Goods Shop</a:t>
                      </a:r>
                      <a:endParaRPr lang="en-US" sz="600" dirty="0">
                        <a:effectLst/>
                        <a:latin typeface="Century Gothic" panose="020B0502020202020204" pitchFamily="34" charset="0"/>
                        <a:ea typeface="Times New Roman" panose="02020603050405020304" pitchFamily="18" charset="0"/>
                        <a:cs typeface="Iskoola Pota" panose="020B0502040204020203" pitchFamily="34" charset="0"/>
                      </a:endParaRPr>
                    </a:p>
                  </a:txBody>
                  <a:tcPr marL="5751" marR="5751" marT="5751" marB="5751" anchor="ctr"/>
                </a:tc>
              </a:tr>
            </a:tbl>
          </a:graphicData>
        </a:graphic>
      </p:graphicFrame>
    </p:spTree>
    <p:extLst>
      <p:ext uri="{BB962C8B-B14F-4D97-AF65-F5344CB8AC3E}">
        <p14:creationId xmlns:p14="http://schemas.microsoft.com/office/powerpoint/2010/main" val="3940298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5307"/>
            <a:ext cx="10515600" cy="5571656"/>
          </a:xfrm>
        </p:spPr>
        <p:txBody>
          <a:bodyPr/>
          <a:lstStyle/>
          <a:p>
            <a:r>
              <a:rPr lang="en-US" b="1" u="sng" dirty="0"/>
              <a:t>Cluster label 2</a:t>
            </a:r>
            <a:endParaRPr lang="en-US" b="1" dirty="0"/>
          </a:p>
          <a:p>
            <a:endParaRPr lang="en-US" dirty="0"/>
          </a:p>
        </p:txBody>
      </p:sp>
      <p:graphicFrame>
        <p:nvGraphicFramePr>
          <p:cNvPr id="5" name="Table 4"/>
          <p:cNvGraphicFramePr>
            <a:graphicFrameLocks noGrp="1"/>
          </p:cNvGraphicFramePr>
          <p:nvPr/>
        </p:nvGraphicFramePr>
        <p:xfrm>
          <a:off x="838200" y="3456464"/>
          <a:ext cx="10515600" cy="1062229"/>
        </p:xfrm>
        <a:graphic>
          <a:graphicData uri="http://schemas.openxmlformats.org/drawingml/2006/table">
            <a:tbl>
              <a:tblPr firstRow="1" firstCol="1" bandRow="1">
                <a:tableStyleId>{5C22544A-7EE6-4342-B048-85BDC9FD1C3A}</a:tableStyleId>
              </a:tblPr>
              <a:tblGrid>
                <a:gridCol w="876300"/>
                <a:gridCol w="876300"/>
                <a:gridCol w="876300"/>
                <a:gridCol w="876300"/>
                <a:gridCol w="876300"/>
                <a:gridCol w="876300"/>
                <a:gridCol w="876300"/>
                <a:gridCol w="876300"/>
                <a:gridCol w="876300"/>
                <a:gridCol w="876300"/>
                <a:gridCol w="876300"/>
                <a:gridCol w="876300"/>
              </a:tblGrid>
              <a:tr h="0">
                <a:tc>
                  <a:txBody>
                    <a:bodyPr/>
                    <a:lstStyle/>
                    <a:p>
                      <a:pPr>
                        <a:lnSpc>
                          <a:spcPct val="115000"/>
                        </a:lnSpc>
                      </a:pPr>
                      <a:endParaRPr lang="en-US" sz="1050">
                        <a:effectLst/>
                        <a:latin typeface="Century Gothic" panose="020B0502020202020204" pitchFamily="34" charset="0"/>
                      </a:endParaRPr>
                    </a:p>
                  </a:txBody>
                  <a:tcPr marL="9525" marR="9525" marT="9525" marB="9525" anchor="ctr"/>
                </a:tc>
                <a:tc>
                  <a:txBody>
                    <a:bodyPr/>
                    <a:lstStyle/>
                    <a:p>
                      <a:pPr marL="0" marR="0" algn="ctr">
                        <a:lnSpc>
                          <a:spcPct val="115000"/>
                        </a:lnSpc>
                        <a:spcBef>
                          <a:spcPts val="0"/>
                        </a:spcBef>
                        <a:spcAft>
                          <a:spcPts val="0"/>
                        </a:spcAft>
                      </a:pPr>
                      <a:r>
                        <a:rPr lang="en-US" sz="1200">
                          <a:effectLst/>
                        </a:rPr>
                        <a:t>Neighborhood</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gn="ctr">
                        <a:lnSpc>
                          <a:spcPct val="115000"/>
                        </a:lnSpc>
                        <a:spcBef>
                          <a:spcPts val="0"/>
                        </a:spcBef>
                        <a:spcAft>
                          <a:spcPts val="0"/>
                        </a:spcAft>
                      </a:pPr>
                      <a:r>
                        <a:rPr lang="en-US" sz="1200">
                          <a:effectLst/>
                        </a:rPr>
                        <a:t>1st Most Common Venue</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gn="ctr">
                        <a:lnSpc>
                          <a:spcPct val="115000"/>
                        </a:lnSpc>
                        <a:spcBef>
                          <a:spcPts val="0"/>
                        </a:spcBef>
                        <a:spcAft>
                          <a:spcPts val="0"/>
                        </a:spcAft>
                      </a:pPr>
                      <a:r>
                        <a:rPr lang="en-US" sz="1200">
                          <a:effectLst/>
                        </a:rPr>
                        <a:t>2nd Most Common Venue</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gn="ctr">
                        <a:lnSpc>
                          <a:spcPct val="115000"/>
                        </a:lnSpc>
                        <a:spcBef>
                          <a:spcPts val="0"/>
                        </a:spcBef>
                        <a:spcAft>
                          <a:spcPts val="0"/>
                        </a:spcAft>
                      </a:pPr>
                      <a:r>
                        <a:rPr lang="en-US" sz="1200">
                          <a:effectLst/>
                        </a:rPr>
                        <a:t>3rd Most Common Venue</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gn="ctr">
                        <a:lnSpc>
                          <a:spcPct val="115000"/>
                        </a:lnSpc>
                        <a:spcBef>
                          <a:spcPts val="0"/>
                        </a:spcBef>
                        <a:spcAft>
                          <a:spcPts val="0"/>
                        </a:spcAft>
                      </a:pPr>
                      <a:r>
                        <a:rPr lang="en-US" sz="1200">
                          <a:effectLst/>
                        </a:rPr>
                        <a:t>4th Most Common Venue</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gn="ctr">
                        <a:lnSpc>
                          <a:spcPct val="115000"/>
                        </a:lnSpc>
                        <a:spcBef>
                          <a:spcPts val="0"/>
                        </a:spcBef>
                        <a:spcAft>
                          <a:spcPts val="0"/>
                        </a:spcAft>
                      </a:pPr>
                      <a:r>
                        <a:rPr lang="en-US" sz="1200">
                          <a:effectLst/>
                        </a:rPr>
                        <a:t>5th Most Common Venue</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gn="ctr">
                        <a:lnSpc>
                          <a:spcPct val="115000"/>
                        </a:lnSpc>
                        <a:spcBef>
                          <a:spcPts val="0"/>
                        </a:spcBef>
                        <a:spcAft>
                          <a:spcPts val="0"/>
                        </a:spcAft>
                      </a:pPr>
                      <a:r>
                        <a:rPr lang="en-US" sz="1200">
                          <a:effectLst/>
                        </a:rPr>
                        <a:t>6th Most Common Venue</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gn="ctr">
                        <a:lnSpc>
                          <a:spcPct val="115000"/>
                        </a:lnSpc>
                        <a:spcBef>
                          <a:spcPts val="0"/>
                        </a:spcBef>
                        <a:spcAft>
                          <a:spcPts val="0"/>
                        </a:spcAft>
                      </a:pPr>
                      <a:r>
                        <a:rPr lang="en-US" sz="1200">
                          <a:effectLst/>
                        </a:rPr>
                        <a:t>7th Most Common Venue</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gn="ctr">
                        <a:lnSpc>
                          <a:spcPct val="115000"/>
                        </a:lnSpc>
                        <a:spcBef>
                          <a:spcPts val="0"/>
                        </a:spcBef>
                        <a:spcAft>
                          <a:spcPts val="0"/>
                        </a:spcAft>
                      </a:pPr>
                      <a:r>
                        <a:rPr lang="en-US" sz="1200">
                          <a:effectLst/>
                        </a:rPr>
                        <a:t>8th Most Common Venue</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gn="ctr">
                        <a:lnSpc>
                          <a:spcPct val="115000"/>
                        </a:lnSpc>
                        <a:spcBef>
                          <a:spcPts val="0"/>
                        </a:spcBef>
                        <a:spcAft>
                          <a:spcPts val="0"/>
                        </a:spcAft>
                      </a:pPr>
                      <a:r>
                        <a:rPr lang="en-US" sz="1200">
                          <a:effectLst/>
                        </a:rPr>
                        <a:t>9th Most Common Venue</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gn="ctr">
                        <a:lnSpc>
                          <a:spcPct val="115000"/>
                        </a:lnSpc>
                        <a:spcBef>
                          <a:spcPts val="0"/>
                        </a:spcBef>
                        <a:spcAft>
                          <a:spcPts val="0"/>
                        </a:spcAft>
                      </a:pPr>
                      <a:r>
                        <a:rPr lang="en-US" sz="1200">
                          <a:effectLst/>
                        </a:rPr>
                        <a:t>10th Most Common Venue</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r>
              <a:tr h="0">
                <a:tc>
                  <a:txBody>
                    <a:bodyPr/>
                    <a:lstStyle/>
                    <a:p>
                      <a:pPr marL="0" marR="0" algn="ctr">
                        <a:lnSpc>
                          <a:spcPct val="115000"/>
                        </a:lnSpc>
                        <a:spcBef>
                          <a:spcPts val="0"/>
                        </a:spcBef>
                        <a:spcAft>
                          <a:spcPts val="0"/>
                        </a:spcAft>
                      </a:pPr>
                      <a:r>
                        <a:rPr lang="en-US" sz="1200">
                          <a:effectLst/>
                        </a:rPr>
                        <a:t>37</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Stuyvesant Town</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Bar</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Park</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Playground</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German Restaurant</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Basketball Court</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Baseball Field</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Fountain</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Harbor / Marina</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Cocktail Bar</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dirty="0">
                          <a:effectLst/>
                        </a:rPr>
                        <a:t>Coffee Shop</a:t>
                      </a:r>
                      <a:endParaRPr lang="en-US" sz="1050" dirty="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r>
            </a:tbl>
          </a:graphicData>
        </a:graphic>
      </p:graphicFrame>
    </p:spTree>
    <p:extLst>
      <p:ext uri="{BB962C8B-B14F-4D97-AF65-F5344CB8AC3E}">
        <p14:creationId xmlns:p14="http://schemas.microsoft.com/office/powerpoint/2010/main" val="3441664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2276"/>
            <a:ext cx="10515600" cy="5674687"/>
          </a:xfrm>
        </p:spPr>
        <p:txBody>
          <a:bodyPr/>
          <a:lstStyle/>
          <a:p>
            <a:r>
              <a:rPr lang="en-US" b="1" u="sng" dirty="0"/>
              <a:t>Cluster label 3</a:t>
            </a:r>
            <a:endParaRPr lang="en-US" b="1" dirty="0"/>
          </a:p>
          <a:p>
            <a:endParaRPr lang="en-US" dirty="0"/>
          </a:p>
        </p:txBody>
      </p:sp>
      <p:graphicFrame>
        <p:nvGraphicFramePr>
          <p:cNvPr id="4" name="Table 3"/>
          <p:cNvGraphicFramePr>
            <a:graphicFrameLocks noGrp="1"/>
          </p:cNvGraphicFramePr>
          <p:nvPr/>
        </p:nvGraphicFramePr>
        <p:xfrm>
          <a:off x="838200" y="2471960"/>
          <a:ext cx="10515600" cy="2976629"/>
        </p:xfrm>
        <a:graphic>
          <a:graphicData uri="http://schemas.openxmlformats.org/drawingml/2006/table">
            <a:tbl>
              <a:tblPr firstRow="1" firstCol="1" bandRow="1">
                <a:tableStyleId>{5C22544A-7EE6-4342-B048-85BDC9FD1C3A}</a:tableStyleId>
              </a:tblPr>
              <a:tblGrid>
                <a:gridCol w="876300"/>
                <a:gridCol w="876300"/>
                <a:gridCol w="876300"/>
                <a:gridCol w="876300"/>
                <a:gridCol w="876300"/>
                <a:gridCol w="876300"/>
                <a:gridCol w="876300"/>
                <a:gridCol w="876300"/>
                <a:gridCol w="876300"/>
                <a:gridCol w="876300"/>
                <a:gridCol w="876300"/>
                <a:gridCol w="876300"/>
              </a:tblGrid>
              <a:tr h="0">
                <a:tc>
                  <a:txBody>
                    <a:bodyPr/>
                    <a:lstStyle/>
                    <a:p>
                      <a:pPr>
                        <a:lnSpc>
                          <a:spcPct val="115000"/>
                        </a:lnSpc>
                      </a:pPr>
                      <a:endParaRPr lang="en-US" sz="1050">
                        <a:effectLst/>
                        <a:latin typeface="Century Gothic" panose="020B0502020202020204" pitchFamily="34" charset="0"/>
                      </a:endParaRPr>
                    </a:p>
                  </a:txBody>
                  <a:tcPr marL="9525" marR="9525" marT="9525" marB="9525" anchor="ctr"/>
                </a:tc>
                <a:tc>
                  <a:txBody>
                    <a:bodyPr/>
                    <a:lstStyle/>
                    <a:p>
                      <a:pPr marL="0" marR="0" algn="ctr">
                        <a:lnSpc>
                          <a:spcPct val="115000"/>
                        </a:lnSpc>
                        <a:spcBef>
                          <a:spcPts val="0"/>
                        </a:spcBef>
                        <a:spcAft>
                          <a:spcPts val="0"/>
                        </a:spcAft>
                      </a:pPr>
                      <a:r>
                        <a:rPr lang="en-US" sz="1200">
                          <a:effectLst/>
                        </a:rPr>
                        <a:t>Neighborhood</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gn="ctr">
                        <a:lnSpc>
                          <a:spcPct val="115000"/>
                        </a:lnSpc>
                        <a:spcBef>
                          <a:spcPts val="0"/>
                        </a:spcBef>
                        <a:spcAft>
                          <a:spcPts val="0"/>
                        </a:spcAft>
                      </a:pPr>
                      <a:r>
                        <a:rPr lang="en-US" sz="1200">
                          <a:effectLst/>
                        </a:rPr>
                        <a:t>1st Most Common Venue</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gn="ctr">
                        <a:lnSpc>
                          <a:spcPct val="115000"/>
                        </a:lnSpc>
                        <a:spcBef>
                          <a:spcPts val="0"/>
                        </a:spcBef>
                        <a:spcAft>
                          <a:spcPts val="0"/>
                        </a:spcAft>
                      </a:pPr>
                      <a:r>
                        <a:rPr lang="en-US" sz="1200">
                          <a:effectLst/>
                        </a:rPr>
                        <a:t>2nd Most Common Venue</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gn="ctr">
                        <a:lnSpc>
                          <a:spcPct val="115000"/>
                        </a:lnSpc>
                        <a:spcBef>
                          <a:spcPts val="0"/>
                        </a:spcBef>
                        <a:spcAft>
                          <a:spcPts val="0"/>
                        </a:spcAft>
                      </a:pPr>
                      <a:r>
                        <a:rPr lang="en-US" sz="1200">
                          <a:effectLst/>
                        </a:rPr>
                        <a:t>3rd Most Common Venue</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gn="ctr">
                        <a:lnSpc>
                          <a:spcPct val="115000"/>
                        </a:lnSpc>
                        <a:spcBef>
                          <a:spcPts val="0"/>
                        </a:spcBef>
                        <a:spcAft>
                          <a:spcPts val="0"/>
                        </a:spcAft>
                      </a:pPr>
                      <a:r>
                        <a:rPr lang="en-US" sz="1200">
                          <a:effectLst/>
                        </a:rPr>
                        <a:t>4th Most Common Venue</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gn="ctr">
                        <a:lnSpc>
                          <a:spcPct val="115000"/>
                        </a:lnSpc>
                        <a:spcBef>
                          <a:spcPts val="0"/>
                        </a:spcBef>
                        <a:spcAft>
                          <a:spcPts val="0"/>
                        </a:spcAft>
                      </a:pPr>
                      <a:r>
                        <a:rPr lang="en-US" sz="1200">
                          <a:effectLst/>
                        </a:rPr>
                        <a:t>5th Most Common Venue</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gn="ctr">
                        <a:lnSpc>
                          <a:spcPct val="115000"/>
                        </a:lnSpc>
                        <a:spcBef>
                          <a:spcPts val="0"/>
                        </a:spcBef>
                        <a:spcAft>
                          <a:spcPts val="0"/>
                        </a:spcAft>
                      </a:pPr>
                      <a:r>
                        <a:rPr lang="en-US" sz="1200">
                          <a:effectLst/>
                        </a:rPr>
                        <a:t>6th Most Common Venue</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gn="ctr">
                        <a:lnSpc>
                          <a:spcPct val="115000"/>
                        </a:lnSpc>
                        <a:spcBef>
                          <a:spcPts val="0"/>
                        </a:spcBef>
                        <a:spcAft>
                          <a:spcPts val="0"/>
                        </a:spcAft>
                      </a:pPr>
                      <a:r>
                        <a:rPr lang="en-US" sz="1200">
                          <a:effectLst/>
                        </a:rPr>
                        <a:t>7th Most Common Venue</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gn="ctr">
                        <a:lnSpc>
                          <a:spcPct val="115000"/>
                        </a:lnSpc>
                        <a:spcBef>
                          <a:spcPts val="0"/>
                        </a:spcBef>
                        <a:spcAft>
                          <a:spcPts val="0"/>
                        </a:spcAft>
                      </a:pPr>
                      <a:r>
                        <a:rPr lang="en-US" sz="1200">
                          <a:effectLst/>
                        </a:rPr>
                        <a:t>8th Most Common Venue</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gn="ctr">
                        <a:lnSpc>
                          <a:spcPct val="115000"/>
                        </a:lnSpc>
                        <a:spcBef>
                          <a:spcPts val="0"/>
                        </a:spcBef>
                        <a:spcAft>
                          <a:spcPts val="0"/>
                        </a:spcAft>
                      </a:pPr>
                      <a:r>
                        <a:rPr lang="en-US" sz="1200">
                          <a:effectLst/>
                        </a:rPr>
                        <a:t>9th Most Common Venue</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gn="ctr">
                        <a:lnSpc>
                          <a:spcPct val="115000"/>
                        </a:lnSpc>
                        <a:spcBef>
                          <a:spcPts val="0"/>
                        </a:spcBef>
                        <a:spcAft>
                          <a:spcPts val="0"/>
                        </a:spcAft>
                      </a:pPr>
                      <a:r>
                        <a:rPr lang="en-US" sz="1200">
                          <a:effectLst/>
                        </a:rPr>
                        <a:t>10th Most Common Venue</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r>
              <a:tr h="0">
                <a:tc>
                  <a:txBody>
                    <a:bodyPr/>
                    <a:lstStyle/>
                    <a:p>
                      <a:pPr marL="0" marR="0" algn="ctr">
                        <a:lnSpc>
                          <a:spcPct val="115000"/>
                        </a:lnSpc>
                        <a:spcBef>
                          <a:spcPts val="0"/>
                        </a:spcBef>
                        <a:spcAft>
                          <a:spcPts val="0"/>
                        </a:spcAft>
                      </a:pPr>
                      <a:r>
                        <a:rPr lang="en-US" sz="1200">
                          <a:effectLst/>
                        </a:rPr>
                        <a:t>5</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Manhattanville</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Coffee Shop</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Mexican Restaurant</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Italian Restaurant</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Park</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Chinese Restaurant</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Seafood Restaurant</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Dumpling Restaurant</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Bar</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Bus Station</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Burger Joint</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r>
              <a:tr h="0">
                <a:tc>
                  <a:txBody>
                    <a:bodyPr/>
                    <a:lstStyle/>
                    <a:p>
                      <a:pPr marL="0" marR="0" algn="ctr">
                        <a:lnSpc>
                          <a:spcPct val="115000"/>
                        </a:lnSpc>
                        <a:spcBef>
                          <a:spcPts val="0"/>
                        </a:spcBef>
                        <a:spcAft>
                          <a:spcPts val="0"/>
                        </a:spcAft>
                      </a:pPr>
                      <a:r>
                        <a:rPr lang="en-US" sz="1200">
                          <a:effectLst/>
                        </a:rPr>
                        <a:t>17</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Chelsea</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Coffee Shop</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Italian Restaurant</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Ice Cream Shop</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Nightclub</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Bakery</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American Restaurant</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Hotel</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Seafood Restaurant</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Theater</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Tapas Restaurant</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r>
              <a:tr h="0">
                <a:tc>
                  <a:txBody>
                    <a:bodyPr/>
                    <a:lstStyle/>
                    <a:p>
                      <a:pPr marL="0" marR="0" algn="ctr">
                        <a:lnSpc>
                          <a:spcPct val="115000"/>
                        </a:lnSpc>
                        <a:spcBef>
                          <a:spcPts val="0"/>
                        </a:spcBef>
                        <a:spcAft>
                          <a:spcPts val="0"/>
                        </a:spcAft>
                      </a:pPr>
                      <a:r>
                        <a:rPr lang="en-US" sz="1200">
                          <a:effectLst/>
                        </a:rPr>
                        <a:t>26</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Morningside Heights</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Coffee Shop</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American Restaurant</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Park</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Bookstore</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Café</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Food Truck</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Deli / Bodega</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Burger Joint</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New American Restaurant</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Tennis Court</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r>
              <a:tr h="0">
                <a:tc>
                  <a:txBody>
                    <a:bodyPr/>
                    <a:lstStyle/>
                    <a:p>
                      <a:pPr marL="0" marR="0" algn="ctr">
                        <a:lnSpc>
                          <a:spcPct val="115000"/>
                        </a:lnSpc>
                        <a:spcBef>
                          <a:spcPts val="0"/>
                        </a:spcBef>
                        <a:spcAft>
                          <a:spcPts val="0"/>
                        </a:spcAft>
                      </a:pPr>
                      <a:r>
                        <a:rPr lang="en-US" sz="1200">
                          <a:effectLst/>
                        </a:rPr>
                        <a:t>28</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Battery Park City</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Park</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Coffee Shop</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Hotel</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Gym</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Wine Shop</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Italian Restaurant</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Clothing Store</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Plaza</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Memorial Site</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Burger Joint</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r>
              <a:tr h="0">
                <a:tc>
                  <a:txBody>
                    <a:bodyPr/>
                    <a:lstStyle/>
                    <a:p>
                      <a:pPr marL="0" marR="0" algn="ctr">
                        <a:lnSpc>
                          <a:spcPct val="115000"/>
                        </a:lnSpc>
                        <a:spcBef>
                          <a:spcPts val="0"/>
                        </a:spcBef>
                        <a:spcAft>
                          <a:spcPts val="0"/>
                        </a:spcAft>
                      </a:pPr>
                      <a:r>
                        <a:rPr lang="en-US" sz="1200">
                          <a:effectLst/>
                        </a:rPr>
                        <a:t>29</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Financial District</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Coffee Shop</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Gym</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Wine Shop</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Hotel</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Steakhouse</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Pizza Place</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Café</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Bar</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American Restaurant</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dirty="0">
                          <a:effectLst/>
                        </a:rPr>
                        <a:t>Park</a:t>
                      </a:r>
                      <a:endParaRPr lang="en-US" sz="1050" dirty="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r>
            </a:tbl>
          </a:graphicData>
        </a:graphic>
      </p:graphicFrame>
    </p:spTree>
    <p:extLst>
      <p:ext uri="{BB962C8B-B14F-4D97-AF65-F5344CB8AC3E}">
        <p14:creationId xmlns:p14="http://schemas.microsoft.com/office/powerpoint/2010/main" val="399917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75763"/>
            <a:ext cx="10515600" cy="5301200"/>
          </a:xfrm>
        </p:spPr>
        <p:txBody>
          <a:bodyPr/>
          <a:lstStyle/>
          <a:p>
            <a:r>
              <a:rPr lang="en-US" b="1" u="sng" dirty="0"/>
              <a:t>Cluster label 4</a:t>
            </a:r>
            <a:endParaRPr lang="en-US" b="1"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01229428"/>
              </p:ext>
            </p:extLst>
          </p:nvPr>
        </p:nvGraphicFramePr>
        <p:xfrm>
          <a:off x="1468194" y="1727155"/>
          <a:ext cx="9208392" cy="4673644"/>
        </p:xfrm>
        <a:graphic>
          <a:graphicData uri="http://schemas.openxmlformats.org/drawingml/2006/table">
            <a:tbl>
              <a:tblPr firstRow="1" firstCol="1" bandRow="1">
                <a:tableStyleId>{5C22544A-7EE6-4342-B048-85BDC9FD1C3A}</a:tableStyleId>
              </a:tblPr>
              <a:tblGrid>
                <a:gridCol w="767366"/>
                <a:gridCol w="767366"/>
                <a:gridCol w="767366"/>
                <a:gridCol w="767366"/>
                <a:gridCol w="767366"/>
                <a:gridCol w="767366"/>
                <a:gridCol w="767366"/>
                <a:gridCol w="767366"/>
                <a:gridCol w="767366"/>
                <a:gridCol w="767366"/>
                <a:gridCol w="767366"/>
                <a:gridCol w="767366"/>
              </a:tblGrid>
              <a:tr h="555852">
                <a:tc>
                  <a:txBody>
                    <a:bodyPr/>
                    <a:lstStyle/>
                    <a:p>
                      <a:pPr>
                        <a:lnSpc>
                          <a:spcPct val="115000"/>
                        </a:lnSpc>
                      </a:pPr>
                      <a:endParaRPr lang="en-US" sz="800">
                        <a:effectLst/>
                        <a:latin typeface="Century Gothic" panose="020B0502020202020204" pitchFamily="34" charset="0"/>
                      </a:endParaRPr>
                    </a:p>
                  </a:txBody>
                  <a:tcPr marL="7581" marR="7581" marT="7581" marB="7581" anchor="ctr"/>
                </a:tc>
                <a:tc>
                  <a:txBody>
                    <a:bodyPr/>
                    <a:lstStyle/>
                    <a:p>
                      <a:pPr marL="0" marR="0" algn="ctr">
                        <a:lnSpc>
                          <a:spcPct val="115000"/>
                        </a:lnSpc>
                        <a:spcBef>
                          <a:spcPts val="0"/>
                        </a:spcBef>
                        <a:spcAft>
                          <a:spcPts val="0"/>
                        </a:spcAft>
                      </a:pPr>
                      <a:r>
                        <a:rPr lang="en-US" sz="1000">
                          <a:effectLst/>
                        </a:rPr>
                        <a:t>Neighborhood</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gn="ctr">
                        <a:lnSpc>
                          <a:spcPct val="115000"/>
                        </a:lnSpc>
                        <a:spcBef>
                          <a:spcPts val="0"/>
                        </a:spcBef>
                        <a:spcAft>
                          <a:spcPts val="0"/>
                        </a:spcAft>
                      </a:pPr>
                      <a:r>
                        <a:rPr lang="en-US" sz="1000">
                          <a:effectLst/>
                        </a:rPr>
                        <a:t>1st Most Common Venue</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gn="ctr">
                        <a:lnSpc>
                          <a:spcPct val="115000"/>
                        </a:lnSpc>
                        <a:spcBef>
                          <a:spcPts val="0"/>
                        </a:spcBef>
                        <a:spcAft>
                          <a:spcPts val="0"/>
                        </a:spcAft>
                      </a:pPr>
                      <a:r>
                        <a:rPr lang="en-US" sz="1000">
                          <a:effectLst/>
                        </a:rPr>
                        <a:t>2nd Most Common Venue</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gn="ctr">
                        <a:lnSpc>
                          <a:spcPct val="115000"/>
                        </a:lnSpc>
                        <a:spcBef>
                          <a:spcPts val="0"/>
                        </a:spcBef>
                        <a:spcAft>
                          <a:spcPts val="0"/>
                        </a:spcAft>
                      </a:pPr>
                      <a:r>
                        <a:rPr lang="en-US" sz="1000">
                          <a:effectLst/>
                        </a:rPr>
                        <a:t>3rd Most Common Venue</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gn="ctr">
                        <a:lnSpc>
                          <a:spcPct val="115000"/>
                        </a:lnSpc>
                        <a:spcBef>
                          <a:spcPts val="0"/>
                        </a:spcBef>
                        <a:spcAft>
                          <a:spcPts val="0"/>
                        </a:spcAft>
                      </a:pPr>
                      <a:r>
                        <a:rPr lang="en-US" sz="1000">
                          <a:effectLst/>
                        </a:rPr>
                        <a:t>4th Most Common Venue</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gn="ctr">
                        <a:lnSpc>
                          <a:spcPct val="115000"/>
                        </a:lnSpc>
                        <a:spcBef>
                          <a:spcPts val="0"/>
                        </a:spcBef>
                        <a:spcAft>
                          <a:spcPts val="0"/>
                        </a:spcAft>
                      </a:pPr>
                      <a:r>
                        <a:rPr lang="en-US" sz="1000">
                          <a:effectLst/>
                        </a:rPr>
                        <a:t>5th Most Common Venue</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gn="ctr">
                        <a:lnSpc>
                          <a:spcPct val="115000"/>
                        </a:lnSpc>
                        <a:spcBef>
                          <a:spcPts val="0"/>
                        </a:spcBef>
                        <a:spcAft>
                          <a:spcPts val="0"/>
                        </a:spcAft>
                      </a:pPr>
                      <a:r>
                        <a:rPr lang="en-US" sz="1000">
                          <a:effectLst/>
                        </a:rPr>
                        <a:t>6th Most Common Venue</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gn="ctr">
                        <a:lnSpc>
                          <a:spcPct val="115000"/>
                        </a:lnSpc>
                        <a:spcBef>
                          <a:spcPts val="0"/>
                        </a:spcBef>
                        <a:spcAft>
                          <a:spcPts val="0"/>
                        </a:spcAft>
                      </a:pPr>
                      <a:r>
                        <a:rPr lang="en-US" sz="1000">
                          <a:effectLst/>
                        </a:rPr>
                        <a:t>7th Most Common Venue</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gn="ctr">
                        <a:lnSpc>
                          <a:spcPct val="115000"/>
                        </a:lnSpc>
                        <a:spcBef>
                          <a:spcPts val="0"/>
                        </a:spcBef>
                        <a:spcAft>
                          <a:spcPts val="0"/>
                        </a:spcAft>
                      </a:pPr>
                      <a:r>
                        <a:rPr lang="en-US" sz="1000">
                          <a:effectLst/>
                        </a:rPr>
                        <a:t>8th Most Common Venue</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gn="ctr">
                        <a:lnSpc>
                          <a:spcPct val="115000"/>
                        </a:lnSpc>
                        <a:spcBef>
                          <a:spcPts val="0"/>
                        </a:spcBef>
                        <a:spcAft>
                          <a:spcPts val="0"/>
                        </a:spcAft>
                      </a:pPr>
                      <a:r>
                        <a:rPr lang="en-US" sz="1000">
                          <a:effectLst/>
                        </a:rPr>
                        <a:t>9th Most Common Venue</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gn="ctr">
                        <a:lnSpc>
                          <a:spcPct val="115000"/>
                        </a:lnSpc>
                        <a:spcBef>
                          <a:spcPts val="0"/>
                        </a:spcBef>
                        <a:spcAft>
                          <a:spcPts val="0"/>
                        </a:spcAft>
                      </a:pPr>
                      <a:r>
                        <a:rPr lang="en-US" sz="1000">
                          <a:effectLst/>
                        </a:rPr>
                        <a:t>10th Most Common Venue</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r>
              <a:tr h="375761">
                <a:tc>
                  <a:txBody>
                    <a:bodyPr/>
                    <a:lstStyle/>
                    <a:p>
                      <a:pPr marL="0" marR="0" algn="ctr">
                        <a:lnSpc>
                          <a:spcPct val="115000"/>
                        </a:lnSpc>
                        <a:spcBef>
                          <a:spcPts val="0"/>
                        </a:spcBef>
                        <a:spcAft>
                          <a:spcPts val="0"/>
                        </a:spcAft>
                      </a:pPr>
                      <a:r>
                        <a:rPr lang="en-US" sz="1000">
                          <a:effectLst/>
                        </a:rPr>
                        <a:t>0</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Marble Hill</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Discount Store</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Coffee Shop</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Yoga Studio</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Seafood Restaurant</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Gym</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Tennis Stadium</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Big Box Store</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Supplement Shop</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Steakhouse</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Shoe Store</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r>
              <a:tr h="555852">
                <a:tc>
                  <a:txBody>
                    <a:bodyPr/>
                    <a:lstStyle/>
                    <a:p>
                      <a:pPr marL="0" marR="0" algn="ctr">
                        <a:lnSpc>
                          <a:spcPct val="115000"/>
                        </a:lnSpc>
                        <a:spcBef>
                          <a:spcPts val="0"/>
                        </a:spcBef>
                        <a:spcAft>
                          <a:spcPts val="0"/>
                        </a:spcAft>
                      </a:pPr>
                      <a:r>
                        <a:rPr lang="en-US" sz="1000">
                          <a:effectLst/>
                        </a:rPr>
                        <a:t>2</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Washington Heights</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Café</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Bakery</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Mobile Phone Shop</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Grocery Store</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Pizza Place</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Chinese Restaurant</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Latin American Restaurant</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Mexican Restaurant</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Tapas Restaurant</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Shoe Store</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r>
              <a:tr h="375761">
                <a:tc>
                  <a:txBody>
                    <a:bodyPr/>
                    <a:lstStyle/>
                    <a:p>
                      <a:pPr marL="0" marR="0" algn="ctr">
                        <a:lnSpc>
                          <a:spcPct val="115000"/>
                        </a:lnSpc>
                        <a:spcBef>
                          <a:spcPts val="0"/>
                        </a:spcBef>
                        <a:spcAft>
                          <a:spcPts val="0"/>
                        </a:spcAft>
                      </a:pPr>
                      <a:r>
                        <a:rPr lang="en-US" sz="1000">
                          <a:effectLst/>
                        </a:rPr>
                        <a:t>3</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Inwood</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Lounge</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Mexican Restaurant</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Café</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Pizza Place</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Wine Bar</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Deli / Bodega</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Park</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American Restaurant</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Frozen Yogurt Shop</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Chinese Restaurant</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r>
              <a:tr h="375761">
                <a:tc>
                  <a:txBody>
                    <a:bodyPr/>
                    <a:lstStyle/>
                    <a:p>
                      <a:pPr marL="0" marR="0" algn="ctr">
                        <a:lnSpc>
                          <a:spcPct val="115000"/>
                        </a:lnSpc>
                        <a:spcBef>
                          <a:spcPts val="0"/>
                        </a:spcBef>
                        <a:spcAft>
                          <a:spcPts val="0"/>
                        </a:spcAft>
                      </a:pPr>
                      <a:r>
                        <a:rPr lang="en-US" sz="1000">
                          <a:effectLst/>
                        </a:rPr>
                        <a:t>4</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Hamilton Heights</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Mexican Restaurant</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Café</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Coffee Shop</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Pizza Place</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Yoga Studio</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Sushi Restaurant</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Caribbean Restaurant</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Chinese Restaurant</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School</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Bakery</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r>
              <a:tr h="555852">
                <a:tc>
                  <a:txBody>
                    <a:bodyPr/>
                    <a:lstStyle/>
                    <a:p>
                      <a:pPr marL="0" marR="0" algn="ctr">
                        <a:lnSpc>
                          <a:spcPct val="115000"/>
                        </a:lnSpc>
                        <a:spcBef>
                          <a:spcPts val="0"/>
                        </a:spcBef>
                        <a:spcAft>
                          <a:spcPts val="0"/>
                        </a:spcAft>
                      </a:pPr>
                      <a:r>
                        <a:rPr lang="en-US" sz="1000">
                          <a:effectLst/>
                        </a:rPr>
                        <a:t>7</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East Harlem</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Mexican Restaurant</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Bakery</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Latin American Restaurant</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Deli / Bodega</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Thai Restaurant</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Convenience Store</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Café</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Taco Place</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Street Art</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Steakhouse</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r>
              <a:tr h="375761">
                <a:tc>
                  <a:txBody>
                    <a:bodyPr/>
                    <a:lstStyle/>
                    <a:p>
                      <a:pPr marL="0" marR="0" algn="ctr">
                        <a:lnSpc>
                          <a:spcPct val="115000"/>
                        </a:lnSpc>
                        <a:spcBef>
                          <a:spcPts val="0"/>
                        </a:spcBef>
                        <a:spcAft>
                          <a:spcPts val="0"/>
                        </a:spcAft>
                      </a:pPr>
                      <a:r>
                        <a:rPr lang="en-US" sz="1000">
                          <a:effectLst/>
                        </a:rPr>
                        <a:t>9</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Yorkville</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Gym</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Italian Restaurant</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Bar</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Coffee Shop</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Pizza Place</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Sushi Restaurant</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Deli / Bodega</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Japanese Restaurant</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Ice Cream Shop</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Diner</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r>
              <a:tr h="375761">
                <a:tc>
                  <a:txBody>
                    <a:bodyPr/>
                    <a:lstStyle/>
                    <a:p>
                      <a:pPr marL="0" marR="0" algn="ctr">
                        <a:lnSpc>
                          <a:spcPct val="115000"/>
                        </a:lnSpc>
                        <a:spcBef>
                          <a:spcPts val="0"/>
                        </a:spcBef>
                        <a:spcAft>
                          <a:spcPts val="0"/>
                        </a:spcAft>
                      </a:pPr>
                      <a:r>
                        <a:rPr lang="en-US" sz="1000">
                          <a:effectLst/>
                        </a:rPr>
                        <a:t>11</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Roosevelt Island</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Sandwich Place</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Deli / Bodega</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Coffee Shop</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Dog Run</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Café</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Farmers Market</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Supermarket</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Metro Station</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Outdoors &amp; Recreation</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Dry Cleaner</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r>
              <a:tr h="375761">
                <a:tc>
                  <a:txBody>
                    <a:bodyPr/>
                    <a:lstStyle/>
                    <a:p>
                      <a:pPr marL="0" marR="0" algn="ctr">
                        <a:lnSpc>
                          <a:spcPct val="115000"/>
                        </a:lnSpc>
                        <a:spcBef>
                          <a:spcPts val="0"/>
                        </a:spcBef>
                        <a:spcAft>
                          <a:spcPts val="0"/>
                        </a:spcAft>
                      </a:pPr>
                      <a:r>
                        <a:rPr lang="en-US" sz="1000">
                          <a:effectLst/>
                        </a:rPr>
                        <a:t>20</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Lower East Side</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Café</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Chinese Restaurant</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Coffee Shop</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Ramen Restaurant</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Japanese Restaurant</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Cocktail Bar</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Shoe Store</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Bakery</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Art Gallery</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Sandwich Place</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r>
              <a:tr h="375761">
                <a:tc>
                  <a:txBody>
                    <a:bodyPr/>
                    <a:lstStyle/>
                    <a:p>
                      <a:pPr marL="0" marR="0" algn="ctr">
                        <a:lnSpc>
                          <a:spcPct val="115000"/>
                        </a:lnSpc>
                        <a:spcBef>
                          <a:spcPts val="0"/>
                        </a:spcBef>
                        <a:spcAft>
                          <a:spcPts val="0"/>
                        </a:spcAft>
                      </a:pPr>
                      <a:r>
                        <a:rPr lang="en-US" sz="1000">
                          <a:effectLst/>
                        </a:rPr>
                        <a:t>25</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Manhattan Valley</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Indian Restaurant</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Coffee Shop</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Pizza Place</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Yoga Studio</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Playground</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Spa</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Café</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Mexican Restaurant</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Deli / Bodega</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Bar</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r>
              <a:tr h="375761">
                <a:tc>
                  <a:txBody>
                    <a:bodyPr/>
                    <a:lstStyle/>
                    <a:p>
                      <a:pPr marL="0" marR="0" algn="ctr">
                        <a:lnSpc>
                          <a:spcPct val="115000"/>
                        </a:lnSpc>
                        <a:spcBef>
                          <a:spcPts val="0"/>
                        </a:spcBef>
                        <a:spcAft>
                          <a:spcPts val="0"/>
                        </a:spcAft>
                      </a:pPr>
                      <a:r>
                        <a:rPr lang="en-US" sz="1000">
                          <a:effectLst/>
                        </a:rPr>
                        <a:t>36</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Tudor City</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Park</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Mexican Restaurant</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Greek Restaurant</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Café</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Sushi Restaurant</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Deli / Bodega</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Pizza Place</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Hotel</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a:effectLst/>
                        </a:rPr>
                        <a:t>Dog Run</a:t>
                      </a:r>
                      <a:endParaRPr lang="en-US" sz="8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c>
                  <a:txBody>
                    <a:bodyPr/>
                    <a:lstStyle/>
                    <a:p>
                      <a:pPr marL="0" marR="0">
                        <a:lnSpc>
                          <a:spcPct val="115000"/>
                        </a:lnSpc>
                        <a:spcBef>
                          <a:spcPts val="0"/>
                        </a:spcBef>
                        <a:spcAft>
                          <a:spcPts val="0"/>
                        </a:spcAft>
                      </a:pPr>
                      <a:r>
                        <a:rPr lang="en-US" sz="1000" dirty="0">
                          <a:effectLst/>
                        </a:rPr>
                        <a:t>Asian Restaurant</a:t>
                      </a:r>
                      <a:endParaRPr lang="en-US" sz="800" dirty="0">
                        <a:effectLst/>
                        <a:latin typeface="Century Gothic" panose="020B0502020202020204" pitchFamily="34" charset="0"/>
                        <a:ea typeface="Times New Roman" panose="02020603050405020304" pitchFamily="18" charset="0"/>
                        <a:cs typeface="Iskoola Pota" panose="020B0502040204020203" pitchFamily="34" charset="0"/>
                      </a:endParaRPr>
                    </a:p>
                  </a:txBody>
                  <a:tcPr marL="7581" marR="7581" marT="7581" marB="7581" anchor="ctr"/>
                </a:tc>
              </a:tr>
            </a:tbl>
          </a:graphicData>
        </a:graphic>
      </p:graphicFrame>
    </p:spTree>
    <p:extLst>
      <p:ext uri="{BB962C8B-B14F-4D97-AF65-F5344CB8AC3E}">
        <p14:creationId xmlns:p14="http://schemas.microsoft.com/office/powerpoint/2010/main" val="3517452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baseline="0" dirty="0" smtClean="0">
                <a:latin typeface="Times New Roman" panose="02020603050405020304" pitchFamily="18" charset="0"/>
              </a:rPr>
              <a:t>4. DISCUSSION </a:t>
            </a:r>
            <a:br>
              <a:rPr lang="en-US" b="1" i="0" u="none" strike="noStrike" baseline="0" dirty="0" smtClean="0">
                <a:latin typeface="Times New Roman" panose="02020603050405020304" pitchFamily="18" charset="0"/>
              </a:rPr>
            </a:br>
            <a:endParaRPr lang="en-US" dirty="0"/>
          </a:p>
        </p:txBody>
      </p:sp>
      <p:sp>
        <p:nvSpPr>
          <p:cNvPr id="3" name="Content Placeholder 2"/>
          <p:cNvSpPr>
            <a:spLocks noGrp="1"/>
          </p:cNvSpPr>
          <p:nvPr>
            <p:ph idx="1"/>
          </p:nvPr>
        </p:nvSpPr>
        <p:spPr/>
        <p:txBody>
          <a:bodyPr>
            <a:normAutofit fontScale="85000" lnSpcReduction="20000"/>
          </a:bodyPr>
          <a:lstStyle/>
          <a:p>
            <a:r>
              <a:rPr lang="en-US" dirty="0"/>
              <a:t>Let's discuss the above mentioned problem statements. Firstly he needs to choose a suitable location for the restaurant. Let's say he wants to open a new Indian Restaurant in Manhattan, NY. Manhattan, NY real estate is very costly. So assuming that he wants to rent a place for his new restaurant. And now he needs to figure out how many restaurants are there in say neighborhood A, B, </a:t>
            </a:r>
            <a:r>
              <a:rPr lang="en-US" dirty="0" err="1"/>
              <a:t>C,etc</a:t>
            </a:r>
            <a:r>
              <a:rPr lang="en-US" dirty="0"/>
              <a:t>. If there are more than two Indian restaurants in a neighborhood then that would be a great risk to open new restaurant of same cuisine in that neighborhood. Selecting a place where there is less or no restaurant would be of great choice, considering the rent of neighborhood too. Why I'm emphasizing that there should be less restaurants is, so that he will face less competition with same cuisine restaurants. He needs to look for a place where many people frequently visit so that his business is above average. Places like Downtown, Movie theatre, Malls &amp; Gas stations would help his business running. Restaurants ratings, checking of customers might help in deciding location crowd. I would also suggest that since he currently runs a profitable business in Tampa he should find a similar type of neighborhood in Manhattan, NY also.</a:t>
            </a:r>
          </a:p>
          <a:p>
            <a:endParaRPr lang="en-US" dirty="0"/>
          </a:p>
        </p:txBody>
      </p:sp>
    </p:spTree>
    <p:extLst>
      <p:ext uri="{BB962C8B-B14F-4D97-AF65-F5344CB8AC3E}">
        <p14:creationId xmlns:p14="http://schemas.microsoft.com/office/powerpoint/2010/main" val="4251142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46220"/>
            <a:ext cx="10515600" cy="5030743"/>
          </a:xfrm>
        </p:spPr>
        <p:txBody>
          <a:bodyPr/>
          <a:lstStyle/>
          <a:p>
            <a:pPr marL="0" indent="0">
              <a:buNone/>
            </a:pPr>
            <a:r>
              <a:rPr lang="en-US" b="1" u="sng" dirty="0"/>
              <a:t>Examine a particular Cluster </a:t>
            </a:r>
            <a:endParaRPr lang="en-US" u="sng" dirty="0"/>
          </a:p>
          <a:p>
            <a:r>
              <a:rPr lang="en-US" dirty="0"/>
              <a:t>After examining several cluster data, I concluded that cluster # 4 resembles closer the Tampa, FL. Therefore providing guidance as to where to look for the future restaurant in Manhattan, NY. In cluster 4 we have 9 neighborhoods and these neighborhoods suits most with top ten neighborhoods in current business place.</a:t>
            </a:r>
          </a:p>
          <a:p>
            <a:endParaRPr lang="en-US" dirty="0"/>
          </a:p>
        </p:txBody>
      </p:sp>
    </p:spTree>
    <p:extLst>
      <p:ext uri="{BB962C8B-B14F-4D97-AF65-F5344CB8AC3E}">
        <p14:creationId xmlns:p14="http://schemas.microsoft.com/office/powerpoint/2010/main" val="1814876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Conclusion</a:t>
            </a:r>
            <a:endParaRPr lang="en-US" b="1" u="sng" dirty="0"/>
          </a:p>
        </p:txBody>
      </p:sp>
      <p:sp>
        <p:nvSpPr>
          <p:cNvPr id="3" name="Content Placeholder 2"/>
          <p:cNvSpPr>
            <a:spLocks noGrp="1"/>
          </p:cNvSpPr>
          <p:nvPr>
            <p:ph idx="1"/>
          </p:nvPr>
        </p:nvSpPr>
        <p:spPr/>
        <p:txBody>
          <a:bodyPr/>
          <a:lstStyle/>
          <a:p>
            <a:r>
              <a:rPr lang="en-US" dirty="0"/>
              <a:t>I feel this Capstone project presented me a great opportunity to practice and apply the Data Science tools and methodologies learned. This project has shown me a practical application to resolve a real situation that has impacting personal and financial impact using Data Science tools.</a:t>
            </a:r>
          </a:p>
          <a:p>
            <a:endParaRPr lang="en-US" dirty="0"/>
          </a:p>
        </p:txBody>
      </p:sp>
    </p:spTree>
    <p:extLst>
      <p:ext uri="{BB962C8B-B14F-4D97-AF65-F5344CB8AC3E}">
        <p14:creationId xmlns:p14="http://schemas.microsoft.com/office/powerpoint/2010/main" val="4188719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88642"/>
            <a:ext cx="10515600" cy="5288321"/>
          </a:xfrm>
        </p:spPr>
        <p:txBody>
          <a:bodyPr>
            <a:normAutofit/>
          </a:bodyPr>
          <a:lstStyle/>
          <a:p>
            <a:pPr marL="0" indent="0" algn="ctr">
              <a:buNone/>
            </a:pPr>
            <a:endParaRPr lang="en-US" sz="6600" dirty="0" smtClean="0"/>
          </a:p>
          <a:p>
            <a:pPr marL="0" indent="0" algn="ctr">
              <a:buNone/>
            </a:pPr>
            <a:endParaRPr lang="en-US" sz="6600" dirty="0"/>
          </a:p>
          <a:p>
            <a:pPr marL="0" indent="0" algn="ctr">
              <a:buNone/>
            </a:pPr>
            <a:r>
              <a:rPr lang="en-US" sz="6600" dirty="0" smtClean="0"/>
              <a:t>Thank you!</a:t>
            </a:r>
            <a:endParaRPr lang="en-US" sz="6600" dirty="0"/>
          </a:p>
        </p:txBody>
      </p:sp>
    </p:spTree>
    <p:extLst>
      <p:ext uri="{BB962C8B-B14F-4D97-AF65-F5344CB8AC3E}">
        <p14:creationId xmlns:p14="http://schemas.microsoft.com/office/powerpoint/2010/main" val="211132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i="0" u="sng" strike="noStrike" baseline="0" dirty="0" smtClean="0">
                <a:solidFill>
                  <a:srgbClr val="A50E82"/>
                </a:solidFill>
                <a:latin typeface="Century Gothic" panose="020B0502020202020204" pitchFamily="34" charset="0"/>
              </a:rPr>
              <a:t>1. Business Problem section </a:t>
            </a:r>
            <a:br>
              <a:rPr lang="en-US" sz="3200" b="1" i="0" u="sng" strike="noStrike" baseline="0" dirty="0" smtClean="0">
                <a:solidFill>
                  <a:srgbClr val="A50E82"/>
                </a:solidFill>
                <a:latin typeface="Century Gothic" panose="020B0502020202020204" pitchFamily="34" charset="0"/>
              </a:rPr>
            </a:br>
            <a:endParaRPr lang="en-US" sz="3200" b="1" i="0" u="sng" strike="noStrike" baseline="0" dirty="0" smtClean="0">
              <a:latin typeface="Times New Roman" panose="02020603050405020304" pitchFamily="18" charset="0"/>
            </a:endParaRPr>
          </a:p>
        </p:txBody>
      </p:sp>
      <p:sp>
        <p:nvSpPr>
          <p:cNvPr id="3" name="Text Placeholder 2"/>
          <p:cNvSpPr>
            <a:spLocks noGrp="1"/>
          </p:cNvSpPr>
          <p:nvPr>
            <p:ph type="body" idx="1"/>
          </p:nvPr>
        </p:nvSpPr>
        <p:spPr/>
        <p:txBody>
          <a:bodyPr>
            <a:normAutofit fontScale="92500" lnSpcReduction="20000"/>
          </a:bodyPr>
          <a:lstStyle/>
          <a:p>
            <a:r>
              <a:rPr lang="en-US" dirty="0"/>
              <a:t>How could we provide support to a client to purchase a suitable place for his new restaurant in Manhattan, NY,USA in this uncertain economic and financial scenario? Currently he is doing a profitable Indian restaurant in Tampa FL and he is planning to start a new restaurant in Manhattan, NY.</a:t>
            </a:r>
          </a:p>
          <a:p>
            <a:r>
              <a:rPr lang="en-US" dirty="0"/>
              <a:t>Since he currently runs a profitable business in Tampa he is expecting a similar neighborhood in Manhattan, NY also.</a:t>
            </a:r>
          </a:p>
          <a:p>
            <a:r>
              <a:rPr lang="en-US" dirty="0"/>
              <a:t>To solve this business problem, we are going to cluster Manhattan, NY neighborhoods in order to most common recommend venues. While selecting the place there are key points to consider like he needs to check out how many Indian restaurants are there in that specific location? If incase there are already two Indian restaurants which have good ratings, will it be risky to open new one near these restaurants? What all factors will help him to run his business above average?</a:t>
            </a:r>
          </a:p>
          <a:p>
            <a:endParaRPr lang="en-US" dirty="0"/>
          </a:p>
        </p:txBody>
      </p:sp>
    </p:spTree>
    <p:extLst>
      <p:ext uri="{BB962C8B-B14F-4D97-AF65-F5344CB8AC3E}">
        <p14:creationId xmlns:p14="http://schemas.microsoft.com/office/powerpoint/2010/main" val="3710169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545500"/>
          </a:xfrm>
        </p:spPr>
        <p:txBody>
          <a:bodyPr>
            <a:normAutofit fontScale="90000"/>
          </a:bodyPr>
          <a:lstStyle/>
          <a:p>
            <a:r>
              <a:rPr lang="en-US" b="1" dirty="0" smtClean="0"/>
              <a:t> </a:t>
            </a:r>
            <a:r>
              <a:rPr lang="en-US" sz="4000" b="1" u="sng" dirty="0"/>
              <a:t>2. Data Section: </a:t>
            </a:r>
            <a:br>
              <a:rPr lang="en-US" sz="4000" b="1" u="sng" dirty="0"/>
            </a:br>
            <a:r>
              <a:rPr lang="en-US" sz="4000" b="1" u="sng" dirty="0"/>
              <a:t>Description of the data and its sources that will be used to solve the problem </a:t>
            </a:r>
            <a:br>
              <a:rPr lang="en-US" sz="4000" b="1" u="sng" dirty="0"/>
            </a:br>
            <a:r>
              <a:rPr lang="en-US" b="1" dirty="0"/>
              <a:t/>
            </a:r>
            <a:br>
              <a:rPr lang="en-US" b="1" dirty="0"/>
            </a:br>
            <a:endParaRPr lang="en-US" b="0" i="0" u="none" strike="noStrike" baseline="0" dirty="0" smtClean="0">
              <a:latin typeface="Times New Roman" panose="02020603050405020304" pitchFamily="18" charset="0"/>
            </a:endParaRPr>
          </a:p>
        </p:txBody>
      </p:sp>
      <p:sp>
        <p:nvSpPr>
          <p:cNvPr id="3" name="Text Placeholder 2"/>
          <p:cNvSpPr>
            <a:spLocks noGrp="1"/>
          </p:cNvSpPr>
          <p:nvPr>
            <p:ph type="body" idx="1"/>
          </p:nvPr>
        </p:nvSpPr>
        <p:spPr>
          <a:xfrm>
            <a:off x="838200" y="2292439"/>
            <a:ext cx="10515600" cy="3884524"/>
          </a:xfrm>
        </p:spPr>
        <p:txBody>
          <a:bodyPr>
            <a:normAutofit fontScale="85000" lnSpcReduction="20000"/>
          </a:bodyPr>
          <a:lstStyle/>
          <a:p>
            <a:r>
              <a:rPr lang="en-US" dirty="0"/>
              <a:t>My client currently reside in the neighborhood of '</a:t>
            </a:r>
            <a:r>
              <a:rPr lang="en-US" dirty="0" err="1"/>
              <a:t>Tampa,FL</a:t>
            </a:r>
            <a:r>
              <a:rPr lang="en-US" dirty="0"/>
              <a:t>' in USA. I use Foursquare to identify the venues around the area of residence which are then shown in the map shown in methodology and execution in section 3.0. It serves as a reference for comparison with the desired future location in Manhattan NY.</a:t>
            </a:r>
          </a:p>
          <a:p>
            <a:r>
              <a:rPr lang="en-US" dirty="0"/>
              <a:t>In order to make a good choice of a similar restaurant in Manhattan NY, the following data is required: List/Information on neighborhoods form Manhattan with their </a:t>
            </a:r>
            <a:r>
              <a:rPr lang="en-US" dirty="0" err="1"/>
              <a:t>Geodata</a:t>
            </a:r>
            <a:r>
              <a:rPr lang="en-US" dirty="0"/>
              <a:t> ( latitude and longitude. List/Information about the subway metro stations in Manhattan with </a:t>
            </a:r>
            <a:r>
              <a:rPr lang="en-US" dirty="0" err="1"/>
              <a:t>geodata</a:t>
            </a:r>
            <a:r>
              <a:rPr lang="en-US" dirty="0"/>
              <a:t>. Venues and amenities in the Manhattan neighborhoods (e.g. top 10) is worked out during lab exercise during the course. The clustering of neighborhoods and mapping will be shown in methodology. Foursquare is used to find the avenues at Manhattan neighborhoods in general and a cluster is created to later be able to search for the venues depending of the location shown.</a:t>
            </a:r>
          </a:p>
          <a:p>
            <a:endParaRPr lang="en-US" dirty="0"/>
          </a:p>
        </p:txBody>
      </p:sp>
    </p:spTree>
    <p:extLst>
      <p:ext uri="{BB962C8B-B14F-4D97-AF65-F5344CB8AC3E}">
        <p14:creationId xmlns:p14="http://schemas.microsoft.com/office/powerpoint/2010/main" val="3944638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solidFill>
                  <a:srgbClr val="262626"/>
                </a:solidFill>
                <a:latin typeface="Century Gothic" panose="020B0502020202020204" pitchFamily="34" charset="0"/>
              </a:rPr>
              <a:t>3. Methodology </a:t>
            </a:r>
          </a:p>
        </p:txBody>
      </p:sp>
      <p:sp>
        <p:nvSpPr>
          <p:cNvPr id="3" name="Text Placeholder 2"/>
          <p:cNvSpPr>
            <a:spLocks noGrp="1"/>
          </p:cNvSpPr>
          <p:nvPr>
            <p:ph type="body" idx="1"/>
          </p:nvPr>
        </p:nvSpPr>
        <p:spPr/>
        <p:txBody>
          <a:bodyPr>
            <a:normAutofit lnSpcReduction="10000"/>
          </a:bodyPr>
          <a:lstStyle/>
          <a:p>
            <a:pPr marL="0" indent="0">
              <a:buNone/>
            </a:pPr>
            <a:r>
              <a:rPr lang="en-US" b="1" u="sng" dirty="0"/>
              <a:t>How the data will be used to solve the problem </a:t>
            </a:r>
          </a:p>
          <a:p>
            <a:r>
              <a:rPr lang="en-US" dirty="0"/>
              <a:t>The data will be used as follows: Use Foursquare and </a:t>
            </a:r>
            <a:r>
              <a:rPr lang="en-US" dirty="0" err="1"/>
              <a:t>geopy</a:t>
            </a:r>
            <a:r>
              <a:rPr lang="en-US" dirty="0"/>
              <a:t> data to map top 10 venues for all Manhattan neighborhoods and clustered in groups ( as per Course LAB) Use foursquare and </a:t>
            </a:r>
            <a:r>
              <a:rPr lang="en-US" dirty="0" err="1"/>
              <a:t>geopy</a:t>
            </a:r>
            <a:r>
              <a:rPr lang="en-US" dirty="0"/>
              <a:t> data to map the location of subway metro stations , separately and on top of the above clustered map in order to be able to identify the venues and amenities near each metro station, or explore each subway location separately use Foursquare and </a:t>
            </a:r>
            <a:r>
              <a:rPr lang="en-US" dirty="0" err="1"/>
              <a:t>geopy</a:t>
            </a:r>
            <a:r>
              <a:rPr lang="en-US" dirty="0"/>
              <a:t> data to map the location of rental places, in some form, linked to the subway locations. I use Foursquare to identify the venues around the area of Tampa, FL and compare those venues with clustered groups in Manhattan, NY.</a:t>
            </a:r>
          </a:p>
          <a:p>
            <a:endParaRPr lang="en-US" dirty="0"/>
          </a:p>
        </p:txBody>
      </p:sp>
    </p:spTree>
    <p:extLst>
      <p:ext uri="{BB962C8B-B14F-4D97-AF65-F5344CB8AC3E}">
        <p14:creationId xmlns:p14="http://schemas.microsoft.com/office/powerpoint/2010/main" val="1041351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901521"/>
            <a:ext cx="10515600" cy="5275442"/>
          </a:xfrm>
        </p:spPr>
        <p:txBody>
          <a:bodyPr/>
          <a:lstStyle/>
          <a:p>
            <a:pPr marR="0" lvl="0" rtl="0"/>
            <a:r>
              <a:rPr lang="en-US" b="0" i="0" u="none" strike="noStrike" baseline="0" dirty="0" err="1" smtClean="0">
                <a:solidFill>
                  <a:srgbClr val="A50E82"/>
                </a:solidFill>
                <a:latin typeface="Century Gothic" panose="020B0502020202020204" pitchFamily="34" charset="0"/>
              </a:rPr>
              <a:t>Tampa,FL</a:t>
            </a:r>
            <a:r>
              <a:rPr lang="en-US" b="0" i="0" u="none" strike="noStrike" baseline="0" dirty="0" smtClean="0">
                <a:solidFill>
                  <a:srgbClr val="A50E82"/>
                </a:solidFill>
                <a:latin typeface="Century Gothic" panose="020B0502020202020204" pitchFamily="34" charset="0"/>
              </a:rPr>
              <a:t> Map - Current residence and venues in </a:t>
            </a:r>
            <a:r>
              <a:rPr lang="en-US" b="0" i="0" u="none" strike="noStrike" baseline="0" dirty="0" smtClean="0">
                <a:solidFill>
                  <a:srgbClr val="A50E82"/>
                </a:solidFill>
                <a:latin typeface="Century Gothic" panose="020B0502020202020204" pitchFamily="34" charset="0"/>
              </a:rPr>
              <a:t>neighborhood</a:t>
            </a:r>
          </a:p>
          <a:p>
            <a:pPr marR="0" lvl="0" rtl="0"/>
            <a:endParaRPr lang="en-US" b="0" i="0" u="none" strike="noStrike" baseline="0" dirty="0" smtClean="0">
              <a:solidFill>
                <a:srgbClr val="A50E82"/>
              </a:solidFill>
              <a:latin typeface="Century Gothic" panose="020B0502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422020799"/>
              </p:ext>
            </p:extLst>
          </p:nvPr>
        </p:nvGraphicFramePr>
        <p:xfrm>
          <a:off x="838200" y="2112133"/>
          <a:ext cx="10515600" cy="3709114"/>
        </p:xfrm>
        <a:graphic>
          <a:graphicData uri="http://schemas.openxmlformats.org/drawingml/2006/table">
            <a:tbl>
              <a:tblPr firstRow="1" firstCol="1" bandRow="1">
                <a:tableStyleId>{5C22544A-7EE6-4342-B048-85BDC9FD1C3A}</a:tableStyleId>
              </a:tblPr>
              <a:tblGrid>
                <a:gridCol w="1467118"/>
                <a:gridCol w="2739122"/>
                <a:gridCol w="2103120"/>
                <a:gridCol w="2103120"/>
                <a:gridCol w="2103120"/>
              </a:tblGrid>
              <a:tr h="309571">
                <a:tc>
                  <a:txBody>
                    <a:bodyPr/>
                    <a:lstStyle/>
                    <a:p>
                      <a:pPr>
                        <a:lnSpc>
                          <a:spcPct val="115000"/>
                        </a:lnSpc>
                      </a:pPr>
                      <a:endParaRPr lang="en-US" sz="1050" dirty="0">
                        <a:effectLst/>
                        <a:latin typeface="Century Gothic" panose="020B0502020202020204" pitchFamily="34" charset="0"/>
                      </a:endParaRPr>
                    </a:p>
                  </a:txBody>
                  <a:tcPr marL="9525" marR="9525" marT="9525" marB="9525" anchor="ctr"/>
                </a:tc>
                <a:tc>
                  <a:txBody>
                    <a:bodyPr/>
                    <a:lstStyle/>
                    <a:p>
                      <a:pPr marL="0" marR="0" algn="ctr">
                        <a:lnSpc>
                          <a:spcPct val="115000"/>
                        </a:lnSpc>
                        <a:spcBef>
                          <a:spcPts val="0"/>
                        </a:spcBef>
                        <a:spcAft>
                          <a:spcPts val="0"/>
                        </a:spcAft>
                      </a:pPr>
                      <a:r>
                        <a:rPr lang="en-US" sz="1200">
                          <a:effectLst/>
                        </a:rPr>
                        <a:t>name</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gn="ctr">
                        <a:lnSpc>
                          <a:spcPct val="115000"/>
                        </a:lnSpc>
                        <a:spcBef>
                          <a:spcPts val="0"/>
                        </a:spcBef>
                        <a:spcAft>
                          <a:spcPts val="0"/>
                        </a:spcAft>
                      </a:pPr>
                      <a:r>
                        <a:rPr lang="en-US" sz="1200">
                          <a:effectLst/>
                        </a:rPr>
                        <a:t>categories</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gn="ctr">
                        <a:lnSpc>
                          <a:spcPct val="115000"/>
                        </a:lnSpc>
                        <a:spcBef>
                          <a:spcPts val="0"/>
                        </a:spcBef>
                        <a:spcAft>
                          <a:spcPts val="0"/>
                        </a:spcAft>
                      </a:pPr>
                      <a:r>
                        <a:rPr lang="en-US" sz="1200">
                          <a:effectLst/>
                        </a:rPr>
                        <a:t>lat</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gn="ctr">
                        <a:lnSpc>
                          <a:spcPct val="115000"/>
                        </a:lnSpc>
                        <a:spcBef>
                          <a:spcPts val="0"/>
                        </a:spcBef>
                        <a:spcAft>
                          <a:spcPts val="0"/>
                        </a:spcAft>
                      </a:pPr>
                      <a:r>
                        <a:rPr lang="en-US" sz="1200">
                          <a:effectLst/>
                        </a:rPr>
                        <a:t>lng</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r>
              <a:tr h="309754">
                <a:tc>
                  <a:txBody>
                    <a:bodyPr/>
                    <a:lstStyle/>
                    <a:p>
                      <a:pPr marL="0" marR="0" algn="ctr">
                        <a:lnSpc>
                          <a:spcPct val="115000"/>
                        </a:lnSpc>
                        <a:spcBef>
                          <a:spcPts val="0"/>
                        </a:spcBef>
                        <a:spcAft>
                          <a:spcPts val="0"/>
                        </a:spcAft>
                      </a:pPr>
                      <a:r>
                        <a:rPr lang="en-US" sz="1200">
                          <a:effectLst/>
                        </a:rPr>
                        <a:t>0</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Eddie and Sam's Pizza</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Pizza Place</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27.949044</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-82.459184</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r>
              <a:tr h="309754">
                <a:tc>
                  <a:txBody>
                    <a:bodyPr/>
                    <a:lstStyle/>
                    <a:p>
                      <a:pPr marL="0" marR="0" algn="ctr">
                        <a:lnSpc>
                          <a:spcPct val="115000"/>
                        </a:lnSpc>
                        <a:spcBef>
                          <a:spcPts val="0"/>
                        </a:spcBef>
                        <a:spcAft>
                          <a:spcPts val="0"/>
                        </a:spcAft>
                      </a:pPr>
                      <a:r>
                        <a:rPr lang="en-US" sz="1200">
                          <a:effectLst/>
                        </a:rPr>
                        <a:t>1</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HOTEL BAR</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American Restaurant</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27.946245</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-82.458302</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r>
              <a:tr h="309754">
                <a:tc>
                  <a:txBody>
                    <a:bodyPr/>
                    <a:lstStyle/>
                    <a:p>
                      <a:pPr marL="0" marR="0" algn="ctr">
                        <a:lnSpc>
                          <a:spcPct val="115000"/>
                        </a:lnSpc>
                        <a:spcBef>
                          <a:spcPts val="0"/>
                        </a:spcBef>
                        <a:spcAft>
                          <a:spcPts val="0"/>
                        </a:spcAft>
                      </a:pPr>
                      <a:r>
                        <a:rPr lang="en-US" sz="1200">
                          <a:effectLst/>
                        </a:rPr>
                        <a:t>2</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Gin Joint</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Speakeasy</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27.949345</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-82.458486</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r>
              <a:tr h="309754">
                <a:tc>
                  <a:txBody>
                    <a:bodyPr/>
                    <a:lstStyle/>
                    <a:p>
                      <a:pPr marL="0" marR="0" algn="ctr">
                        <a:lnSpc>
                          <a:spcPct val="115000"/>
                        </a:lnSpc>
                        <a:spcBef>
                          <a:spcPts val="0"/>
                        </a:spcBef>
                        <a:spcAft>
                          <a:spcPts val="0"/>
                        </a:spcAft>
                      </a:pPr>
                      <a:r>
                        <a:rPr lang="en-US" sz="1200">
                          <a:effectLst/>
                        </a:rPr>
                        <a:t>3</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SoFresh</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Restaurant</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27.949004</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-82.458581</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r>
              <a:tr h="309754">
                <a:tc>
                  <a:txBody>
                    <a:bodyPr/>
                    <a:lstStyle/>
                    <a:p>
                      <a:pPr marL="0" marR="0" algn="ctr">
                        <a:lnSpc>
                          <a:spcPct val="115000"/>
                        </a:lnSpc>
                        <a:spcBef>
                          <a:spcPts val="0"/>
                        </a:spcBef>
                        <a:spcAft>
                          <a:spcPts val="0"/>
                        </a:spcAft>
                      </a:pPr>
                      <a:r>
                        <a:rPr lang="en-US" sz="1200">
                          <a:effectLst/>
                        </a:rPr>
                        <a:t>4</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First Watch</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Breakfast Spot</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27.948712</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-82.459507</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r>
              <a:tr h="309754">
                <a:tc>
                  <a:txBody>
                    <a:bodyPr/>
                    <a:lstStyle/>
                    <a:p>
                      <a:pPr marL="0" marR="0" algn="ctr">
                        <a:lnSpc>
                          <a:spcPct val="115000"/>
                        </a:lnSpc>
                        <a:spcBef>
                          <a:spcPts val="0"/>
                        </a:spcBef>
                        <a:spcAft>
                          <a:spcPts val="0"/>
                        </a:spcAft>
                      </a:pPr>
                      <a:r>
                        <a:rPr lang="en-US" sz="1200">
                          <a:effectLst/>
                        </a:rPr>
                        <a:t>5</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The Anchor Bar Downtown</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Bar</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27.949115</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-82.458899</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r>
              <a:tr h="309754">
                <a:tc>
                  <a:txBody>
                    <a:bodyPr/>
                    <a:lstStyle/>
                    <a:p>
                      <a:pPr marL="0" marR="0" algn="ctr">
                        <a:lnSpc>
                          <a:spcPct val="115000"/>
                        </a:lnSpc>
                        <a:spcBef>
                          <a:spcPts val="0"/>
                        </a:spcBef>
                        <a:spcAft>
                          <a:spcPts val="0"/>
                        </a:spcAft>
                      </a:pPr>
                      <a:r>
                        <a:rPr lang="en-US" sz="1200">
                          <a:effectLst/>
                        </a:rPr>
                        <a:t>6</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Pita Pit</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Sandwich Place</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27.949119</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-82.458979</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r>
              <a:tr h="309754">
                <a:tc>
                  <a:txBody>
                    <a:bodyPr/>
                    <a:lstStyle/>
                    <a:p>
                      <a:pPr marL="0" marR="0" algn="ctr">
                        <a:lnSpc>
                          <a:spcPct val="115000"/>
                        </a:lnSpc>
                        <a:spcBef>
                          <a:spcPts val="0"/>
                        </a:spcBef>
                        <a:spcAft>
                          <a:spcPts val="0"/>
                        </a:spcAft>
                      </a:pPr>
                      <a:r>
                        <a:rPr lang="en-US" sz="1200">
                          <a:effectLst/>
                        </a:rPr>
                        <a:t>7</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Bamboozle Cafe</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dirty="0">
                          <a:effectLst/>
                        </a:rPr>
                        <a:t>Vietnamese Restaurant</a:t>
                      </a:r>
                      <a:endParaRPr lang="en-US" sz="1050" dirty="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27.948543</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-82.459354</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r>
              <a:tr h="309754">
                <a:tc>
                  <a:txBody>
                    <a:bodyPr/>
                    <a:lstStyle/>
                    <a:p>
                      <a:pPr marL="0" marR="0" algn="ctr">
                        <a:lnSpc>
                          <a:spcPct val="115000"/>
                        </a:lnSpc>
                        <a:spcBef>
                          <a:spcPts val="0"/>
                        </a:spcBef>
                        <a:spcAft>
                          <a:spcPts val="0"/>
                        </a:spcAft>
                      </a:pPr>
                      <a:r>
                        <a:rPr lang="en-US" sz="1200">
                          <a:effectLst/>
                        </a:rPr>
                        <a:t>8</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Starbucks</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Coffee Shop</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27.946399</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-82.457884</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r>
              <a:tr h="611757">
                <a:tc>
                  <a:txBody>
                    <a:bodyPr/>
                    <a:lstStyle/>
                    <a:p>
                      <a:pPr marL="0" marR="0" algn="ctr">
                        <a:lnSpc>
                          <a:spcPct val="115000"/>
                        </a:lnSpc>
                        <a:spcBef>
                          <a:spcPts val="0"/>
                        </a:spcBef>
                        <a:spcAft>
                          <a:spcPts val="0"/>
                        </a:spcAft>
                      </a:pPr>
                      <a:r>
                        <a:rPr lang="en-US" sz="1200">
                          <a:effectLst/>
                        </a:rPr>
                        <a:t>9</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European Wax Center Downtown Tampa</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Health &amp; Beauty Service</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27.946602</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dirty="0">
                          <a:effectLst/>
                        </a:rPr>
                        <a:t>-82.458795</a:t>
                      </a:r>
                      <a:endParaRPr lang="en-US" sz="1050" dirty="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r>
            </a:tbl>
          </a:graphicData>
        </a:graphic>
      </p:graphicFrame>
    </p:spTree>
    <p:extLst>
      <p:ext uri="{BB962C8B-B14F-4D97-AF65-F5344CB8AC3E}">
        <p14:creationId xmlns:p14="http://schemas.microsoft.com/office/powerpoint/2010/main" val="2363330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MANHATTAN NEIGHBORHOODS - DATA AND MAPPING</a:t>
            </a:r>
            <a:br>
              <a:rPr lang="en-US" sz="3600" b="1" dirty="0"/>
            </a:br>
            <a:endParaRPr lang="en-US" sz="36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84061778"/>
              </p:ext>
            </p:extLst>
          </p:nvPr>
        </p:nvGraphicFramePr>
        <p:xfrm>
          <a:off x="838200" y="2318201"/>
          <a:ext cx="10515600" cy="2859105"/>
        </p:xfrm>
        <a:graphic>
          <a:graphicData uri="http://schemas.openxmlformats.org/drawingml/2006/table">
            <a:tbl>
              <a:tblPr firstRow="1" firstCol="1" bandRow="1">
                <a:tableStyleId>{5C22544A-7EE6-4342-B048-85BDC9FD1C3A}</a:tableStyleId>
              </a:tblPr>
              <a:tblGrid>
                <a:gridCol w="1402724"/>
                <a:gridCol w="2803516"/>
                <a:gridCol w="2103120"/>
                <a:gridCol w="2103120"/>
                <a:gridCol w="2103120"/>
              </a:tblGrid>
              <a:tr h="476285">
                <a:tc>
                  <a:txBody>
                    <a:bodyPr/>
                    <a:lstStyle/>
                    <a:p>
                      <a:pPr>
                        <a:lnSpc>
                          <a:spcPct val="115000"/>
                        </a:lnSpc>
                      </a:pPr>
                      <a:endParaRPr lang="en-US" sz="1050">
                        <a:effectLst/>
                        <a:latin typeface="Century Gothic" panose="020B0502020202020204" pitchFamily="34" charset="0"/>
                      </a:endParaRPr>
                    </a:p>
                  </a:txBody>
                  <a:tcPr marL="9525" marR="9525" marT="9525" marB="9525" anchor="ctr"/>
                </a:tc>
                <a:tc>
                  <a:txBody>
                    <a:bodyPr/>
                    <a:lstStyle/>
                    <a:p>
                      <a:pPr marL="0" marR="0" algn="ctr">
                        <a:lnSpc>
                          <a:spcPct val="115000"/>
                        </a:lnSpc>
                        <a:spcBef>
                          <a:spcPts val="0"/>
                        </a:spcBef>
                        <a:spcAft>
                          <a:spcPts val="0"/>
                        </a:spcAft>
                      </a:pPr>
                      <a:r>
                        <a:rPr lang="en-US" sz="1200">
                          <a:effectLst/>
                        </a:rPr>
                        <a:t>Borough</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gn="ctr">
                        <a:lnSpc>
                          <a:spcPct val="115000"/>
                        </a:lnSpc>
                        <a:spcBef>
                          <a:spcPts val="0"/>
                        </a:spcBef>
                        <a:spcAft>
                          <a:spcPts val="0"/>
                        </a:spcAft>
                      </a:pPr>
                      <a:r>
                        <a:rPr lang="en-US" sz="1200">
                          <a:effectLst/>
                        </a:rPr>
                        <a:t>Neighborhood</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gn="ctr">
                        <a:lnSpc>
                          <a:spcPct val="115000"/>
                        </a:lnSpc>
                        <a:spcBef>
                          <a:spcPts val="0"/>
                        </a:spcBef>
                        <a:spcAft>
                          <a:spcPts val="0"/>
                        </a:spcAft>
                      </a:pPr>
                      <a:r>
                        <a:rPr lang="en-US" sz="1200">
                          <a:effectLst/>
                        </a:rPr>
                        <a:t>Latitude</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gn="ctr">
                        <a:lnSpc>
                          <a:spcPct val="115000"/>
                        </a:lnSpc>
                        <a:spcBef>
                          <a:spcPts val="0"/>
                        </a:spcBef>
                        <a:spcAft>
                          <a:spcPts val="0"/>
                        </a:spcAft>
                      </a:pPr>
                      <a:r>
                        <a:rPr lang="en-US" sz="1200">
                          <a:effectLst/>
                        </a:rPr>
                        <a:t>Longitude</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r>
              <a:tr h="476564">
                <a:tc>
                  <a:txBody>
                    <a:bodyPr/>
                    <a:lstStyle/>
                    <a:p>
                      <a:pPr marL="0" marR="0" algn="ctr">
                        <a:lnSpc>
                          <a:spcPct val="115000"/>
                        </a:lnSpc>
                        <a:spcBef>
                          <a:spcPts val="0"/>
                        </a:spcBef>
                        <a:spcAft>
                          <a:spcPts val="0"/>
                        </a:spcAft>
                      </a:pPr>
                      <a:r>
                        <a:rPr lang="en-US" sz="1200">
                          <a:effectLst/>
                        </a:rPr>
                        <a:t>0</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Manhattan</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Marble Hill</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40.876551</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-73.910660</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r>
              <a:tr h="476564">
                <a:tc>
                  <a:txBody>
                    <a:bodyPr/>
                    <a:lstStyle/>
                    <a:p>
                      <a:pPr marL="0" marR="0" algn="ctr">
                        <a:lnSpc>
                          <a:spcPct val="115000"/>
                        </a:lnSpc>
                        <a:spcBef>
                          <a:spcPts val="0"/>
                        </a:spcBef>
                        <a:spcAft>
                          <a:spcPts val="0"/>
                        </a:spcAft>
                      </a:pPr>
                      <a:r>
                        <a:rPr lang="en-US" sz="1200">
                          <a:effectLst/>
                        </a:rPr>
                        <a:t>1</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Manhattan</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Chinatown</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40.715618</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-73.994279</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r>
              <a:tr h="476564">
                <a:tc>
                  <a:txBody>
                    <a:bodyPr/>
                    <a:lstStyle/>
                    <a:p>
                      <a:pPr marL="0" marR="0" algn="ctr">
                        <a:lnSpc>
                          <a:spcPct val="115000"/>
                        </a:lnSpc>
                        <a:spcBef>
                          <a:spcPts val="0"/>
                        </a:spcBef>
                        <a:spcAft>
                          <a:spcPts val="0"/>
                        </a:spcAft>
                      </a:pPr>
                      <a:r>
                        <a:rPr lang="en-US" sz="1200">
                          <a:effectLst/>
                        </a:rPr>
                        <a:t>2</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Manhattan</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Washington Heights</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40.851903</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-73.936900</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r>
              <a:tr h="476564">
                <a:tc>
                  <a:txBody>
                    <a:bodyPr/>
                    <a:lstStyle/>
                    <a:p>
                      <a:pPr marL="0" marR="0" algn="ctr">
                        <a:lnSpc>
                          <a:spcPct val="115000"/>
                        </a:lnSpc>
                        <a:spcBef>
                          <a:spcPts val="0"/>
                        </a:spcBef>
                        <a:spcAft>
                          <a:spcPts val="0"/>
                        </a:spcAft>
                      </a:pPr>
                      <a:r>
                        <a:rPr lang="en-US" sz="1200">
                          <a:effectLst/>
                        </a:rPr>
                        <a:t>3</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Manhattan</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Inwood</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40.867684</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-73.921210</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r>
              <a:tr h="476564">
                <a:tc>
                  <a:txBody>
                    <a:bodyPr/>
                    <a:lstStyle/>
                    <a:p>
                      <a:pPr marL="0" marR="0" algn="ctr">
                        <a:lnSpc>
                          <a:spcPct val="115000"/>
                        </a:lnSpc>
                        <a:spcBef>
                          <a:spcPts val="0"/>
                        </a:spcBef>
                        <a:spcAft>
                          <a:spcPts val="0"/>
                        </a:spcAft>
                      </a:pPr>
                      <a:r>
                        <a:rPr lang="en-US" sz="1200">
                          <a:effectLst/>
                        </a:rPr>
                        <a:t>4</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Manhattan</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Hamilton Heights</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40.823604</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dirty="0">
                          <a:effectLst/>
                        </a:rPr>
                        <a:t>-73.949688</a:t>
                      </a:r>
                      <a:endParaRPr lang="en-US" sz="1050" dirty="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r>
            </a:tbl>
          </a:graphicData>
        </a:graphic>
      </p:graphicFrame>
    </p:spTree>
    <p:extLst>
      <p:ext uri="{BB962C8B-B14F-4D97-AF65-F5344CB8AC3E}">
        <p14:creationId xmlns:p14="http://schemas.microsoft.com/office/powerpoint/2010/main" val="2012785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11369"/>
            <a:ext cx="10515600" cy="5365594"/>
          </a:xfrm>
        </p:spPr>
        <p:txBody>
          <a:bodyPr/>
          <a:lstStyle/>
          <a:p>
            <a:r>
              <a:rPr lang="en-US" dirty="0"/>
              <a:t>Now, let's get the top 100 venues that are in Marble Hill within a radius of 500 meters.</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26563185"/>
              </p:ext>
            </p:extLst>
          </p:nvPr>
        </p:nvGraphicFramePr>
        <p:xfrm>
          <a:off x="838200" y="2421228"/>
          <a:ext cx="10515600" cy="2846229"/>
        </p:xfrm>
        <a:graphic>
          <a:graphicData uri="http://schemas.openxmlformats.org/drawingml/2006/table">
            <a:tbl>
              <a:tblPr firstRow="1" firstCol="1" bandRow="1">
                <a:tableStyleId>{5C22544A-7EE6-4342-B048-85BDC9FD1C3A}</a:tableStyleId>
              </a:tblPr>
              <a:tblGrid>
                <a:gridCol w="2103120"/>
                <a:gridCol w="2103120"/>
                <a:gridCol w="2103120"/>
                <a:gridCol w="2103120"/>
                <a:gridCol w="2103120"/>
              </a:tblGrid>
              <a:tr h="474139">
                <a:tc>
                  <a:txBody>
                    <a:bodyPr/>
                    <a:lstStyle/>
                    <a:p>
                      <a:pPr>
                        <a:lnSpc>
                          <a:spcPct val="115000"/>
                        </a:lnSpc>
                      </a:pPr>
                      <a:endParaRPr lang="en-US" sz="1050" dirty="0">
                        <a:effectLst/>
                        <a:latin typeface="Century Gothic" panose="020B0502020202020204" pitchFamily="34" charset="0"/>
                      </a:endParaRPr>
                    </a:p>
                  </a:txBody>
                  <a:tcPr marL="9525" marR="9525" marT="9525" marB="9525" anchor="ctr"/>
                </a:tc>
                <a:tc>
                  <a:txBody>
                    <a:bodyPr/>
                    <a:lstStyle/>
                    <a:p>
                      <a:pPr marL="0" marR="0" algn="ctr">
                        <a:lnSpc>
                          <a:spcPct val="115000"/>
                        </a:lnSpc>
                        <a:spcBef>
                          <a:spcPts val="0"/>
                        </a:spcBef>
                        <a:spcAft>
                          <a:spcPts val="0"/>
                        </a:spcAft>
                      </a:pPr>
                      <a:r>
                        <a:rPr lang="en-US" sz="1200">
                          <a:effectLst/>
                        </a:rPr>
                        <a:t>name</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gn="ctr">
                        <a:lnSpc>
                          <a:spcPct val="115000"/>
                        </a:lnSpc>
                        <a:spcBef>
                          <a:spcPts val="0"/>
                        </a:spcBef>
                        <a:spcAft>
                          <a:spcPts val="0"/>
                        </a:spcAft>
                      </a:pPr>
                      <a:r>
                        <a:rPr lang="en-US" sz="1200">
                          <a:effectLst/>
                        </a:rPr>
                        <a:t>categories</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gn="ctr">
                        <a:lnSpc>
                          <a:spcPct val="115000"/>
                        </a:lnSpc>
                        <a:spcBef>
                          <a:spcPts val="0"/>
                        </a:spcBef>
                        <a:spcAft>
                          <a:spcPts val="0"/>
                        </a:spcAft>
                      </a:pPr>
                      <a:r>
                        <a:rPr lang="en-US" sz="1200">
                          <a:effectLst/>
                        </a:rPr>
                        <a:t>lat</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gn="ctr">
                        <a:lnSpc>
                          <a:spcPct val="115000"/>
                        </a:lnSpc>
                        <a:spcBef>
                          <a:spcPts val="0"/>
                        </a:spcBef>
                        <a:spcAft>
                          <a:spcPts val="0"/>
                        </a:spcAft>
                      </a:pPr>
                      <a:r>
                        <a:rPr lang="en-US" sz="1200">
                          <a:effectLst/>
                        </a:rPr>
                        <a:t>lng</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r>
              <a:tr h="474418">
                <a:tc>
                  <a:txBody>
                    <a:bodyPr/>
                    <a:lstStyle/>
                    <a:p>
                      <a:pPr marL="0" marR="0" algn="ctr">
                        <a:lnSpc>
                          <a:spcPct val="115000"/>
                        </a:lnSpc>
                        <a:spcBef>
                          <a:spcPts val="0"/>
                        </a:spcBef>
                        <a:spcAft>
                          <a:spcPts val="0"/>
                        </a:spcAft>
                      </a:pPr>
                      <a:r>
                        <a:rPr lang="en-US" sz="1200">
                          <a:effectLst/>
                        </a:rPr>
                        <a:t>0</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Arturo's</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Pizza Place</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40.874412</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-73.910271</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r>
              <a:tr h="474418">
                <a:tc>
                  <a:txBody>
                    <a:bodyPr/>
                    <a:lstStyle/>
                    <a:p>
                      <a:pPr marL="0" marR="0" algn="ctr">
                        <a:lnSpc>
                          <a:spcPct val="115000"/>
                        </a:lnSpc>
                        <a:spcBef>
                          <a:spcPts val="0"/>
                        </a:spcBef>
                        <a:spcAft>
                          <a:spcPts val="0"/>
                        </a:spcAft>
                      </a:pPr>
                      <a:r>
                        <a:rPr lang="en-US" sz="1200">
                          <a:effectLst/>
                        </a:rPr>
                        <a:t>1</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Bikram Yoga</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Yoga Studio</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40.876844</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-73.906204</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r>
              <a:tr h="474418">
                <a:tc>
                  <a:txBody>
                    <a:bodyPr/>
                    <a:lstStyle/>
                    <a:p>
                      <a:pPr marL="0" marR="0" algn="ctr">
                        <a:lnSpc>
                          <a:spcPct val="115000"/>
                        </a:lnSpc>
                        <a:spcBef>
                          <a:spcPts val="0"/>
                        </a:spcBef>
                        <a:spcAft>
                          <a:spcPts val="0"/>
                        </a:spcAft>
                      </a:pPr>
                      <a:r>
                        <a:rPr lang="en-US" sz="1200">
                          <a:effectLst/>
                        </a:rPr>
                        <a:t>2</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Tibbett Diner</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Diner</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40.880404</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-73.908937</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r>
              <a:tr h="474418">
                <a:tc>
                  <a:txBody>
                    <a:bodyPr/>
                    <a:lstStyle/>
                    <a:p>
                      <a:pPr marL="0" marR="0" algn="ctr">
                        <a:lnSpc>
                          <a:spcPct val="115000"/>
                        </a:lnSpc>
                        <a:spcBef>
                          <a:spcPts val="0"/>
                        </a:spcBef>
                        <a:spcAft>
                          <a:spcPts val="0"/>
                        </a:spcAft>
                      </a:pPr>
                      <a:r>
                        <a:rPr lang="en-US" sz="1200">
                          <a:effectLst/>
                        </a:rPr>
                        <a:t>3</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Dunkin'</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Donut Shop</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40.877136</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-73.906666</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r>
              <a:tr h="474418">
                <a:tc>
                  <a:txBody>
                    <a:bodyPr/>
                    <a:lstStyle/>
                    <a:p>
                      <a:pPr marL="0" marR="0" algn="ctr">
                        <a:lnSpc>
                          <a:spcPct val="115000"/>
                        </a:lnSpc>
                        <a:spcBef>
                          <a:spcPts val="0"/>
                        </a:spcBef>
                        <a:spcAft>
                          <a:spcPts val="0"/>
                        </a:spcAft>
                      </a:pPr>
                      <a:r>
                        <a:rPr lang="en-US" sz="1200">
                          <a:effectLst/>
                        </a:rPr>
                        <a:t>4</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Starbucks</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dirty="0">
                          <a:effectLst/>
                        </a:rPr>
                        <a:t>Coffee Shop</a:t>
                      </a:r>
                      <a:endParaRPr lang="en-US" sz="1050" dirty="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40.877531</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dirty="0">
                          <a:effectLst/>
                        </a:rPr>
                        <a:t>-73.905582</a:t>
                      </a:r>
                      <a:endParaRPr lang="en-US" sz="1050" dirty="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r>
            </a:tbl>
          </a:graphicData>
        </a:graphic>
      </p:graphicFrame>
    </p:spTree>
    <p:extLst>
      <p:ext uri="{BB962C8B-B14F-4D97-AF65-F5344CB8AC3E}">
        <p14:creationId xmlns:p14="http://schemas.microsoft.com/office/powerpoint/2010/main" val="2150442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a:t>Most Common venue’s in Manhattan</a:t>
            </a:r>
            <a:r>
              <a:rPr lang="en-US" sz="3600" dirty="0"/>
              <a:t/>
            </a:r>
            <a:br>
              <a:rPr lang="en-US" sz="3600" dirty="0"/>
            </a:br>
            <a:endParaRPr lang="en-US" sz="36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768686427"/>
              </p:ext>
            </p:extLst>
          </p:nvPr>
        </p:nvGraphicFramePr>
        <p:xfrm>
          <a:off x="838200" y="1790166"/>
          <a:ext cx="10515600" cy="4250025"/>
        </p:xfrm>
        <a:graphic>
          <a:graphicData uri="http://schemas.openxmlformats.org/drawingml/2006/table">
            <a:tbl>
              <a:tblPr firstRow="1" firstCol="1" bandRow="1">
                <a:tableStyleId>{5C22544A-7EE6-4342-B048-85BDC9FD1C3A}</a:tableStyleId>
              </a:tblPr>
              <a:tblGrid>
                <a:gridCol w="876300"/>
                <a:gridCol w="876300"/>
                <a:gridCol w="876300"/>
                <a:gridCol w="876300"/>
                <a:gridCol w="876300"/>
                <a:gridCol w="876300"/>
                <a:gridCol w="876300"/>
                <a:gridCol w="876300"/>
                <a:gridCol w="876300"/>
                <a:gridCol w="876300"/>
                <a:gridCol w="876300"/>
                <a:gridCol w="876300"/>
              </a:tblGrid>
              <a:tr h="908376">
                <a:tc>
                  <a:txBody>
                    <a:bodyPr/>
                    <a:lstStyle/>
                    <a:p>
                      <a:pPr marL="0" marR="0">
                        <a:lnSpc>
                          <a:spcPct val="115000"/>
                        </a:lnSpc>
                        <a:spcBef>
                          <a:spcPts val="0"/>
                        </a:spcBef>
                        <a:spcAft>
                          <a:spcPts val="0"/>
                        </a:spcAft>
                      </a:pPr>
                      <a:r>
                        <a:rPr lang="en-US" sz="1200">
                          <a:effectLst/>
                        </a:rPr>
                        <a:t> </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gn="ctr">
                        <a:lnSpc>
                          <a:spcPct val="115000"/>
                        </a:lnSpc>
                        <a:spcBef>
                          <a:spcPts val="0"/>
                        </a:spcBef>
                        <a:spcAft>
                          <a:spcPts val="0"/>
                        </a:spcAft>
                      </a:pPr>
                      <a:r>
                        <a:rPr lang="en-US" sz="1200">
                          <a:effectLst/>
                        </a:rPr>
                        <a:t>Neighborhood</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gn="ctr">
                        <a:lnSpc>
                          <a:spcPct val="115000"/>
                        </a:lnSpc>
                        <a:spcBef>
                          <a:spcPts val="0"/>
                        </a:spcBef>
                        <a:spcAft>
                          <a:spcPts val="0"/>
                        </a:spcAft>
                      </a:pPr>
                      <a:r>
                        <a:rPr lang="en-US" sz="1200">
                          <a:effectLst/>
                        </a:rPr>
                        <a:t>1st Most Common Venue</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gn="ctr">
                        <a:lnSpc>
                          <a:spcPct val="115000"/>
                        </a:lnSpc>
                        <a:spcBef>
                          <a:spcPts val="0"/>
                        </a:spcBef>
                        <a:spcAft>
                          <a:spcPts val="0"/>
                        </a:spcAft>
                      </a:pPr>
                      <a:r>
                        <a:rPr lang="en-US" sz="1200">
                          <a:effectLst/>
                        </a:rPr>
                        <a:t>2nd Most Common Venue</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gn="ctr">
                        <a:lnSpc>
                          <a:spcPct val="115000"/>
                        </a:lnSpc>
                        <a:spcBef>
                          <a:spcPts val="0"/>
                        </a:spcBef>
                        <a:spcAft>
                          <a:spcPts val="0"/>
                        </a:spcAft>
                      </a:pPr>
                      <a:r>
                        <a:rPr lang="en-US" sz="1200">
                          <a:effectLst/>
                        </a:rPr>
                        <a:t>3rd Most Common Venue</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gn="ctr">
                        <a:lnSpc>
                          <a:spcPct val="115000"/>
                        </a:lnSpc>
                        <a:spcBef>
                          <a:spcPts val="0"/>
                        </a:spcBef>
                        <a:spcAft>
                          <a:spcPts val="0"/>
                        </a:spcAft>
                      </a:pPr>
                      <a:r>
                        <a:rPr lang="en-US" sz="1200">
                          <a:effectLst/>
                        </a:rPr>
                        <a:t>4th Most Common Venue</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gn="ctr">
                        <a:lnSpc>
                          <a:spcPct val="115000"/>
                        </a:lnSpc>
                        <a:spcBef>
                          <a:spcPts val="0"/>
                        </a:spcBef>
                        <a:spcAft>
                          <a:spcPts val="0"/>
                        </a:spcAft>
                      </a:pPr>
                      <a:r>
                        <a:rPr lang="en-US" sz="1200">
                          <a:effectLst/>
                        </a:rPr>
                        <a:t>5th Most Common Venue</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gn="ctr">
                        <a:lnSpc>
                          <a:spcPct val="115000"/>
                        </a:lnSpc>
                        <a:spcBef>
                          <a:spcPts val="0"/>
                        </a:spcBef>
                        <a:spcAft>
                          <a:spcPts val="0"/>
                        </a:spcAft>
                      </a:pPr>
                      <a:r>
                        <a:rPr lang="en-US" sz="1200">
                          <a:effectLst/>
                        </a:rPr>
                        <a:t>6th Most Common Venue</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gn="ctr">
                        <a:lnSpc>
                          <a:spcPct val="115000"/>
                        </a:lnSpc>
                        <a:spcBef>
                          <a:spcPts val="0"/>
                        </a:spcBef>
                        <a:spcAft>
                          <a:spcPts val="0"/>
                        </a:spcAft>
                      </a:pPr>
                      <a:r>
                        <a:rPr lang="en-US" sz="1200">
                          <a:effectLst/>
                        </a:rPr>
                        <a:t>7th Most Common Venue</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gn="ctr">
                        <a:lnSpc>
                          <a:spcPct val="115000"/>
                        </a:lnSpc>
                        <a:spcBef>
                          <a:spcPts val="0"/>
                        </a:spcBef>
                        <a:spcAft>
                          <a:spcPts val="0"/>
                        </a:spcAft>
                      </a:pPr>
                      <a:r>
                        <a:rPr lang="en-US" sz="1200">
                          <a:effectLst/>
                        </a:rPr>
                        <a:t>8th Most Common Venue</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gn="ctr">
                        <a:lnSpc>
                          <a:spcPct val="115000"/>
                        </a:lnSpc>
                        <a:spcBef>
                          <a:spcPts val="0"/>
                        </a:spcBef>
                        <a:spcAft>
                          <a:spcPts val="0"/>
                        </a:spcAft>
                      </a:pPr>
                      <a:r>
                        <a:rPr lang="en-US" sz="1200">
                          <a:effectLst/>
                        </a:rPr>
                        <a:t>9th Most Common Venue</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gn="ctr">
                        <a:lnSpc>
                          <a:spcPct val="115000"/>
                        </a:lnSpc>
                        <a:spcBef>
                          <a:spcPts val="0"/>
                        </a:spcBef>
                        <a:spcAft>
                          <a:spcPts val="0"/>
                        </a:spcAft>
                      </a:pPr>
                      <a:r>
                        <a:rPr lang="en-US" sz="1200">
                          <a:effectLst/>
                        </a:rPr>
                        <a:t>10th Most Common Venue</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r>
              <a:tr h="608273">
                <a:tc>
                  <a:txBody>
                    <a:bodyPr/>
                    <a:lstStyle/>
                    <a:p>
                      <a:pPr marL="0" marR="0" algn="ctr">
                        <a:lnSpc>
                          <a:spcPct val="115000"/>
                        </a:lnSpc>
                        <a:spcBef>
                          <a:spcPts val="0"/>
                        </a:spcBef>
                        <a:spcAft>
                          <a:spcPts val="0"/>
                        </a:spcAft>
                      </a:pPr>
                      <a:r>
                        <a:rPr lang="en-US" sz="1200">
                          <a:effectLst/>
                        </a:rPr>
                        <a:t>0</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Battery Park City</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Park</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Coffee Shop</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Hotel</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Gym</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Wine Shop</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Italian Restaurant</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Clothing Store</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Plaza</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Memorial Site</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Burger Joint</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r>
              <a:tr h="608273">
                <a:tc>
                  <a:txBody>
                    <a:bodyPr/>
                    <a:lstStyle/>
                    <a:p>
                      <a:pPr marL="0" marR="0" algn="ctr">
                        <a:lnSpc>
                          <a:spcPct val="115000"/>
                        </a:lnSpc>
                        <a:spcBef>
                          <a:spcPts val="0"/>
                        </a:spcBef>
                        <a:spcAft>
                          <a:spcPts val="0"/>
                        </a:spcAft>
                      </a:pPr>
                      <a:r>
                        <a:rPr lang="en-US" sz="1200">
                          <a:effectLst/>
                        </a:rPr>
                        <a:t>1</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Carnegie Hill</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Pizza Place</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Coffee Shop</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Café</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Cosmetics Shop</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Grocery Store</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Bar</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Spa</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French Restaurant</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Japanese Restaurant</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Yoga Studio</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r>
              <a:tr h="908557">
                <a:tc>
                  <a:txBody>
                    <a:bodyPr/>
                    <a:lstStyle/>
                    <a:p>
                      <a:pPr marL="0" marR="0" algn="ctr">
                        <a:lnSpc>
                          <a:spcPct val="115000"/>
                        </a:lnSpc>
                        <a:spcBef>
                          <a:spcPts val="0"/>
                        </a:spcBef>
                        <a:spcAft>
                          <a:spcPts val="0"/>
                        </a:spcAft>
                      </a:pPr>
                      <a:r>
                        <a:rPr lang="en-US" sz="1200">
                          <a:effectLst/>
                        </a:rPr>
                        <a:t>2</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Central Harlem</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African Restaurant</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Public Art</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Cosmetics Shop</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French Restaurant</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Chinese Restaurant</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Seafood Restaurant</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Gym / Fitness Center</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American Restaurant</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Park</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Southern / Soul Food Restaurant</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r>
              <a:tr h="608273">
                <a:tc>
                  <a:txBody>
                    <a:bodyPr/>
                    <a:lstStyle/>
                    <a:p>
                      <a:pPr marL="0" marR="0" algn="ctr">
                        <a:lnSpc>
                          <a:spcPct val="115000"/>
                        </a:lnSpc>
                        <a:spcBef>
                          <a:spcPts val="0"/>
                        </a:spcBef>
                        <a:spcAft>
                          <a:spcPts val="0"/>
                        </a:spcAft>
                      </a:pPr>
                      <a:r>
                        <a:rPr lang="en-US" sz="1200">
                          <a:effectLst/>
                        </a:rPr>
                        <a:t>3</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Chelsea</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Coffee Shop</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Italian Restaurant</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Ice Cream Shop</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Nightclub</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Bakery</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American Restaurant</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Hotel</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Seafood Restaurant</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Theater</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Tapas Restaurant</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r>
              <a:tr h="608273">
                <a:tc>
                  <a:txBody>
                    <a:bodyPr/>
                    <a:lstStyle/>
                    <a:p>
                      <a:pPr marL="0" marR="0" algn="ctr">
                        <a:lnSpc>
                          <a:spcPct val="115000"/>
                        </a:lnSpc>
                        <a:spcBef>
                          <a:spcPts val="0"/>
                        </a:spcBef>
                        <a:spcAft>
                          <a:spcPts val="0"/>
                        </a:spcAft>
                      </a:pPr>
                      <a:r>
                        <a:rPr lang="en-US" sz="1200">
                          <a:effectLst/>
                        </a:rPr>
                        <a:t>4</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Chinatown</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Chinese Restaurant</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Cocktail Bar</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American Restaurant</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Vietnamese Restaurant</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Bubble Tea Shop</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Noodle House</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Bar</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Dumpling Restaurant</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a:effectLst/>
                        </a:rPr>
                        <a:t>Ice Cream Shop</a:t>
                      </a:r>
                      <a:endParaRPr lang="en-US" sz="105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c>
                  <a:txBody>
                    <a:bodyPr/>
                    <a:lstStyle/>
                    <a:p>
                      <a:pPr marL="0" marR="0">
                        <a:lnSpc>
                          <a:spcPct val="115000"/>
                        </a:lnSpc>
                        <a:spcBef>
                          <a:spcPts val="0"/>
                        </a:spcBef>
                        <a:spcAft>
                          <a:spcPts val="0"/>
                        </a:spcAft>
                      </a:pPr>
                      <a:r>
                        <a:rPr lang="en-US" sz="1200" dirty="0">
                          <a:effectLst/>
                        </a:rPr>
                        <a:t>Hotpot Restaurant</a:t>
                      </a:r>
                      <a:endParaRPr lang="en-US" sz="1050" dirty="0">
                        <a:effectLst/>
                        <a:latin typeface="Century Gothic" panose="020B0502020202020204" pitchFamily="34" charset="0"/>
                        <a:ea typeface="Times New Roman" panose="02020603050405020304" pitchFamily="18" charset="0"/>
                        <a:cs typeface="Iskoola Pota" panose="020B0502040204020203" pitchFamily="34" charset="0"/>
                      </a:endParaRPr>
                    </a:p>
                  </a:txBody>
                  <a:tcPr marL="9525" marR="9525" marT="9525" marB="9525" anchor="ctr"/>
                </a:tc>
              </a:tr>
            </a:tbl>
          </a:graphicData>
        </a:graphic>
      </p:graphicFrame>
    </p:spTree>
    <p:extLst>
      <p:ext uri="{BB962C8B-B14F-4D97-AF65-F5344CB8AC3E}">
        <p14:creationId xmlns:p14="http://schemas.microsoft.com/office/powerpoint/2010/main" val="1975866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941"/>
            <a:ext cx="10515600" cy="1471747"/>
          </a:xfrm>
        </p:spPr>
        <p:txBody>
          <a:bodyPr>
            <a:noAutofit/>
          </a:bodyPr>
          <a:lstStyle/>
          <a:p>
            <a:r>
              <a:rPr lang="en-US" sz="3600" b="1" u="sng" dirty="0"/>
              <a:t>Let's create a new data frame that includes the cluster as well as the top 10 venues for each neighborhood.</a:t>
            </a:r>
            <a:br>
              <a:rPr lang="en-US" sz="3600" b="1" u="sng" dirty="0"/>
            </a:br>
            <a:endParaRPr lang="en-US" sz="3600" u="sn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39839316"/>
              </p:ext>
            </p:extLst>
          </p:nvPr>
        </p:nvGraphicFramePr>
        <p:xfrm>
          <a:off x="1210613" y="1275007"/>
          <a:ext cx="9182636" cy="5396248"/>
        </p:xfrm>
        <a:graphic>
          <a:graphicData uri="http://schemas.openxmlformats.org/drawingml/2006/table">
            <a:tbl>
              <a:tblPr firstRow="1" firstCol="1" bandRow="1">
                <a:tableStyleId>{5C22544A-7EE6-4342-B048-85BDC9FD1C3A}</a:tableStyleId>
              </a:tblPr>
              <a:tblGrid>
                <a:gridCol w="323838"/>
                <a:gridCol w="390664"/>
                <a:gridCol w="816280"/>
                <a:gridCol w="585993"/>
                <a:gridCol w="603474"/>
                <a:gridCol w="452346"/>
                <a:gridCol w="590107"/>
                <a:gridCol w="590107"/>
                <a:gridCol w="590107"/>
                <a:gridCol w="644593"/>
                <a:gridCol w="548985"/>
                <a:gridCol w="590107"/>
                <a:gridCol w="590107"/>
                <a:gridCol w="651790"/>
                <a:gridCol w="624031"/>
                <a:gridCol w="590107"/>
              </a:tblGrid>
              <a:tr h="1252723">
                <a:tc>
                  <a:txBody>
                    <a:bodyPr/>
                    <a:lstStyle/>
                    <a:p>
                      <a:pPr>
                        <a:lnSpc>
                          <a:spcPct val="115000"/>
                        </a:lnSpc>
                      </a:pPr>
                      <a:endParaRPr lang="en-US" sz="700">
                        <a:effectLst/>
                        <a:latin typeface="Century Gothic" panose="020B0502020202020204" pitchFamily="34" charset="0"/>
                      </a:endParaRPr>
                    </a:p>
                  </a:txBody>
                  <a:tcPr marL="6452" marR="6452" marT="6452" marB="6452" anchor="ctr"/>
                </a:tc>
                <a:tc>
                  <a:txBody>
                    <a:bodyPr/>
                    <a:lstStyle/>
                    <a:p>
                      <a:pPr marL="0" marR="0" algn="ctr">
                        <a:lnSpc>
                          <a:spcPct val="115000"/>
                        </a:lnSpc>
                        <a:spcBef>
                          <a:spcPts val="0"/>
                        </a:spcBef>
                        <a:spcAft>
                          <a:spcPts val="0"/>
                        </a:spcAft>
                      </a:pPr>
                      <a:r>
                        <a:rPr lang="en-US" sz="800">
                          <a:effectLst/>
                        </a:rPr>
                        <a:t>Borough</a:t>
                      </a:r>
                      <a:endParaRPr lang="en-US" sz="7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c>
                  <a:txBody>
                    <a:bodyPr/>
                    <a:lstStyle/>
                    <a:p>
                      <a:pPr marL="0" marR="0" algn="ctr">
                        <a:lnSpc>
                          <a:spcPct val="115000"/>
                        </a:lnSpc>
                        <a:spcBef>
                          <a:spcPts val="0"/>
                        </a:spcBef>
                        <a:spcAft>
                          <a:spcPts val="0"/>
                        </a:spcAft>
                      </a:pPr>
                      <a:r>
                        <a:rPr lang="en-US" sz="800">
                          <a:effectLst/>
                        </a:rPr>
                        <a:t>Neighborhood</a:t>
                      </a:r>
                      <a:endParaRPr lang="en-US" sz="7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c>
                  <a:txBody>
                    <a:bodyPr/>
                    <a:lstStyle/>
                    <a:p>
                      <a:pPr marL="0" marR="0" algn="ctr">
                        <a:lnSpc>
                          <a:spcPct val="115000"/>
                        </a:lnSpc>
                        <a:spcBef>
                          <a:spcPts val="0"/>
                        </a:spcBef>
                        <a:spcAft>
                          <a:spcPts val="0"/>
                        </a:spcAft>
                      </a:pPr>
                      <a:r>
                        <a:rPr lang="en-US" sz="800">
                          <a:effectLst/>
                        </a:rPr>
                        <a:t>Latitude</a:t>
                      </a:r>
                      <a:endParaRPr lang="en-US" sz="7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c>
                  <a:txBody>
                    <a:bodyPr/>
                    <a:lstStyle/>
                    <a:p>
                      <a:pPr marL="0" marR="0" algn="ctr">
                        <a:lnSpc>
                          <a:spcPct val="115000"/>
                        </a:lnSpc>
                        <a:spcBef>
                          <a:spcPts val="0"/>
                        </a:spcBef>
                        <a:spcAft>
                          <a:spcPts val="0"/>
                        </a:spcAft>
                      </a:pPr>
                      <a:r>
                        <a:rPr lang="en-US" sz="800">
                          <a:effectLst/>
                        </a:rPr>
                        <a:t>Longitude</a:t>
                      </a:r>
                      <a:endParaRPr lang="en-US" sz="7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c>
                  <a:txBody>
                    <a:bodyPr/>
                    <a:lstStyle/>
                    <a:p>
                      <a:pPr marL="0" marR="0" algn="ctr">
                        <a:lnSpc>
                          <a:spcPct val="115000"/>
                        </a:lnSpc>
                        <a:spcBef>
                          <a:spcPts val="0"/>
                        </a:spcBef>
                        <a:spcAft>
                          <a:spcPts val="0"/>
                        </a:spcAft>
                      </a:pPr>
                      <a:r>
                        <a:rPr lang="en-US" sz="800">
                          <a:effectLst/>
                        </a:rPr>
                        <a:t>Cluster Labels</a:t>
                      </a:r>
                      <a:endParaRPr lang="en-US" sz="7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c>
                  <a:txBody>
                    <a:bodyPr/>
                    <a:lstStyle/>
                    <a:p>
                      <a:pPr marL="0" marR="0" algn="ctr">
                        <a:lnSpc>
                          <a:spcPct val="115000"/>
                        </a:lnSpc>
                        <a:spcBef>
                          <a:spcPts val="0"/>
                        </a:spcBef>
                        <a:spcAft>
                          <a:spcPts val="0"/>
                        </a:spcAft>
                      </a:pPr>
                      <a:r>
                        <a:rPr lang="en-US" sz="800">
                          <a:effectLst/>
                        </a:rPr>
                        <a:t>1st Most Common Venue</a:t>
                      </a:r>
                      <a:endParaRPr lang="en-US" sz="7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c>
                  <a:txBody>
                    <a:bodyPr/>
                    <a:lstStyle/>
                    <a:p>
                      <a:pPr marL="0" marR="0" algn="ctr">
                        <a:lnSpc>
                          <a:spcPct val="115000"/>
                        </a:lnSpc>
                        <a:spcBef>
                          <a:spcPts val="0"/>
                        </a:spcBef>
                        <a:spcAft>
                          <a:spcPts val="0"/>
                        </a:spcAft>
                      </a:pPr>
                      <a:r>
                        <a:rPr lang="en-US" sz="800">
                          <a:effectLst/>
                        </a:rPr>
                        <a:t>2nd Most Common Venue</a:t>
                      </a:r>
                      <a:endParaRPr lang="en-US" sz="7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c>
                  <a:txBody>
                    <a:bodyPr/>
                    <a:lstStyle/>
                    <a:p>
                      <a:pPr marL="0" marR="0" algn="ctr">
                        <a:lnSpc>
                          <a:spcPct val="115000"/>
                        </a:lnSpc>
                        <a:spcBef>
                          <a:spcPts val="0"/>
                        </a:spcBef>
                        <a:spcAft>
                          <a:spcPts val="0"/>
                        </a:spcAft>
                      </a:pPr>
                      <a:r>
                        <a:rPr lang="en-US" sz="800">
                          <a:effectLst/>
                        </a:rPr>
                        <a:t>3rd Most Common Venue</a:t>
                      </a:r>
                      <a:endParaRPr lang="en-US" sz="7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c>
                  <a:txBody>
                    <a:bodyPr/>
                    <a:lstStyle/>
                    <a:p>
                      <a:pPr marL="0" marR="0" algn="ctr">
                        <a:lnSpc>
                          <a:spcPct val="115000"/>
                        </a:lnSpc>
                        <a:spcBef>
                          <a:spcPts val="0"/>
                        </a:spcBef>
                        <a:spcAft>
                          <a:spcPts val="0"/>
                        </a:spcAft>
                      </a:pPr>
                      <a:r>
                        <a:rPr lang="en-US" sz="800">
                          <a:effectLst/>
                        </a:rPr>
                        <a:t>4th Most Common Venue</a:t>
                      </a:r>
                      <a:endParaRPr lang="en-US" sz="7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c>
                  <a:txBody>
                    <a:bodyPr/>
                    <a:lstStyle/>
                    <a:p>
                      <a:pPr marL="0" marR="0" algn="ctr">
                        <a:lnSpc>
                          <a:spcPct val="115000"/>
                        </a:lnSpc>
                        <a:spcBef>
                          <a:spcPts val="0"/>
                        </a:spcBef>
                        <a:spcAft>
                          <a:spcPts val="0"/>
                        </a:spcAft>
                      </a:pPr>
                      <a:r>
                        <a:rPr lang="en-US" sz="800">
                          <a:effectLst/>
                        </a:rPr>
                        <a:t>5th Most Common Venue</a:t>
                      </a:r>
                      <a:endParaRPr lang="en-US" sz="7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c>
                  <a:txBody>
                    <a:bodyPr/>
                    <a:lstStyle/>
                    <a:p>
                      <a:pPr marL="0" marR="0" algn="ctr">
                        <a:lnSpc>
                          <a:spcPct val="115000"/>
                        </a:lnSpc>
                        <a:spcBef>
                          <a:spcPts val="0"/>
                        </a:spcBef>
                        <a:spcAft>
                          <a:spcPts val="0"/>
                        </a:spcAft>
                      </a:pPr>
                      <a:r>
                        <a:rPr lang="en-US" sz="800">
                          <a:effectLst/>
                        </a:rPr>
                        <a:t>6th Most Common Venue</a:t>
                      </a:r>
                      <a:endParaRPr lang="en-US" sz="7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c>
                  <a:txBody>
                    <a:bodyPr/>
                    <a:lstStyle/>
                    <a:p>
                      <a:pPr marL="0" marR="0" algn="ctr">
                        <a:lnSpc>
                          <a:spcPct val="115000"/>
                        </a:lnSpc>
                        <a:spcBef>
                          <a:spcPts val="0"/>
                        </a:spcBef>
                        <a:spcAft>
                          <a:spcPts val="0"/>
                        </a:spcAft>
                      </a:pPr>
                      <a:r>
                        <a:rPr lang="en-US" sz="800">
                          <a:effectLst/>
                        </a:rPr>
                        <a:t>7th Most Common Venue</a:t>
                      </a:r>
                      <a:endParaRPr lang="en-US" sz="7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c>
                  <a:txBody>
                    <a:bodyPr/>
                    <a:lstStyle/>
                    <a:p>
                      <a:pPr marL="0" marR="0" algn="ctr">
                        <a:lnSpc>
                          <a:spcPct val="115000"/>
                        </a:lnSpc>
                        <a:spcBef>
                          <a:spcPts val="0"/>
                        </a:spcBef>
                        <a:spcAft>
                          <a:spcPts val="0"/>
                        </a:spcAft>
                      </a:pPr>
                      <a:r>
                        <a:rPr lang="en-US" sz="800">
                          <a:effectLst/>
                        </a:rPr>
                        <a:t>8th Most Common Venue</a:t>
                      </a:r>
                      <a:endParaRPr lang="en-US" sz="7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c>
                  <a:txBody>
                    <a:bodyPr/>
                    <a:lstStyle/>
                    <a:p>
                      <a:pPr marL="0" marR="0" algn="ctr">
                        <a:lnSpc>
                          <a:spcPct val="115000"/>
                        </a:lnSpc>
                        <a:spcBef>
                          <a:spcPts val="0"/>
                        </a:spcBef>
                        <a:spcAft>
                          <a:spcPts val="0"/>
                        </a:spcAft>
                      </a:pPr>
                      <a:r>
                        <a:rPr lang="en-US" sz="800">
                          <a:effectLst/>
                        </a:rPr>
                        <a:t>9th Most Common Venue</a:t>
                      </a:r>
                      <a:endParaRPr lang="en-US" sz="7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c>
                  <a:txBody>
                    <a:bodyPr/>
                    <a:lstStyle/>
                    <a:p>
                      <a:pPr marL="0" marR="0" algn="ctr">
                        <a:lnSpc>
                          <a:spcPct val="115000"/>
                        </a:lnSpc>
                        <a:spcBef>
                          <a:spcPts val="0"/>
                        </a:spcBef>
                        <a:spcAft>
                          <a:spcPts val="0"/>
                        </a:spcAft>
                      </a:pPr>
                      <a:r>
                        <a:rPr lang="en-US" sz="800">
                          <a:effectLst/>
                        </a:rPr>
                        <a:t>10th Most Common Venue</a:t>
                      </a:r>
                      <a:endParaRPr lang="en-US" sz="7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r>
              <a:tr h="722700">
                <a:tc>
                  <a:txBody>
                    <a:bodyPr/>
                    <a:lstStyle/>
                    <a:p>
                      <a:pPr marL="0" marR="0" algn="ctr">
                        <a:lnSpc>
                          <a:spcPct val="115000"/>
                        </a:lnSpc>
                        <a:spcBef>
                          <a:spcPts val="0"/>
                        </a:spcBef>
                        <a:spcAft>
                          <a:spcPts val="0"/>
                        </a:spcAft>
                      </a:pPr>
                      <a:r>
                        <a:rPr lang="en-US" sz="800">
                          <a:effectLst/>
                        </a:rPr>
                        <a:t>0</a:t>
                      </a:r>
                      <a:endParaRPr lang="en-US" sz="7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c>
                  <a:txBody>
                    <a:bodyPr/>
                    <a:lstStyle/>
                    <a:p>
                      <a:pPr marL="0" marR="0">
                        <a:lnSpc>
                          <a:spcPct val="115000"/>
                        </a:lnSpc>
                        <a:spcBef>
                          <a:spcPts val="0"/>
                        </a:spcBef>
                        <a:spcAft>
                          <a:spcPts val="0"/>
                        </a:spcAft>
                      </a:pPr>
                      <a:r>
                        <a:rPr lang="en-US" sz="800">
                          <a:effectLst/>
                        </a:rPr>
                        <a:t>Manhattan</a:t>
                      </a:r>
                      <a:endParaRPr lang="en-US" sz="7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c>
                  <a:txBody>
                    <a:bodyPr/>
                    <a:lstStyle/>
                    <a:p>
                      <a:pPr marL="0" marR="0">
                        <a:lnSpc>
                          <a:spcPct val="115000"/>
                        </a:lnSpc>
                        <a:spcBef>
                          <a:spcPts val="0"/>
                        </a:spcBef>
                        <a:spcAft>
                          <a:spcPts val="0"/>
                        </a:spcAft>
                      </a:pPr>
                      <a:r>
                        <a:rPr lang="en-US" sz="800">
                          <a:effectLst/>
                        </a:rPr>
                        <a:t>Marble Hill</a:t>
                      </a:r>
                      <a:endParaRPr lang="en-US" sz="7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c>
                  <a:txBody>
                    <a:bodyPr/>
                    <a:lstStyle/>
                    <a:p>
                      <a:pPr marL="0" marR="0">
                        <a:lnSpc>
                          <a:spcPct val="115000"/>
                        </a:lnSpc>
                        <a:spcBef>
                          <a:spcPts val="0"/>
                        </a:spcBef>
                        <a:spcAft>
                          <a:spcPts val="0"/>
                        </a:spcAft>
                      </a:pPr>
                      <a:r>
                        <a:rPr lang="en-US" sz="800">
                          <a:effectLst/>
                        </a:rPr>
                        <a:t>40.876551</a:t>
                      </a:r>
                      <a:endParaRPr lang="en-US" sz="7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c>
                  <a:txBody>
                    <a:bodyPr/>
                    <a:lstStyle/>
                    <a:p>
                      <a:pPr marL="0" marR="0">
                        <a:lnSpc>
                          <a:spcPct val="115000"/>
                        </a:lnSpc>
                        <a:spcBef>
                          <a:spcPts val="0"/>
                        </a:spcBef>
                        <a:spcAft>
                          <a:spcPts val="0"/>
                        </a:spcAft>
                      </a:pPr>
                      <a:r>
                        <a:rPr lang="en-US" sz="800">
                          <a:effectLst/>
                        </a:rPr>
                        <a:t>-73.910660</a:t>
                      </a:r>
                      <a:endParaRPr lang="en-US" sz="7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c>
                  <a:txBody>
                    <a:bodyPr/>
                    <a:lstStyle/>
                    <a:p>
                      <a:pPr marL="0" marR="0">
                        <a:lnSpc>
                          <a:spcPct val="115000"/>
                        </a:lnSpc>
                        <a:spcBef>
                          <a:spcPts val="0"/>
                        </a:spcBef>
                        <a:spcAft>
                          <a:spcPts val="0"/>
                        </a:spcAft>
                      </a:pPr>
                      <a:r>
                        <a:rPr lang="en-US" sz="800">
                          <a:effectLst/>
                        </a:rPr>
                        <a:t>4</a:t>
                      </a:r>
                      <a:endParaRPr lang="en-US" sz="7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c>
                  <a:txBody>
                    <a:bodyPr/>
                    <a:lstStyle/>
                    <a:p>
                      <a:pPr marL="0" marR="0">
                        <a:lnSpc>
                          <a:spcPct val="115000"/>
                        </a:lnSpc>
                        <a:spcBef>
                          <a:spcPts val="0"/>
                        </a:spcBef>
                        <a:spcAft>
                          <a:spcPts val="0"/>
                        </a:spcAft>
                      </a:pPr>
                      <a:r>
                        <a:rPr lang="en-US" sz="800">
                          <a:effectLst/>
                        </a:rPr>
                        <a:t>Discount Store</a:t>
                      </a:r>
                      <a:endParaRPr lang="en-US" sz="7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c>
                  <a:txBody>
                    <a:bodyPr/>
                    <a:lstStyle/>
                    <a:p>
                      <a:pPr marL="0" marR="0">
                        <a:lnSpc>
                          <a:spcPct val="115000"/>
                        </a:lnSpc>
                        <a:spcBef>
                          <a:spcPts val="0"/>
                        </a:spcBef>
                        <a:spcAft>
                          <a:spcPts val="0"/>
                        </a:spcAft>
                      </a:pPr>
                      <a:r>
                        <a:rPr lang="en-US" sz="800">
                          <a:effectLst/>
                        </a:rPr>
                        <a:t>Coffee Shop</a:t>
                      </a:r>
                      <a:endParaRPr lang="en-US" sz="7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c>
                  <a:txBody>
                    <a:bodyPr/>
                    <a:lstStyle/>
                    <a:p>
                      <a:pPr marL="0" marR="0">
                        <a:lnSpc>
                          <a:spcPct val="115000"/>
                        </a:lnSpc>
                        <a:spcBef>
                          <a:spcPts val="0"/>
                        </a:spcBef>
                        <a:spcAft>
                          <a:spcPts val="0"/>
                        </a:spcAft>
                      </a:pPr>
                      <a:r>
                        <a:rPr lang="en-US" sz="800">
                          <a:effectLst/>
                        </a:rPr>
                        <a:t>Yoga Studio</a:t>
                      </a:r>
                      <a:endParaRPr lang="en-US" sz="7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c>
                  <a:txBody>
                    <a:bodyPr/>
                    <a:lstStyle/>
                    <a:p>
                      <a:pPr marL="0" marR="0">
                        <a:lnSpc>
                          <a:spcPct val="115000"/>
                        </a:lnSpc>
                        <a:spcBef>
                          <a:spcPts val="0"/>
                        </a:spcBef>
                        <a:spcAft>
                          <a:spcPts val="0"/>
                        </a:spcAft>
                      </a:pPr>
                      <a:r>
                        <a:rPr lang="en-US" sz="800">
                          <a:effectLst/>
                        </a:rPr>
                        <a:t>Seafood Restaurant</a:t>
                      </a:r>
                      <a:endParaRPr lang="en-US" sz="7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c>
                  <a:txBody>
                    <a:bodyPr/>
                    <a:lstStyle/>
                    <a:p>
                      <a:pPr marL="0" marR="0">
                        <a:lnSpc>
                          <a:spcPct val="115000"/>
                        </a:lnSpc>
                        <a:spcBef>
                          <a:spcPts val="0"/>
                        </a:spcBef>
                        <a:spcAft>
                          <a:spcPts val="0"/>
                        </a:spcAft>
                      </a:pPr>
                      <a:r>
                        <a:rPr lang="en-US" sz="800">
                          <a:effectLst/>
                        </a:rPr>
                        <a:t>Gym</a:t>
                      </a:r>
                      <a:endParaRPr lang="en-US" sz="7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c>
                  <a:txBody>
                    <a:bodyPr/>
                    <a:lstStyle/>
                    <a:p>
                      <a:pPr marL="0" marR="0">
                        <a:lnSpc>
                          <a:spcPct val="115000"/>
                        </a:lnSpc>
                        <a:spcBef>
                          <a:spcPts val="0"/>
                        </a:spcBef>
                        <a:spcAft>
                          <a:spcPts val="0"/>
                        </a:spcAft>
                      </a:pPr>
                      <a:r>
                        <a:rPr lang="en-US" sz="800">
                          <a:effectLst/>
                        </a:rPr>
                        <a:t>Tennis Stadium</a:t>
                      </a:r>
                      <a:endParaRPr lang="en-US" sz="7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c>
                  <a:txBody>
                    <a:bodyPr/>
                    <a:lstStyle/>
                    <a:p>
                      <a:pPr marL="0" marR="0">
                        <a:lnSpc>
                          <a:spcPct val="115000"/>
                        </a:lnSpc>
                        <a:spcBef>
                          <a:spcPts val="0"/>
                        </a:spcBef>
                        <a:spcAft>
                          <a:spcPts val="0"/>
                        </a:spcAft>
                      </a:pPr>
                      <a:r>
                        <a:rPr lang="en-US" sz="800">
                          <a:effectLst/>
                        </a:rPr>
                        <a:t>Big Box Store</a:t>
                      </a:r>
                      <a:endParaRPr lang="en-US" sz="7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c>
                  <a:txBody>
                    <a:bodyPr/>
                    <a:lstStyle/>
                    <a:p>
                      <a:pPr marL="0" marR="0">
                        <a:lnSpc>
                          <a:spcPct val="115000"/>
                        </a:lnSpc>
                        <a:spcBef>
                          <a:spcPts val="0"/>
                        </a:spcBef>
                        <a:spcAft>
                          <a:spcPts val="0"/>
                        </a:spcAft>
                      </a:pPr>
                      <a:r>
                        <a:rPr lang="en-US" sz="800">
                          <a:effectLst/>
                        </a:rPr>
                        <a:t>Supplement Shop</a:t>
                      </a:r>
                      <a:endParaRPr lang="en-US" sz="7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c>
                  <a:txBody>
                    <a:bodyPr/>
                    <a:lstStyle/>
                    <a:p>
                      <a:pPr marL="0" marR="0">
                        <a:lnSpc>
                          <a:spcPct val="115000"/>
                        </a:lnSpc>
                        <a:spcBef>
                          <a:spcPts val="0"/>
                        </a:spcBef>
                        <a:spcAft>
                          <a:spcPts val="0"/>
                        </a:spcAft>
                      </a:pPr>
                      <a:r>
                        <a:rPr lang="en-US" sz="800">
                          <a:effectLst/>
                        </a:rPr>
                        <a:t>Steakhouse</a:t>
                      </a:r>
                      <a:endParaRPr lang="en-US" sz="7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c>
                  <a:txBody>
                    <a:bodyPr/>
                    <a:lstStyle/>
                    <a:p>
                      <a:pPr marL="0" marR="0">
                        <a:lnSpc>
                          <a:spcPct val="115000"/>
                        </a:lnSpc>
                        <a:spcBef>
                          <a:spcPts val="0"/>
                        </a:spcBef>
                        <a:spcAft>
                          <a:spcPts val="0"/>
                        </a:spcAft>
                      </a:pPr>
                      <a:r>
                        <a:rPr lang="en-US" sz="800">
                          <a:effectLst/>
                        </a:rPr>
                        <a:t>Shoe Store</a:t>
                      </a:r>
                      <a:endParaRPr lang="en-US" sz="7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r>
              <a:tr h="899375">
                <a:tc>
                  <a:txBody>
                    <a:bodyPr/>
                    <a:lstStyle/>
                    <a:p>
                      <a:pPr marL="0" marR="0" algn="ctr">
                        <a:lnSpc>
                          <a:spcPct val="115000"/>
                        </a:lnSpc>
                        <a:spcBef>
                          <a:spcPts val="0"/>
                        </a:spcBef>
                        <a:spcAft>
                          <a:spcPts val="0"/>
                        </a:spcAft>
                      </a:pPr>
                      <a:r>
                        <a:rPr lang="en-US" sz="800">
                          <a:effectLst/>
                        </a:rPr>
                        <a:t>1</a:t>
                      </a:r>
                      <a:endParaRPr lang="en-US" sz="7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c>
                  <a:txBody>
                    <a:bodyPr/>
                    <a:lstStyle/>
                    <a:p>
                      <a:pPr marL="0" marR="0">
                        <a:lnSpc>
                          <a:spcPct val="115000"/>
                        </a:lnSpc>
                        <a:spcBef>
                          <a:spcPts val="0"/>
                        </a:spcBef>
                        <a:spcAft>
                          <a:spcPts val="0"/>
                        </a:spcAft>
                      </a:pPr>
                      <a:r>
                        <a:rPr lang="en-US" sz="800">
                          <a:effectLst/>
                        </a:rPr>
                        <a:t>Manhattan</a:t>
                      </a:r>
                      <a:endParaRPr lang="en-US" sz="7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c>
                  <a:txBody>
                    <a:bodyPr/>
                    <a:lstStyle/>
                    <a:p>
                      <a:pPr marL="0" marR="0">
                        <a:lnSpc>
                          <a:spcPct val="115000"/>
                        </a:lnSpc>
                        <a:spcBef>
                          <a:spcPts val="0"/>
                        </a:spcBef>
                        <a:spcAft>
                          <a:spcPts val="0"/>
                        </a:spcAft>
                      </a:pPr>
                      <a:r>
                        <a:rPr lang="en-US" sz="800">
                          <a:effectLst/>
                        </a:rPr>
                        <a:t>Chinatown</a:t>
                      </a:r>
                      <a:endParaRPr lang="en-US" sz="7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c>
                  <a:txBody>
                    <a:bodyPr/>
                    <a:lstStyle/>
                    <a:p>
                      <a:pPr marL="0" marR="0">
                        <a:lnSpc>
                          <a:spcPct val="115000"/>
                        </a:lnSpc>
                        <a:spcBef>
                          <a:spcPts val="0"/>
                        </a:spcBef>
                        <a:spcAft>
                          <a:spcPts val="0"/>
                        </a:spcAft>
                      </a:pPr>
                      <a:r>
                        <a:rPr lang="en-US" sz="800">
                          <a:effectLst/>
                        </a:rPr>
                        <a:t>40.715618</a:t>
                      </a:r>
                      <a:endParaRPr lang="en-US" sz="7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c>
                  <a:txBody>
                    <a:bodyPr/>
                    <a:lstStyle/>
                    <a:p>
                      <a:pPr marL="0" marR="0">
                        <a:lnSpc>
                          <a:spcPct val="115000"/>
                        </a:lnSpc>
                        <a:spcBef>
                          <a:spcPts val="0"/>
                        </a:spcBef>
                        <a:spcAft>
                          <a:spcPts val="0"/>
                        </a:spcAft>
                      </a:pPr>
                      <a:r>
                        <a:rPr lang="en-US" sz="800">
                          <a:effectLst/>
                        </a:rPr>
                        <a:t>-73.994279</a:t>
                      </a:r>
                      <a:endParaRPr lang="en-US" sz="7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c>
                  <a:txBody>
                    <a:bodyPr/>
                    <a:lstStyle/>
                    <a:p>
                      <a:pPr marL="0" marR="0">
                        <a:lnSpc>
                          <a:spcPct val="115000"/>
                        </a:lnSpc>
                        <a:spcBef>
                          <a:spcPts val="0"/>
                        </a:spcBef>
                        <a:spcAft>
                          <a:spcPts val="0"/>
                        </a:spcAft>
                      </a:pPr>
                      <a:r>
                        <a:rPr lang="en-US" sz="800">
                          <a:effectLst/>
                        </a:rPr>
                        <a:t>1</a:t>
                      </a:r>
                      <a:endParaRPr lang="en-US" sz="7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c>
                  <a:txBody>
                    <a:bodyPr/>
                    <a:lstStyle/>
                    <a:p>
                      <a:pPr marL="0" marR="0">
                        <a:lnSpc>
                          <a:spcPct val="115000"/>
                        </a:lnSpc>
                        <a:spcBef>
                          <a:spcPts val="0"/>
                        </a:spcBef>
                        <a:spcAft>
                          <a:spcPts val="0"/>
                        </a:spcAft>
                      </a:pPr>
                      <a:r>
                        <a:rPr lang="en-US" sz="800">
                          <a:effectLst/>
                        </a:rPr>
                        <a:t>Chinese Restaurant</a:t>
                      </a:r>
                      <a:endParaRPr lang="en-US" sz="7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c>
                  <a:txBody>
                    <a:bodyPr/>
                    <a:lstStyle/>
                    <a:p>
                      <a:pPr marL="0" marR="0">
                        <a:lnSpc>
                          <a:spcPct val="115000"/>
                        </a:lnSpc>
                        <a:spcBef>
                          <a:spcPts val="0"/>
                        </a:spcBef>
                        <a:spcAft>
                          <a:spcPts val="0"/>
                        </a:spcAft>
                      </a:pPr>
                      <a:r>
                        <a:rPr lang="en-US" sz="800">
                          <a:effectLst/>
                        </a:rPr>
                        <a:t>Cocktail Bar</a:t>
                      </a:r>
                      <a:endParaRPr lang="en-US" sz="7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c>
                  <a:txBody>
                    <a:bodyPr/>
                    <a:lstStyle/>
                    <a:p>
                      <a:pPr marL="0" marR="0">
                        <a:lnSpc>
                          <a:spcPct val="115000"/>
                        </a:lnSpc>
                        <a:spcBef>
                          <a:spcPts val="0"/>
                        </a:spcBef>
                        <a:spcAft>
                          <a:spcPts val="0"/>
                        </a:spcAft>
                      </a:pPr>
                      <a:r>
                        <a:rPr lang="en-US" sz="800">
                          <a:effectLst/>
                        </a:rPr>
                        <a:t>American Restaurant</a:t>
                      </a:r>
                      <a:endParaRPr lang="en-US" sz="7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c>
                  <a:txBody>
                    <a:bodyPr/>
                    <a:lstStyle/>
                    <a:p>
                      <a:pPr marL="0" marR="0">
                        <a:lnSpc>
                          <a:spcPct val="115000"/>
                        </a:lnSpc>
                        <a:spcBef>
                          <a:spcPts val="0"/>
                        </a:spcBef>
                        <a:spcAft>
                          <a:spcPts val="0"/>
                        </a:spcAft>
                      </a:pPr>
                      <a:r>
                        <a:rPr lang="en-US" sz="800">
                          <a:effectLst/>
                        </a:rPr>
                        <a:t>Vietnamese Restaurant</a:t>
                      </a:r>
                      <a:endParaRPr lang="en-US" sz="7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c>
                  <a:txBody>
                    <a:bodyPr/>
                    <a:lstStyle/>
                    <a:p>
                      <a:pPr marL="0" marR="0">
                        <a:lnSpc>
                          <a:spcPct val="115000"/>
                        </a:lnSpc>
                        <a:spcBef>
                          <a:spcPts val="0"/>
                        </a:spcBef>
                        <a:spcAft>
                          <a:spcPts val="0"/>
                        </a:spcAft>
                      </a:pPr>
                      <a:r>
                        <a:rPr lang="en-US" sz="800">
                          <a:effectLst/>
                        </a:rPr>
                        <a:t>Bubble Tea Shop</a:t>
                      </a:r>
                      <a:endParaRPr lang="en-US" sz="7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c>
                  <a:txBody>
                    <a:bodyPr/>
                    <a:lstStyle/>
                    <a:p>
                      <a:pPr marL="0" marR="0">
                        <a:lnSpc>
                          <a:spcPct val="115000"/>
                        </a:lnSpc>
                        <a:spcBef>
                          <a:spcPts val="0"/>
                        </a:spcBef>
                        <a:spcAft>
                          <a:spcPts val="0"/>
                        </a:spcAft>
                      </a:pPr>
                      <a:r>
                        <a:rPr lang="en-US" sz="800">
                          <a:effectLst/>
                        </a:rPr>
                        <a:t>Noodle House</a:t>
                      </a:r>
                      <a:endParaRPr lang="en-US" sz="7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c>
                  <a:txBody>
                    <a:bodyPr/>
                    <a:lstStyle/>
                    <a:p>
                      <a:pPr marL="0" marR="0">
                        <a:lnSpc>
                          <a:spcPct val="115000"/>
                        </a:lnSpc>
                        <a:spcBef>
                          <a:spcPts val="0"/>
                        </a:spcBef>
                        <a:spcAft>
                          <a:spcPts val="0"/>
                        </a:spcAft>
                      </a:pPr>
                      <a:r>
                        <a:rPr lang="en-US" sz="800">
                          <a:effectLst/>
                        </a:rPr>
                        <a:t>Bar</a:t>
                      </a:r>
                      <a:endParaRPr lang="en-US" sz="7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c>
                  <a:txBody>
                    <a:bodyPr/>
                    <a:lstStyle/>
                    <a:p>
                      <a:pPr marL="0" marR="0">
                        <a:lnSpc>
                          <a:spcPct val="115000"/>
                        </a:lnSpc>
                        <a:spcBef>
                          <a:spcPts val="0"/>
                        </a:spcBef>
                        <a:spcAft>
                          <a:spcPts val="0"/>
                        </a:spcAft>
                      </a:pPr>
                      <a:r>
                        <a:rPr lang="en-US" sz="800">
                          <a:effectLst/>
                        </a:rPr>
                        <a:t>Dumpling Restaurant</a:t>
                      </a:r>
                      <a:endParaRPr lang="en-US" sz="7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c>
                  <a:txBody>
                    <a:bodyPr/>
                    <a:lstStyle/>
                    <a:p>
                      <a:pPr marL="0" marR="0">
                        <a:lnSpc>
                          <a:spcPct val="115000"/>
                        </a:lnSpc>
                        <a:spcBef>
                          <a:spcPts val="0"/>
                        </a:spcBef>
                        <a:spcAft>
                          <a:spcPts val="0"/>
                        </a:spcAft>
                      </a:pPr>
                      <a:r>
                        <a:rPr lang="en-US" sz="800">
                          <a:effectLst/>
                        </a:rPr>
                        <a:t>Ice Cream Shop</a:t>
                      </a:r>
                      <a:endParaRPr lang="en-US" sz="7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c>
                  <a:txBody>
                    <a:bodyPr/>
                    <a:lstStyle/>
                    <a:p>
                      <a:pPr marL="0" marR="0">
                        <a:lnSpc>
                          <a:spcPct val="115000"/>
                        </a:lnSpc>
                        <a:spcBef>
                          <a:spcPts val="0"/>
                        </a:spcBef>
                        <a:spcAft>
                          <a:spcPts val="0"/>
                        </a:spcAft>
                      </a:pPr>
                      <a:r>
                        <a:rPr lang="en-US" sz="800">
                          <a:effectLst/>
                        </a:rPr>
                        <a:t>Hotpot Restaurant</a:t>
                      </a:r>
                      <a:endParaRPr lang="en-US" sz="7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r>
              <a:tr h="899375">
                <a:tc>
                  <a:txBody>
                    <a:bodyPr/>
                    <a:lstStyle/>
                    <a:p>
                      <a:pPr marL="0" marR="0" algn="ctr">
                        <a:lnSpc>
                          <a:spcPct val="115000"/>
                        </a:lnSpc>
                        <a:spcBef>
                          <a:spcPts val="0"/>
                        </a:spcBef>
                        <a:spcAft>
                          <a:spcPts val="0"/>
                        </a:spcAft>
                      </a:pPr>
                      <a:r>
                        <a:rPr lang="en-US" sz="800">
                          <a:effectLst/>
                        </a:rPr>
                        <a:t>2</a:t>
                      </a:r>
                      <a:endParaRPr lang="en-US" sz="7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c>
                  <a:txBody>
                    <a:bodyPr/>
                    <a:lstStyle/>
                    <a:p>
                      <a:pPr marL="0" marR="0">
                        <a:lnSpc>
                          <a:spcPct val="115000"/>
                        </a:lnSpc>
                        <a:spcBef>
                          <a:spcPts val="0"/>
                        </a:spcBef>
                        <a:spcAft>
                          <a:spcPts val="0"/>
                        </a:spcAft>
                      </a:pPr>
                      <a:r>
                        <a:rPr lang="en-US" sz="800">
                          <a:effectLst/>
                        </a:rPr>
                        <a:t>Manhattan</a:t>
                      </a:r>
                      <a:endParaRPr lang="en-US" sz="7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c>
                  <a:txBody>
                    <a:bodyPr/>
                    <a:lstStyle/>
                    <a:p>
                      <a:pPr marL="0" marR="0">
                        <a:lnSpc>
                          <a:spcPct val="115000"/>
                        </a:lnSpc>
                        <a:spcBef>
                          <a:spcPts val="0"/>
                        </a:spcBef>
                        <a:spcAft>
                          <a:spcPts val="0"/>
                        </a:spcAft>
                      </a:pPr>
                      <a:r>
                        <a:rPr lang="en-US" sz="800">
                          <a:effectLst/>
                        </a:rPr>
                        <a:t>Washington Heights</a:t>
                      </a:r>
                      <a:endParaRPr lang="en-US" sz="7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c>
                  <a:txBody>
                    <a:bodyPr/>
                    <a:lstStyle/>
                    <a:p>
                      <a:pPr marL="0" marR="0">
                        <a:lnSpc>
                          <a:spcPct val="115000"/>
                        </a:lnSpc>
                        <a:spcBef>
                          <a:spcPts val="0"/>
                        </a:spcBef>
                        <a:spcAft>
                          <a:spcPts val="0"/>
                        </a:spcAft>
                      </a:pPr>
                      <a:r>
                        <a:rPr lang="en-US" sz="800">
                          <a:effectLst/>
                        </a:rPr>
                        <a:t>40.851903</a:t>
                      </a:r>
                      <a:endParaRPr lang="en-US" sz="7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c>
                  <a:txBody>
                    <a:bodyPr/>
                    <a:lstStyle/>
                    <a:p>
                      <a:pPr marL="0" marR="0">
                        <a:lnSpc>
                          <a:spcPct val="115000"/>
                        </a:lnSpc>
                        <a:spcBef>
                          <a:spcPts val="0"/>
                        </a:spcBef>
                        <a:spcAft>
                          <a:spcPts val="0"/>
                        </a:spcAft>
                      </a:pPr>
                      <a:r>
                        <a:rPr lang="en-US" sz="800">
                          <a:effectLst/>
                        </a:rPr>
                        <a:t>-73.936900</a:t>
                      </a:r>
                      <a:endParaRPr lang="en-US" sz="7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c>
                  <a:txBody>
                    <a:bodyPr/>
                    <a:lstStyle/>
                    <a:p>
                      <a:pPr marL="0" marR="0">
                        <a:lnSpc>
                          <a:spcPct val="115000"/>
                        </a:lnSpc>
                        <a:spcBef>
                          <a:spcPts val="0"/>
                        </a:spcBef>
                        <a:spcAft>
                          <a:spcPts val="0"/>
                        </a:spcAft>
                      </a:pPr>
                      <a:r>
                        <a:rPr lang="en-US" sz="800">
                          <a:effectLst/>
                        </a:rPr>
                        <a:t>4</a:t>
                      </a:r>
                      <a:endParaRPr lang="en-US" sz="7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c>
                  <a:txBody>
                    <a:bodyPr/>
                    <a:lstStyle/>
                    <a:p>
                      <a:pPr marL="0" marR="0">
                        <a:lnSpc>
                          <a:spcPct val="115000"/>
                        </a:lnSpc>
                        <a:spcBef>
                          <a:spcPts val="0"/>
                        </a:spcBef>
                        <a:spcAft>
                          <a:spcPts val="0"/>
                        </a:spcAft>
                      </a:pPr>
                      <a:r>
                        <a:rPr lang="en-US" sz="800">
                          <a:effectLst/>
                        </a:rPr>
                        <a:t>Café</a:t>
                      </a:r>
                      <a:endParaRPr lang="en-US" sz="7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c>
                  <a:txBody>
                    <a:bodyPr/>
                    <a:lstStyle/>
                    <a:p>
                      <a:pPr marL="0" marR="0">
                        <a:lnSpc>
                          <a:spcPct val="115000"/>
                        </a:lnSpc>
                        <a:spcBef>
                          <a:spcPts val="0"/>
                        </a:spcBef>
                        <a:spcAft>
                          <a:spcPts val="0"/>
                        </a:spcAft>
                      </a:pPr>
                      <a:r>
                        <a:rPr lang="en-US" sz="800">
                          <a:effectLst/>
                        </a:rPr>
                        <a:t>Bakery</a:t>
                      </a:r>
                      <a:endParaRPr lang="en-US" sz="7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c>
                  <a:txBody>
                    <a:bodyPr/>
                    <a:lstStyle/>
                    <a:p>
                      <a:pPr marL="0" marR="0">
                        <a:lnSpc>
                          <a:spcPct val="115000"/>
                        </a:lnSpc>
                        <a:spcBef>
                          <a:spcPts val="0"/>
                        </a:spcBef>
                        <a:spcAft>
                          <a:spcPts val="0"/>
                        </a:spcAft>
                      </a:pPr>
                      <a:r>
                        <a:rPr lang="en-US" sz="800">
                          <a:effectLst/>
                        </a:rPr>
                        <a:t>Mobile Phone Shop</a:t>
                      </a:r>
                      <a:endParaRPr lang="en-US" sz="7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c>
                  <a:txBody>
                    <a:bodyPr/>
                    <a:lstStyle/>
                    <a:p>
                      <a:pPr marL="0" marR="0">
                        <a:lnSpc>
                          <a:spcPct val="115000"/>
                        </a:lnSpc>
                        <a:spcBef>
                          <a:spcPts val="0"/>
                        </a:spcBef>
                        <a:spcAft>
                          <a:spcPts val="0"/>
                        </a:spcAft>
                      </a:pPr>
                      <a:r>
                        <a:rPr lang="en-US" sz="800">
                          <a:effectLst/>
                        </a:rPr>
                        <a:t>Grocery Store</a:t>
                      </a:r>
                      <a:endParaRPr lang="en-US" sz="7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c>
                  <a:txBody>
                    <a:bodyPr/>
                    <a:lstStyle/>
                    <a:p>
                      <a:pPr marL="0" marR="0">
                        <a:lnSpc>
                          <a:spcPct val="115000"/>
                        </a:lnSpc>
                        <a:spcBef>
                          <a:spcPts val="0"/>
                        </a:spcBef>
                        <a:spcAft>
                          <a:spcPts val="0"/>
                        </a:spcAft>
                      </a:pPr>
                      <a:r>
                        <a:rPr lang="en-US" sz="800">
                          <a:effectLst/>
                        </a:rPr>
                        <a:t>Pizza Place</a:t>
                      </a:r>
                      <a:endParaRPr lang="en-US" sz="7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c>
                  <a:txBody>
                    <a:bodyPr/>
                    <a:lstStyle/>
                    <a:p>
                      <a:pPr marL="0" marR="0">
                        <a:lnSpc>
                          <a:spcPct val="115000"/>
                        </a:lnSpc>
                        <a:spcBef>
                          <a:spcPts val="0"/>
                        </a:spcBef>
                        <a:spcAft>
                          <a:spcPts val="0"/>
                        </a:spcAft>
                      </a:pPr>
                      <a:r>
                        <a:rPr lang="en-US" sz="800">
                          <a:effectLst/>
                        </a:rPr>
                        <a:t>Chinese Restaurant</a:t>
                      </a:r>
                      <a:endParaRPr lang="en-US" sz="7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c>
                  <a:txBody>
                    <a:bodyPr/>
                    <a:lstStyle/>
                    <a:p>
                      <a:pPr marL="0" marR="0">
                        <a:lnSpc>
                          <a:spcPct val="115000"/>
                        </a:lnSpc>
                        <a:spcBef>
                          <a:spcPts val="0"/>
                        </a:spcBef>
                        <a:spcAft>
                          <a:spcPts val="0"/>
                        </a:spcAft>
                      </a:pPr>
                      <a:r>
                        <a:rPr lang="en-US" sz="800">
                          <a:effectLst/>
                        </a:rPr>
                        <a:t>Latin American Restaurant</a:t>
                      </a:r>
                      <a:endParaRPr lang="en-US" sz="7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c>
                  <a:txBody>
                    <a:bodyPr/>
                    <a:lstStyle/>
                    <a:p>
                      <a:pPr marL="0" marR="0">
                        <a:lnSpc>
                          <a:spcPct val="115000"/>
                        </a:lnSpc>
                        <a:spcBef>
                          <a:spcPts val="0"/>
                        </a:spcBef>
                        <a:spcAft>
                          <a:spcPts val="0"/>
                        </a:spcAft>
                      </a:pPr>
                      <a:r>
                        <a:rPr lang="en-US" sz="800">
                          <a:effectLst/>
                        </a:rPr>
                        <a:t>Mexican Restaurant</a:t>
                      </a:r>
                      <a:endParaRPr lang="en-US" sz="7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c>
                  <a:txBody>
                    <a:bodyPr/>
                    <a:lstStyle/>
                    <a:p>
                      <a:pPr marL="0" marR="0">
                        <a:lnSpc>
                          <a:spcPct val="115000"/>
                        </a:lnSpc>
                        <a:spcBef>
                          <a:spcPts val="0"/>
                        </a:spcBef>
                        <a:spcAft>
                          <a:spcPts val="0"/>
                        </a:spcAft>
                      </a:pPr>
                      <a:r>
                        <a:rPr lang="en-US" sz="800">
                          <a:effectLst/>
                        </a:rPr>
                        <a:t>Tapas Restaurant</a:t>
                      </a:r>
                      <a:endParaRPr lang="en-US" sz="7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c>
                  <a:txBody>
                    <a:bodyPr/>
                    <a:lstStyle/>
                    <a:p>
                      <a:pPr marL="0" marR="0">
                        <a:lnSpc>
                          <a:spcPct val="115000"/>
                        </a:lnSpc>
                        <a:spcBef>
                          <a:spcPts val="0"/>
                        </a:spcBef>
                        <a:spcAft>
                          <a:spcPts val="0"/>
                        </a:spcAft>
                      </a:pPr>
                      <a:r>
                        <a:rPr lang="en-US" sz="800">
                          <a:effectLst/>
                        </a:rPr>
                        <a:t>Shoe Store</a:t>
                      </a:r>
                      <a:endParaRPr lang="en-US" sz="7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r>
              <a:tr h="899375">
                <a:tc>
                  <a:txBody>
                    <a:bodyPr/>
                    <a:lstStyle/>
                    <a:p>
                      <a:pPr marL="0" marR="0" algn="ctr">
                        <a:lnSpc>
                          <a:spcPct val="115000"/>
                        </a:lnSpc>
                        <a:spcBef>
                          <a:spcPts val="0"/>
                        </a:spcBef>
                        <a:spcAft>
                          <a:spcPts val="0"/>
                        </a:spcAft>
                      </a:pPr>
                      <a:r>
                        <a:rPr lang="en-US" sz="800">
                          <a:effectLst/>
                        </a:rPr>
                        <a:t>3</a:t>
                      </a:r>
                      <a:endParaRPr lang="en-US" sz="7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c>
                  <a:txBody>
                    <a:bodyPr/>
                    <a:lstStyle/>
                    <a:p>
                      <a:pPr marL="0" marR="0">
                        <a:lnSpc>
                          <a:spcPct val="115000"/>
                        </a:lnSpc>
                        <a:spcBef>
                          <a:spcPts val="0"/>
                        </a:spcBef>
                        <a:spcAft>
                          <a:spcPts val="0"/>
                        </a:spcAft>
                      </a:pPr>
                      <a:r>
                        <a:rPr lang="en-US" sz="800">
                          <a:effectLst/>
                        </a:rPr>
                        <a:t>Manhattan</a:t>
                      </a:r>
                      <a:endParaRPr lang="en-US" sz="7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c>
                  <a:txBody>
                    <a:bodyPr/>
                    <a:lstStyle/>
                    <a:p>
                      <a:pPr marL="0" marR="0">
                        <a:lnSpc>
                          <a:spcPct val="115000"/>
                        </a:lnSpc>
                        <a:spcBef>
                          <a:spcPts val="0"/>
                        </a:spcBef>
                        <a:spcAft>
                          <a:spcPts val="0"/>
                        </a:spcAft>
                      </a:pPr>
                      <a:r>
                        <a:rPr lang="en-US" sz="800">
                          <a:effectLst/>
                        </a:rPr>
                        <a:t>Inwood</a:t>
                      </a:r>
                      <a:endParaRPr lang="en-US" sz="7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c>
                  <a:txBody>
                    <a:bodyPr/>
                    <a:lstStyle/>
                    <a:p>
                      <a:pPr marL="0" marR="0">
                        <a:lnSpc>
                          <a:spcPct val="115000"/>
                        </a:lnSpc>
                        <a:spcBef>
                          <a:spcPts val="0"/>
                        </a:spcBef>
                        <a:spcAft>
                          <a:spcPts val="0"/>
                        </a:spcAft>
                      </a:pPr>
                      <a:r>
                        <a:rPr lang="en-US" sz="800">
                          <a:effectLst/>
                        </a:rPr>
                        <a:t>40.867684</a:t>
                      </a:r>
                      <a:endParaRPr lang="en-US" sz="7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c>
                  <a:txBody>
                    <a:bodyPr/>
                    <a:lstStyle/>
                    <a:p>
                      <a:pPr marL="0" marR="0">
                        <a:lnSpc>
                          <a:spcPct val="115000"/>
                        </a:lnSpc>
                        <a:spcBef>
                          <a:spcPts val="0"/>
                        </a:spcBef>
                        <a:spcAft>
                          <a:spcPts val="0"/>
                        </a:spcAft>
                      </a:pPr>
                      <a:r>
                        <a:rPr lang="en-US" sz="800">
                          <a:effectLst/>
                        </a:rPr>
                        <a:t>-73.921210</a:t>
                      </a:r>
                      <a:endParaRPr lang="en-US" sz="7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c>
                  <a:txBody>
                    <a:bodyPr/>
                    <a:lstStyle/>
                    <a:p>
                      <a:pPr marL="0" marR="0">
                        <a:lnSpc>
                          <a:spcPct val="115000"/>
                        </a:lnSpc>
                        <a:spcBef>
                          <a:spcPts val="0"/>
                        </a:spcBef>
                        <a:spcAft>
                          <a:spcPts val="0"/>
                        </a:spcAft>
                      </a:pPr>
                      <a:r>
                        <a:rPr lang="en-US" sz="800">
                          <a:effectLst/>
                        </a:rPr>
                        <a:t>4</a:t>
                      </a:r>
                      <a:endParaRPr lang="en-US" sz="7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c>
                  <a:txBody>
                    <a:bodyPr/>
                    <a:lstStyle/>
                    <a:p>
                      <a:pPr marL="0" marR="0">
                        <a:lnSpc>
                          <a:spcPct val="115000"/>
                        </a:lnSpc>
                        <a:spcBef>
                          <a:spcPts val="0"/>
                        </a:spcBef>
                        <a:spcAft>
                          <a:spcPts val="0"/>
                        </a:spcAft>
                      </a:pPr>
                      <a:r>
                        <a:rPr lang="en-US" sz="800">
                          <a:effectLst/>
                        </a:rPr>
                        <a:t>Lounge</a:t>
                      </a:r>
                      <a:endParaRPr lang="en-US" sz="7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c>
                  <a:txBody>
                    <a:bodyPr/>
                    <a:lstStyle/>
                    <a:p>
                      <a:pPr marL="0" marR="0">
                        <a:lnSpc>
                          <a:spcPct val="115000"/>
                        </a:lnSpc>
                        <a:spcBef>
                          <a:spcPts val="0"/>
                        </a:spcBef>
                        <a:spcAft>
                          <a:spcPts val="0"/>
                        </a:spcAft>
                      </a:pPr>
                      <a:r>
                        <a:rPr lang="en-US" sz="800">
                          <a:effectLst/>
                        </a:rPr>
                        <a:t>Mexican Restaurant</a:t>
                      </a:r>
                      <a:endParaRPr lang="en-US" sz="7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c>
                  <a:txBody>
                    <a:bodyPr/>
                    <a:lstStyle/>
                    <a:p>
                      <a:pPr marL="0" marR="0">
                        <a:lnSpc>
                          <a:spcPct val="115000"/>
                        </a:lnSpc>
                        <a:spcBef>
                          <a:spcPts val="0"/>
                        </a:spcBef>
                        <a:spcAft>
                          <a:spcPts val="0"/>
                        </a:spcAft>
                      </a:pPr>
                      <a:r>
                        <a:rPr lang="en-US" sz="800">
                          <a:effectLst/>
                        </a:rPr>
                        <a:t>Café</a:t>
                      </a:r>
                      <a:endParaRPr lang="en-US" sz="7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c>
                  <a:txBody>
                    <a:bodyPr/>
                    <a:lstStyle/>
                    <a:p>
                      <a:pPr marL="0" marR="0">
                        <a:lnSpc>
                          <a:spcPct val="115000"/>
                        </a:lnSpc>
                        <a:spcBef>
                          <a:spcPts val="0"/>
                        </a:spcBef>
                        <a:spcAft>
                          <a:spcPts val="0"/>
                        </a:spcAft>
                      </a:pPr>
                      <a:r>
                        <a:rPr lang="en-US" sz="800">
                          <a:effectLst/>
                        </a:rPr>
                        <a:t>Pizza Place</a:t>
                      </a:r>
                      <a:endParaRPr lang="en-US" sz="7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c>
                  <a:txBody>
                    <a:bodyPr/>
                    <a:lstStyle/>
                    <a:p>
                      <a:pPr marL="0" marR="0">
                        <a:lnSpc>
                          <a:spcPct val="115000"/>
                        </a:lnSpc>
                        <a:spcBef>
                          <a:spcPts val="0"/>
                        </a:spcBef>
                        <a:spcAft>
                          <a:spcPts val="0"/>
                        </a:spcAft>
                      </a:pPr>
                      <a:r>
                        <a:rPr lang="en-US" sz="800">
                          <a:effectLst/>
                        </a:rPr>
                        <a:t>Wine Bar</a:t>
                      </a:r>
                      <a:endParaRPr lang="en-US" sz="7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c>
                  <a:txBody>
                    <a:bodyPr/>
                    <a:lstStyle/>
                    <a:p>
                      <a:pPr marL="0" marR="0">
                        <a:lnSpc>
                          <a:spcPct val="115000"/>
                        </a:lnSpc>
                        <a:spcBef>
                          <a:spcPts val="0"/>
                        </a:spcBef>
                        <a:spcAft>
                          <a:spcPts val="0"/>
                        </a:spcAft>
                      </a:pPr>
                      <a:r>
                        <a:rPr lang="en-US" sz="800">
                          <a:effectLst/>
                        </a:rPr>
                        <a:t>Deli / Bodega</a:t>
                      </a:r>
                      <a:endParaRPr lang="en-US" sz="7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c>
                  <a:txBody>
                    <a:bodyPr/>
                    <a:lstStyle/>
                    <a:p>
                      <a:pPr marL="0" marR="0">
                        <a:lnSpc>
                          <a:spcPct val="115000"/>
                        </a:lnSpc>
                        <a:spcBef>
                          <a:spcPts val="0"/>
                        </a:spcBef>
                        <a:spcAft>
                          <a:spcPts val="0"/>
                        </a:spcAft>
                      </a:pPr>
                      <a:r>
                        <a:rPr lang="en-US" sz="800">
                          <a:effectLst/>
                        </a:rPr>
                        <a:t>Park</a:t>
                      </a:r>
                      <a:endParaRPr lang="en-US" sz="7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c>
                  <a:txBody>
                    <a:bodyPr/>
                    <a:lstStyle/>
                    <a:p>
                      <a:pPr marL="0" marR="0">
                        <a:lnSpc>
                          <a:spcPct val="115000"/>
                        </a:lnSpc>
                        <a:spcBef>
                          <a:spcPts val="0"/>
                        </a:spcBef>
                        <a:spcAft>
                          <a:spcPts val="0"/>
                        </a:spcAft>
                      </a:pPr>
                      <a:r>
                        <a:rPr lang="en-US" sz="800">
                          <a:effectLst/>
                        </a:rPr>
                        <a:t>American Restaurant</a:t>
                      </a:r>
                      <a:endParaRPr lang="en-US" sz="7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c>
                  <a:txBody>
                    <a:bodyPr/>
                    <a:lstStyle/>
                    <a:p>
                      <a:pPr marL="0" marR="0">
                        <a:lnSpc>
                          <a:spcPct val="115000"/>
                        </a:lnSpc>
                        <a:spcBef>
                          <a:spcPts val="0"/>
                        </a:spcBef>
                        <a:spcAft>
                          <a:spcPts val="0"/>
                        </a:spcAft>
                      </a:pPr>
                      <a:r>
                        <a:rPr lang="en-US" sz="800">
                          <a:effectLst/>
                        </a:rPr>
                        <a:t>Frozen Yogurt Shop</a:t>
                      </a:r>
                      <a:endParaRPr lang="en-US" sz="7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c>
                  <a:txBody>
                    <a:bodyPr/>
                    <a:lstStyle/>
                    <a:p>
                      <a:pPr marL="0" marR="0">
                        <a:lnSpc>
                          <a:spcPct val="115000"/>
                        </a:lnSpc>
                        <a:spcBef>
                          <a:spcPts val="0"/>
                        </a:spcBef>
                        <a:spcAft>
                          <a:spcPts val="0"/>
                        </a:spcAft>
                      </a:pPr>
                      <a:r>
                        <a:rPr lang="en-US" sz="800">
                          <a:effectLst/>
                        </a:rPr>
                        <a:t>Chinese Restaurant</a:t>
                      </a:r>
                      <a:endParaRPr lang="en-US" sz="7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r>
              <a:tr h="722700">
                <a:tc>
                  <a:txBody>
                    <a:bodyPr/>
                    <a:lstStyle/>
                    <a:p>
                      <a:pPr marL="0" marR="0" algn="ctr">
                        <a:lnSpc>
                          <a:spcPct val="115000"/>
                        </a:lnSpc>
                        <a:spcBef>
                          <a:spcPts val="0"/>
                        </a:spcBef>
                        <a:spcAft>
                          <a:spcPts val="0"/>
                        </a:spcAft>
                      </a:pPr>
                      <a:r>
                        <a:rPr lang="en-US" sz="800">
                          <a:effectLst/>
                        </a:rPr>
                        <a:t>4</a:t>
                      </a:r>
                      <a:endParaRPr lang="en-US" sz="7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c>
                  <a:txBody>
                    <a:bodyPr/>
                    <a:lstStyle/>
                    <a:p>
                      <a:pPr marL="0" marR="0">
                        <a:lnSpc>
                          <a:spcPct val="115000"/>
                        </a:lnSpc>
                        <a:spcBef>
                          <a:spcPts val="0"/>
                        </a:spcBef>
                        <a:spcAft>
                          <a:spcPts val="0"/>
                        </a:spcAft>
                      </a:pPr>
                      <a:r>
                        <a:rPr lang="en-US" sz="800">
                          <a:effectLst/>
                        </a:rPr>
                        <a:t>Manhattan</a:t>
                      </a:r>
                      <a:endParaRPr lang="en-US" sz="7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c>
                  <a:txBody>
                    <a:bodyPr/>
                    <a:lstStyle/>
                    <a:p>
                      <a:pPr marL="0" marR="0">
                        <a:lnSpc>
                          <a:spcPct val="115000"/>
                        </a:lnSpc>
                        <a:spcBef>
                          <a:spcPts val="0"/>
                        </a:spcBef>
                        <a:spcAft>
                          <a:spcPts val="0"/>
                        </a:spcAft>
                      </a:pPr>
                      <a:r>
                        <a:rPr lang="en-US" sz="800">
                          <a:effectLst/>
                        </a:rPr>
                        <a:t>Hamilton Heights</a:t>
                      </a:r>
                      <a:endParaRPr lang="en-US" sz="7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c>
                  <a:txBody>
                    <a:bodyPr/>
                    <a:lstStyle/>
                    <a:p>
                      <a:pPr marL="0" marR="0">
                        <a:lnSpc>
                          <a:spcPct val="115000"/>
                        </a:lnSpc>
                        <a:spcBef>
                          <a:spcPts val="0"/>
                        </a:spcBef>
                        <a:spcAft>
                          <a:spcPts val="0"/>
                        </a:spcAft>
                      </a:pPr>
                      <a:r>
                        <a:rPr lang="en-US" sz="800">
                          <a:effectLst/>
                        </a:rPr>
                        <a:t>40.823604</a:t>
                      </a:r>
                      <a:endParaRPr lang="en-US" sz="7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c>
                  <a:txBody>
                    <a:bodyPr/>
                    <a:lstStyle/>
                    <a:p>
                      <a:pPr marL="0" marR="0">
                        <a:lnSpc>
                          <a:spcPct val="115000"/>
                        </a:lnSpc>
                        <a:spcBef>
                          <a:spcPts val="0"/>
                        </a:spcBef>
                        <a:spcAft>
                          <a:spcPts val="0"/>
                        </a:spcAft>
                      </a:pPr>
                      <a:r>
                        <a:rPr lang="en-US" sz="800">
                          <a:effectLst/>
                        </a:rPr>
                        <a:t>-73.949688</a:t>
                      </a:r>
                      <a:endParaRPr lang="en-US" sz="7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c>
                  <a:txBody>
                    <a:bodyPr/>
                    <a:lstStyle/>
                    <a:p>
                      <a:pPr marL="0" marR="0">
                        <a:lnSpc>
                          <a:spcPct val="115000"/>
                        </a:lnSpc>
                        <a:spcBef>
                          <a:spcPts val="0"/>
                        </a:spcBef>
                        <a:spcAft>
                          <a:spcPts val="0"/>
                        </a:spcAft>
                      </a:pPr>
                      <a:r>
                        <a:rPr lang="en-US" sz="800">
                          <a:effectLst/>
                        </a:rPr>
                        <a:t>4</a:t>
                      </a:r>
                      <a:endParaRPr lang="en-US" sz="7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c>
                  <a:txBody>
                    <a:bodyPr/>
                    <a:lstStyle/>
                    <a:p>
                      <a:pPr marL="0" marR="0">
                        <a:lnSpc>
                          <a:spcPct val="115000"/>
                        </a:lnSpc>
                        <a:spcBef>
                          <a:spcPts val="0"/>
                        </a:spcBef>
                        <a:spcAft>
                          <a:spcPts val="0"/>
                        </a:spcAft>
                      </a:pPr>
                      <a:r>
                        <a:rPr lang="en-US" sz="800">
                          <a:effectLst/>
                        </a:rPr>
                        <a:t>Mexican Restaurant</a:t>
                      </a:r>
                      <a:endParaRPr lang="en-US" sz="7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c>
                  <a:txBody>
                    <a:bodyPr/>
                    <a:lstStyle/>
                    <a:p>
                      <a:pPr marL="0" marR="0">
                        <a:lnSpc>
                          <a:spcPct val="115000"/>
                        </a:lnSpc>
                        <a:spcBef>
                          <a:spcPts val="0"/>
                        </a:spcBef>
                        <a:spcAft>
                          <a:spcPts val="0"/>
                        </a:spcAft>
                      </a:pPr>
                      <a:r>
                        <a:rPr lang="en-US" sz="800">
                          <a:effectLst/>
                        </a:rPr>
                        <a:t>Café</a:t>
                      </a:r>
                      <a:endParaRPr lang="en-US" sz="7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c>
                  <a:txBody>
                    <a:bodyPr/>
                    <a:lstStyle/>
                    <a:p>
                      <a:pPr marL="0" marR="0">
                        <a:lnSpc>
                          <a:spcPct val="115000"/>
                        </a:lnSpc>
                        <a:spcBef>
                          <a:spcPts val="0"/>
                        </a:spcBef>
                        <a:spcAft>
                          <a:spcPts val="0"/>
                        </a:spcAft>
                      </a:pPr>
                      <a:r>
                        <a:rPr lang="en-US" sz="800">
                          <a:effectLst/>
                        </a:rPr>
                        <a:t>Coffee Shop</a:t>
                      </a:r>
                      <a:endParaRPr lang="en-US" sz="7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c>
                  <a:txBody>
                    <a:bodyPr/>
                    <a:lstStyle/>
                    <a:p>
                      <a:pPr marL="0" marR="0">
                        <a:lnSpc>
                          <a:spcPct val="115000"/>
                        </a:lnSpc>
                        <a:spcBef>
                          <a:spcPts val="0"/>
                        </a:spcBef>
                        <a:spcAft>
                          <a:spcPts val="0"/>
                        </a:spcAft>
                      </a:pPr>
                      <a:r>
                        <a:rPr lang="en-US" sz="800">
                          <a:effectLst/>
                        </a:rPr>
                        <a:t>Pizza Place</a:t>
                      </a:r>
                      <a:endParaRPr lang="en-US" sz="7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c>
                  <a:txBody>
                    <a:bodyPr/>
                    <a:lstStyle/>
                    <a:p>
                      <a:pPr marL="0" marR="0">
                        <a:lnSpc>
                          <a:spcPct val="115000"/>
                        </a:lnSpc>
                        <a:spcBef>
                          <a:spcPts val="0"/>
                        </a:spcBef>
                        <a:spcAft>
                          <a:spcPts val="0"/>
                        </a:spcAft>
                      </a:pPr>
                      <a:r>
                        <a:rPr lang="en-US" sz="800">
                          <a:effectLst/>
                        </a:rPr>
                        <a:t>Yoga Studio</a:t>
                      </a:r>
                      <a:endParaRPr lang="en-US" sz="7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c>
                  <a:txBody>
                    <a:bodyPr/>
                    <a:lstStyle/>
                    <a:p>
                      <a:pPr marL="0" marR="0">
                        <a:lnSpc>
                          <a:spcPct val="115000"/>
                        </a:lnSpc>
                        <a:spcBef>
                          <a:spcPts val="0"/>
                        </a:spcBef>
                        <a:spcAft>
                          <a:spcPts val="0"/>
                        </a:spcAft>
                      </a:pPr>
                      <a:r>
                        <a:rPr lang="en-US" sz="800">
                          <a:effectLst/>
                        </a:rPr>
                        <a:t>Sushi Restaurant</a:t>
                      </a:r>
                      <a:endParaRPr lang="en-US" sz="7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c>
                  <a:txBody>
                    <a:bodyPr/>
                    <a:lstStyle/>
                    <a:p>
                      <a:pPr marL="0" marR="0">
                        <a:lnSpc>
                          <a:spcPct val="115000"/>
                        </a:lnSpc>
                        <a:spcBef>
                          <a:spcPts val="0"/>
                        </a:spcBef>
                        <a:spcAft>
                          <a:spcPts val="0"/>
                        </a:spcAft>
                      </a:pPr>
                      <a:r>
                        <a:rPr lang="en-US" sz="800">
                          <a:effectLst/>
                        </a:rPr>
                        <a:t>Caribbean Restaurant</a:t>
                      </a:r>
                      <a:endParaRPr lang="en-US" sz="7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c>
                  <a:txBody>
                    <a:bodyPr/>
                    <a:lstStyle/>
                    <a:p>
                      <a:pPr marL="0" marR="0">
                        <a:lnSpc>
                          <a:spcPct val="115000"/>
                        </a:lnSpc>
                        <a:spcBef>
                          <a:spcPts val="0"/>
                        </a:spcBef>
                        <a:spcAft>
                          <a:spcPts val="0"/>
                        </a:spcAft>
                      </a:pPr>
                      <a:r>
                        <a:rPr lang="en-US" sz="800">
                          <a:effectLst/>
                        </a:rPr>
                        <a:t>Chinese Restaurant</a:t>
                      </a:r>
                      <a:endParaRPr lang="en-US" sz="7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c>
                  <a:txBody>
                    <a:bodyPr/>
                    <a:lstStyle/>
                    <a:p>
                      <a:pPr marL="0" marR="0">
                        <a:lnSpc>
                          <a:spcPct val="115000"/>
                        </a:lnSpc>
                        <a:spcBef>
                          <a:spcPts val="0"/>
                        </a:spcBef>
                        <a:spcAft>
                          <a:spcPts val="0"/>
                        </a:spcAft>
                      </a:pPr>
                      <a:r>
                        <a:rPr lang="en-US" sz="800">
                          <a:effectLst/>
                        </a:rPr>
                        <a:t>School</a:t>
                      </a:r>
                      <a:endParaRPr lang="en-US" sz="70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c>
                  <a:txBody>
                    <a:bodyPr/>
                    <a:lstStyle/>
                    <a:p>
                      <a:pPr marL="0" marR="0">
                        <a:lnSpc>
                          <a:spcPct val="115000"/>
                        </a:lnSpc>
                        <a:spcBef>
                          <a:spcPts val="0"/>
                        </a:spcBef>
                        <a:spcAft>
                          <a:spcPts val="0"/>
                        </a:spcAft>
                      </a:pPr>
                      <a:r>
                        <a:rPr lang="en-US" sz="800" dirty="0">
                          <a:effectLst/>
                        </a:rPr>
                        <a:t>Bakery</a:t>
                      </a:r>
                      <a:endParaRPr lang="en-US" sz="700" dirty="0">
                        <a:effectLst/>
                        <a:latin typeface="Century Gothic" panose="020B0502020202020204" pitchFamily="34" charset="0"/>
                        <a:ea typeface="Times New Roman" panose="02020603050405020304" pitchFamily="18" charset="0"/>
                        <a:cs typeface="Iskoola Pota" panose="020B0502040204020203" pitchFamily="34" charset="0"/>
                      </a:endParaRPr>
                    </a:p>
                  </a:txBody>
                  <a:tcPr marL="6452" marR="6452" marT="6452" marB="6452" anchor="ctr"/>
                </a:tc>
              </a:tr>
            </a:tbl>
          </a:graphicData>
        </a:graphic>
      </p:graphicFrame>
    </p:spTree>
    <p:extLst>
      <p:ext uri="{BB962C8B-B14F-4D97-AF65-F5344CB8AC3E}">
        <p14:creationId xmlns:p14="http://schemas.microsoft.com/office/powerpoint/2010/main" val="18043058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Template>
  <TotalTime>24</TotalTime>
  <Words>2499</Words>
  <Application>Microsoft Office PowerPoint</Application>
  <PresentationFormat>Widescreen</PresentationFormat>
  <Paragraphs>850</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Century Gothic</vt:lpstr>
      <vt:lpstr>Iskoola Pota</vt:lpstr>
      <vt:lpstr>Times New Roman</vt:lpstr>
      <vt:lpstr>Office Theme</vt:lpstr>
      <vt:lpstr>Capstone Project - The Battle of Neighborhoods (Week 2) </vt:lpstr>
      <vt:lpstr>1. Business Problem section  </vt:lpstr>
      <vt:lpstr> 2. Data Section:  Description of the data and its sources that will be used to solve the problem   </vt:lpstr>
      <vt:lpstr>3. Methodology </vt:lpstr>
      <vt:lpstr>PowerPoint Presentation</vt:lpstr>
      <vt:lpstr>MANHATTAN NEIGHBORHOODS - DATA AND MAPPING </vt:lpstr>
      <vt:lpstr>PowerPoint Presentation</vt:lpstr>
      <vt:lpstr>Most Common venue’s in Manhattan </vt:lpstr>
      <vt:lpstr>Let's create a new data frame that includes the cluster as well as the top 10 venues for each neighborhood. </vt:lpstr>
      <vt:lpstr>Examine Clusters </vt:lpstr>
      <vt:lpstr>PowerPoint Presentation</vt:lpstr>
      <vt:lpstr>PowerPoint Presentation</vt:lpstr>
      <vt:lpstr>PowerPoint Presentation</vt:lpstr>
      <vt:lpstr>PowerPoint Presentation</vt:lpstr>
      <vt:lpstr>4. DISCUSSION  </vt:lpstr>
      <vt:lpstr>PowerPoint Presentation</vt:lpstr>
      <vt:lpstr>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 (Week 2)</dc:title>
  <dc:creator>Sasith Rajasooriya</dc:creator>
  <cp:lastModifiedBy>Sasith Rajasooriya</cp:lastModifiedBy>
  <cp:revision>3</cp:revision>
  <dcterms:created xsi:type="dcterms:W3CDTF">2019-05-08T01:56:17Z</dcterms:created>
  <dcterms:modified xsi:type="dcterms:W3CDTF">2019-05-08T02:20:35Z</dcterms:modified>
</cp:coreProperties>
</file>