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82" r:id="rId7"/>
    <p:sldId id="268" r:id="rId8"/>
    <p:sldId id="259" r:id="rId9"/>
    <p:sldId id="271" r:id="rId10"/>
    <p:sldId id="260" r:id="rId11"/>
    <p:sldId id="272" r:id="rId12"/>
    <p:sldId id="274" r:id="rId13"/>
    <p:sldId id="267" r:id="rId14"/>
    <p:sldId id="278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0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hagop\Downloads\SET%20RHD%20Symposium%202020\Present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hagop\Downloads\SET%20RHD%20Symposium%202020\Presentation\Graphs%20f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Misclassification Percentage (%) Vs. Attributes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Misclassification Percentage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Sheet3!$A$2:$A$14</c:f>
              <c:strCache>
                <c:ptCount val="13"/>
                <c:pt idx="0">
                  <c:v>Lane line</c:v>
                </c:pt>
                <c:pt idx="1">
                  <c:v>Sign 60</c:v>
                </c:pt>
                <c:pt idx="2">
                  <c:v>Sign 100</c:v>
                </c:pt>
                <c:pt idx="3">
                  <c:v>Sign 110</c:v>
                </c:pt>
                <c:pt idx="4">
                  <c:v>Pole</c:v>
                </c:pt>
                <c:pt idx="5">
                  <c:v>Tree</c:v>
                </c:pt>
                <c:pt idx="6">
                  <c:v>Rumble strip</c:v>
                </c:pt>
                <c:pt idx="7">
                  <c:v>Curvature sign</c:v>
                </c:pt>
                <c:pt idx="8">
                  <c:v>Concrete barrier</c:v>
                </c:pt>
                <c:pt idx="9">
                  <c:v>Bicycle path </c:v>
                </c:pt>
                <c:pt idx="10">
                  <c:v>Median grass</c:v>
                </c:pt>
                <c:pt idx="11">
                  <c:v>Warning sign</c:v>
                </c:pt>
                <c:pt idx="12">
                  <c:v>Flexipost</c:v>
                </c:pt>
              </c:strCache>
            </c:strRef>
          </c:cat>
          <c:val>
            <c:numRef>
              <c:f>Sheet3!$B$2:$B$14</c:f>
              <c:numCache>
                <c:formatCode>0.00</c:formatCode>
                <c:ptCount val="13"/>
                <c:pt idx="0">
                  <c:v>0</c:v>
                </c:pt>
                <c:pt idx="1">
                  <c:v>0.9</c:v>
                </c:pt>
                <c:pt idx="2">
                  <c:v>0.9</c:v>
                </c:pt>
                <c:pt idx="3">
                  <c:v>2.27</c:v>
                </c:pt>
                <c:pt idx="4">
                  <c:v>0.9</c:v>
                </c:pt>
                <c:pt idx="5">
                  <c:v>8.6300000000000008</c:v>
                </c:pt>
                <c:pt idx="6">
                  <c:v>0.45</c:v>
                </c:pt>
                <c:pt idx="7">
                  <c:v>0.35</c:v>
                </c:pt>
                <c:pt idx="8">
                  <c:v>10.25</c:v>
                </c:pt>
                <c:pt idx="9">
                  <c:v>0</c:v>
                </c:pt>
                <c:pt idx="10">
                  <c:v>2.27</c:v>
                </c:pt>
                <c:pt idx="11">
                  <c:v>0</c:v>
                </c:pt>
                <c:pt idx="12">
                  <c:v>5.45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0D-4B1D-A1A7-C83CA8B83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491760"/>
        <c:axId val="476492088"/>
      </c:lineChart>
      <c:catAx>
        <c:axId val="47649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/>
                  <a:t>Attribute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6492088"/>
        <c:crosses val="autoZero"/>
        <c:auto val="1"/>
        <c:lblAlgn val="ctr"/>
        <c:lblOffset val="100"/>
        <c:noMultiLvlLbl val="0"/>
      </c:catAx>
      <c:valAx>
        <c:axId val="47649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/>
                  <a:t>Misclassification Percentage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64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64504807585403"/>
          <c:y val="0.2928320287066109"/>
          <c:w val="0.25388251820635099"/>
          <c:h val="0.208827509327824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dirty="0"/>
              <a:t>Classification Accuracy (%) Vs. Attributes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Single Class Based Technique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Sheet1!$A$6:$A$18</c:f>
              <c:strCache>
                <c:ptCount val="13"/>
                <c:pt idx="0">
                  <c:v>Lane line</c:v>
                </c:pt>
                <c:pt idx="1">
                  <c:v>60 sign</c:v>
                </c:pt>
                <c:pt idx="2">
                  <c:v>100 sign</c:v>
                </c:pt>
                <c:pt idx="3">
                  <c:v>110 sign</c:v>
                </c:pt>
                <c:pt idx="4">
                  <c:v>Pole</c:v>
                </c:pt>
                <c:pt idx="5">
                  <c:v>Tree</c:v>
                </c:pt>
                <c:pt idx="6">
                  <c:v>Rumble strip</c:v>
                </c:pt>
                <c:pt idx="7">
                  <c:v>Curvature sign</c:v>
                </c:pt>
                <c:pt idx="8">
                  <c:v>Concrete barrier</c:v>
                </c:pt>
                <c:pt idx="9">
                  <c:v>Bicycle path</c:v>
                </c:pt>
                <c:pt idx="10">
                  <c:v>Median grass</c:v>
                </c:pt>
                <c:pt idx="11">
                  <c:v>Warning sign</c:v>
                </c:pt>
                <c:pt idx="12">
                  <c:v>Flexipost</c:v>
                </c:pt>
              </c:strCache>
            </c:strRef>
          </c:cat>
          <c:val>
            <c:numRef>
              <c:f>Sheet1!$B$6:$B$18</c:f>
              <c:numCache>
                <c:formatCode>0.00</c:formatCode>
                <c:ptCount val="13"/>
                <c:pt idx="0" formatCode="General">
                  <c:v>84.72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 formatCode="General">
                  <c:v>95.61</c:v>
                </c:pt>
                <c:pt idx="5" formatCode="General">
                  <c:v>96.44</c:v>
                </c:pt>
                <c:pt idx="6" formatCode="General">
                  <c:v>90.94</c:v>
                </c:pt>
                <c:pt idx="7">
                  <c:v>100</c:v>
                </c:pt>
                <c:pt idx="8" formatCode="General">
                  <c:v>92.87</c:v>
                </c:pt>
                <c:pt idx="9">
                  <c:v>100</c:v>
                </c:pt>
                <c:pt idx="10" formatCode="General">
                  <c:v>99.02</c:v>
                </c:pt>
                <c:pt idx="11">
                  <c:v>100</c:v>
                </c:pt>
                <c:pt idx="12" formatCode="General">
                  <c:v>81.69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B0-4A5E-BCED-57BE3BF822EC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Multi Class Based Technique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Sheet1!$A$6:$A$18</c:f>
              <c:strCache>
                <c:ptCount val="13"/>
                <c:pt idx="0">
                  <c:v>Lane line</c:v>
                </c:pt>
                <c:pt idx="1">
                  <c:v>60 sign</c:v>
                </c:pt>
                <c:pt idx="2">
                  <c:v>100 sign</c:v>
                </c:pt>
                <c:pt idx="3">
                  <c:v>110 sign</c:v>
                </c:pt>
                <c:pt idx="4">
                  <c:v>Pole</c:v>
                </c:pt>
                <c:pt idx="5">
                  <c:v>Tree</c:v>
                </c:pt>
                <c:pt idx="6">
                  <c:v>Rumble strip</c:v>
                </c:pt>
                <c:pt idx="7">
                  <c:v>Curvature sign</c:v>
                </c:pt>
                <c:pt idx="8">
                  <c:v>Concrete barrier</c:v>
                </c:pt>
                <c:pt idx="9">
                  <c:v>Bicycle path</c:v>
                </c:pt>
                <c:pt idx="10">
                  <c:v>Median grass</c:v>
                </c:pt>
                <c:pt idx="11">
                  <c:v>Warning sign</c:v>
                </c:pt>
                <c:pt idx="12">
                  <c:v>Flexipost</c:v>
                </c:pt>
              </c:strCache>
            </c:strRef>
          </c:cat>
          <c:val>
            <c:numRef>
              <c:f>Sheet1!$C$6:$C$18</c:f>
              <c:numCache>
                <c:formatCode>0.00</c:formatCode>
                <c:ptCount val="13"/>
                <c:pt idx="0" formatCode="General">
                  <c:v>87.82</c:v>
                </c:pt>
                <c:pt idx="1">
                  <c:v>25</c:v>
                </c:pt>
                <c:pt idx="2" formatCode="General">
                  <c:v>78.569999999999993</c:v>
                </c:pt>
                <c:pt idx="3">
                  <c:v>100</c:v>
                </c:pt>
                <c:pt idx="4" formatCode="General">
                  <c:v>94.97</c:v>
                </c:pt>
                <c:pt idx="5" formatCode="General">
                  <c:v>52.17</c:v>
                </c:pt>
                <c:pt idx="6" formatCode="General">
                  <c:v>46.15</c:v>
                </c:pt>
                <c:pt idx="7">
                  <c:v>100</c:v>
                </c:pt>
                <c:pt idx="8">
                  <c:v>75</c:v>
                </c:pt>
                <c:pt idx="9">
                  <c:v>100</c:v>
                </c:pt>
                <c:pt idx="10" formatCode="General">
                  <c:v>92.86</c:v>
                </c:pt>
                <c:pt idx="11">
                  <c:v>100</c:v>
                </c:pt>
                <c:pt idx="12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B0-4A5E-BCED-57BE3BF82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824304"/>
        <c:axId val="475824632"/>
      </c:lineChart>
      <c:catAx>
        <c:axId val="47582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/>
                  <a:t>Attribute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5824632"/>
        <c:crosses val="autoZero"/>
        <c:auto val="1"/>
        <c:lblAlgn val="ctr"/>
        <c:lblOffset val="100"/>
        <c:noMultiLvlLbl val="0"/>
      </c:catAx>
      <c:valAx>
        <c:axId val="47582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AU"/>
                  <a:t>Classification 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582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25847645441602"/>
          <c:y val="0.24930844318617476"/>
          <c:w val="0.18707981646606861"/>
          <c:h val="0.3592260212571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C07C14-57BF-4DFB-92AF-5AF3CABE91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20B48-4B95-4198-99F5-7E4BF27822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23A46-4EC3-489B-8164-91D95EFEA594}" type="datetimeFigureOut">
              <a:rPr lang="en-AU" smtClean="0"/>
              <a:t>04/11/2020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CF548-412F-49DD-966B-910E4FFFD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1AB0-DD76-4634-BE68-2804844744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19149-BEF1-468D-A7AD-6B8A96913E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6652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A029-9E90-42C0-BCEA-200BCC19A05E}" type="datetimeFigureOut">
              <a:rPr lang="en-AU" smtClean="0"/>
              <a:t>04/11/2020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29856-1765-4935-872B-20A74DED7FF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4606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034927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407860"/>
            <a:ext cx="7772400" cy="6509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5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7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034927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407860"/>
            <a:ext cx="7772400" cy="65094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71118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0" cap="all"/>
            </a:lvl1pPr>
          </a:lstStyle>
          <a:p>
            <a:r>
              <a:rPr lang="en-AU" dirty="0"/>
              <a:t>SECTION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2091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8916"/>
            <a:ext cx="8229600" cy="4620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2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AU" dirty="0"/>
              <a:t>PHOTO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PHOTO DESCRIPTION</a:t>
            </a:r>
          </a:p>
        </p:txBody>
      </p:sp>
    </p:spTree>
    <p:extLst>
      <p:ext uri="{BB962C8B-B14F-4D97-AF65-F5344CB8AC3E}">
        <p14:creationId xmlns:p14="http://schemas.microsoft.com/office/powerpoint/2010/main" val="6773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CDB-B634-2347-95A4-245F21F547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8595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8595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8595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8595B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8595B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8595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17619"/>
            <a:ext cx="8382000" cy="103492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Single Class Detection-based Deep Learning Approach for Identification of Road Safety Attributes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" y="5252786"/>
            <a:ext cx="6467475" cy="1338513"/>
          </a:xfrm>
        </p:spPr>
        <p:txBody>
          <a:bodyPr>
            <a:normAutofit fontScale="92500"/>
          </a:bodyPr>
          <a:lstStyle/>
          <a:p>
            <a:r>
              <a:rPr lang="en-US" dirty="0"/>
              <a:t>This paper has been accepted (minor revision) for Neural Computing and Applications Journal.</a:t>
            </a: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Web of Science Listed Journal</a:t>
            </a: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Impact Factor: </a:t>
            </a:r>
            <a:r>
              <a:rPr lang="en-AU" b="1" i="0" dirty="0">
                <a:solidFill>
                  <a:schemeClr val="tx1"/>
                </a:solidFill>
                <a:effectLst/>
                <a:latin typeface="+mn-lt"/>
              </a:rPr>
              <a:t>4.774 (2019</a:t>
            </a:r>
            <a:r>
              <a:rPr lang="en-AU" b="1" i="0">
                <a:solidFill>
                  <a:schemeClr val="tx1"/>
                </a:solidFill>
                <a:effectLst/>
                <a:latin typeface="+mn-lt"/>
              </a:rPr>
              <a:t>), Ranked Q1 </a:t>
            </a:r>
            <a:r>
              <a:rPr lang="en-AU" b="1" i="0" dirty="0">
                <a:solidFill>
                  <a:schemeClr val="tx1"/>
                </a:solidFill>
                <a:effectLst/>
                <a:latin typeface="+mn-lt"/>
              </a:rPr>
              <a:t>Journal in SCIMAGO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583689-D96D-49EE-AB2F-1F0C981DF1C3}"/>
              </a:ext>
            </a:extLst>
          </p:cNvPr>
          <p:cNvSpPr txBox="1">
            <a:spLocks/>
          </p:cNvSpPr>
          <p:nvPr/>
        </p:nvSpPr>
        <p:spPr>
          <a:xfrm>
            <a:off x="880551" y="2778059"/>
            <a:ext cx="7772400" cy="90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Thihagoda Gamage Pubudu Sanjeewani</a:t>
            </a:r>
          </a:p>
          <a:p>
            <a:pPr algn="ctr"/>
            <a:r>
              <a:rPr lang="en-US" dirty="0"/>
              <a:t>PhD Candidate (Post </a:t>
            </a:r>
            <a:r>
              <a:rPr lang="en-US" dirty="0" err="1"/>
              <a:t>CoC</a:t>
            </a:r>
            <a:r>
              <a:rPr lang="en-US" dirty="0"/>
              <a:t>), ARC Linkage Project Scholarship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7192F-FD3C-4BD8-B0E2-F0013E0CF7A3}"/>
              </a:ext>
            </a:extLst>
          </p:cNvPr>
          <p:cNvSpPr txBox="1">
            <a:spLocks/>
          </p:cNvSpPr>
          <p:nvPr/>
        </p:nvSpPr>
        <p:spPr>
          <a:xfrm>
            <a:off x="990600" y="3759135"/>
            <a:ext cx="7772400" cy="50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Principal Supervisor: Prof. B. Verma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9DEE1F-1001-4F00-8F89-6D1381AEDBD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20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58595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="0" kern="1200" dirty="0">
                <a:latin typeface="Arial"/>
                <a:ea typeface="+mj-ea"/>
                <a:cs typeface="Arial"/>
              </a:rPr>
              <a:t>Conclusion</a:t>
            </a:r>
            <a:endParaRPr lang="en-AU" sz="3000" b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C5676E2-A584-4D77-B48F-4FBF8473556B}"/>
              </a:ext>
            </a:extLst>
          </p:cNvPr>
          <p:cNvSpPr txBox="1">
            <a:spLocks/>
          </p:cNvSpPr>
          <p:nvPr/>
        </p:nvSpPr>
        <p:spPr>
          <a:xfrm>
            <a:off x="3752850" y="61785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BB9ACDB-B634-2347-95A4-245F21F5473B}" type="slidenum">
              <a:rPr lang="en-US" sz="1200" smtClean="0"/>
              <a:pPr algn="ctr"/>
              <a:t>10</a:t>
            </a:fld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2633119-1225-4C8A-96A1-C26203C8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51" y="1088464"/>
            <a:ext cx="723834" cy="725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0F42B-1E12-4830-870F-76EF46CBCB83}"/>
              </a:ext>
            </a:extLst>
          </p:cNvPr>
          <p:cNvSpPr txBox="1"/>
          <p:nvPr/>
        </p:nvSpPr>
        <p:spPr>
          <a:xfrm>
            <a:off x="2371725" y="1103638"/>
            <a:ext cx="644842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Proposed technique achieved good accuracy and can accurately detect road safety attributes.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0D02C-772C-4418-9B87-2022671FA049}"/>
              </a:ext>
            </a:extLst>
          </p:cNvPr>
          <p:cNvSpPr txBox="1"/>
          <p:nvPr/>
        </p:nvSpPr>
        <p:spPr>
          <a:xfrm>
            <a:off x="2371725" y="2054723"/>
            <a:ext cx="644842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Better results compared to the multi-class based deep learning technique.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4F008-B6A8-4BFA-BCA8-D5EE0029213B}"/>
              </a:ext>
            </a:extLst>
          </p:cNvPr>
          <p:cNvSpPr txBox="1"/>
          <p:nvPr/>
        </p:nvSpPr>
        <p:spPr>
          <a:xfrm>
            <a:off x="2371725" y="3005808"/>
            <a:ext cx="6438901" cy="373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0 misclassifications for many attributes.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B1867-E21A-45B0-A545-167DDEE11A01}"/>
              </a:ext>
            </a:extLst>
          </p:cNvPr>
          <p:cNvSpPr txBox="1"/>
          <p:nvPr/>
        </p:nvSpPr>
        <p:spPr>
          <a:xfrm>
            <a:off x="2371725" y="3739632"/>
            <a:ext cx="6422231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The accuracy for many attributes depends on the number of iterations used in proposed method. </a:t>
            </a:r>
          </a:p>
        </p:txBody>
      </p:sp>
      <p:pic>
        <p:nvPicPr>
          <p:cNvPr id="4100" name="Picture 4" descr="Achieved Stock Photos And Images - 123RF">
            <a:extLst>
              <a:ext uri="{FF2B5EF4-FFF2-40B4-BE49-F238E27FC236}">
                <a16:creationId xmlns:a16="http://schemas.microsoft.com/office/drawing/2014/main" id="{0A0B7C9A-1185-46EB-8ABF-741E555A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5" y="1908883"/>
            <a:ext cx="816962" cy="81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stalling Aerolite Insulation Correctly | Be Smart Insulate Correctly">
            <a:extLst>
              <a:ext uri="{FF2B5EF4-FFF2-40B4-BE49-F238E27FC236}">
                <a16:creationId xmlns:a16="http://schemas.microsoft.com/office/drawing/2014/main" id="{74A1B769-36D2-4FCC-8EB2-19BD9147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69" y="2900701"/>
            <a:ext cx="686288" cy="6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ustainability Reporting at LDC || Louis Dreyfus Company">
            <a:extLst>
              <a:ext uri="{FF2B5EF4-FFF2-40B4-BE49-F238E27FC236}">
                <a16:creationId xmlns:a16="http://schemas.microsoft.com/office/drawing/2014/main" id="{B556AE55-940E-4A9E-951F-2B48E08C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6" y="3713665"/>
            <a:ext cx="686288" cy="6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B3D8FD-D255-4B63-9965-45DC7D749680}"/>
              </a:ext>
            </a:extLst>
          </p:cNvPr>
          <p:cNvSpPr txBox="1"/>
          <p:nvPr/>
        </p:nvSpPr>
        <p:spPr>
          <a:xfrm>
            <a:off x="2371726" y="5255220"/>
            <a:ext cx="642223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M</a:t>
            </a:r>
            <a:r>
              <a:rPr lang="en-US" sz="1800" dirty="0">
                <a:solidFill>
                  <a:schemeClr val="accent3"/>
                </a:solidFill>
              </a:rPr>
              <a:t>any benefits such as higher accuracy, quick training, use of small dataset and incorporation of new attributes without retraining of the whole system.</a:t>
            </a:r>
          </a:p>
        </p:txBody>
      </p:sp>
      <p:pic>
        <p:nvPicPr>
          <p:cNvPr id="4116" name="Picture 20" descr="Advantages | Overlook Harvesting Company">
            <a:extLst>
              <a:ext uri="{FF2B5EF4-FFF2-40B4-BE49-F238E27FC236}">
                <a16:creationId xmlns:a16="http://schemas.microsoft.com/office/drawing/2014/main" id="{7E08EEBA-35A4-43B4-A09D-8D08528D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1" y="5299433"/>
            <a:ext cx="723834" cy="72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B8CAB59-00A1-4002-B0EB-9270D4B5427C}"/>
              </a:ext>
            </a:extLst>
          </p:cNvPr>
          <p:cNvSpPr txBox="1">
            <a:spLocks/>
          </p:cNvSpPr>
          <p:nvPr/>
        </p:nvSpPr>
        <p:spPr>
          <a:xfrm>
            <a:off x="2947987" y="6320732"/>
            <a:ext cx="3743325" cy="25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Source: Google Images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40895-4DDE-4E4A-A86B-E08A06A78973}"/>
              </a:ext>
            </a:extLst>
          </p:cNvPr>
          <p:cNvSpPr txBox="1">
            <a:spLocks/>
          </p:cNvSpPr>
          <p:nvPr/>
        </p:nvSpPr>
        <p:spPr>
          <a:xfrm>
            <a:off x="457200" y="4367386"/>
            <a:ext cx="8229600" cy="720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58595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="0" kern="1200" dirty="0">
                <a:latin typeface="Arial"/>
                <a:ea typeface="+mj-ea"/>
                <a:cs typeface="Arial"/>
              </a:rPr>
              <a:t>Advantages</a:t>
            </a:r>
            <a:endParaRPr lang="en-AU" sz="3000" b="0" dirty="0"/>
          </a:p>
        </p:txBody>
      </p:sp>
    </p:spTree>
    <p:extLst>
      <p:ext uri="{BB962C8B-B14F-4D97-AF65-F5344CB8AC3E}">
        <p14:creationId xmlns:p14="http://schemas.microsoft.com/office/powerpoint/2010/main" val="212859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ank you for your interest!">
            <a:extLst>
              <a:ext uri="{FF2B5EF4-FFF2-40B4-BE49-F238E27FC236}">
                <a16:creationId xmlns:a16="http://schemas.microsoft.com/office/drawing/2014/main" id="{3664654C-81CB-4DB3-8EDD-A7EADD48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02" y="1738408"/>
            <a:ext cx="3781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reen smiley face | Smiley symbols, Smiley, Green">
            <a:extLst>
              <a:ext uri="{FF2B5EF4-FFF2-40B4-BE49-F238E27FC236}">
                <a16:creationId xmlns:a16="http://schemas.microsoft.com/office/drawing/2014/main" id="{40FC309B-4CF7-4826-BC4B-F6A0CDA2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5" y="2981767"/>
            <a:ext cx="2195365" cy="200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9">
            <a:extLst>
              <a:ext uri="{FF2B5EF4-FFF2-40B4-BE49-F238E27FC236}">
                <a16:creationId xmlns:a16="http://schemas.microsoft.com/office/drawing/2014/main" id="{4DCEBACF-0E52-47CF-82D2-38FBDE077E6D}"/>
              </a:ext>
            </a:extLst>
          </p:cNvPr>
          <p:cNvSpPr txBox="1">
            <a:spLocks/>
          </p:cNvSpPr>
          <p:nvPr/>
        </p:nvSpPr>
        <p:spPr>
          <a:xfrm>
            <a:off x="2700337" y="5863532"/>
            <a:ext cx="3743325" cy="25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6202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C510-AFF6-4116-B29D-19FF96CA2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 </a:t>
            </a:r>
            <a:endParaRPr lang="en-AU" dirty="0"/>
          </a:p>
        </p:txBody>
      </p:sp>
      <p:pic>
        <p:nvPicPr>
          <p:cNvPr id="3078" name="Picture 6" descr="transparent q &amp; a png&#10;">
            <a:extLst>
              <a:ext uri="{FF2B5EF4-FFF2-40B4-BE49-F238E27FC236}">
                <a16:creationId xmlns:a16="http://schemas.microsoft.com/office/drawing/2014/main" id="{2CA8BF86-37D1-4C1A-9734-57F49755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19">
            <a:extLst>
              <a:ext uri="{FF2B5EF4-FFF2-40B4-BE49-F238E27FC236}">
                <a16:creationId xmlns:a16="http://schemas.microsoft.com/office/drawing/2014/main" id="{51DD8A27-9160-484E-B83E-FA69FF66ADDF}"/>
              </a:ext>
            </a:extLst>
          </p:cNvPr>
          <p:cNvSpPr txBox="1">
            <a:spLocks/>
          </p:cNvSpPr>
          <p:nvPr/>
        </p:nvSpPr>
        <p:spPr>
          <a:xfrm>
            <a:off x="2519362" y="5863532"/>
            <a:ext cx="3743325" cy="25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8824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6387" y="1125240"/>
            <a:ext cx="4986337" cy="10439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Many challenges in automated and manual road safety system in detecting all road safety attributes accurately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91FD9-BA80-4155-B20A-2198DAE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4250" y="6169550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9CF2D1-4861-4E36-BF0F-7936A48BC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8" r="14237"/>
          <a:stretch/>
        </p:blipFill>
        <p:spPr bwMode="auto">
          <a:xfrm>
            <a:off x="247887" y="1238250"/>
            <a:ext cx="1192415" cy="90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novo Artificial Intelligence | Data Center Solutions | Lenovo Singapore">
            <a:extLst>
              <a:ext uri="{FF2B5EF4-FFF2-40B4-BE49-F238E27FC236}">
                <a16:creationId xmlns:a16="http://schemas.microsoft.com/office/drawing/2014/main" id="{50A61712-6125-4AEC-8DDC-79F38A43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" y="3103681"/>
            <a:ext cx="1390035" cy="10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73AC97-FB26-449E-8141-866CB7E4ABFE}"/>
              </a:ext>
            </a:extLst>
          </p:cNvPr>
          <p:cNvSpPr txBox="1">
            <a:spLocks/>
          </p:cNvSpPr>
          <p:nvPr/>
        </p:nvSpPr>
        <p:spPr>
          <a:xfrm>
            <a:off x="2930167" y="2405865"/>
            <a:ext cx="4664849" cy="623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Very little research using video data to assess road safety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1C1EBE-8C05-4FC2-96E9-ADCA5CDB56D9}"/>
              </a:ext>
            </a:extLst>
          </p:cNvPr>
          <p:cNvSpPr txBox="1">
            <a:spLocks/>
          </p:cNvSpPr>
          <p:nvPr/>
        </p:nvSpPr>
        <p:spPr>
          <a:xfrm>
            <a:off x="1726386" y="3300074"/>
            <a:ext cx="4986338" cy="62325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Deep learning technology has higher object detection accuracy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2000" dirty="0"/>
          </a:p>
        </p:txBody>
      </p:sp>
      <p:pic>
        <p:nvPicPr>
          <p:cNvPr id="5128" name="Picture 8" descr="Business Keywords Research Analysis Green Icon Stock Illustration -  Illustration of technology, illustrationn: 140427851">
            <a:extLst>
              <a:ext uri="{FF2B5EF4-FFF2-40B4-BE49-F238E27FC236}">
                <a16:creationId xmlns:a16="http://schemas.microsoft.com/office/drawing/2014/main" id="{637CCB46-EB8A-4DD4-97AA-ECDC6C47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016" y="2123590"/>
            <a:ext cx="1109685" cy="11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8C77A-6BF1-40C1-B1A8-AB0ADC68EA90}"/>
              </a:ext>
            </a:extLst>
          </p:cNvPr>
          <p:cNvSpPr txBox="1">
            <a:spLocks/>
          </p:cNvSpPr>
          <p:nvPr/>
        </p:nvSpPr>
        <p:spPr>
          <a:xfrm>
            <a:off x="1742461" y="5277518"/>
            <a:ext cx="4970263" cy="623251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Existing deep learning models fail in real world applications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2000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686777C-F515-416A-A55B-590D57D23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42" y="5220644"/>
            <a:ext cx="1223469" cy="65121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5B6BD32-C483-450A-A602-AB08F341B523}"/>
              </a:ext>
            </a:extLst>
          </p:cNvPr>
          <p:cNvSpPr txBox="1">
            <a:spLocks/>
          </p:cNvSpPr>
          <p:nvPr/>
        </p:nvSpPr>
        <p:spPr>
          <a:xfrm>
            <a:off x="2930167" y="4361310"/>
            <a:ext cx="4664849" cy="5432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They can extract deep features inside images autonomously.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146" name="Picture 26" descr="Automated Icon #193958 - Free Icons Library">
            <a:extLst>
              <a:ext uri="{FF2B5EF4-FFF2-40B4-BE49-F238E27FC236}">
                <a16:creationId xmlns:a16="http://schemas.microsoft.com/office/drawing/2014/main" id="{4A0732F3-4B07-431A-B6D3-57B82DEC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91" y="4245073"/>
            <a:ext cx="1025109" cy="6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1CDBF0C-9572-4C5B-8130-9974C039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37300"/>
            <a:ext cx="2895600" cy="365125"/>
          </a:xfrm>
        </p:spPr>
        <p:txBody>
          <a:bodyPr/>
          <a:lstStyle/>
          <a:p>
            <a:r>
              <a:rPr lang="en-US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39346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C5CD-FBB0-48AD-A8AC-3CAA09C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819275" cy="720917"/>
          </a:xfrm>
          <a:solidFill>
            <a:schemeClr val="accent6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DA2D-53FD-4F3D-AFD4-DB8F32E23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15023"/>
            <a:ext cx="3362325" cy="42963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400" dirty="0"/>
              <a:t>Develop a deep learning-based segmentation and classification technique for automatically identifying road safety attributes and,</a:t>
            </a:r>
          </a:p>
          <a:p>
            <a:endParaRPr lang="en-US" sz="2400" dirty="0"/>
          </a:p>
          <a:p>
            <a:r>
              <a:rPr lang="en-US" sz="2400" dirty="0"/>
              <a:t>Evaluate the proposed technique on roadside video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8595-F0CE-4CA7-BDDC-6FC67348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6175" y="6318250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2FA54-8501-4468-9D48-9A9946F754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9550" y="1415022"/>
            <a:ext cx="4962525" cy="429634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679E2-AB2D-4FFD-97AD-2AFDF4DB817A}"/>
              </a:ext>
            </a:extLst>
          </p:cNvPr>
          <p:cNvSpPr txBox="1"/>
          <p:nvPr/>
        </p:nvSpPr>
        <p:spPr>
          <a:xfrm>
            <a:off x="4972049" y="5788134"/>
            <a:ext cx="2855141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Fig. 1: Road Safety Attributes</a:t>
            </a:r>
            <a:endParaRPr lang="en-AU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643186" y="1668555"/>
            <a:ext cx="5743575" cy="7209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 of a large dataset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3ABEFE-5B22-414F-9777-E0C74D4C36CF}"/>
              </a:ext>
            </a:extLst>
          </p:cNvPr>
          <p:cNvSpPr txBox="1">
            <a:spLocks/>
          </p:cNvSpPr>
          <p:nvPr/>
        </p:nvSpPr>
        <p:spPr>
          <a:xfrm>
            <a:off x="457200" y="379130"/>
            <a:ext cx="3352800" cy="571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58595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b="0" dirty="0"/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FB4B5-1E78-4B52-AEC4-4115E1F10E60}"/>
              </a:ext>
            </a:extLst>
          </p:cNvPr>
          <p:cNvSpPr txBox="1">
            <a:spLocks/>
          </p:cNvSpPr>
          <p:nvPr/>
        </p:nvSpPr>
        <p:spPr>
          <a:xfrm>
            <a:off x="3546157" y="617748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BB9ACDB-B634-2347-95A4-245F21F5473B}" type="slidenum">
              <a:rPr lang="en-US" sz="1200" smtClean="0"/>
              <a:pPr algn="ctr"/>
              <a:t>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93474A-1F1C-4958-9DC5-1DAE000640E1}"/>
              </a:ext>
            </a:extLst>
          </p:cNvPr>
          <p:cNvSpPr txBox="1">
            <a:spLocks/>
          </p:cNvSpPr>
          <p:nvPr/>
        </p:nvSpPr>
        <p:spPr>
          <a:xfrm>
            <a:off x="2590799" y="4172274"/>
            <a:ext cx="5924550" cy="78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 of re-training using all training samples when a new attribute is introduced.</a:t>
            </a:r>
          </a:p>
          <a:p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E39F47-A7A4-44EE-902B-DC6CC76A4354}"/>
              </a:ext>
            </a:extLst>
          </p:cNvPr>
          <p:cNvSpPr txBox="1">
            <a:spLocks/>
          </p:cNvSpPr>
          <p:nvPr/>
        </p:nvSpPr>
        <p:spPr>
          <a:xfrm>
            <a:off x="2616994" y="2887077"/>
            <a:ext cx="4486275" cy="72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imbalance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20D7C6-4628-4A6F-B081-625DF631A294}"/>
              </a:ext>
            </a:extLst>
          </p:cNvPr>
          <p:cNvSpPr txBox="1">
            <a:spLocks/>
          </p:cNvSpPr>
          <p:nvPr/>
        </p:nvSpPr>
        <p:spPr>
          <a:xfrm>
            <a:off x="2612707" y="5564519"/>
            <a:ext cx="3067050" cy="72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Overfitting problem.</a:t>
            </a:r>
          </a:p>
        </p:txBody>
      </p:sp>
      <p:pic>
        <p:nvPicPr>
          <p:cNvPr id="1028" name="Picture 4" descr="Database tagged articles · Igor Moiseev">
            <a:extLst>
              <a:ext uri="{FF2B5EF4-FFF2-40B4-BE49-F238E27FC236}">
                <a16:creationId xmlns:a16="http://schemas.microsoft.com/office/drawing/2014/main" id="{65A9B004-8714-463D-8E9F-49F21921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12" y="1559282"/>
            <a:ext cx="733212" cy="57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ultiply X Cancel - Free vector graphic on Pixabay">
            <a:extLst>
              <a:ext uri="{FF2B5EF4-FFF2-40B4-BE49-F238E27FC236}">
                <a16:creationId xmlns:a16="http://schemas.microsoft.com/office/drawing/2014/main" id="{AC43D91D-93EE-4666-8284-AAD49379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47557" y="5578577"/>
            <a:ext cx="455357" cy="4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D147F70-C8B8-42BB-99FA-763CFE77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12" y="2728691"/>
            <a:ext cx="856154" cy="856154"/>
          </a:xfrm>
          <a:prstGeom prst="rect">
            <a:avLst/>
          </a:prstGeom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AB312B6-F5B3-42E0-B5C1-6F9BB4769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3"/>
          <a:stretch/>
        </p:blipFill>
        <p:spPr bwMode="auto">
          <a:xfrm>
            <a:off x="1092961" y="4086837"/>
            <a:ext cx="825818" cy="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19">
            <a:extLst>
              <a:ext uri="{FF2B5EF4-FFF2-40B4-BE49-F238E27FC236}">
                <a16:creationId xmlns:a16="http://schemas.microsoft.com/office/drawing/2014/main" id="{74D53745-97AF-4B6E-B543-502D0F1A30B6}"/>
              </a:ext>
            </a:extLst>
          </p:cNvPr>
          <p:cNvSpPr txBox="1">
            <a:spLocks/>
          </p:cNvSpPr>
          <p:nvPr/>
        </p:nvSpPr>
        <p:spPr>
          <a:xfrm>
            <a:off x="2741294" y="6351049"/>
            <a:ext cx="3743325" cy="25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07773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626AE2-F866-4E7A-A353-2523B199265D}"/>
              </a:ext>
            </a:extLst>
          </p:cNvPr>
          <p:cNvPicPr/>
          <p:nvPr/>
        </p:nvPicPr>
        <p:blipFill rotWithShape="1">
          <a:blip r:embed="rId2"/>
          <a:srcRect t="785" b="-1"/>
          <a:stretch/>
        </p:blipFill>
        <p:spPr bwMode="auto">
          <a:xfrm>
            <a:off x="1009650" y="904876"/>
            <a:ext cx="7591426" cy="5048250"/>
          </a:xfrm>
          <a:prstGeom prst="rect">
            <a:avLst/>
          </a:prstGeom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8913"/>
            <a:ext cx="3467099" cy="720917"/>
          </a:xfrm>
          <a:solidFill>
            <a:schemeClr val="tx1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Proposed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8916"/>
            <a:ext cx="7896225" cy="4734209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F133-B578-43E0-9D39-35A2B1F2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8550" y="6337300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555B1-17B8-419E-8908-BD83FDC59672}"/>
              </a:ext>
            </a:extLst>
          </p:cNvPr>
          <p:cNvSpPr txBox="1"/>
          <p:nvPr/>
        </p:nvSpPr>
        <p:spPr>
          <a:xfrm>
            <a:off x="3292065" y="6088062"/>
            <a:ext cx="2676502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Fig. 2: Proposed Technique</a:t>
            </a:r>
            <a:endParaRPr lang="en-AU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8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0CC-5385-414A-B196-C08533C8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5343525" cy="563562"/>
          </a:xfrm>
          <a:solidFill>
            <a:schemeClr val="accent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/>
              <a:t>Training and Testing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52FF-47CC-4CC1-A364-5C2E03C27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52575"/>
            <a:ext cx="8572500" cy="4505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Step 1</a:t>
            </a:r>
            <a:r>
              <a:rPr lang="en-US" sz="1400" dirty="0"/>
              <a:t>: 	Create n datasets (n is the number of attributes) from original dataset.  </a:t>
            </a:r>
          </a:p>
          <a:p>
            <a:pPr marL="0" indent="0">
              <a:buNone/>
            </a:pPr>
            <a:r>
              <a:rPr lang="en-US" sz="1400" dirty="0"/>
              <a:t>                   Each dataset contains only two classes.</a:t>
            </a:r>
          </a:p>
          <a:p>
            <a:pPr marL="0" indent="0">
              <a:buNone/>
            </a:pPr>
            <a:r>
              <a:rPr lang="en-US" sz="1400" b="1" dirty="0"/>
              <a:t>Step 2</a:t>
            </a:r>
            <a:r>
              <a:rPr lang="en-US" sz="1400" dirty="0"/>
              <a:t>: 	Feed each set of training data (original images and the annotated class images) to each FCN.</a:t>
            </a:r>
          </a:p>
          <a:p>
            <a:pPr marL="0" indent="0">
              <a:buNone/>
            </a:pPr>
            <a:r>
              <a:rPr lang="en-US" sz="1400" b="1" dirty="0"/>
              <a:t>Step 3</a:t>
            </a:r>
            <a:r>
              <a:rPr lang="en-US" sz="1400" dirty="0"/>
              <a:t>: 	Set FCN parameters such as filters, layers, training algorithm, etc. </a:t>
            </a:r>
          </a:p>
          <a:p>
            <a:pPr marL="0" indent="0">
              <a:buNone/>
            </a:pPr>
            <a:r>
              <a:rPr lang="en-US" sz="1400" b="1" dirty="0"/>
              <a:t>Step 4</a:t>
            </a:r>
            <a:r>
              <a:rPr lang="en-US" sz="1400" dirty="0"/>
              <a:t>: 	Start training each FCN separately through convolution layer, pooling layer, etc. </a:t>
            </a:r>
          </a:p>
          <a:p>
            <a:pPr marL="0" indent="0">
              <a:buNone/>
            </a:pPr>
            <a:r>
              <a:rPr lang="en-US" sz="1400" b="1" dirty="0"/>
              <a:t>Step 5</a:t>
            </a:r>
            <a:r>
              <a:rPr lang="en-US" sz="1400" dirty="0"/>
              <a:t>: 	Compute the error and learn/optimize model parameters using back propagation.</a:t>
            </a:r>
          </a:p>
          <a:p>
            <a:pPr marL="0" indent="0">
              <a:buNone/>
            </a:pPr>
            <a:r>
              <a:rPr lang="en-US" sz="1400" b="1" dirty="0"/>
              <a:t>Step 6</a:t>
            </a:r>
            <a:r>
              <a:rPr lang="en-US" sz="1400" dirty="0"/>
              <a:t>: 	Combine class 1 output of each FCN to create an output frame.</a:t>
            </a:r>
          </a:p>
          <a:p>
            <a:pPr marL="0" indent="0">
              <a:buNone/>
            </a:pPr>
            <a:r>
              <a:rPr lang="en-US" sz="1400" b="1" dirty="0"/>
              <a:t>Step 7</a:t>
            </a:r>
            <a:r>
              <a:rPr lang="en-US" sz="1400" dirty="0"/>
              <a:t>: 	Save the trained weights and other parameters of all FCN models.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Step 1</a:t>
            </a:r>
            <a:r>
              <a:rPr lang="en-US" sz="1400" dirty="0"/>
              <a:t>: 	Load the trained weights and other FCN parameters.</a:t>
            </a:r>
          </a:p>
          <a:p>
            <a:pPr marL="0" indent="0">
              <a:buNone/>
            </a:pPr>
            <a:r>
              <a:rPr lang="en-US" sz="1400" b="1" dirty="0"/>
              <a:t>Step 2</a:t>
            </a:r>
            <a:r>
              <a:rPr lang="en-US" sz="1400" dirty="0"/>
              <a:t>: 	Feed the test frame to all FCN models.</a:t>
            </a:r>
          </a:p>
          <a:p>
            <a:pPr marL="0" indent="0">
              <a:buNone/>
            </a:pPr>
            <a:r>
              <a:rPr lang="en-US" sz="1400" b="1" dirty="0"/>
              <a:t>Step 3</a:t>
            </a:r>
            <a:r>
              <a:rPr lang="en-US" sz="1400" dirty="0"/>
              <a:t>:	Calculate the output using FCN’s convolutional layer, pooling layer, etc. </a:t>
            </a:r>
          </a:p>
          <a:p>
            <a:pPr marL="0" indent="0">
              <a:buNone/>
            </a:pPr>
            <a:r>
              <a:rPr lang="en-US" sz="1400" b="1" dirty="0"/>
              <a:t>Step 4</a:t>
            </a:r>
            <a:r>
              <a:rPr lang="en-US" sz="1400" dirty="0"/>
              <a:t>: 	Create one frame from each FCN output by using class 1 output.</a:t>
            </a:r>
          </a:p>
          <a:p>
            <a:pPr marL="0" indent="0">
              <a:buNone/>
            </a:pPr>
            <a:r>
              <a:rPr lang="en-US" sz="1400" b="1" dirty="0"/>
              <a:t>Step 5</a:t>
            </a:r>
            <a:r>
              <a:rPr lang="en-US" sz="1400" dirty="0"/>
              <a:t>: 	Combine all output frames to create the final predicted frame.</a:t>
            </a:r>
          </a:p>
          <a:p>
            <a:pPr marL="0" indent="0">
              <a:buNone/>
            </a:pPr>
            <a:r>
              <a:rPr lang="en-US" sz="1400" b="1" dirty="0"/>
              <a:t>Step 6</a:t>
            </a:r>
            <a:r>
              <a:rPr lang="en-US" sz="1400" dirty="0"/>
              <a:t>: 	Convert the predicted frame/image to color image for visual comparison and save the results.</a:t>
            </a:r>
          </a:p>
          <a:p>
            <a:endParaRPr lang="en-AU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64C3-E30F-4A00-9862-0FC9D5D5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19500" y="6259511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EF9C6C-E05D-44FA-8BCA-B9636A9E43B6}"/>
              </a:ext>
            </a:extLst>
          </p:cNvPr>
          <p:cNvSpPr txBox="1">
            <a:spLocks/>
          </p:cNvSpPr>
          <p:nvPr/>
        </p:nvSpPr>
        <p:spPr>
          <a:xfrm>
            <a:off x="452437" y="1095136"/>
            <a:ext cx="2262188" cy="4448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Training Algorithm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5F351-F581-4789-B435-67A6BC199346}"/>
              </a:ext>
            </a:extLst>
          </p:cNvPr>
          <p:cNvSpPr txBox="1">
            <a:spLocks/>
          </p:cNvSpPr>
          <p:nvPr/>
        </p:nvSpPr>
        <p:spPr>
          <a:xfrm>
            <a:off x="457200" y="3795813"/>
            <a:ext cx="2257425" cy="461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Testing Algorithm</a:t>
            </a:r>
          </a:p>
        </p:txBody>
      </p:sp>
    </p:spTree>
    <p:extLst>
      <p:ext uri="{BB962C8B-B14F-4D97-AF65-F5344CB8AC3E}">
        <p14:creationId xmlns:p14="http://schemas.microsoft.com/office/powerpoint/2010/main" val="104743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265114"/>
            <a:ext cx="1495425" cy="63914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5BAC9D-8904-4DD2-B531-7FE48BAD3781}"/>
              </a:ext>
            </a:extLst>
          </p:cNvPr>
          <p:cNvGrpSpPr/>
          <p:nvPr/>
        </p:nvGrpSpPr>
        <p:grpSpPr>
          <a:xfrm>
            <a:off x="466724" y="2238373"/>
            <a:ext cx="8132209" cy="1031347"/>
            <a:chOff x="466725" y="2200274"/>
            <a:chExt cx="8058150" cy="98533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28C1E8-219C-4145-8470-745AC4434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3" r="50654" b="13346"/>
            <a:stretch/>
          </p:blipFill>
          <p:spPr>
            <a:xfrm>
              <a:off x="5906182" y="2220787"/>
              <a:ext cx="2618693" cy="9648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AB9BCC-AF2B-4D59-875F-C2AD9B801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02" b="12202"/>
            <a:stretch/>
          </p:blipFill>
          <p:spPr>
            <a:xfrm>
              <a:off x="466725" y="2200274"/>
              <a:ext cx="5439907" cy="97730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BD19B-67DD-4350-B136-FCC8F7C703F1}"/>
              </a:ext>
            </a:extLst>
          </p:cNvPr>
          <p:cNvGrpSpPr/>
          <p:nvPr/>
        </p:nvGrpSpPr>
        <p:grpSpPr>
          <a:xfrm>
            <a:off x="457201" y="3568974"/>
            <a:ext cx="8141733" cy="965765"/>
            <a:chOff x="457201" y="3502299"/>
            <a:chExt cx="8141733" cy="9657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70E90D-FCC5-46CB-9F72-5A3FED83A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27" b="13114"/>
            <a:stretch/>
          </p:blipFill>
          <p:spPr>
            <a:xfrm>
              <a:off x="457201" y="3502299"/>
              <a:ext cx="5449432" cy="9577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F91A2F-8E50-4E8B-A95C-03134BAB4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12" b="11002"/>
            <a:stretch/>
          </p:blipFill>
          <p:spPr>
            <a:xfrm>
              <a:off x="5906633" y="3505560"/>
              <a:ext cx="2692301" cy="96250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791973-8016-4B58-8A85-29CB223E65E4}"/>
              </a:ext>
            </a:extLst>
          </p:cNvPr>
          <p:cNvGrpSpPr/>
          <p:nvPr/>
        </p:nvGrpSpPr>
        <p:grpSpPr>
          <a:xfrm>
            <a:off x="447675" y="4831873"/>
            <a:ext cx="8173187" cy="974767"/>
            <a:chOff x="447675" y="4746148"/>
            <a:chExt cx="8173187" cy="97476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B4B159-C5B0-4F64-A3AD-6B97BEC1E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000" b="11773"/>
            <a:stretch/>
          </p:blipFill>
          <p:spPr>
            <a:xfrm>
              <a:off x="447675" y="4746148"/>
              <a:ext cx="5480886" cy="95382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BCD772A-E938-4171-BC74-1A2B313EF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36" b="9947"/>
            <a:stretch/>
          </p:blipFill>
          <p:spPr>
            <a:xfrm>
              <a:off x="5928561" y="4758411"/>
              <a:ext cx="2692301" cy="96250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09E8B2-7BD1-40D8-9DB0-19499B9DAD87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A8E08-D831-420F-B41A-D7D7A4094566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82613-E962-44E5-91DC-F9387E6F16EA}"/>
              </a:ext>
            </a:extLst>
          </p:cNvPr>
          <p:cNvSpPr txBox="1"/>
          <p:nvPr/>
        </p:nvSpPr>
        <p:spPr>
          <a:xfrm>
            <a:off x="862579" y="3218660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Concrete Barrier</a:t>
            </a:r>
            <a:endParaRPr lang="en-AU" sz="1100" b="1" dirty="0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AB3F01-BF0A-43BA-8E05-4B9E38A230C2}"/>
              </a:ext>
            </a:extLst>
          </p:cNvPr>
          <p:cNvSpPr txBox="1"/>
          <p:nvPr/>
        </p:nvSpPr>
        <p:spPr>
          <a:xfrm>
            <a:off x="3576637" y="3217833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Bicycle Path</a:t>
            </a:r>
            <a:endParaRPr lang="en-AU" sz="1100" b="1" dirty="0">
              <a:solidFill>
                <a:schemeClr val="accent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C2610-468C-4C17-8AD3-335A0E3299F1}"/>
              </a:ext>
            </a:extLst>
          </p:cNvPr>
          <p:cNvSpPr txBox="1"/>
          <p:nvPr/>
        </p:nvSpPr>
        <p:spPr>
          <a:xfrm>
            <a:off x="6210865" y="3225187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Median Concrete</a:t>
            </a:r>
            <a:endParaRPr lang="en-AU" sz="1100" b="1" dirty="0">
              <a:solidFill>
                <a:schemeClr val="accent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6A98-2098-41B4-A8B6-89FFB11286D1}"/>
              </a:ext>
            </a:extLst>
          </p:cNvPr>
          <p:cNvSpPr txBox="1"/>
          <p:nvPr/>
        </p:nvSpPr>
        <p:spPr>
          <a:xfrm>
            <a:off x="881629" y="4505082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Sign 60</a:t>
            </a:r>
            <a:endParaRPr lang="en-AU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CE877F-D7D9-4B3E-9450-ABBB8D34FB0F}"/>
              </a:ext>
            </a:extLst>
          </p:cNvPr>
          <p:cNvSpPr txBox="1"/>
          <p:nvPr/>
        </p:nvSpPr>
        <p:spPr>
          <a:xfrm>
            <a:off x="3586162" y="4491335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Sign 110</a:t>
            </a:r>
            <a:endParaRPr lang="en-AU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6DB11-6849-4466-928F-B935D432C68E}"/>
              </a:ext>
            </a:extLst>
          </p:cNvPr>
          <p:cNvSpPr txBox="1"/>
          <p:nvPr/>
        </p:nvSpPr>
        <p:spPr>
          <a:xfrm>
            <a:off x="6239215" y="4491335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Median Grass</a:t>
            </a:r>
            <a:endParaRPr lang="en-AU" sz="1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B87F9-BFBA-421B-A2C7-C321D9714251}"/>
              </a:ext>
            </a:extLst>
          </p:cNvPr>
          <p:cNvSpPr txBox="1"/>
          <p:nvPr/>
        </p:nvSpPr>
        <p:spPr>
          <a:xfrm>
            <a:off x="843528" y="5767680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Flexipost</a:t>
            </a:r>
            <a:endParaRPr lang="en-AU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B8E7C-2731-4F44-831B-7A0AB227C0BD}"/>
              </a:ext>
            </a:extLst>
          </p:cNvPr>
          <p:cNvSpPr txBox="1"/>
          <p:nvPr/>
        </p:nvSpPr>
        <p:spPr>
          <a:xfrm>
            <a:off x="3576637" y="5770087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Guidepost</a:t>
            </a:r>
            <a:endParaRPr lang="en-AU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71BFB6-82F7-46EA-923E-724364355C26}"/>
              </a:ext>
            </a:extLst>
          </p:cNvPr>
          <p:cNvSpPr txBox="1"/>
          <p:nvPr/>
        </p:nvSpPr>
        <p:spPr>
          <a:xfrm>
            <a:off x="6266945" y="5784409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Pole</a:t>
            </a:r>
            <a:endParaRPr lang="en-AU" sz="11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8B91-C842-4E75-8F3E-D0F66939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1978" y="6330950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96678-E225-42FB-9FC5-CDAABD418BDD}"/>
              </a:ext>
            </a:extLst>
          </p:cNvPr>
          <p:cNvGrpSpPr/>
          <p:nvPr/>
        </p:nvGrpSpPr>
        <p:grpSpPr>
          <a:xfrm>
            <a:off x="485776" y="1002488"/>
            <a:ext cx="8140930" cy="944226"/>
            <a:chOff x="485776" y="992963"/>
            <a:chExt cx="8140930" cy="9442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4567BA-5FC5-44A0-8CE5-2DF3F6302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97" b="10598"/>
            <a:stretch/>
          </p:blipFill>
          <p:spPr>
            <a:xfrm>
              <a:off x="3183106" y="992963"/>
              <a:ext cx="2759383" cy="9442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915C83-D97E-4BF7-85A9-BA8A12A49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264" b="11670"/>
            <a:stretch/>
          </p:blipFill>
          <p:spPr>
            <a:xfrm>
              <a:off x="5863826" y="1004359"/>
              <a:ext cx="2762880" cy="91779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B4E34D-52CB-4254-9441-B6AF90686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60" r="760" b="12758"/>
            <a:stretch/>
          </p:blipFill>
          <p:spPr>
            <a:xfrm>
              <a:off x="485776" y="995554"/>
              <a:ext cx="2697330" cy="91707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E9DF3F8-C717-43B3-AA91-2F695646DC75}"/>
              </a:ext>
            </a:extLst>
          </p:cNvPr>
          <p:cNvSpPr txBox="1"/>
          <p:nvPr/>
        </p:nvSpPr>
        <p:spPr>
          <a:xfrm>
            <a:off x="823695" y="1928407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Wire Rope Barrier</a:t>
            </a:r>
            <a:endParaRPr lang="en-AU" sz="11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C8ADC-2511-483E-94C9-DC60ACEFD014}"/>
              </a:ext>
            </a:extLst>
          </p:cNvPr>
          <p:cNvSpPr txBox="1"/>
          <p:nvPr/>
        </p:nvSpPr>
        <p:spPr>
          <a:xfrm>
            <a:off x="3542725" y="1937189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Signal Light</a:t>
            </a:r>
            <a:endParaRPr lang="en-AU" sz="11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4BA95-147B-4F7B-A386-A2922EB6049A}"/>
              </a:ext>
            </a:extLst>
          </p:cNvPr>
          <p:cNvSpPr txBox="1"/>
          <p:nvPr/>
        </p:nvSpPr>
        <p:spPr>
          <a:xfrm>
            <a:off x="6352481" y="1937189"/>
            <a:ext cx="1971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</a:rPr>
              <a:t>Tree</a:t>
            </a:r>
            <a:endParaRPr lang="en-AU" sz="11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6ADB-DA6B-4AF4-8124-9E64883D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48525" cy="53498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Test Accuracy and Misclassifications on Real-World Test Data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E4D87-5B48-4816-A573-930A417C176C}"/>
              </a:ext>
            </a:extLst>
          </p:cNvPr>
          <p:cNvSpPr txBox="1"/>
          <p:nvPr/>
        </p:nvSpPr>
        <p:spPr>
          <a:xfrm>
            <a:off x="2019300" y="5917677"/>
            <a:ext cx="50835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Data: 283 Frames from Queensland Roads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A7238-B8E2-470A-91AB-8902E1BB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600" y="6307137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CCD6C4C-AA7B-4187-96FB-8E3A18A8EE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8675650"/>
              </p:ext>
            </p:extLst>
          </p:nvPr>
        </p:nvGraphicFramePr>
        <p:xfrm>
          <a:off x="457199" y="1098038"/>
          <a:ext cx="8296276" cy="455880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914651">
                  <a:extLst>
                    <a:ext uri="{9D8B030D-6E8A-4147-A177-3AD203B41FA5}">
                      <a16:colId xmlns:a16="http://schemas.microsoft.com/office/drawing/2014/main" val="1369409139"/>
                    </a:ext>
                  </a:extLst>
                </a:gridCol>
                <a:gridCol w="1470478">
                  <a:extLst>
                    <a:ext uri="{9D8B030D-6E8A-4147-A177-3AD203B41FA5}">
                      <a16:colId xmlns:a16="http://schemas.microsoft.com/office/drawing/2014/main" val="1064665141"/>
                    </a:ext>
                  </a:extLst>
                </a:gridCol>
                <a:gridCol w="983629">
                  <a:extLst>
                    <a:ext uri="{9D8B030D-6E8A-4147-A177-3AD203B41FA5}">
                      <a16:colId xmlns:a16="http://schemas.microsoft.com/office/drawing/2014/main" val="3041352915"/>
                    </a:ext>
                  </a:extLst>
                </a:gridCol>
                <a:gridCol w="1927518">
                  <a:extLst>
                    <a:ext uri="{9D8B030D-6E8A-4147-A177-3AD203B41FA5}">
                      <a16:colId xmlns:a16="http://schemas.microsoft.com/office/drawing/2014/main" val="2123527755"/>
                    </a:ext>
                  </a:extLst>
                </a:gridCol>
              </a:tblGrid>
              <a:tr h="229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Attribute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>
                          <a:effectLst/>
                        </a:rPr>
                        <a:t>Test Accuracy (%)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Misclassifications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237216"/>
                  </a:ext>
                </a:extLst>
              </a:tr>
              <a:tr h="42595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Object Wise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u="none" strike="noStrike" dirty="0">
                          <a:effectLst/>
                        </a:rPr>
                        <a:t>Pixel Wise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35389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Signal light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93.31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74.00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20028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Merge lane sign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88.00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42609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Railway sign1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88.00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0549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Sign 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52.97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27339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Curvature sign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72.00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2404759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Roadworks sign2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81.00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0104594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Railway stop signage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97.00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1563409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Bicycle path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93.00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95.00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710297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CAM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97.00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2453715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Sign 90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100.00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91.00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1313801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Rigid structure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60.00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22.00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491214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School zone sign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100.00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95.00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51133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Sign 70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81.00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85.00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3905465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Sign 80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100.00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91.00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6753453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Deep drainage ditch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92.86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84.00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3425013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Segregated bicycle path with barrier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87.60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93.00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3321204"/>
                  </a:ext>
                </a:extLst>
              </a:tr>
              <a:tr h="229603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Pedestrian crossing sign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100.00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97.00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61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21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F2F1-BD4B-4DE5-900B-5F99C532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854"/>
            <a:ext cx="2066927" cy="72091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B18-45DE-4EC0-9506-13874101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52850" y="6340475"/>
            <a:ext cx="2133600" cy="365125"/>
          </a:xfrm>
        </p:spPr>
        <p:txBody>
          <a:bodyPr/>
          <a:lstStyle/>
          <a:p>
            <a:pPr algn="ctr"/>
            <a:fld id="{2BB9ACDB-B634-2347-95A4-245F21F5473B}" type="slidenum">
              <a:rPr lang="en-US" smtClean="0"/>
              <a:pPr algn="ctr"/>
              <a:t>9</a:t>
            </a:fld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2F46CFB-6071-47FA-B2D0-827AF169B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68728"/>
              </p:ext>
            </p:extLst>
          </p:nvPr>
        </p:nvGraphicFramePr>
        <p:xfrm>
          <a:off x="2114552" y="3626873"/>
          <a:ext cx="6886574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4BDAC5-39EF-4FD3-8CAE-ED45FC660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891105"/>
              </p:ext>
            </p:extLst>
          </p:nvPr>
        </p:nvGraphicFramePr>
        <p:xfrm>
          <a:off x="2114552" y="733425"/>
          <a:ext cx="6886574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981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QUni">
      <a:dk1>
        <a:srgbClr val="022345"/>
      </a:dk1>
      <a:lt1>
        <a:sysClr val="window" lastClr="FFFFFF"/>
      </a:lt1>
      <a:dk2>
        <a:srgbClr val="022345"/>
      </a:dk2>
      <a:lt2>
        <a:srgbClr val="FFFFFF"/>
      </a:lt2>
      <a:accent1>
        <a:srgbClr val="B5D107"/>
      </a:accent1>
      <a:accent2>
        <a:srgbClr val="022345"/>
      </a:accent2>
      <a:accent3>
        <a:srgbClr val="464749"/>
      </a:accent3>
      <a:accent4>
        <a:srgbClr val="6D8495"/>
      </a:accent4>
      <a:accent5>
        <a:srgbClr val="B5D107"/>
      </a:accent5>
      <a:accent6>
        <a:srgbClr val="022345"/>
      </a:accent6>
      <a:hlink>
        <a:srgbClr val="0E7DFF"/>
      </a:hlink>
      <a:folHlink>
        <a:srgbClr val="1E0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affNet Document" ma:contentTypeID="0x0101006A7CE322BE856F469FDFC591EE9FDF0A01009873A32BC4BB2A4CA27870DA1A4A139E" ma:contentTypeVersion="20" ma:contentTypeDescription="" ma:contentTypeScope="" ma:versionID="afe78c3c138cd2d53861d6c1233de2b7">
  <xsd:schema xmlns:xsd="http://www.w3.org/2001/XMLSchema" xmlns:xs="http://www.w3.org/2001/XMLSchema" xmlns:p="http://schemas.microsoft.com/office/2006/metadata/properties" xmlns:ns2="3ed555b7-05b0-4e27-8e7d-4e6b48fd47a4" xmlns:ns3="26fee346-507c-425b-885b-2c57731a6edc" targetNamespace="http://schemas.microsoft.com/office/2006/metadata/properties" ma:root="true" ma:fieldsID="d68bb80a228888cad02b8b0eef6dcebc" ns2:_="" ns3:_="">
    <xsd:import namespace="3ed555b7-05b0-4e27-8e7d-4e6b48fd47a4"/>
    <xsd:import namespace="26fee346-507c-425b-885b-2c57731a6edc"/>
    <xsd:element name="properties">
      <xsd:complexType>
        <xsd:sequence>
          <xsd:element name="documentManagement">
            <xsd:complexType>
              <xsd:all>
                <xsd:element ref="ns2:OwlDocPortalDescription" minOccurs="0"/>
                <xsd:element ref="ns3:Category" minOccurs="0"/>
                <xsd:element ref="ns2:a5167454593547bfbb3b9f85fe52fcee" minOccurs="0"/>
                <xsd:element ref="ns2:TaxCatchAll" minOccurs="0"/>
                <xsd:element ref="ns2:TaxCatchAllLabel" minOccurs="0"/>
                <xsd:element ref="ns2:pa523230cbe0463bb7cc286808fddca9" minOccurs="0"/>
                <xsd:element ref="ns2:e3c82b6302f940778a5098baf014ffbb" minOccurs="0"/>
                <xsd:element ref="ns2:a52b0960dff24c4380ab9f2e06a4be0f" minOccurs="0"/>
                <xsd:element ref="ns3:Marketing_x0020_Doc_x0020_Type" minOccurs="0"/>
                <xsd:element ref="ns2:OwlReviewExpiry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55b7-05b0-4e27-8e7d-4e6b48fd47a4" elementFormDefault="qualified">
    <xsd:import namespace="http://schemas.microsoft.com/office/2006/documentManagement/types"/>
    <xsd:import namespace="http://schemas.microsoft.com/office/infopath/2007/PartnerControls"/>
    <xsd:element name="OwlDocPortalDescription" ma:index="2" nillable="true" ma:displayName="Document Description" ma:internalName="OwlDocPortalDescription" ma:readOnly="false">
      <xsd:simpleType>
        <xsd:restriction base="dms:Note">
          <xsd:maxLength value="255"/>
        </xsd:restriction>
      </xsd:simpleType>
    </xsd:element>
    <xsd:element name="a5167454593547bfbb3b9f85fe52fcee" ma:index="15" nillable="true" ma:taxonomy="true" ma:internalName="a5167454593547bfbb3b9f85fe52fcee" ma:taxonomyFieldName="OwlDocPortalDepartment" ma:displayName="Department / Owner" ma:default="" ma:fieldId="{a5167454-5935-47bf-bb3b-9f85fe52fcee}" ma:taxonomyMulti="true" ma:sspId="5c1f9bdb-a80f-430c-8952-2a26cfa7c922" ma:termSetId="7a7075d8-72ec-42a7-b40f-a09363b3f5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0817acc-c3c8-41bc-9a08-09e757fb6343}" ma:internalName="TaxCatchAll" ma:readOnly="false" ma:showField="CatchAllData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0817acc-c3c8-41bc-9a08-09e757fb6343}" ma:internalName="TaxCatchAllLabel" ma:readOnly="false" ma:showField="CatchAllDataLabel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523230cbe0463bb7cc286808fddca9" ma:index="19" nillable="true" ma:taxonomy="true" ma:internalName="pa523230cbe0463bb7cc286808fddca9" ma:taxonomyFieldName="OwlDocPortalCampus" ma:displayName="Campus" ma:default="" ma:fieldId="{9a523230-cbe0-463b-b7cc-286808fddca9}" ma:taxonomyMulti="true" ma:sspId="5c1f9bdb-a80f-430c-8952-2a26cfa7c922" ma:termSetId="fdc1873e-2d10-4233-9d6e-9e881c3d20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3c82b6302f940778a5098baf014ffbb" ma:index="21" nillable="true" ma:taxonomy="true" ma:internalName="e3c82b6302f940778a5098baf014ffbb" ma:taxonomyFieldName="OwlDocPortalAudience" ma:displayName="Audience / Role" ma:default="" ma:fieldId="{e3c82b63-02f9-4077-8a50-98baf014ffbb}" ma:taxonomyMulti="true" ma:sspId="5c1f9bdb-a80f-430c-8952-2a26cfa7c922" ma:termSetId="ce06be94-23de-437d-b30a-f6e4f6b22c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2b0960dff24c4380ab9f2e06a4be0f" ma:index="23" nillable="true" ma:taxonomy="true" ma:internalName="a52b0960dff24c4380ab9f2e06a4be0f" ma:taxonomyFieldName="OwlDocPortalProcess" ma:displayName="Process" ma:readOnly="false" ma:default="" ma:fieldId="{a52b0960-dff2-4c43-80ab-9f2e06a4be0f}" ma:taxonomyMulti="true" ma:sspId="5c1f9bdb-a80f-430c-8952-2a26cfa7c922" ma:termSetId="15402089-6599-4cd5-a26e-3e862bf62c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wlReviewExpiryDate" ma:index="27" nillable="true" ma:displayName="Review/Expiry Date" ma:format="DateOnly" ma:internalName="OwlReviewExpiry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ee346-507c-425b-885b-2c57731a6edc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default="Test" ma:format="Dropdown" ma:internalName="Category" ma:readOnly="false">
      <xsd:simpleType>
        <xsd:restriction base="dms:Choice">
          <xsd:enumeration value="Test"/>
          <xsd:enumeration value="Generic"/>
          <xsd:enumeration value="Form"/>
        </xsd:restriction>
      </xsd:simpleType>
    </xsd:element>
    <xsd:element name="Marketing_x0020_Doc_x0020_Type" ma:index="26" nillable="true" ma:displayName="Marketing Doc Type" ma:internalName="Marketing_x0020_Doc_x0020_Typ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d555b7-05b0-4e27-8e7d-4e6b48fd47a4"/>
    <TaxCatchAllLabel xmlns="3ed555b7-05b0-4e27-8e7d-4e6b48fd47a4"/>
    <a52b0960dff24c4380ab9f2e06a4be0f xmlns="3ed555b7-05b0-4e27-8e7d-4e6b48fd47a4">
      <Terms xmlns="http://schemas.microsoft.com/office/infopath/2007/PartnerControls"/>
    </a52b0960dff24c4380ab9f2e06a4be0f>
    <Marketing_x0020_Doc_x0020_Type xmlns="26fee346-507c-425b-885b-2c57731a6edc" xsi:nil="true"/>
    <Category xmlns="26fee346-507c-425b-885b-2c57731a6edc">Test</Category>
    <e3c82b6302f940778a5098baf014ffbb xmlns="3ed555b7-05b0-4e27-8e7d-4e6b48fd47a4">
      <Terms xmlns="http://schemas.microsoft.com/office/infopath/2007/PartnerControls"/>
    </e3c82b6302f940778a5098baf014ffbb>
    <OwlDocPortalDescription xmlns="3ed555b7-05b0-4e27-8e7d-4e6b48fd47a4" xsi:nil="true"/>
    <a5167454593547bfbb3b9f85fe52fcee xmlns="3ed555b7-05b0-4e27-8e7d-4e6b48fd47a4">
      <Terms xmlns="http://schemas.microsoft.com/office/infopath/2007/PartnerControls"/>
    </a5167454593547bfbb3b9f85fe52fcee>
    <pa523230cbe0463bb7cc286808fddca9 xmlns="3ed555b7-05b0-4e27-8e7d-4e6b48fd47a4">
      <Terms xmlns="http://schemas.microsoft.com/office/infopath/2007/PartnerControls"/>
    </pa523230cbe0463bb7cc286808fddca9>
    <OwlReviewExpiryDate xmlns="3ed555b7-05b0-4e27-8e7d-4e6b48fd47a4" xsi:nil="true"/>
  </documentManagement>
</p:properties>
</file>

<file path=customXml/itemProps1.xml><?xml version="1.0" encoding="utf-8"?>
<ds:datastoreItem xmlns:ds="http://schemas.openxmlformats.org/officeDocument/2006/customXml" ds:itemID="{823CCF20-0EBE-4A15-9BE8-9169108D7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555b7-05b0-4e27-8e7d-4e6b48fd47a4"/>
    <ds:schemaRef ds:uri="26fee346-507c-425b-885b-2c57731a6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817278-4488-47C4-8692-009E132451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FF3680-0746-409D-9D56-E2F9B6DFF37A}">
  <ds:schemaRefs>
    <ds:schemaRef ds:uri="3ed555b7-05b0-4e27-8e7d-4e6b48fd47a4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26fee346-507c-425b-885b-2c57731a6edc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698</Words>
  <Application>Microsoft Office PowerPoint</Application>
  <PresentationFormat>On-screen Show (4:3)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Single Class Detection-based Deep Learning Approach for Identification of Road Safety Attributes </vt:lpstr>
      <vt:lpstr>Introduction</vt:lpstr>
      <vt:lpstr>Objective</vt:lpstr>
      <vt:lpstr>PowerPoint Presentation</vt:lpstr>
      <vt:lpstr>Proposed Technique</vt:lpstr>
      <vt:lpstr>Training and Testing Algorithms</vt:lpstr>
      <vt:lpstr>Results</vt:lpstr>
      <vt:lpstr>Test Accuracy and Misclassifications on Real-World Test Data</vt:lpstr>
      <vt:lpstr>Comparison</vt:lpstr>
      <vt:lpstr>PowerPoint Presentation</vt:lpstr>
      <vt:lpstr>PowerPoint Presentation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CLASS DETECTION-BASED DEEP LEARNING APPROACH FOR IDENTIFICATION OF ROAD SAFETY ATTRIBUTES</dc:title>
  <dc:creator>Pubudu Sanjeewani Thihagoda Gamage</dc:creator>
  <cp:lastModifiedBy>Pubudu Sanjeewani Thihagoda Gamage</cp:lastModifiedBy>
  <cp:revision>204</cp:revision>
  <dcterms:created xsi:type="dcterms:W3CDTF">2020-11-02T03:53:27Z</dcterms:created>
  <dcterms:modified xsi:type="dcterms:W3CDTF">2020-11-03T22:13:54Z</dcterms:modified>
</cp:coreProperties>
</file>