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68" r:id="rId2"/>
    <p:sldId id="297" r:id="rId3"/>
    <p:sldId id="295" r:id="rId4"/>
    <p:sldId id="294" r:id="rId5"/>
    <p:sldId id="282" r:id="rId6"/>
    <p:sldId id="288" r:id="rId7"/>
    <p:sldId id="284" r:id="rId8"/>
    <p:sldId id="289" r:id="rId9"/>
    <p:sldId id="271" r:id="rId10"/>
    <p:sldId id="290" r:id="rId11"/>
    <p:sldId id="292" r:id="rId12"/>
    <p:sldId id="293" r:id="rId13"/>
    <p:sldId id="272" r:id="rId14"/>
    <p:sldId id="286" r:id="rId15"/>
    <p:sldId id="304" r:id="rId16"/>
    <p:sldId id="278" r:id="rId17"/>
    <p:sldId id="277" r:id="rId18"/>
    <p:sldId id="300" r:id="rId19"/>
    <p:sldId id="301" r:id="rId20"/>
    <p:sldId id="30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snapToObjects="1">
      <p:cViewPr varScale="1">
        <p:scale>
          <a:sx n="64" d="100"/>
          <a:sy n="64" d="100"/>
        </p:scale>
        <p:origin x="117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DA029-9E90-42C0-BCEA-200BCC19A05E}" type="datetimeFigureOut">
              <a:rPr lang="en-AU" smtClean="0"/>
              <a:t>08/12/2021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29856-1765-4935-872B-20A74DED7FF9}" type="slidenum">
              <a:rPr lang="en-AU" smtClean="0"/>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685800" y="2130426"/>
            <a:ext cx="7772400" cy="1034927"/>
          </a:xfrm>
        </p:spPr>
        <p:txBody>
          <a:bodyPr/>
          <a:lstStyle>
            <a:lvl1pPr algn="l">
              <a:defRPr>
                <a:solidFill>
                  <a:srgbClr val="58595B"/>
                </a:solidFill>
                <a:latin typeface="Arial" panose="020B0604020202020204"/>
                <a:cs typeface="Arial" panose="020B0604020202020204"/>
              </a:defRPr>
            </a:lvl1pPr>
          </a:lstStyle>
          <a:p>
            <a:r>
              <a:rPr lang="en-AU" dirty="0"/>
              <a:t>HEADING</a:t>
            </a:r>
            <a:endParaRPr lang="en-US" dirty="0"/>
          </a:p>
        </p:txBody>
      </p:sp>
      <p:sp>
        <p:nvSpPr>
          <p:cNvPr id="3" name="Subtitle 2"/>
          <p:cNvSpPr>
            <a:spLocks noGrp="1"/>
          </p:cNvSpPr>
          <p:nvPr>
            <p:ph type="subTitle" idx="1" hasCustomPrompt="1"/>
          </p:nvPr>
        </p:nvSpPr>
        <p:spPr>
          <a:xfrm>
            <a:off x="685800" y="3407860"/>
            <a:ext cx="7772400" cy="650940"/>
          </a:xfrm>
        </p:spPr>
        <p:txBody>
          <a:bodyPr>
            <a:normAutofit/>
          </a:bodyPr>
          <a:lstStyle>
            <a:lvl1pPr marL="0" indent="0" algn="l">
              <a:buNone/>
              <a:defRPr sz="1800">
                <a:solidFill>
                  <a:srgbClr val="58595B"/>
                </a:solidFill>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SUBTITLE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ctrTitle" hasCustomPrompt="1"/>
          </p:nvPr>
        </p:nvSpPr>
        <p:spPr>
          <a:xfrm>
            <a:off x="685800" y="2130426"/>
            <a:ext cx="7772400" cy="1034927"/>
          </a:xfrm>
        </p:spPr>
        <p:txBody>
          <a:bodyPr/>
          <a:lstStyle>
            <a:lvl1pPr algn="l">
              <a:defRPr>
                <a:solidFill>
                  <a:srgbClr val="58595B"/>
                </a:solidFill>
                <a:latin typeface="Arial" panose="020B0604020202020204"/>
                <a:cs typeface="Arial" panose="020B0604020202020204"/>
              </a:defRPr>
            </a:lvl1pPr>
          </a:lstStyle>
          <a:p>
            <a:r>
              <a:rPr lang="en-AU" dirty="0"/>
              <a:t>HEADING</a:t>
            </a:r>
            <a:endParaRPr lang="en-US" dirty="0"/>
          </a:p>
        </p:txBody>
      </p:sp>
      <p:sp>
        <p:nvSpPr>
          <p:cNvPr id="8" name="Subtitle 2"/>
          <p:cNvSpPr>
            <a:spLocks noGrp="1"/>
          </p:cNvSpPr>
          <p:nvPr>
            <p:ph type="subTitle" idx="1" hasCustomPrompt="1"/>
          </p:nvPr>
        </p:nvSpPr>
        <p:spPr>
          <a:xfrm>
            <a:off x="685800" y="3407860"/>
            <a:ext cx="7772400" cy="650940"/>
          </a:xfrm>
        </p:spPr>
        <p:txBody>
          <a:bodyPr>
            <a:normAutofit/>
          </a:bodyPr>
          <a:lstStyle>
            <a:lvl1pPr marL="0" indent="0" algn="l">
              <a:buNone/>
              <a:defRPr sz="1800">
                <a:solidFill>
                  <a:srgbClr val="58595B"/>
                </a:solidFill>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SUBTITLE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71118"/>
            <a:ext cx="7772400" cy="1362075"/>
          </a:xfrm>
        </p:spPr>
        <p:txBody>
          <a:bodyPr anchor="t">
            <a:normAutofit/>
          </a:bodyPr>
          <a:lstStyle>
            <a:lvl1pPr algn="l">
              <a:defRPr sz="3000" b="0" cap="all"/>
            </a:lvl1pPr>
          </a:lstStyle>
          <a:p>
            <a:r>
              <a:rPr lang="en-AU" dirty="0"/>
              <a:t>SECTION HEADING</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20917"/>
          </a:xfrm>
        </p:spPr>
        <p:txBody>
          <a:bodyPr>
            <a:normAutofit/>
          </a:bodyPr>
          <a:lstStyle>
            <a:lvl1pPr>
              <a:defRPr sz="3000"/>
            </a:lvl1pPr>
          </a:lstStyle>
          <a:p>
            <a:r>
              <a:rPr lang="en-AU" dirty="0"/>
              <a:t>CONTENT HEADING</a:t>
            </a:r>
            <a:endParaRPr lang="en-US" dirty="0"/>
          </a:p>
        </p:txBody>
      </p:sp>
      <p:sp>
        <p:nvSpPr>
          <p:cNvPr id="3" name="Content Placeholder 2"/>
          <p:cNvSpPr>
            <a:spLocks noGrp="1"/>
          </p:cNvSpPr>
          <p:nvPr>
            <p:ph sz="half" idx="1"/>
          </p:nvPr>
        </p:nvSpPr>
        <p:spPr>
          <a:xfrm>
            <a:off x="457200" y="1218916"/>
            <a:ext cx="8229600" cy="4620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006346-2AC7-4B97-98D7-DA4F1F81296A}" type="datetime1">
              <a:rPr lang="en-US" smtClean="0"/>
              <a:t>12/8/2021</a:t>
            </a:fld>
            <a:endParaRPr lang="en-US"/>
          </a:p>
        </p:txBody>
      </p:sp>
      <p:sp>
        <p:nvSpPr>
          <p:cNvPr id="6" name="Footer Placeholder 5"/>
          <p:cNvSpPr>
            <a:spLocks noGrp="1"/>
          </p:cNvSpPr>
          <p:nvPr>
            <p:ph type="ftr" sz="quarter" idx="11"/>
          </p:nvPr>
        </p:nvSpPr>
        <p:spPr/>
        <p:txBody>
          <a:bodyPr/>
          <a:lstStyle/>
          <a:p>
            <a:r>
              <a:rPr lang="en-US"/>
              <a:t>Source: Google Images</a:t>
            </a:r>
          </a:p>
        </p:txBody>
      </p:sp>
      <p:sp>
        <p:nvSpPr>
          <p:cNvPr id="7" name="Slide Number Placeholder 6"/>
          <p:cNvSpPr>
            <a:spLocks noGrp="1"/>
          </p:cNvSpPr>
          <p:nvPr>
            <p:ph type="sldNum" sz="quarter" idx="12"/>
          </p:nvPr>
        </p:nvSpPr>
        <p:spPr/>
        <p:txBody>
          <a:bodyPr/>
          <a:lstStyle/>
          <a:p>
            <a:fld id="{2BB9ACDB-B634-2347-95A4-245F21F547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000"/>
            </a:lvl1pPr>
          </a:lstStyle>
          <a:p>
            <a:r>
              <a:rPr lang="en-AU" dirty="0"/>
              <a:t>CONTENT HEADING</a:t>
            </a:r>
            <a:endParaRPr lang="en-US" dirty="0"/>
          </a:p>
        </p:txBody>
      </p:sp>
      <p:sp>
        <p:nvSpPr>
          <p:cNvPr id="3" name="Text Placehold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SUBHEADING</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SUBHEADING</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221EE3-014D-4635-B135-7B0299C1D492}" type="datetime1">
              <a:rPr lang="en-US" smtClean="0"/>
              <a:t>12/8/2021</a:t>
            </a:fld>
            <a:endParaRPr lang="en-US"/>
          </a:p>
        </p:txBody>
      </p:sp>
      <p:sp>
        <p:nvSpPr>
          <p:cNvPr id="8" name="Footer Placeholder 7"/>
          <p:cNvSpPr>
            <a:spLocks noGrp="1"/>
          </p:cNvSpPr>
          <p:nvPr>
            <p:ph type="ftr" sz="quarter" idx="11"/>
          </p:nvPr>
        </p:nvSpPr>
        <p:spPr/>
        <p:txBody>
          <a:bodyPr/>
          <a:lstStyle/>
          <a:p>
            <a:r>
              <a:rPr lang="en-US"/>
              <a:t>Source: Google Images</a:t>
            </a:r>
          </a:p>
        </p:txBody>
      </p:sp>
      <p:sp>
        <p:nvSpPr>
          <p:cNvPr id="9" name="Slide Number Placeholder 8"/>
          <p:cNvSpPr>
            <a:spLocks noGrp="1"/>
          </p:cNvSpPr>
          <p:nvPr>
            <p:ph type="sldNum" sz="quarter" idx="12"/>
          </p:nvPr>
        </p:nvSpPr>
        <p:spPr/>
        <p:txBody>
          <a:bodyPr/>
          <a:lstStyle/>
          <a:p>
            <a:fld id="{2BB9ACDB-B634-2347-95A4-245F21F547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000" baseline="0"/>
            </a:lvl1pPr>
          </a:lstStyle>
          <a:p>
            <a:r>
              <a:rPr lang="en-AU" dirty="0"/>
              <a:t>CONTENT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lstStyle>
            <a:lvl1pPr algn="l">
              <a:defRPr sz="2000" b="1" baseline="0"/>
            </a:lvl1pPr>
          </a:lstStyle>
          <a:p>
            <a:r>
              <a:rPr lang="en-AU" dirty="0"/>
              <a:t>PHOTO CAPTION</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PHOTO DESCRIPTION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34BA2-B646-4AE9-BF40-E10104E22074}" type="datetime1">
              <a:rPr lang="en-US" smtClean="0"/>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Source: Google Images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9ACDB-B634-2347-95A4-245F21F547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400" kern="1200">
          <a:solidFill>
            <a:srgbClr val="58595B"/>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Font typeface="Arial" panose="020B0604020202020204"/>
        <a:buChar char="•"/>
        <a:defRPr sz="3200" kern="1200">
          <a:solidFill>
            <a:srgbClr val="58595B"/>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800" kern="1200">
          <a:solidFill>
            <a:srgbClr val="58595B"/>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400" kern="1200">
          <a:solidFill>
            <a:srgbClr val="58595B"/>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rgbClr val="58595B"/>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rgbClr val="58595B"/>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17619"/>
            <a:ext cx="8382000" cy="1034927"/>
          </a:xfrm>
        </p:spPr>
        <p:txBody>
          <a:bodyPr>
            <a:noAutofit/>
          </a:bodyPr>
          <a:lstStyle/>
          <a:p>
            <a:pPr algn="ctr"/>
            <a:r>
              <a:rPr lang="en-US" sz="2800" b="1" dirty="0"/>
              <a:t>A Novel Evolving Classifier with a False Alarm Class for Speed Limit Sign Recognition</a:t>
            </a:r>
          </a:p>
        </p:txBody>
      </p:sp>
      <p:sp>
        <p:nvSpPr>
          <p:cNvPr id="3" name="Subtitle 2"/>
          <p:cNvSpPr>
            <a:spLocks noGrp="1"/>
          </p:cNvSpPr>
          <p:nvPr>
            <p:ph type="subTitle" idx="1"/>
          </p:nvPr>
        </p:nvSpPr>
        <p:spPr>
          <a:xfrm>
            <a:off x="161925" y="5252786"/>
            <a:ext cx="7063823" cy="1338513"/>
          </a:xfrm>
        </p:spPr>
        <p:txBody>
          <a:bodyPr>
            <a:normAutofit lnSpcReduction="10000"/>
          </a:bodyPr>
          <a:lstStyle/>
          <a:p>
            <a:r>
              <a:rPr lang="en-US" dirty="0"/>
              <a:t>This paper has been published in IEEE Congress on</a:t>
            </a:r>
          </a:p>
          <a:p>
            <a:r>
              <a:rPr lang="en-US" dirty="0"/>
              <a:t>Evolutionary Computation (CEC) held in Kraków, Poland, 2021.</a:t>
            </a:r>
          </a:p>
          <a:p>
            <a:endParaRPr lang="en-US" dirty="0"/>
          </a:p>
          <a:p>
            <a:r>
              <a:rPr lang="en-US" b="1" dirty="0">
                <a:latin typeface="+mn-lt"/>
              </a:rPr>
              <a:t>An ERA listed, CORE ranked, Tier B conference</a:t>
            </a:r>
          </a:p>
        </p:txBody>
      </p:sp>
      <p:sp>
        <p:nvSpPr>
          <p:cNvPr id="11" name="Subtitle 2">
            <a:extLst>
              <a:ext uri="{FF2B5EF4-FFF2-40B4-BE49-F238E27FC236}">
                <a16:creationId xmlns:a16="http://schemas.microsoft.com/office/drawing/2014/main" id="{0F583689-D96D-49EE-AB2F-1F0C981DF1C3}"/>
              </a:ext>
            </a:extLst>
          </p:cNvPr>
          <p:cNvSpPr txBox="1">
            <a:spLocks/>
          </p:cNvSpPr>
          <p:nvPr/>
        </p:nvSpPr>
        <p:spPr>
          <a:xfrm>
            <a:off x="880551" y="2778059"/>
            <a:ext cx="7772400" cy="908115"/>
          </a:xfrm>
          <a:prstGeom prst="rect">
            <a:avLst/>
          </a:prstGeom>
        </p:spPr>
        <p:txBody>
          <a:bodyPr vert="horz" lIns="91440" tIns="45720" rIns="91440" bIns="45720" rtlCol="0">
            <a:normAutofit fontScale="92500" lnSpcReduction="10000"/>
          </a:bodyPr>
          <a:lstStyle>
            <a:lvl1pPr marL="0" indent="0" algn="l" defTabSz="457200" rtl="0" eaLnBrk="1" latinLnBrk="0" hangingPunct="1">
              <a:spcBef>
                <a:spcPct val="20000"/>
              </a:spcBef>
              <a:buFont typeface="Arial"/>
              <a:buNone/>
              <a:defRPr sz="1800" kern="1200">
                <a:solidFill>
                  <a:srgbClr val="58595B"/>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r>
              <a:rPr lang="en-US" b="1" dirty="0"/>
              <a:t>Thihagoda Gamage Pubudu Sanjeewani</a:t>
            </a:r>
          </a:p>
          <a:p>
            <a:pPr algn="ctr"/>
            <a:r>
              <a:rPr lang="en-US" dirty="0"/>
              <a:t>PhD Candidate (Post </a:t>
            </a:r>
            <a:r>
              <a:rPr lang="en-US" dirty="0" err="1"/>
              <a:t>CoC</a:t>
            </a:r>
            <a:r>
              <a:rPr lang="en-US" dirty="0"/>
              <a:t>), ARC Linkage Project Scholarship</a:t>
            </a:r>
          </a:p>
          <a:p>
            <a:pPr algn="ctr"/>
            <a:r>
              <a:rPr lang="en-US" sz="1500" dirty="0"/>
              <a:t>p.thihagodagamage@cqumail.com</a:t>
            </a:r>
          </a:p>
          <a:p>
            <a:endParaRPr lang="en-US" dirty="0"/>
          </a:p>
        </p:txBody>
      </p:sp>
      <p:sp>
        <p:nvSpPr>
          <p:cNvPr id="4" name="Subtitle 2">
            <a:extLst>
              <a:ext uri="{FF2B5EF4-FFF2-40B4-BE49-F238E27FC236}">
                <a16:creationId xmlns:a16="http://schemas.microsoft.com/office/drawing/2014/main" id="{2A07192F-FD3C-4BD8-B0E2-F0013E0CF7A3}"/>
              </a:ext>
            </a:extLst>
          </p:cNvPr>
          <p:cNvSpPr txBox="1">
            <a:spLocks/>
          </p:cNvSpPr>
          <p:nvPr/>
        </p:nvSpPr>
        <p:spPr>
          <a:xfrm>
            <a:off x="990600" y="3759135"/>
            <a:ext cx="7772400" cy="508066"/>
          </a:xfrm>
          <a:prstGeom prst="rect">
            <a:avLst/>
          </a:prstGeom>
        </p:spPr>
        <p:txBody>
          <a:bodyPr vert="horz" lIns="91440" tIns="45720" rIns="91440" bIns="45720" rtlCol="0">
            <a:normAutofit fontScale="85000" lnSpcReduction="20000"/>
          </a:bodyPr>
          <a:lstStyle>
            <a:lvl1pPr marL="0" indent="0" algn="l" defTabSz="457200" rtl="0" eaLnBrk="1" latinLnBrk="0" hangingPunct="1">
              <a:spcBef>
                <a:spcPct val="20000"/>
              </a:spcBef>
              <a:buFont typeface="Arial"/>
              <a:buNone/>
              <a:defRPr sz="1800" kern="1200">
                <a:solidFill>
                  <a:srgbClr val="58595B"/>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r>
              <a:rPr lang="en-US" b="1" dirty="0"/>
              <a:t>Principal Supervisor: Prof. B. Verma</a:t>
            </a:r>
          </a:p>
          <a:p>
            <a:pPr algn="ctr"/>
            <a:r>
              <a:rPr lang="en-US" b="1" dirty="0"/>
              <a:t>Associate Supervisor: Dr. Mary Tom</a:t>
            </a:r>
            <a:endParaRPr lang="en-US" dirty="0"/>
          </a:p>
          <a:p>
            <a:endParaRPr lang="en-US" dirty="0"/>
          </a:p>
        </p:txBody>
      </p:sp>
    </p:spTree>
    <p:extLst>
      <p:ext uri="{BB962C8B-B14F-4D97-AF65-F5344CB8AC3E}">
        <p14:creationId xmlns:p14="http://schemas.microsoft.com/office/powerpoint/2010/main" val="416202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3777"/>
            <a:ext cx="2450591" cy="623809"/>
          </a:xfrm>
          <a:solidFill>
            <a:schemeClr val="accent5">
              <a:lumMod val="60000"/>
              <a:lumOff val="40000"/>
            </a:schemeClr>
          </a:solidFill>
        </p:spPr>
        <p:txBody>
          <a:bodyPr>
            <a:normAutofit/>
          </a:bodyPr>
          <a:lstStyle/>
          <a:p>
            <a:r>
              <a:rPr lang="en-US" sz="2800" dirty="0"/>
              <a:t>Visual Results</a:t>
            </a:r>
          </a:p>
        </p:txBody>
      </p:sp>
      <p:sp>
        <p:nvSpPr>
          <p:cNvPr id="3" name="Content Placeholder 2"/>
          <p:cNvSpPr>
            <a:spLocks noGrp="1"/>
          </p:cNvSpPr>
          <p:nvPr>
            <p:ph sz="half" idx="1"/>
          </p:nvPr>
        </p:nvSpPr>
        <p:spPr>
          <a:xfrm>
            <a:off x="457200" y="1218916"/>
            <a:ext cx="7896225" cy="4734209"/>
          </a:xfrm>
        </p:spPr>
        <p:txBody>
          <a:bodyPr>
            <a:normAutofit/>
          </a:bodyPr>
          <a:lstStyle/>
          <a:p>
            <a:endParaRPr lang="en-US" sz="1600" dirty="0"/>
          </a:p>
          <a:p>
            <a:endParaRPr lang="en-US" sz="2000" dirty="0"/>
          </a:p>
          <a:p>
            <a:endParaRPr lang="en-US" sz="2000" dirty="0"/>
          </a:p>
          <a:p>
            <a:endParaRPr lang="en-US" sz="2000" dirty="0"/>
          </a:p>
          <a:p>
            <a:endParaRPr lang="en-US" sz="2000" dirty="0"/>
          </a:p>
        </p:txBody>
      </p:sp>
      <p:sp>
        <p:nvSpPr>
          <p:cNvPr id="6" name="TextBox 5">
            <a:extLst>
              <a:ext uri="{FF2B5EF4-FFF2-40B4-BE49-F238E27FC236}">
                <a16:creationId xmlns:a16="http://schemas.microsoft.com/office/drawing/2014/main" id="{961555B1-17B8-419E-8908-BD83FDC59672}"/>
              </a:ext>
            </a:extLst>
          </p:cNvPr>
          <p:cNvSpPr txBox="1"/>
          <p:nvPr/>
        </p:nvSpPr>
        <p:spPr>
          <a:xfrm>
            <a:off x="1059514" y="5278079"/>
            <a:ext cx="7119690" cy="830997"/>
          </a:xfrm>
          <a:prstGeom prst="rect">
            <a:avLst/>
          </a:prstGeom>
          <a:solidFill>
            <a:schemeClr val="accent5">
              <a:lumMod val="20000"/>
              <a:lumOff val="80000"/>
            </a:schemeClr>
          </a:solidFill>
        </p:spPr>
        <p:txBody>
          <a:bodyPr wrap="square" rtlCol="0">
            <a:spAutoFit/>
          </a:bodyPr>
          <a:lstStyle/>
          <a:p>
            <a:pPr algn="ctr"/>
            <a:r>
              <a:rPr lang="en-US" sz="1600" dirty="0">
                <a:solidFill>
                  <a:schemeClr val="accent3"/>
                </a:solidFill>
              </a:rPr>
              <a:t>Sample Prediction Results Obtained by the Proposed Technique With (Prediction 2) and Without (Prediction 1) Our Novel Classifier with a False Alarm Class </a:t>
            </a:r>
            <a:endParaRPr lang="en-AU" sz="1600" dirty="0">
              <a:solidFill>
                <a:schemeClr val="accent3"/>
              </a:solidFill>
            </a:endParaRPr>
          </a:p>
        </p:txBody>
      </p:sp>
      <p:pic>
        <p:nvPicPr>
          <p:cNvPr id="7" name="Picture 6">
            <a:extLst>
              <a:ext uri="{FF2B5EF4-FFF2-40B4-BE49-F238E27FC236}">
                <a16:creationId xmlns:a16="http://schemas.microsoft.com/office/drawing/2014/main" id="{383EA424-6FC2-4681-A67A-CE3A072ABC42}"/>
              </a:ext>
            </a:extLst>
          </p:cNvPr>
          <p:cNvPicPr/>
          <p:nvPr/>
        </p:nvPicPr>
        <p:blipFill>
          <a:blip r:embed="rId2"/>
          <a:stretch>
            <a:fillRect/>
          </a:stretch>
        </p:blipFill>
        <p:spPr>
          <a:xfrm>
            <a:off x="1173025" y="1371600"/>
            <a:ext cx="6797949" cy="3678255"/>
          </a:xfrm>
          <a:prstGeom prst="rect">
            <a:avLst/>
          </a:prstGeom>
        </p:spPr>
      </p:pic>
      <p:sp>
        <p:nvSpPr>
          <p:cNvPr id="9" name="Slide Number Placeholder 4">
            <a:extLst>
              <a:ext uri="{FF2B5EF4-FFF2-40B4-BE49-F238E27FC236}">
                <a16:creationId xmlns:a16="http://schemas.microsoft.com/office/drawing/2014/main" id="{23C99D55-A0F6-4BFD-AFE7-DD45C93C54C5}"/>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10</a:t>
            </a:fld>
            <a:endParaRPr lang="en-US" dirty="0"/>
          </a:p>
        </p:txBody>
      </p:sp>
    </p:spTree>
    <p:extLst>
      <p:ext uri="{BB962C8B-B14F-4D97-AF65-F5344CB8AC3E}">
        <p14:creationId xmlns:p14="http://schemas.microsoft.com/office/powerpoint/2010/main" val="1602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453970-E252-4A24-AAC0-12FD7CE24A47}"/>
              </a:ext>
            </a:extLst>
          </p:cNvPr>
          <p:cNvSpPr>
            <a:spLocks noGrp="1"/>
          </p:cNvSpPr>
          <p:nvPr>
            <p:ph type="sldNum" sz="quarter" idx="12"/>
          </p:nvPr>
        </p:nvSpPr>
        <p:spPr/>
        <p:txBody>
          <a:bodyPr/>
          <a:lstStyle/>
          <a:p>
            <a:fld id="{2BB9ACDB-B634-2347-95A4-245F21F5473B}" type="slidenum">
              <a:rPr lang="en-US" smtClean="0"/>
              <a:t>11</a:t>
            </a:fld>
            <a:endParaRPr lang="en-US"/>
          </a:p>
        </p:txBody>
      </p:sp>
      <p:pic>
        <p:nvPicPr>
          <p:cNvPr id="5" name="Picture 4">
            <a:extLst>
              <a:ext uri="{FF2B5EF4-FFF2-40B4-BE49-F238E27FC236}">
                <a16:creationId xmlns:a16="http://schemas.microsoft.com/office/drawing/2014/main" id="{CDF9BC80-8901-4229-8554-DA19E8ACEC68}"/>
              </a:ext>
            </a:extLst>
          </p:cNvPr>
          <p:cNvPicPr/>
          <p:nvPr/>
        </p:nvPicPr>
        <p:blipFill>
          <a:blip r:embed="rId2"/>
          <a:stretch>
            <a:fillRect/>
          </a:stretch>
        </p:blipFill>
        <p:spPr>
          <a:xfrm>
            <a:off x="457201" y="1080281"/>
            <a:ext cx="6263995" cy="1072518"/>
          </a:xfrm>
          <a:prstGeom prst="rect">
            <a:avLst/>
          </a:prstGeom>
        </p:spPr>
      </p:pic>
      <p:pic>
        <p:nvPicPr>
          <p:cNvPr id="6" name="Picture 5">
            <a:extLst>
              <a:ext uri="{FF2B5EF4-FFF2-40B4-BE49-F238E27FC236}">
                <a16:creationId xmlns:a16="http://schemas.microsoft.com/office/drawing/2014/main" id="{B64CD73A-E502-4803-9803-A322D8D93C21}"/>
              </a:ext>
            </a:extLst>
          </p:cNvPr>
          <p:cNvPicPr/>
          <p:nvPr/>
        </p:nvPicPr>
        <p:blipFill>
          <a:blip r:embed="rId3"/>
          <a:stretch>
            <a:fillRect/>
          </a:stretch>
        </p:blipFill>
        <p:spPr>
          <a:xfrm>
            <a:off x="446567" y="2444229"/>
            <a:ext cx="6263995" cy="1003872"/>
          </a:xfrm>
          <a:prstGeom prst="rect">
            <a:avLst/>
          </a:prstGeom>
        </p:spPr>
      </p:pic>
      <p:pic>
        <p:nvPicPr>
          <p:cNvPr id="7" name="Picture 6">
            <a:extLst>
              <a:ext uri="{FF2B5EF4-FFF2-40B4-BE49-F238E27FC236}">
                <a16:creationId xmlns:a16="http://schemas.microsoft.com/office/drawing/2014/main" id="{CB808DF9-7892-406B-8EB5-73FB50CAB9DD}"/>
              </a:ext>
            </a:extLst>
          </p:cNvPr>
          <p:cNvPicPr/>
          <p:nvPr/>
        </p:nvPicPr>
        <p:blipFill>
          <a:blip r:embed="rId4"/>
          <a:stretch>
            <a:fillRect/>
          </a:stretch>
        </p:blipFill>
        <p:spPr>
          <a:xfrm>
            <a:off x="457199" y="3729444"/>
            <a:ext cx="6263995" cy="1003872"/>
          </a:xfrm>
          <a:prstGeom prst="rect">
            <a:avLst/>
          </a:prstGeom>
        </p:spPr>
      </p:pic>
      <p:pic>
        <p:nvPicPr>
          <p:cNvPr id="8" name="Picture 7">
            <a:extLst>
              <a:ext uri="{FF2B5EF4-FFF2-40B4-BE49-F238E27FC236}">
                <a16:creationId xmlns:a16="http://schemas.microsoft.com/office/drawing/2014/main" id="{4F0332F8-1ACB-4859-812F-CBA6CD260805}"/>
              </a:ext>
            </a:extLst>
          </p:cNvPr>
          <p:cNvPicPr/>
          <p:nvPr/>
        </p:nvPicPr>
        <p:blipFill>
          <a:blip r:embed="rId5"/>
          <a:stretch>
            <a:fillRect/>
          </a:stretch>
        </p:blipFill>
        <p:spPr>
          <a:xfrm>
            <a:off x="457201" y="5014106"/>
            <a:ext cx="6263996" cy="1003872"/>
          </a:xfrm>
          <a:prstGeom prst="rect">
            <a:avLst/>
          </a:prstGeom>
        </p:spPr>
      </p:pic>
      <p:sp>
        <p:nvSpPr>
          <p:cNvPr id="9" name="Title 1">
            <a:extLst>
              <a:ext uri="{FF2B5EF4-FFF2-40B4-BE49-F238E27FC236}">
                <a16:creationId xmlns:a16="http://schemas.microsoft.com/office/drawing/2014/main" id="{F419B61C-8F14-47DA-9D7E-FBF18AA761A8}"/>
              </a:ext>
            </a:extLst>
          </p:cNvPr>
          <p:cNvSpPr>
            <a:spLocks noGrp="1"/>
          </p:cNvSpPr>
          <p:nvPr>
            <p:ph type="title"/>
          </p:nvPr>
        </p:nvSpPr>
        <p:spPr>
          <a:xfrm>
            <a:off x="457202" y="243777"/>
            <a:ext cx="2094612" cy="623809"/>
          </a:xfrm>
          <a:solidFill>
            <a:schemeClr val="accent5">
              <a:lumMod val="60000"/>
              <a:lumOff val="40000"/>
            </a:schemeClr>
          </a:solidFill>
        </p:spPr>
        <p:txBody>
          <a:bodyPr>
            <a:normAutofit/>
          </a:bodyPr>
          <a:lstStyle/>
          <a:p>
            <a:r>
              <a:rPr lang="en-US" sz="2800" dirty="0"/>
              <a:t>Continued..</a:t>
            </a:r>
          </a:p>
        </p:txBody>
      </p:sp>
      <p:sp>
        <p:nvSpPr>
          <p:cNvPr id="10" name="TextBox 9">
            <a:extLst>
              <a:ext uri="{FF2B5EF4-FFF2-40B4-BE49-F238E27FC236}">
                <a16:creationId xmlns:a16="http://schemas.microsoft.com/office/drawing/2014/main" id="{8203CBE2-47D2-49A3-95B4-B77D52480504}"/>
              </a:ext>
            </a:extLst>
          </p:cNvPr>
          <p:cNvSpPr txBox="1"/>
          <p:nvPr/>
        </p:nvSpPr>
        <p:spPr>
          <a:xfrm>
            <a:off x="6889898" y="1359485"/>
            <a:ext cx="2133600" cy="584775"/>
          </a:xfrm>
          <a:prstGeom prst="rect">
            <a:avLst/>
          </a:prstGeom>
          <a:solidFill>
            <a:schemeClr val="tx2">
              <a:lumMod val="10000"/>
              <a:lumOff val="90000"/>
            </a:schemeClr>
          </a:solidFill>
        </p:spPr>
        <p:txBody>
          <a:bodyPr wrap="square" rtlCol="0">
            <a:spAutoFit/>
          </a:bodyPr>
          <a:lstStyle/>
          <a:p>
            <a:pPr algn="ctr"/>
            <a:r>
              <a:rPr lang="en-US" sz="1600" dirty="0">
                <a:solidFill>
                  <a:schemeClr val="accent3"/>
                </a:solidFill>
              </a:rPr>
              <a:t>Prediction 1: Without Classifier</a:t>
            </a:r>
          </a:p>
        </p:txBody>
      </p:sp>
      <p:sp>
        <p:nvSpPr>
          <p:cNvPr id="11" name="TextBox 10">
            <a:extLst>
              <a:ext uri="{FF2B5EF4-FFF2-40B4-BE49-F238E27FC236}">
                <a16:creationId xmlns:a16="http://schemas.microsoft.com/office/drawing/2014/main" id="{64D5DB11-99FE-4A44-B042-F82937C518B0}"/>
              </a:ext>
            </a:extLst>
          </p:cNvPr>
          <p:cNvSpPr txBox="1"/>
          <p:nvPr/>
        </p:nvSpPr>
        <p:spPr>
          <a:xfrm>
            <a:off x="6889898" y="2080608"/>
            <a:ext cx="2133600" cy="584775"/>
          </a:xfrm>
          <a:prstGeom prst="rect">
            <a:avLst/>
          </a:prstGeom>
          <a:solidFill>
            <a:schemeClr val="tx2">
              <a:lumMod val="10000"/>
              <a:lumOff val="90000"/>
            </a:schemeClr>
          </a:solidFill>
        </p:spPr>
        <p:txBody>
          <a:bodyPr wrap="square" rtlCol="0">
            <a:spAutoFit/>
          </a:bodyPr>
          <a:lstStyle/>
          <a:p>
            <a:pPr algn="ctr"/>
            <a:r>
              <a:rPr lang="en-US" sz="1600" dirty="0">
                <a:solidFill>
                  <a:schemeClr val="accent3"/>
                </a:solidFill>
              </a:rPr>
              <a:t>Prediction 2: With Classifier</a:t>
            </a:r>
          </a:p>
        </p:txBody>
      </p:sp>
      <p:sp>
        <p:nvSpPr>
          <p:cNvPr id="12" name="TextBox 11">
            <a:extLst>
              <a:ext uri="{FF2B5EF4-FFF2-40B4-BE49-F238E27FC236}">
                <a16:creationId xmlns:a16="http://schemas.microsoft.com/office/drawing/2014/main" id="{0FCEF094-FC37-4FDF-A772-556F797479E4}"/>
              </a:ext>
            </a:extLst>
          </p:cNvPr>
          <p:cNvSpPr txBox="1"/>
          <p:nvPr/>
        </p:nvSpPr>
        <p:spPr>
          <a:xfrm>
            <a:off x="1598432" y="2158612"/>
            <a:ext cx="3946914" cy="246221"/>
          </a:xfrm>
          <a:prstGeom prst="rect">
            <a:avLst/>
          </a:prstGeom>
          <a:solidFill>
            <a:schemeClr val="accent5">
              <a:lumMod val="20000"/>
              <a:lumOff val="80000"/>
            </a:schemeClr>
          </a:solidFill>
        </p:spPr>
        <p:txBody>
          <a:bodyPr wrap="none" rtlCol="0">
            <a:spAutoFit/>
          </a:bodyPr>
          <a:lstStyle/>
          <a:p>
            <a:r>
              <a:rPr lang="en-US" sz="1000" dirty="0"/>
              <a:t>Prediction Results of Sign 70 (First Set) and Sign 80 (Second Set).</a:t>
            </a:r>
            <a:endParaRPr lang="en-AU" sz="1000" dirty="0"/>
          </a:p>
        </p:txBody>
      </p:sp>
      <p:sp>
        <p:nvSpPr>
          <p:cNvPr id="13" name="TextBox 12">
            <a:extLst>
              <a:ext uri="{FF2B5EF4-FFF2-40B4-BE49-F238E27FC236}">
                <a16:creationId xmlns:a16="http://schemas.microsoft.com/office/drawing/2014/main" id="{02280D50-9D60-4777-8603-3E3A4C199FAB}"/>
              </a:ext>
            </a:extLst>
          </p:cNvPr>
          <p:cNvSpPr txBox="1"/>
          <p:nvPr/>
        </p:nvSpPr>
        <p:spPr>
          <a:xfrm>
            <a:off x="1566199" y="3452438"/>
            <a:ext cx="4017446" cy="246221"/>
          </a:xfrm>
          <a:prstGeom prst="rect">
            <a:avLst/>
          </a:prstGeom>
          <a:solidFill>
            <a:schemeClr val="accent5">
              <a:lumMod val="20000"/>
              <a:lumOff val="80000"/>
            </a:schemeClr>
          </a:solidFill>
        </p:spPr>
        <p:txBody>
          <a:bodyPr wrap="none" rtlCol="0">
            <a:spAutoFit/>
          </a:bodyPr>
          <a:lstStyle/>
          <a:p>
            <a:r>
              <a:rPr lang="en-US" sz="1000" dirty="0"/>
              <a:t>Prediction Results of Sign 90 (First Set) and Sign 100 (Second Set).</a:t>
            </a:r>
            <a:endParaRPr lang="en-AU" sz="1000" dirty="0"/>
          </a:p>
        </p:txBody>
      </p:sp>
      <p:sp>
        <p:nvSpPr>
          <p:cNvPr id="14" name="TextBox 13">
            <a:extLst>
              <a:ext uri="{FF2B5EF4-FFF2-40B4-BE49-F238E27FC236}">
                <a16:creationId xmlns:a16="http://schemas.microsoft.com/office/drawing/2014/main" id="{CCB40875-973E-443B-82E2-7885D02C5780}"/>
              </a:ext>
            </a:extLst>
          </p:cNvPr>
          <p:cNvSpPr txBox="1"/>
          <p:nvPr/>
        </p:nvSpPr>
        <p:spPr>
          <a:xfrm>
            <a:off x="1580374" y="4753162"/>
            <a:ext cx="4017446" cy="246221"/>
          </a:xfrm>
          <a:prstGeom prst="rect">
            <a:avLst/>
          </a:prstGeom>
          <a:solidFill>
            <a:schemeClr val="accent5">
              <a:lumMod val="20000"/>
              <a:lumOff val="80000"/>
            </a:schemeClr>
          </a:solidFill>
        </p:spPr>
        <p:txBody>
          <a:bodyPr wrap="none" rtlCol="0">
            <a:spAutoFit/>
          </a:bodyPr>
          <a:lstStyle/>
          <a:p>
            <a:r>
              <a:rPr lang="en-US" sz="1000" dirty="0"/>
              <a:t>Prediction Results of Sign 110 (First Set) and Sign 60 (Second Set).</a:t>
            </a:r>
            <a:endParaRPr lang="en-AU" sz="1000" dirty="0"/>
          </a:p>
        </p:txBody>
      </p:sp>
      <p:sp>
        <p:nvSpPr>
          <p:cNvPr id="15" name="TextBox 14">
            <a:extLst>
              <a:ext uri="{FF2B5EF4-FFF2-40B4-BE49-F238E27FC236}">
                <a16:creationId xmlns:a16="http://schemas.microsoft.com/office/drawing/2014/main" id="{E0ACDFB6-3F90-4470-A46C-C13F395656B5}"/>
              </a:ext>
            </a:extLst>
          </p:cNvPr>
          <p:cNvSpPr txBox="1"/>
          <p:nvPr/>
        </p:nvSpPr>
        <p:spPr>
          <a:xfrm>
            <a:off x="1548476" y="6043334"/>
            <a:ext cx="4089581" cy="246221"/>
          </a:xfrm>
          <a:prstGeom prst="rect">
            <a:avLst/>
          </a:prstGeom>
          <a:solidFill>
            <a:schemeClr val="accent5">
              <a:lumMod val="20000"/>
              <a:lumOff val="80000"/>
            </a:schemeClr>
          </a:solidFill>
        </p:spPr>
        <p:txBody>
          <a:bodyPr wrap="none" rtlCol="0">
            <a:spAutoFit/>
          </a:bodyPr>
          <a:lstStyle/>
          <a:p>
            <a:r>
              <a:rPr lang="en-US" sz="1000" dirty="0"/>
              <a:t>Prediction Results of Sign 20 (First Set) and Sign 40 (Second Set).</a:t>
            </a:r>
            <a:endParaRPr lang="en-AU" sz="1000" dirty="0"/>
          </a:p>
        </p:txBody>
      </p:sp>
      <p:sp>
        <p:nvSpPr>
          <p:cNvPr id="17" name="Slide Number Placeholder 4">
            <a:extLst>
              <a:ext uri="{FF2B5EF4-FFF2-40B4-BE49-F238E27FC236}">
                <a16:creationId xmlns:a16="http://schemas.microsoft.com/office/drawing/2014/main" id="{8EC10EE6-4303-48CB-B46A-15186DE9D470}"/>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11</a:t>
            </a:fld>
            <a:endParaRPr lang="en-US" dirty="0"/>
          </a:p>
        </p:txBody>
      </p:sp>
    </p:spTree>
    <p:extLst>
      <p:ext uri="{BB962C8B-B14F-4D97-AF65-F5344CB8AC3E}">
        <p14:creationId xmlns:p14="http://schemas.microsoft.com/office/powerpoint/2010/main" val="246744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B62BD3-C56F-4FE0-BB4A-69E1FAFFC232}"/>
              </a:ext>
            </a:extLst>
          </p:cNvPr>
          <p:cNvSpPr>
            <a:spLocks noGrp="1"/>
          </p:cNvSpPr>
          <p:nvPr>
            <p:ph type="sldNum" sz="quarter" idx="12"/>
          </p:nvPr>
        </p:nvSpPr>
        <p:spPr/>
        <p:txBody>
          <a:bodyPr/>
          <a:lstStyle/>
          <a:p>
            <a:fld id="{2BB9ACDB-B634-2347-95A4-245F21F5473B}" type="slidenum">
              <a:rPr lang="en-US" smtClean="0"/>
              <a:t>12</a:t>
            </a:fld>
            <a:endParaRPr lang="en-US"/>
          </a:p>
        </p:txBody>
      </p:sp>
      <p:graphicFrame>
        <p:nvGraphicFramePr>
          <p:cNvPr id="5" name="Table 4">
            <a:extLst>
              <a:ext uri="{FF2B5EF4-FFF2-40B4-BE49-F238E27FC236}">
                <a16:creationId xmlns:a16="http://schemas.microsoft.com/office/drawing/2014/main" id="{8FED56B8-C1F0-4E1C-8E92-07663C26B64E}"/>
              </a:ext>
            </a:extLst>
          </p:cNvPr>
          <p:cNvGraphicFramePr>
            <a:graphicFrameLocks noGrp="1"/>
          </p:cNvGraphicFramePr>
          <p:nvPr>
            <p:extLst>
              <p:ext uri="{D42A27DB-BD31-4B8C-83A1-F6EECF244321}">
                <p14:modId xmlns:p14="http://schemas.microsoft.com/office/powerpoint/2010/main" val="3563365122"/>
              </p:ext>
            </p:extLst>
          </p:nvPr>
        </p:nvGraphicFramePr>
        <p:xfrm>
          <a:off x="510367" y="1031356"/>
          <a:ext cx="3923414" cy="2449350"/>
        </p:xfrm>
        <a:graphic>
          <a:graphicData uri="http://schemas.openxmlformats.org/drawingml/2006/table">
            <a:tbl>
              <a:tblPr>
                <a:tableStyleId>{5FD0F851-EC5A-4D38-B0AD-8093EC10F338}</a:tableStyleId>
              </a:tblPr>
              <a:tblGrid>
                <a:gridCol w="851096">
                  <a:extLst>
                    <a:ext uri="{9D8B030D-6E8A-4147-A177-3AD203B41FA5}">
                      <a16:colId xmlns:a16="http://schemas.microsoft.com/office/drawing/2014/main" val="1956322220"/>
                    </a:ext>
                  </a:extLst>
                </a:gridCol>
                <a:gridCol w="977556">
                  <a:extLst>
                    <a:ext uri="{9D8B030D-6E8A-4147-A177-3AD203B41FA5}">
                      <a16:colId xmlns:a16="http://schemas.microsoft.com/office/drawing/2014/main" val="2361031639"/>
                    </a:ext>
                  </a:extLst>
                </a:gridCol>
                <a:gridCol w="735493">
                  <a:extLst>
                    <a:ext uri="{9D8B030D-6E8A-4147-A177-3AD203B41FA5}">
                      <a16:colId xmlns:a16="http://schemas.microsoft.com/office/drawing/2014/main" val="3280870187"/>
                    </a:ext>
                  </a:extLst>
                </a:gridCol>
                <a:gridCol w="1359269">
                  <a:extLst>
                    <a:ext uri="{9D8B030D-6E8A-4147-A177-3AD203B41FA5}">
                      <a16:colId xmlns:a16="http://schemas.microsoft.com/office/drawing/2014/main" val="1377625745"/>
                    </a:ext>
                  </a:extLst>
                </a:gridCol>
              </a:tblGrid>
              <a:tr h="180527">
                <a:tc rowSpan="2">
                  <a:txBody>
                    <a:bodyPr/>
                    <a:lstStyle/>
                    <a:p>
                      <a:pPr algn="ctr"/>
                      <a:r>
                        <a:rPr lang="en-US" sz="1100" b="1" dirty="0">
                          <a:effectLst/>
                        </a:rPr>
                        <a:t>Speed Limit</a:t>
                      </a:r>
                      <a:endParaRPr lang="en-AU" sz="110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gridSpan="2">
                  <a:txBody>
                    <a:bodyPr/>
                    <a:lstStyle/>
                    <a:p>
                      <a:pPr algn="ctr"/>
                      <a:r>
                        <a:rPr lang="en-US" sz="1200" b="1" dirty="0">
                          <a:effectLst/>
                        </a:rPr>
                        <a:t>Accuracy (%)</a:t>
                      </a:r>
                      <a:endParaRPr lang="en-AU" sz="1200" b="1" i="1"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AU"/>
                    </a:p>
                  </a:txBody>
                  <a:tcPr/>
                </a:tc>
                <a:tc rowSpan="2">
                  <a:txBody>
                    <a:bodyPr/>
                    <a:lstStyle/>
                    <a:p>
                      <a:pPr algn="ctr"/>
                      <a:r>
                        <a:rPr lang="en-US" sz="1100" b="1" dirty="0">
                          <a:effectLst/>
                        </a:rPr>
                        <a:t>Misclassifications (%)</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431807"/>
                  </a:ext>
                </a:extLst>
              </a:tr>
              <a:tr h="348543">
                <a:tc vMerge="1">
                  <a:txBody>
                    <a:bodyPr/>
                    <a:lstStyle/>
                    <a:p>
                      <a:endParaRPr lang="en-AU"/>
                    </a:p>
                  </a:txBody>
                  <a:tcPr/>
                </a:tc>
                <a:tc>
                  <a:txBody>
                    <a:bodyPr/>
                    <a:lstStyle/>
                    <a:p>
                      <a:pPr algn="ctr"/>
                      <a:r>
                        <a:rPr lang="en-US" sz="1100" b="1" dirty="0">
                          <a:effectLst/>
                        </a:rPr>
                        <a:t>Attribute Wise</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100" b="1" dirty="0">
                          <a:effectLst/>
                        </a:rPr>
                        <a:t>Pixel Wise</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95555472"/>
                  </a:ext>
                </a:extLst>
              </a:tr>
              <a:tr h="174357">
                <a:tc>
                  <a:txBody>
                    <a:bodyPr/>
                    <a:lstStyle/>
                    <a:p>
                      <a:pPr algn="l"/>
                      <a:r>
                        <a:rPr lang="en-US" sz="1100">
                          <a:effectLst/>
                        </a:rPr>
                        <a:t>Sign 10</a:t>
                      </a:r>
                      <a:endParaRPr lang="en-AU" sz="110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a:effectLst/>
                        </a:rPr>
                        <a:t>50.00</a:t>
                      </a:r>
                      <a:endParaRPr lang="en-AU" sz="110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dirty="0">
                          <a:effectLst/>
                        </a:rPr>
                        <a:t>48.00</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dirty="0">
                          <a:effectLst/>
                        </a:rPr>
                        <a:t>0.94</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56864200"/>
                  </a:ext>
                </a:extLst>
              </a:tr>
              <a:tr h="174357">
                <a:tc>
                  <a:txBody>
                    <a:bodyPr/>
                    <a:lstStyle/>
                    <a:p>
                      <a:pPr algn="l"/>
                      <a:r>
                        <a:rPr lang="en-US" sz="1100">
                          <a:effectLst/>
                        </a:rPr>
                        <a:t>Sign 20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33.34</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13.00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1.89</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4912055"/>
                  </a:ext>
                </a:extLst>
              </a:tr>
              <a:tr h="174357">
                <a:tc>
                  <a:txBody>
                    <a:bodyPr/>
                    <a:lstStyle/>
                    <a:p>
                      <a:pPr algn="l"/>
                      <a:r>
                        <a:rPr lang="en-US" sz="1100">
                          <a:effectLst/>
                        </a:rPr>
                        <a:t>Sign 30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0.94</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70020731"/>
                  </a:ext>
                </a:extLst>
              </a:tr>
              <a:tr h="174357">
                <a:tc>
                  <a:txBody>
                    <a:bodyPr/>
                    <a:lstStyle/>
                    <a:p>
                      <a:pPr algn="l"/>
                      <a:r>
                        <a:rPr lang="en-US" sz="1100">
                          <a:effectLst/>
                        </a:rPr>
                        <a:t>Sign 40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33.34</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28.00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0.94</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73100309"/>
                  </a:ext>
                </a:extLst>
              </a:tr>
              <a:tr h="174357">
                <a:tc>
                  <a:txBody>
                    <a:bodyPr/>
                    <a:lstStyle/>
                    <a:p>
                      <a:pPr algn="l"/>
                      <a:r>
                        <a:rPr lang="en-US" sz="1100">
                          <a:effectLst/>
                        </a:rPr>
                        <a:t>Sign 50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04079700"/>
                  </a:ext>
                </a:extLst>
              </a:tr>
              <a:tr h="174357">
                <a:tc>
                  <a:txBody>
                    <a:bodyPr/>
                    <a:lstStyle/>
                    <a:p>
                      <a:pPr algn="l"/>
                      <a:r>
                        <a:rPr lang="en-US" sz="1100">
                          <a:effectLst/>
                        </a:rPr>
                        <a:t>Sign 60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66.69</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36.00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13357009"/>
                  </a:ext>
                </a:extLst>
              </a:tr>
              <a:tr h="174357">
                <a:tc>
                  <a:txBody>
                    <a:bodyPr/>
                    <a:lstStyle/>
                    <a:p>
                      <a:pPr algn="l"/>
                      <a:r>
                        <a:rPr lang="en-US" sz="1100">
                          <a:effectLst/>
                        </a:rPr>
                        <a:t>Sign 70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14.29</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12.00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5222479"/>
                  </a:ext>
                </a:extLst>
              </a:tr>
              <a:tr h="174357">
                <a:tc>
                  <a:txBody>
                    <a:bodyPr/>
                    <a:lstStyle/>
                    <a:p>
                      <a:pPr algn="l"/>
                      <a:r>
                        <a:rPr lang="en-US" sz="1100">
                          <a:effectLst/>
                        </a:rPr>
                        <a:t>Sign 80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100.00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76.00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73573541"/>
                  </a:ext>
                </a:extLst>
              </a:tr>
              <a:tr h="174357">
                <a:tc>
                  <a:txBody>
                    <a:bodyPr/>
                    <a:lstStyle/>
                    <a:p>
                      <a:pPr algn="l"/>
                      <a:r>
                        <a:rPr lang="en-US" sz="1100">
                          <a:effectLst/>
                        </a:rPr>
                        <a:t>Sign 90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50.00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50.97</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0.94</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53113546"/>
                  </a:ext>
                </a:extLst>
              </a:tr>
              <a:tr h="174357">
                <a:tc>
                  <a:txBody>
                    <a:bodyPr/>
                    <a:lstStyle/>
                    <a:p>
                      <a:pPr algn="l"/>
                      <a:r>
                        <a:rPr lang="en-US" sz="1100">
                          <a:effectLst/>
                        </a:rPr>
                        <a:t>Sign 100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75.00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46.00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0.94</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3123798"/>
                  </a:ext>
                </a:extLst>
              </a:tr>
              <a:tr h="174357">
                <a:tc>
                  <a:txBody>
                    <a:bodyPr/>
                    <a:lstStyle/>
                    <a:p>
                      <a:pPr algn="l"/>
                      <a:r>
                        <a:rPr lang="en-US" sz="1100">
                          <a:effectLst/>
                        </a:rPr>
                        <a:t>Sign 110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50.00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36.00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03499278"/>
                  </a:ext>
                </a:extLst>
              </a:tr>
            </a:tbl>
          </a:graphicData>
        </a:graphic>
      </p:graphicFrame>
      <p:graphicFrame>
        <p:nvGraphicFramePr>
          <p:cNvPr id="6" name="Table 5">
            <a:extLst>
              <a:ext uri="{FF2B5EF4-FFF2-40B4-BE49-F238E27FC236}">
                <a16:creationId xmlns:a16="http://schemas.microsoft.com/office/drawing/2014/main" id="{D70510FF-3539-4983-8DC5-DD5FB31F547E}"/>
              </a:ext>
            </a:extLst>
          </p:cNvPr>
          <p:cNvGraphicFramePr>
            <a:graphicFrameLocks noGrp="1"/>
          </p:cNvGraphicFramePr>
          <p:nvPr>
            <p:extLst>
              <p:ext uri="{D42A27DB-BD31-4B8C-83A1-F6EECF244321}">
                <p14:modId xmlns:p14="http://schemas.microsoft.com/office/powerpoint/2010/main" val="2431056179"/>
              </p:ext>
            </p:extLst>
          </p:nvPr>
        </p:nvGraphicFramePr>
        <p:xfrm>
          <a:off x="2445487" y="3934035"/>
          <a:ext cx="4529472" cy="2478256"/>
        </p:xfrm>
        <a:graphic>
          <a:graphicData uri="http://schemas.openxmlformats.org/drawingml/2006/table">
            <a:tbl>
              <a:tblPr>
                <a:tableStyleId>{5FD0F851-EC5A-4D38-B0AD-8093EC10F338}</a:tableStyleId>
              </a:tblPr>
              <a:tblGrid>
                <a:gridCol w="1717409">
                  <a:extLst>
                    <a:ext uri="{9D8B030D-6E8A-4147-A177-3AD203B41FA5}">
                      <a16:colId xmlns:a16="http://schemas.microsoft.com/office/drawing/2014/main" val="2566133331"/>
                    </a:ext>
                  </a:extLst>
                </a:gridCol>
                <a:gridCol w="1164280">
                  <a:extLst>
                    <a:ext uri="{9D8B030D-6E8A-4147-A177-3AD203B41FA5}">
                      <a16:colId xmlns:a16="http://schemas.microsoft.com/office/drawing/2014/main" val="494369696"/>
                    </a:ext>
                  </a:extLst>
                </a:gridCol>
                <a:gridCol w="1647783">
                  <a:extLst>
                    <a:ext uri="{9D8B030D-6E8A-4147-A177-3AD203B41FA5}">
                      <a16:colId xmlns:a16="http://schemas.microsoft.com/office/drawing/2014/main" val="2694576405"/>
                    </a:ext>
                  </a:extLst>
                </a:gridCol>
              </a:tblGrid>
              <a:tr h="284316">
                <a:tc>
                  <a:txBody>
                    <a:bodyPr/>
                    <a:lstStyle/>
                    <a:p>
                      <a:pPr algn="ctr"/>
                      <a:r>
                        <a:rPr lang="en-US" sz="1100" b="1" dirty="0">
                          <a:effectLst/>
                        </a:rPr>
                        <a:t>Speed Limit</a:t>
                      </a:r>
                      <a:endParaRPr lang="en-AU" sz="110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100" b="1" dirty="0">
                          <a:effectLst/>
                        </a:rPr>
                        <a:t>Accuracy (%)</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100" b="1" dirty="0">
                          <a:effectLst/>
                        </a:rPr>
                        <a:t>Misclassifications (%)</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849359"/>
                  </a:ext>
                </a:extLst>
              </a:tr>
              <a:tr h="169091">
                <a:tc>
                  <a:txBody>
                    <a:bodyPr/>
                    <a:lstStyle/>
                    <a:p>
                      <a:pPr algn="l"/>
                      <a:r>
                        <a:rPr lang="en-US" sz="1100" dirty="0">
                          <a:effectLst/>
                        </a:rPr>
                        <a:t>Sign 10</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dirty="0">
                          <a:effectLst/>
                        </a:rPr>
                        <a:t>50.00</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dirty="0">
                          <a:effectLst/>
                        </a:rPr>
                        <a:t>0.027</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62086131"/>
                  </a:ext>
                </a:extLst>
              </a:tr>
              <a:tr h="169091">
                <a:tc>
                  <a:txBody>
                    <a:bodyPr/>
                    <a:lstStyle/>
                    <a:p>
                      <a:pPr algn="l"/>
                      <a:r>
                        <a:rPr lang="en-US" sz="1100" dirty="0">
                          <a:effectLst/>
                        </a:rPr>
                        <a:t>Sign 20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783599595"/>
                  </a:ext>
                </a:extLst>
              </a:tr>
              <a:tr h="169091">
                <a:tc>
                  <a:txBody>
                    <a:bodyPr/>
                    <a:lstStyle/>
                    <a:p>
                      <a:pPr algn="l"/>
                      <a:r>
                        <a:rPr lang="en-US" sz="1100" dirty="0">
                          <a:effectLst/>
                        </a:rPr>
                        <a:t>Sign 30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27459944"/>
                  </a:ext>
                </a:extLst>
              </a:tr>
              <a:tr h="169091">
                <a:tc>
                  <a:txBody>
                    <a:bodyPr/>
                    <a:lstStyle/>
                    <a:p>
                      <a:pPr algn="l"/>
                      <a:r>
                        <a:rPr lang="en-US" sz="1100">
                          <a:effectLst/>
                        </a:rPr>
                        <a:t>Sign 40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310751023"/>
                  </a:ext>
                </a:extLst>
              </a:tr>
              <a:tr h="169091">
                <a:tc>
                  <a:txBody>
                    <a:bodyPr/>
                    <a:lstStyle/>
                    <a:p>
                      <a:pPr algn="l"/>
                      <a:r>
                        <a:rPr lang="en-US" sz="1100">
                          <a:effectLst/>
                        </a:rPr>
                        <a:t>Sign 50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662417740"/>
                  </a:ext>
                </a:extLst>
              </a:tr>
              <a:tr h="169091">
                <a:tc>
                  <a:txBody>
                    <a:bodyPr/>
                    <a:lstStyle/>
                    <a:p>
                      <a:pPr algn="l"/>
                      <a:r>
                        <a:rPr lang="en-US" sz="1100">
                          <a:effectLst/>
                        </a:rPr>
                        <a:t>Sign 60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3052751636"/>
                  </a:ext>
                </a:extLst>
              </a:tr>
              <a:tr h="169091">
                <a:tc>
                  <a:txBody>
                    <a:bodyPr/>
                    <a:lstStyle/>
                    <a:p>
                      <a:pPr algn="l"/>
                      <a:r>
                        <a:rPr lang="en-US" sz="1100">
                          <a:effectLst/>
                        </a:rPr>
                        <a:t>Sign 70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85.71</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0.027</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90631086"/>
                  </a:ext>
                </a:extLst>
              </a:tr>
              <a:tr h="169091">
                <a:tc>
                  <a:txBody>
                    <a:bodyPr/>
                    <a:lstStyle/>
                    <a:p>
                      <a:pPr algn="l"/>
                      <a:r>
                        <a:rPr lang="en-US" sz="1100">
                          <a:effectLst/>
                        </a:rPr>
                        <a:t>Sign 80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193613223"/>
                  </a:ext>
                </a:extLst>
              </a:tr>
              <a:tr h="169091">
                <a:tc>
                  <a:txBody>
                    <a:bodyPr/>
                    <a:lstStyle/>
                    <a:p>
                      <a:pPr algn="l"/>
                      <a:r>
                        <a:rPr lang="en-US" sz="1100">
                          <a:effectLst/>
                        </a:rPr>
                        <a:t>Sign 90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956752854"/>
                  </a:ext>
                </a:extLst>
              </a:tr>
              <a:tr h="169091">
                <a:tc>
                  <a:txBody>
                    <a:bodyPr/>
                    <a:lstStyle/>
                    <a:p>
                      <a:pPr algn="l"/>
                      <a:r>
                        <a:rPr lang="en-US" sz="1100">
                          <a:effectLst/>
                        </a:rPr>
                        <a:t>Sign 100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4206981168"/>
                  </a:ext>
                </a:extLst>
              </a:tr>
              <a:tr h="169091">
                <a:tc>
                  <a:txBody>
                    <a:bodyPr/>
                    <a:lstStyle/>
                    <a:p>
                      <a:pPr algn="l"/>
                      <a:r>
                        <a:rPr lang="en-US" sz="1100">
                          <a:effectLst/>
                        </a:rPr>
                        <a:t>Sign 110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3922175388"/>
                  </a:ext>
                </a:extLst>
              </a:tr>
              <a:tr h="333939">
                <a:tc>
                  <a:txBody>
                    <a:bodyPr/>
                    <a:lstStyle/>
                    <a:p>
                      <a:pPr algn="l"/>
                      <a:r>
                        <a:rPr lang="en-US" sz="1100">
                          <a:effectLst/>
                        </a:rPr>
                        <a:t>Non-signs (False alarm)</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3579850946"/>
                  </a:ext>
                </a:extLst>
              </a:tr>
            </a:tbl>
          </a:graphicData>
        </a:graphic>
      </p:graphicFrame>
      <p:graphicFrame>
        <p:nvGraphicFramePr>
          <p:cNvPr id="7" name="Table 6">
            <a:extLst>
              <a:ext uri="{FF2B5EF4-FFF2-40B4-BE49-F238E27FC236}">
                <a16:creationId xmlns:a16="http://schemas.microsoft.com/office/drawing/2014/main" id="{F84B76BC-6593-427F-A2B1-52E0D1CACAE9}"/>
              </a:ext>
            </a:extLst>
          </p:cNvPr>
          <p:cNvGraphicFramePr>
            <a:graphicFrameLocks noGrp="1"/>
          </p:cNvGraphicFramePr>
          <p:nvPr>
            <p:extLst>
              <p:ext uri="{D42A27DB-BD31-4B8C-83A1-F6EECF244321}">
                <p14:modId xmlns:p14="http://schemas.microsoft.com/office/powerpoint/2010/main" val="894422320"/>
              </p:ext>
            </p:extLst>
          </p:nvPr>
        </p:nvGraphicFramePr>
        <p:xfrm>
          <a:off x="5071732" y="1137678"/>
          <a:ext cx="3802904" cy="2383511"/>
        </p:xfrm>
        <a:graphic>
          <a:graphicData uri="http://schemas.openxmlformats.org/drawingml/2006/table">
            <a:tbl>
              <a:tblPr>
                <a:tableStyleId>{5FD0F851-EC5A-4D38-B0AD-8093EC10F338}</a:tableStyleId>
              </a:tblPr>
              <a:tblGrid>
                <a:gridCol w="796694">
                  <a:extLst>
                    <a:ext uri="{9D8B030D-6E8A-4147-A177-3AD203B41FA5}">
                      <a16:colId xmlns:a16="http://schemas.microsoft.com/office/drawing/2014/main" val="3596380191"/>
                    </a:ext>
                  </a:extLst>
                </a:gridCol>
                <a:gridCol w="1667437">
                  <a:extLst>
                    <a:ext uri="{9D8B030D-6E8A-4147-A177-3AD203B41FA5}">
                      <a16:colId xmlns:a16="http://schemas.microsoft.com/office/drawing/2014/main" val="578034809"/>
                    </a:ext>
                  </a:extLst>
                </a:gridCol>
                <a:gridCol w="1338773">
                  <a:extLst>
                    <a:ext uri="{9D8B030D-6E8A-4147-A177-3AD203B41FA5}">
                      <a16:colId xmlns:a16="http://schemas.microsoft.com/office/drawing/2014/main" val="4157009841"/>
                    </a:ext>
                  </a:extLst>
                </a:gridCol>
              </a:tblGrid>
              <a:tr h="366694">
                <a:tc>
                  <a:txBody>
                    <a:bodyPr/>
                    <a:lstStyle/>
                    <a:p>
                      <a:pPr algn="ctr"/>
                      <a:r>
                        <a:rPr lang="en-US" sz="1100" b="1" dirty="0">
                          <a:effectLst/>
                        </a:rPr>
                        <a:t>Speed Limit</a:t>
                      </a:r>
                      <a:endParaRPr lang="en-AU" sz="110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100" b="1" dirty="0">
                          <a:effectLst/>
                        </a:rPr>
                        <a:t>Attribute Wise Accuracy (%)</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100" b="1" dirty="0">
                          <a:effectLst/>
                        </a:rPr>
                        <a:t>Misclassifications (%)</a:t>
                      </a:r>
                      <a:endParaRPr lang="en-AU" sz="11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532289"/>
                  </a:ext>
                </a:extLst>
              </a:tr>
              <a:tr h="183347">
                <a:tc>
                  <a:txBody>
                    <a:bodyPr/>
                    <a:lstStyle/>
                    <a:p>
                      <a:pPr algn="l"/>
                      <a:r>
                        <a:rPr lang="en-US" sz="1100" dirty="0">
                          <a:effectLst/>
                        </a:rPr>
                        <a:t>Sign 10</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a:effectLst/>
                        </a:rPr>
                        <a:t>50.00</a:t>
                      </a:r>
                      <a:endParaRPr lang="en-AU" sz="110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58030491"/>
                  </a:ext>
                </a:extLst>
              </a:tr>
              <a:tr h="183347">
                <a:tc>
                  <a:txBody>
                    <a:bodyPr/>
                    <a:lstStyle/>
                    <a:p>
                      <a:pPr algn="l"/>
                      <a:r>
                        <a:rPr lang="en-US" sz="1100">
                          <a:effectLst/>
                        </a:rPr>
                        <a:t>Sign 20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100.00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61119889"/>
                  </a:ext>
                </a:extLst>
              </a:tr>
              <a:tr h="183347">
                <a:tc>
                  <a:txBody>
                    <a:bodyPr/>
                    <a:lstStyle/>
                    <a:p>
                      <a:pPr algn="l"/>
                      <a:r>
                        <a:rPr lang="en-US" sz="1100">
                          <a:effectLst/>
                        </a:rPr>
                        <a:t>Sign 30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690918688"/>
                  </a:ext>
                </a:extLst>
              </a:tr>
              <a:tr h="183347">
                <a:tc>
                  <a:txBody>
                    <a:bodyPr/>
                    <a:lstStyle/>
                    <a:p>
                      <a:pPr algn="l"/>
                      <a:r>
                        <a:rPr lang="en-US" sz="1100">
                          <a:effectLst/>
                        </a:rPr>
                        <a:t>Sign 40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33.33</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845151727"/>
                  </a:ext>
                </a:extLst>
              </a:tr>
              <a:tr h="183347">
                <a:tc>
                  <a:txBody>
                    <a:bodyPr/>
                    <a:lstStyle/>
                    <a:p>
                      <a:pPr algn="l"/>
                      <a:r>
                        <a:rPr lang="en-US" sz="1100">
                          <a:effectLst/>
                        </a:rPr>
                        <a:t>Sign 50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100.00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00668527"/>
                  </a:ext>
                </a:extLst>
              </a:tr>
              <a:tr h="183347">
                <a:tc>
                  <a:txBody>
                    <a:bodyPr/>
                    <a:lstStyle/>
                    <a:p>
                      <a:pPr algn="l"/>
                      <a:r>
                        <a:rPr lang="en-US" sz="1100">
                          <a:effectLst/>
                        </a:rPr>
                        <a:t>Sign 60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16.67</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2.17</a:t>
                      </a:r>
                      <a:endParaRPr lang="en-AU" sz="11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7079856"/>
                  </a:ext>
                </a:extLst>
              </a:tr>
              <a:tr h="183347">
                <a:tc>
                  <a:txBody>
                    <a:bodyPr/>
                    <a:lstStyle/>
                    <a:p>
                      <a:pPr algn="l"/>
                      <a:r>
                        <a:rPr lang="en-US" sz="1100">
                          <a:effectLst/>
                        </a:rPr>
                        <a:t>Sign 70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85.71</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07290624"/>
                  </a:ext>
                </a:extLst>
              </a:tr>
              <a:tr h="183347">
                <a:tc>
                  <a:txBody>
                    <a:bodyPr/>
                    <a:lstStyle/>
                    <a:p>
                      <a:pPr algn="l"/>
                      <a:r>
                        <a:rPr lang="en-US" sz="1100">
                          <a:effectLst/>
                        </a:rPr>
                        <a:t>Sign 80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91743026"/>
                  </a:ext>
                </a:extLst>
              </a:tr>
              <a:tr h="183347">
                <a:tc>
                  <a:txBody>
                    <a:bodyPr/>
                    <a:lstStyle/>
                    <a:p>
                      <a:pPr algn="l"/>
                      <a:r>
                        <a:rPr lang="en-US" sz="1100">
                          <a:effectLst/>
                        </a:rPr>
                        <a:t>Sign 90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97090242"/>
                  </a:ext>
                </a:extLst>
              </a:tr>
              <a:tr h="183347">
                <a:tc>
                  <a:txBody>
                    <a:bodyPr/>
                    <a:lstStyle/>
                    <a:p>
                      <a:pPr algn="l"/>
                      <a:r>
                        <a:rPr lang="en-US" sz="1100">
                          <a:effectLst/>
                        </a:rPr>
                        <a:t>Sign 100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a:effectLst/>
                        </a:rPr>
                        <a:t>50.00</a:t>
                      </a:r>
                      <a:endParaRPr lang="en-AU"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0.00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24682939"/>
                  </a:ext>
                </a:extLst>
              </a:tr>
              <a:tr h="183347">
                <a:tc>
                  <a:txBody>
                    <a:bodyPr/>
                    <a:lstStyle/>
                    <a:p>
                      <a:pPr algn="l"/>
                      <a:r>
                        <a:rPr lang="en-US" sz="1100" dirty="0">
                          <a:effectLst/>
                        </a:rPr>
                        <a:t>Sign 110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75.00</a:t>
                      </a:r>
                      <a:endParaRPr lang="en-AU"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100" dirty="0">
                          <a:effectLst/>
                        </a:rPr>
                        <a:t>2.17</a:t>
                      </a:r>
                      <a:endParaRPr lang="en-AU"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3953881"/>
                  </a:ext>
                </a:extLst>
              </a:tr>
            </a:tbl>
          </a:graphicData>
        </a:graphic>
      </p:graphicFrame>
      <p:sp>
        <p:nvSpPr>
          <p:cNvPr id="8" name="TextBox 7">
            <a:extLst>
              <a:ext uri="{FF2B5EF4-FFF2-40B4-BE49-F238E27FC236}">
                <a16:creationId xmlns:a16="http://schemas.microsoft.com/office/drawing/2014/main" id="{8A0C8249-9584-49DA-BDE6-C7590A749118}"/>
              </a:ext>
            </a:extLst>
          </p:cNvPr>
          <p:cNvSpPr txBox="1"/>
          <p:nvPr/>
        </p:nvSpPr>
        <p:spPr>
          <a:xfrm>
            <a:off x="87270" y="725615"/>
            <a:ext cx="4697381" cy="230832"/>
          </a:xfrm>
          <a:prstGeom prst="rect">
            <a:avLst/>
          </a:prstGeom>
          <a:solidFill>
            <a:schemeClr val="accent5">
              <a:lumMod val="20000"/>
              <a:lumOff val="80000"/>
            </a:schemeClr>
          </a:solidFill>
        </p:spPr>
        <p:txBody>
          <a:bodyPr wrap="square" rtlCol="0">
            <a:spAutoFit/>
          </a:bodyPr>
          <a:lstStyle/>
          <a:p>
            <a:pPr algn="ctr"/>
            <a:r>
              <a:rPr lang="en-US" sz="900" dirty="0">
                <a:solidFill>
                  <a:schemeClr val="accent3"/>
                </a:solidFill>
              </a:rPr>
              <a:t>Best Accuracy and Misclassifications Obtained by the FCN Classification Technique</a:t>
            </a:r>
          </a:p>
        </p:txBody>
      </p:sp>
      <p:sp>
        <p:nvSpPr>
          <p:cNvPr id="9" name="Title 1">
            <a:extLst>
              <a:ext uri="{FF2B5EF4-FFF2-40B4-BE49-F238E27FC236}">
                <a16:creationId xmlns:a16="http://schemas.microsoft.com/office/drawing/2014/main" id="{7F2F6FC0-E1DE-4E73-B14A-EC0521691A89}"/>
              </a:ext>
            </a:extLst>
          </p:cNvPr>
          <p:cNvSpPr txBox="1">
            <a:spLocks/>
          </p:cNvSpPr>
          <p:nvPr/>
        </p:nvSpPr>
        <p:spPr>
          <a:xfrm>
            <a:off x="87270" y="92632"/>
            <a:ext cx="2828260" cy="534987"/>
          </a:xfrm>
          <a:prstGeom prst="rect">
            <a:avLst/>
          </a:prstGeom>
          <a:solidFill>
            <a:schemeClr val="accent1">
              <a:lumMod val="60000"/>
              <a:lumOff val="40000"/>
            </a:schemeClr>
          </a:solidFill>
        </p:spPr>
        <p:txBody>
          <a:bodyPr vert="horz" lIns="91440" tIns="45720" rIns="91440" bIns="45720" rtlCol="0" anchor="ctr">
            <a:noAutofit/>
          </a:bodyPr>
          <a:lstStyle>
            <a:lvl1pPr algn="l" defTabSz="457200" rtl="0" eaLnBrk="1" latinLnBrk="0" hangingPunct="1">
              <a:spcBef>
                <a:spcPct val="0"/>
              </a:spcBef>
              <a:buNone/>
              <a:defRPr sz="3000" kern="1200">
                <a:solidFill>
                  <a:srgbClr val="58595B"/>
                </a:solidFill>
                <a:latin typeface="Arial" panose="020B0604020202020204"/>
                <a:ea typeface="+mj-ea"/>
                <a:cs typeface="Arial" panose="020B0604020202020204"/>
              </a:defRPr>
            </a:lvl1pPr>
          </a:lstStyle>
          <a:p>
            <a:r>
              <a:rPr lang="en-US" sz="2800" dirty="0"/>
              <a:t>Numeric Results</a:t>
            </a:r>
            <a:endParaRPr lang="en-AU" sz="2800" dirty="0"/>
          </a:p>
        </p:txBody>
      </p:sp>
      <p:sp>
        <p:nvSpPr>
          <p:cNvPr id="10" name="TextBox 9">
            <a:extLst>
              <a:ext uri="{FF2B5EF4-FFF2-40B4-BE49-F238E27FC236}">
                <a16:creationId xmlns:a16="http://schemas.microsoft.com/office/drawing/2014/main" id="{3B84E1A8-5353-440E-B18A-FF4189B340D5}"/>
              </a:ext>
            </a:extLst>
          </p:cNvPr>
          <p:cNvSpPr txBox="1"/>
          <p:nvPr/>
        </p:nvSpPr>
        <p:spPr>
          <a:xfrm>
            <a:off x="4944141" y="704349"/>
            <a:ext cx="4093532" cy="369332"/>
          </a:xfrm>
          <a:prstGeom prst="rect">
            <a:avLst/>
          </a:prstGeom>
          <a:solidFill>
            <a:schemeClr val="accent5">
              <a:lumMod val="20000"/>
              <a:lumOff val="80000"/>
            </a:schemeClr>
          </a:solidFill>
        </p:spPr>
        <p:txBody>
          <a:bodyPr wrap="square" rtlCol="0">
            <a:spAutoFit/>
          </a:bodyPr>
          <a:lstStyle/>
          <a:p>
            <a:pPr algn="ctr"/>
            <a:r>
              <a:rPr lang="en-US" sz="900" dirty="0"/>
              <a:t>Best Accuracy and Misclassifications Obtained by the OCR Classifier based Technique</a:t>
            </a:r>
          </a:p>
        </p:txBody>
      </p:sp>
      <p:sp>
        <p:nvSpPr>
          <p:cNvPr id="11" name="TextBox 10">
            <a:extLst>
              <a:ext uri="{FF2B5EF4-FFF2-40B4-BE49-F238E27FC236}">
                <a16:creationId xmlns:a16="http://schemas.microsoft.com/office/drawing/2014/main" id="{8F84E399-C57E-428E-91E2-FAE0EF9B46B3}"/>
              </a:ext>
            </a:extLst>
          </p:cNvPr>
          <p:cNvSpPr txBox="1"/>
          <p:nvPr/>
        </p:nvSpPr>
        <p:spPr>
          <a:xfrm>
            <a:off x="2768022" y="3632344"/>
            <a:ext cx="3802904" cy="230832"/>
          </a:xfrm>
          <a:prstGeom prst="rect">
            <a:avLst/>
          </a:prstGeom>
          <a:solidFill>
            <a:schemeClr val="accent5">
              <a:lumMod val="20000"/>
              <a:lumOff val="80000"/>
            </a:schemeClr>
          </a:solidFill>
        </p:spPr>
        <p:txBody>
          <a:bodyPr wrap="square" rtlCol="0">
            <a:spAutoFit/>
          </a:bodyPr>
          <a:lstStyle/>
          <a:p>
            <a:pPr algn="ctr"/>
            <a:r>
              <a:rPr lang="en-US" sz="900" dirty="0">
                <a:solidFill>
                  <a:schemeClr val="accent3"/>
                </a:solidFill>
              </a:rPr>
              <a:t>Best Accuracy and Misclassifications Obtained by Proposed Technique</a:t>
            </a:r>
          </a:p>
        </p:txBody>
      </p:sp>
      <p:sp>
        <p:nvSpPr>
          <p:cNvPr id="13" name="Slide Number Placeholder 4">
            <a:extLst>
              <a:ext uri="{FF2B5EF4-FFF2-40B4-BE49-F238E27FC236}">
                <a16:creationId xmlns:a16="http://schemas.microsoft.com/office/drawing/2014/main" id="{5BC77EDE-4156-485F-BE11-90D74C1080EC}"/>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12</a:t>
            </a:fld>
            <a:endParaRPr lang="en-US" dirty="0"/>
          </a:p>
        </p:txBody>
      </p:sp>
    </p:spTree>
    <p:extLst>
      <p:ext uri="{BB962C8B-B14F-4D97-AF65-F5344CB8AC3E}">
        <p14:creationId xmlns:p14="http://schemas.microsoft.com/office/powerpoint/2010/main" val="145372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ADB-DA6B-4AF4-8124-9E64883DD25D}"/>
              </a:ext>
            </a:extLst>
          </p:cNvPr>
          <p:cNvSpPr>
            <a:spLocks noGrp="1"/>
          </p:cNvSpPr>
          <p:nvPr>
            <p:ph type="title"/>
          </p:nvPr>
        </p:nvSpPr>
        <p:spPr>
          <a:xfrm>
            <a:off x="457200" y="274638"/>
            <a:ext cx="3742660" cy="534987"/>
          </a:xfrm>
          <a:solidFill>
            <a:schemeClr val="accent1">
              <a:lumMod val="60000"/>
              <a:lumOff val="40000"/>
            </a:schemeClr>
          </a:solidFill>
        </p:spPr>
        <p:txBody>
          <a:bodyPr>
            <a:noAutofit/>
          </a:bodyPr>
          <a:lstStyle/>
          <a:p>
            <a:r>
              <a:rPr lang="en-US" sz="2800" dirty="0"/>
              <a:t>Comparative Analysis</a:t>
            </a:r>
            <a:endParaRPr lang="en-AU" sz="2800" dirty="0"/>
          </a:p>
        </p:txBody>
      </p:sp>
      <p:graphicFrame>
        <p:nvGraphicFramePr>
          <p:cNvPr id="8" name="Table 7">
            <a:extLst>
              <a:ext uri="{FF2B5EF4-FFF2-40B4-BE49-F238E27FC236}">
                <a16:creationId xmlns:a16="http://schemas.microsoft.com/office/drawing/2014/main" id="{EDF7D175-C6D1-49F8-AAB8-26F758B1CF8A}"/>
              </a:ext>
            </a:extLst>
          </p:cNvPr>
          <p:cNvGraphicFramePr>
            <a:graphicFrameLocks noGrp="1"/>
          </p:cNvGraphicFramePr>
          <p:nvPr>
            <p:extLst>
              <p:ext uri="{D42A27DB-BD31-4B8C-83A1-F6EECF244321}">
                <p14:modId xmlns:p14="http://schemas.microsoft.com/office/powerpoint/2010/main" val="2453406635"/>
              </p:ext>
            </p:extLst>
          </p:nvPr>
        </p:nvGraphicFramePr>
        <p:xfrm>
          <a:off x="765544" y="1744203"/>
          <a:ext cx="7655444" cy="4030559"/>
        </p:xfrm>
        <a:graphic>
          <a:graphicData uri="http://schemas.openxmlformats.org/drawingml/2006/table">
            <a:tbl>
              <a:tblPr>
                <a:tableStyleId>{5FD0F851-EC5A-4D38-B0AD-8093EC10F338}</a:tableStyleId>
              </a:tblPr>
              <a:tblGrid>
                <a:gridCol w="1760752">
                  <a:extLst>
                    <a:ext uri="{9D8B030D-6E8A-4147-A177-3AD203B41FA5}">
                      <a16:colId xmlns:a16="http://schemas.microsoft.com/office/drawing/2014/main" val="804232136"/>
                    </a:ext>
                  </a:extLst>
                </a:gridCol>
                <a:gridCol w="1926726">
                  <a:extLst>
                    <a:ext uri="{9D8B030D-6E8A-4147-A177-3AD203B41FA5}">
                      <a16:colId xmlns:a16="http://schemas.microsoft.com/office/drawing/2014/main" val="3124930444"/>
                    </a:ext>
                  </a:extLst>
                </a:gridCol>
                <a:gridCol w="2086000">
                  <a:extLst>
                    <a:ext uri="{9D8B030D-6E8A-4147-A177-3AD203B41FA5}">
                      <a16:colId xmlns:a16="http://schemas.microsoft.com/office/drawing/2014/main" val="3310898437"/>
                    </a:ext>
                  </a:extLst>
                </a:gridCol>
                <a:gridCol w="1881966">
                  <a:extLst>
                    <a:ext uri="{9D8B030D-6E8A-4147-A177-3AD203B41FA5}">
                      <a16:colId xmlns:a16="http://schemas.microsoft.com/office/drawing/2014/main" val="4007446561"/>
                    </a:ext>
                  </a:extLst>
                </a:gridCol>
              </a:tblGrid>
              <a:tr h="251910">
                <a:tc rowSpan="2">
                  <a:txBody>
                    <a:bodyPr/>
                    <a:lstStyle/>
                    <a:p>
                      <a:pPr algn="ctr"/>
                      <a:r>
                        <a:rPr lang="en-US" sz="1600" b="1" dirty="0">
                          <a:effectLst/>
                        </a:rPr>
                        <a:t>Speed Limit</a:t>
                      </a:r>
                      <a:endParaRPr lang="en-AU" sz="1600" b="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gridSpan="3">
                  <a:txBody>
                    <a:bodyPr/>
                    <a:lstStyle/>
                    <a:p>
                      <a:pPr algn="ctr"/>
                      <a:r>
                        <a:rPr lang="en-US" sz="1600" b="1" dirty="0">
                          <a:effectLst/>
                        </a:rPr>
                        <a:t>Attribute Wise Accuracy (%)</a:t>
                      </a:r>
                      <a:endParaRPr lang="en-AU" sz="1600" b="1" i="1"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502648373"/>
                  </a:ext>
                </a:extLst>
              </a:tr>
              <a:tr h="755729">
                <a:tc vMerge="1">
                  <a:txBody>
                    <a:bodyPr/>
                    <a:lstStyle/>
                    <a:p>
                      <a:endParaRPr lang="en-AU"/>
                    </a:p>
                  </a:txBody>
                  <a:tcPr/>
                </a:tc>
                <a:tc>
                  <a:txBody>
                    <a:bodyPr/>
                    <a:lstStyle/>
                    <a:p>
                      <a:pPr algn="ctr"/>
                      <a:r>
                        <a:rPr lang="en-US" sz="1600" b="1" dirty="0">
                          <a:effectLst/>
                        </a:rPr>
                        <a:t>Proposed Technique</a:t>
                      </a:r>
                      <a:endParaRPr lang="en-AU" sz="16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600" b="1" dirty="0">
                          <a:effectLst/>
                        </a:rPr>
                        <a:t>Proposed Technique with OCR</a:t>
                      </a:r>
                      <a:endParaRPr lang="en-AU" sz="16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en-US" sz="1600" b="1" dirty="0">
                          <a:effectLst/>
                        </a:rPr>
                        <a:t>Proposed Technique with FCN</a:t>
                      </a:r>
                      <a:endParaRPr lang="en-AU" sz="1600" b="1" i="1" dirty="0">
                        <a:effectLst/>
                        <a:latin typeface="Times New Roman" panose="02020603050405020304" pitchFamily="18" charset="0"/>
                        <a:ea typeface="SimSun" panose="02010600030101010101" pitchFamily="2" charset="-122"/>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774778"/>
                  </a:ext>
                </a:extLst>
              </a:tr>
              <a:tr h="251910">
                <a:tc>
                  <a:txBody>
                    <a:bodyPr/>
                    <a:lstStyle/>
                    <a:p>
                      <a:pPr algn="l"/>
                      <a:r>
                        <a:rPr lang="en-US" sz="1600" dirty="0">
                          <a:effectLst/>
                        </a:rPr>
                        <a:t>Sign 10</a:t>
                      </a:r>
                      <a:endParaRPr lang="en-AU" sz="16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600" dirty="0">
                          <a:effectLst/>
                        </a:rPr>
                        <a:t>50.00</a:t>
                      </a:r>
                      <a:endParaRPr lang="en-AU" sz="16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600" dirty="0">
                          <a:effectLst/>
                        </a:rPr>
                        <a:t>50.00</a:t>
                      </a:r>
                      <a:endParaRPr lang="en-AU" sz="1600" dirty="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l"/>
                      <a:r>
                        <a:rPr lang="en-US" sz="1600">
                          <a:effectLst/>
                        </a:rPr>
                        <a:t>50.00</a:t>
                      </a:r>
                      <a:endParaRPr lang="en-AU" sz="1600">
                        <a:effectLst/>
                        <a:latin typeface="Times New Roman" panose="02020603050405020304" pitchFamily="18" charset="0"/>
                        <a:ea typeface="SimSun" panose="02010600030101010101" pitchFamily="2" charset="-122"/>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3573329"/>
                  </a:ext>
                </a:extLst>
              </a:tr>
              <a:tr h="251910">
                <a:tc>
                  <a:txBody>
                    <a:bodyPr/>
                    <a:lstStyle/>
                    <a:p>
                      <a:pPr algn="l"/>
                      <a:r>
                        <a:rPr lang="en-US" sz="1600" dirty="0">
                          <a:effectLst/>
                        </a:rPr>
                        <a:t>Sign 20</a:t>
                      </a:r>
                      <a:endParaRPr lang="en-AU"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100.00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a:effectLst/>
                        </a:rPr>
                        <a:t>33.34</a:t>
                      </a:r>
                      <a:endParaRPr lang="en-AU" sz="16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07366144"/>
                  </a:ext>
                </a:extLst>
              </a:tr>
              <a:tr h="251910">
                <a:tc>
                  <a:txBody>
                    <a:bodyPr/>
                    <a:lstStyle/>
                    <a:p>
                      <a:pPr algn="l"/>
                      <a:r>
                        <a:rPr lang="en-US" sz="1600">
                          <a:effectLst/>
                        </a:rPr>
                        <a:t>Sign 30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dirty="0">
                          <a:effectLst/>
                        </a:rPr>
                        <a:t>0.00</a:t>
                      </a:r>
                      <a:endParaRPr lang="en-AU"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a:effectLst/>
                        </a:rPr>
                        <a:t>0.00</a:t>
                      </a:r>
                      <a:endParaRPr lang="en-AU" sz="16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0185291"/>
                  </a:ext>
                </a:extLst>
              </a:tr>
              <a:tr h="251910">
                <a:tc>
                  <a:txBody>
                    <a:bodyPr/>
                    <a:lstStyle/>
                    <a:p>
                      <a:pPr algn="l"/>
                      <a:r>
                        <a:rPr lang="en-US" sz="1600">
                          <a:effectLst/>
                        </a:rPr>
                        <a:t>Sign 40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dirty="0">
                          <a:effectLst/>
                        </a:rPr>
                        <a:t>33.33</a:t>
                      </a:r>
                      <a:endParaRPr lang="en-AU"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33.34</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31894391"/>
                  </a:ext>
                </a:extLst>
              </a:tr>
              <a:tr h="251910">
                <a:tc>
                  <a:txBody>
                    <a:bodyPr/>
                    <a:lstStyle/>
                    <a:p>
                      <a:pPr algn="l"/>
                      <a:r>
                        <a:rPr lang="en-US" sz="1600">
                          <a:effectLst/>
                        </a:rPr>
                        <a:t>Sign 50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100.00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a:effectLst/>
                        </a:rPr>
                        <a:t>0.00</a:t>
                      </a:r>
                      <a:endParaRPr lang="en-AU" sz="16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9244538"/>
                  </a:ext>
                </a:extLst>
              </a:tr>
              <a:tr h="251910">
                <a:tc>
                  <a:txBody>
                    <a:bodyPr/>
                    <a:lstStyle/>
                    <a:p>
                      <a:pPr algn="l"/>
                      <a:r>
                        <a:rPr lang="en-US" sz="1600">
                          <a:effectLst/>
                        </a:rPr>
                        <a:t>Sign 60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16.67</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66.69</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16101724"/>
                  </a:ext>
                </a:extLst>
              </a:tr>
              <a:tr h="251910">
                <a:tc>
                  <a:txBody>
                    <a:bodyPr/>
                    <a:lstStyle/>
                    <a:p>
                      <a:pPr algn="l"/>
                      <a:r>
                        <a:rPr lang="en-US" sz="1600">
                          <a:effectLst/>
                        </a:rPr>
                        <a:t>Sign 70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a:effectLst/>
                        </a:rPr>
                        <a:t>85.71</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a:effectLst/>
                        </a:rPr>
                        <a:t>85.71</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14.29</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88849769"/>
                  </a:ext>
                </a:extLst>
              </a:tr>
              <a:tr h="251910">
                <a:tc>
                  <a:txBody>
                    <a:bodyPr/>
                    <a:lstStyle/>
                    <a:p>
                      <a:pPr algn="l"/>
                      <a:r>
                        <a:rPr lang="en-US" sz="1600">
                          <a:effectLst/>
                        </a:rPr>
                        <a:t>Sign 80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0.00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385024794"/>
                  </a:ext>
                </a:extLst>
              </a:tr>
              <a:tr h="251910">
                <a:tc>
                  <a:txBody>
                    <a:bodyPr/>
                    <a:lstStyle/>
                    <a:p>
                      <a:pPr algn="l"/>
                      <a:r>
                        <a:rPr lang="en-US" sz="1600">
                          <a:effectLst/>
                        </a:rPr>
                        <a:t>Sign 90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0.00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50.00</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13549009"/>
                  </a:ext>
                </a:extLst>
              </a:tr>
              <a:tr h="251910">
                <a:tc>
                  <a:txBody>
                    <a:bodyPr/>
                    <a:lstStyle/>
                    <a:p>
                      <a:pPr algn="l"/>
                      <a:r>
                        <a:rPr lang="en-US" sz="1600">
                          <a:effectLst/>
                        </a:rPr>
                        <a:t>Sign 100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50.00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75.00</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02053485"/>
                  </a:ext>
                </a:extLst>
              </a:tr>
              <a:tr h="251910">
                <a:tc>
                  <a:txBody>
                    <a:bodyPr/>
                    <a:lstStyle/>
                    <a:p>
                      <a:pPr algn="l"/>
                      <a:r>
                        <a:rPr lang="en-US" sz="1600">
                          <a:effectLst/>
                        </a:rPr>
                        <a:t>Sign 110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75.00</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50.00</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39737707"/>
                  </a:ext>
                </a:extLst>
              </a:tr>
              <a:tr h="251910">
                <a:tc>
                  <a:txBody>
                    <a:bodyPr/>
                    <a:lstStyle/>
                    <a:p>
                      <a:pPr algn="l"/>
                      <a:r>
                        <a:rPr lang="en-US" sz="1600" dirty="0">
                          <a:effectLst/>
                        </a:rPr>
                        <a:t>False alarms</a:t>
                      </a:r>
                      <a:endParaRPr lang="en-AU"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100.00</a:t>
                      </a:r>
                      <a:endParaRPr lang="en-AU" sz="1600" dirty="0">
                        <a:effectLst/>
                        <a:latin typeface="Times New Roman" panose="02020603050405020304" pitchFamily="18" charset="0"/>
                        <a:ea typeface="SimSun" panose="02010600030101010101" pitchFamily="2" charset="-122"/>
                      </a:endParaRPr>
                    </a:p>
                  </a:txBody>
                  <a:tcPr marL="68580" marR="68580" marT="0" marB="0" anchor="ctr">
                    <a:solidFill>
                      <a:schemeClr val="accent5">
                        <a:lumMod val="60000"/>
                        <a:lumOff val="40000"/>
                      </a:schemeClr>
                    </a:solidFill>
                  </a:tcPr>
                </a:tc>
                <a:tc>
                  <a:txBody>
                    <a:bodyPr/>
                    <a:lstStyle/>
                    <a:p>
                      <a:pPr algn="l"/>
                      <a:r>
                        <a:rPr lang="en-US" sz="1600">
                          <a:effectLst/>
                        </a:rPr>
                        <a:t>NA</a:t>
                      </a:r>
                      <a:endParaRPr lang="en-AU"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US" sz="1600" dirty="0">
                          <a:effectLst/>
                        </a:rPr>
                        <a:t>NA</a:t>
                      </a:r>
                      <a:endParaRPr lang="en-AU" sz="1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41221655"/>
                  </a:ext>
                </a:extLst>
              </a:tr>
            </a:tbl>
          </a:graphicData>
        </a:graphic>
      </p:graphicFrame>
      <p:sp>
        <p:nvSpPr>
          <p:cNvPr id="11" name="TextBox 10">
            <a:extLst>
              <a:ext uri="{FF2B5EF4-FFF2-40B4-BE49-F238E27FC236}">
                <a16:creationId xmlns:a16="http://schemas.microsoft.com/office/drawing/2014/main" id="{9B2A8DC6-E3FB-4F62-BE1F-62AAEEF9F7E3}"/>
              </a:ext>
            </a:extLst>
          </p:cNvPr>
          <p:cNvSpPr txBox="1"/>
          <p:nvPr/>
        </p:nvSpPr>
        <p:spPr>
          <a:xfrm>
            <a:off x="2127304" y="1301905"/>
            <a:ext cx="4697381" cy="369332"/>
          </a:xfrm>
          <a:prstGeom prst="rect">
            <a:avLst/>
          </a:prstGeom>
          <a:solidFill>
            <a:schemeClr val="bg2">
              <a:lumMod val="85000"/>
            </a:schemeClr>
          </a:solidFill>
        </p:spPr>
        <p:txBody>
          <a:bodyPr wrap="square" rtlCol="0">
            <a:spAutoFit/>
          </a:bodyPr>
          <a:lstStyle/>
          <a:p>
            <a:pPr algn="ctr"/>
            <a:r>
              <a:rPr lang="en-US" dirty="0">
                <a:solidFill>
                  <a:schemeClr val="accent3"/>
                </a:solidFill>
              </a:rPr>
              <a:t>Comparison of Classification Accuracy</a:t>
            </a:r>
          </a:p>
        </p:txBody>
      </p:sp>
      <p:sp>
        <p:nvSpPr>
          <p:cNvPr id="14" name="Slide Number Placeholder 4">
            <a:extLst>
              <a:ext uri="{FF2B5EF4-FFF2-40B4-BE49-F238E27FC236}">
                <a16:creationId xmlns:a16="http://schemas.microsoft.com/office/drawing/2014/main" id="{4E4D3700-CF7D-487D-ABE1-45D4838A97E2}"/>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13</a:t>
            </a:fld>
            <a:endParaRPr lang="en-US" dirty="0"/>
          </a:p>
        </p:txBody>
      </p:sp>
    </p:spTree>
    <p:extLst>
      <p:ext uri="{BB962C8B-B14F-4D97-AF65-F5344CB8AC3E}">
        <p14:creationId xmlns:p14="http://schemas.microsoft.com/office/powerpoint/2010/main" val="140021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9DEE1F-1001-4F00-8F89-6D1381AEDBD0}"/>
              </a:ext>
            </a:extLst>
          </p:cNvPr>
          <p:cNvSpPr txBox="1">
            <a:spLocks/>
          </p:cNvSpPr>
          <p:nvPr/>
        </p:nvSpPr>
        <p:spPr>
          <a:xfrm>
            <a:off x="457200" y="274638"/>
            <a:ext cx="8229600" cy="72091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rgbClr val="58595B"/>
                </a:solidFill>
                <a:latin typeface="Arial"/>
                <a:ea typeface="+mj-ea"/>
                <a:cs typeface="Arial"/>
              </a:defRPr>
            </a:lvl1pPr>
          </a:lstStyle>
          <a:p>
            <a:r>
              <a:rPr lang="en-US" sz="3000" b="0" kern="1200" dirty="0">
                <a:latin typeface="Arial"/>
                <a:ea typeface="+mj-ea"/>
                <a:cs typeface="Arial"/>
              </a:rPr>
              <a:t>Conclusion</a:t>
            </a:r>
            <a:endParaRPr lang="en-AU" sz="3000" b="0" dirty="0"/>
          </a:p>
        </p:txBody>
      </p:sp>
      <p:pic>
        <p:nvPicPr>
          <p:cNvPr id="9" name="Picture 8" descr="Icon&#10;&#10;Description automatically generated">
            <a:extLst>
              <a:ext uri="{FF2B5EF4-FFF2-40B4-BE49-F238E27FC236}">
                <a16:creationId xmlns:a16="http://schemas.microsoft.com/office/drawing/2014/main" id="{32633119-1225-4C8A-96A1-C26203C89038}"/>
              </a:ext>
            </a:extLst>
          </p:cNvPr>
          <p:cNvPicPr>
            <a:picLocks noChangeAspect="1"/>
          </p:cNvPicPr>
          <p:nvPr/>
        </p:nvPicPr>
        <p:blipFill>
          <a:blip r:embed="rId2"/>
          <a:stretch>
            <a:fillRect/>
          </a:stretch>
        </p:blipFill>
        <p:spPr>
          <a:xfrm>
            <a:off x="253572" y="1088464"/>
            <a:ext cx="723834" cy="725856"/>
          </a:xfrm>
          <a:prstGeom prst="rect">
            <a:avLst/>
          </a:prstGeom>
        </p:spPr>
      </p:pic>
      <p:sp>
        <p:nvSpPr>
          <p:cNvPr id="12" name="TextBox 11">
            <a:extLst>
              <a:ext uri="{FF2B5EF4-FFF2-40B4-BE49-F238E27FC236}">
                <a16:creationId xmlns:a16="http://schemas.microsoft.com/office/drawing/2014/main" id="{4B00F42B-1E12-4830-870F-76EF46CBCB83}"/>
              </a:ext>
            </a:extLst>
          </p:cNvPr>
          <p:cNvSpPr txBox="1"/>
          <p:nvPr/>
        </p:nvSpPr>
        <p:spPr>
          <a:xfrm>
            <a:off x="1339703" y="1360437"/>
            <a:ext cx="7480448" cy="369332"/>
          </a:xfrm>
          <a:prstGeom prst="rect">
            <a:avLst/>
          </a:prstGeom>
          <a:solidFill>
            <a:schemeClr val="accent5">
              <a:lumMod val="20000"/>
              <a:lumOff val="80000"/>
            </a:schemeClr>
          </a:solidFill>
        </p:spPr>
        <p:txBody>
          <a:bodyPr wrap="square">
            <a:spAutoFit/>
          </a:bodyPr>
          <a:lstStyle/>
          <a:p>
            <a:pPr marL="285750" lvl="0" indent="-285750">
              <a:lnSpc>
                <a:spcPct val="100000"/>
              </a:lnSpc>
              <a:buFont typeface="Arial" panose="020B0604020202020204" pitchFamily="34" charset="0"/>
              <a:buChar char="•"/>
            </a:pPr>
            <a:r>
              <a:rPr lang="en-US" dirty="0">
                <a:solidFill>
                  <a:schemeClr val="accent3"/>
                </a:solidFill>
              </a:rPr>
              <a:t>A novel technique for detection and classification of speed limit signs.</a:t>
            </a:r>
          </a:p>
        </p:txBody>
      </p:sp>
      <p:sp>
        <p:nvSpPr>
          <p:cNvPr id="14" name="TextBox 13">
            <a:extLst>
              <a:ext uri="{FF2B5EF4-FFF2-40B4-BE49-F238E27FC236}">
                <a16:creationId xmlns:a16="http://schemas.microsoft.com/office/drawing/2014/main" id="{27F0D02C-772C-4418-9B87-2022671FA049}"/>
              </a:ext>
            </a:extLst>
          </p:cNvPr>
          <p:cNvSpPr txBox="1"/>
          <p:nvPr/>
        </p:nvSpPr>
        <p:spPr>
          <a:xfrm>
            <a:off x="1339703" y="2105805"/>
            <a:ext cx="7480448" cy="646331"/>
          </a:xfrm>
          <a:prstGeom prst="rect">
            <a:avLst/>
          </a:prstGeom>
          <a:solidFill>
            <a:schemeClr val="accent1">
              <a:lumMod val="40000"/>
              <a:lumOff val="60000"/>
            </a:schemeClr>
          </a:solidFill>
        </p:spPr>
        <p:txBody>
          <a:bodyPr wrap="square">
            <a:spAutoFit/>
          </a:bodyPr>
          <a:lstStyle/>
          <a:p>
            <a:pPr marL="285750" lvl="0" indent="-285750">
              <a:lnSpc>
                <a:spcPct val="100000"/>
              </a:lnSpc>
              <a:buFont typeface="Arial" panose="020B0604020202020204" pitchFamily="34" charset="0"/>
              <a:buChar char="•"/>
            </a:pPr>
            <a:r>
              <a:rPr lang="en-US" dirty="0">
                <a:solidFill>
                  <a:schemeClr val="accent3"/>
                </a:solidFill>
              </a:rPr>
              <a:t>Implemented and evaluated on a large real-world dataset from industry. </a:t>
            </a:r>
          </a:p>
        </p:txBody>
      </p:sp>
      <p:sp>
        <p:nvSpPr>
          <p:cNvPr id="16" name="TextBox 15">
            <a:extLst>
              <a:ext uri="{FF2B5EF4-FFF2-40B4-BE49-F238E27FC236}">
                <a16:creationId xmlns:a16="http://schemas.microsoft.com/office/drawing/2014/main" id="{7904F008-B6A8-4BFA-BCA8-D5EE0029213B}"/>
              </a:ext>
            </a:extLst>
          </p:cNvPr>
          <p:cNvSpPr txBox="1"/>
          <p:nvPr/>
        </p:nvSpPr>
        <p:spPr>
          <a:xfrm>
            <a:off x="1339703" y="3167138"/>
            <a:ext cx="7470923" cy="646331"/>
          </a:xfrm>
          <a:prstGeom prst="rect">
            <a:avLst/>
          </a:prstGeom>
          <a:solidFill>
            <a:schemeClr val="accent4">
              <a:lumMod val="20000"/>
              <a:lumOff val="80000"/>
            </a:schemeClr>
          </a:solidFill>
        </p:spPr>
        <p:txBody>
          <a:bodyPr wrap="square">
            <a:spAutoFit/>
          </a:bodyPr>
          <a:lstStyle/>
          <a:p>
            <a:pPr marL="285750" lvl="0" indent="-285750">
              <a:lnSpc>
                <a:spcPct val="100000"/>
              </a:lnSpc>
              <a:buFont typeface="Arial" panose="020B0604020202020204" pitchFamily="34" charset="0"/>
              <a:buChar char="•"/>
            </a:pPr>
            <a:r>
              <a:rPr lang="en-US" dirty="0">
                <a:solidFill>
                  <a:schemeClr val="accent3"/>
                </a:solidFill>
              </a:rPr>
              <a:t>Proposed technique produces the best classification accuracy and minimum misclassifications.</a:t>
            </a:r>
          </a:p>
        </p:txBody>
      </p:sp>
      <p:sp>
        <p:nvSpPr>
          <p:cNvPr id="18" name="TextBox 17">
            <a:extLst>
              <a:ext uri="{FF2B5EF4-FFF2-40B4-BE49-F238E27FC236}">
                <a16:creationId xmlns:a16="http://schemas.microsoft.com/office/drawing/2014/main" id="{FB8B1867-E21A-45B0-A545-167DDEE11A01}"/>
              </a:ext>
            </a:extLst>
          </p:cNvPr>
          <p:cNvSpPr txBox="1"/>
          <p:nvPr/>
        </p:nvSpPr>
        <p:spPr>
          <a:xfrm>
            <a:off x="1313509" y="4294838"/>
            <a:ext cx="7480448" cy="369332"/>
          </a:xfrm>
          <a:prstGeom prst="rect">
            <a:avLst/>
          </a:prstGeom>
          <a:solidFill>
            <a:schemeClr val="tx2">
              <a:lumMod val="10000"/>
              <a:lumOff val="90000"/>
            </a:schemeClr>
          </a:solidFill>
        </p:spPr>
        <p:txBody>
          <a:bodyPr wrap="square">
            <a:spAutoFit/>
          </a:bodyPr>
          <a:lstStyle/>
          <a:p>
            <a:pPr marL="285750" lvl="0" indent="-285750">
              <a:lnSpc>
                <a:spcPct val="100000"/>
              </a:lnSpc>
              <a:buFont typeface="Arial" panose="020B0604020202020204" pitchFamily="34" charset="0"/>
              <a:buChar char="•"/>
            </a:pPr>
            <a:r>
              <a:rPr lang="en-US" dirty="0">
                <a:solidFill>
                  <a:schemeClr val="accent3"/>
                </a:solidFill>
              </a:rPr>
              <a:t>False alarm reduced to zero. </a:t>
            </a:r>
          </a:p>
        </p:txBody>
      </p:sp>
      <p:pic>
        <p:nvPicPr>
          <p:cNvPr id="4100" name="Picture 4" descr="Achieved Stock Photos And Images - 123RF">
            <a:extLst>
              <a:ext uri="{FF2B5EF4-FFF2-40B4-BE49-F238E27FC236}">
                <a16:creationId xmlns:a16="http://schemas.microsoft.com/office/drawing/2014/main" id="{0A0B7C9A-1185-46EB-8ABF-741E555A8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16" y="1986263"/>
            <a:ext cx="857590" cy="81696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nstalling Aerolite Insulation Correctly | Be Smart Insulate Correctly">
            <a:extLst>
              <a:ext uri="{FF2B5EF4-FFF2-40B4-BE49-F238E27FC236}">
                <a16:creationId xmlns:a16="http://schemas.microsoft.com/office/drawing/2014/main" id="{74A1B769-36D2-4FCC-8EB2-19BD9147B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90" y="3102723"/>
            <a:ext cx="686288" cy="68628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B3D8FD-D255-4B63-9965-45DC7D749680}"/>
              </a:ext>
            </a:extLst>
          </p:cNvPr>
          <p:cNvSpPr txBox="1"/>
          <p:nvPr/>
        </p:nvSpPr>
        <p:spPr>
          <a:xfrm>
            <a:off x="1339703" y="5139880"/>
            <a:ext cx="7454253" cy="646331"/>
          </a:xfrm>
          <a:prstGeom prst="rect">
            <a:avLst/>
          </a:prstGeom>
          <a:solidFill>
            <a:schemeClr val="accent5">
              <a:lumMod val="60000"/>
              <a:lumOff val="40000"/>
            </a:schemeClr>
          </a:solidFill>
        </p:spPr>
        <p:txBody>
          <a:bodyPr wrap="square">
            <a:spAutoFit/>
          </a:bodyPr>
          <a:lstStyle/>
          <a:p>
            <a:pPr marL="285750" indent="-285750">
              <a:buFont typeface="Arial" panose="020B0604020202020204" pitchFamily="34" charset="0"/>
              <a:buChar char="•"/>
            </a:pPr>
            <a:r>
              <a:rPr lang="en-US" dirty="0">
                <a:solidFill>
                  <a:schemeClr val="accent3"/>
                </a:solidFill>
              </a:rPr>
              <a:t>The overall accuracy achieved by the proposed technique is much higher than accuracy obtained by other existing techniques. </a:t>
            </a:r>
          </a:p>
        </p:txBody>
      </p:sp>
      <p:sp>
        <p:nvSpPr>
          <p:cNvPr id="20" name="Footer Placeholder 19">
            <a:extLst>
              <a:ext uri="{FF2B5EF4-FFF2-40B4-BE49-F238E27FC236}">
                <a16:creationId xmlns:a16="http://schemas.microsoft.com/office/drawing/2014/main" id="{6B8CAB59-00A1-4002-B0EB-9270D4B5427C}"/>
              </a:ext>
            </a:extLst>
          </p:cNvPr>
          <p:cNvSpPr txBox="1">
            <a:spLocks/>
          </p:cNvSpPr>
          <p:nvPr/>
        </p:nvSpPr>
        <p:spPr>
          <a:xfrm>
            <a:off x="2841657" y="6147149"/>
            <a:ext cx="3743325" cy="254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accent3">
                    <a:lumMod val="40000"/>
                    <a:lumOff val="60000"/>
                  </a:schemeClr>
                </a:solidFill>
              </a:rPr>
              <a:t>Source: Google Images</a:t>
            </a:r>
          </a:p>
        </p:txBody>
      </p:sp>
      <p:sp>
        <p:nvSpPr>
          <p:cNvPr id="24" name="Slide Number Placeholder 4">
            <a:extLst>
              <a:ext uri="{FF2B5EF4-FFF2-40B4-BE49-F238E27FC236}">
                <a16:creationId xmlns:a16="http://schemas.microsoft.com/office/drawing/2014/main" id="{88CD4776-AED0-479F-9911-347966750512}"/>
              </a:ext>
            </a:extLst>
          </p:cNvPr>
          <p:cNvSpPr txBox="1">
            <a:spLocks/>
          </p:cNvSpPr>
          <p:nvPr/>
        </p:nvSpPr>
        <p:spPr>
          <a:xfrm>
            <a:off x="3638550" y="633730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z="1200" smtClean="0">
                <a:solidFill>
                  <a:schemeClr val="accent3">
                    <a:lumMod val="40000"/>
                    <a:lumOff val="60000"/>
                  </a:schemeClr>
                </a:solidFill>
              </a:rPr>
              <a:pPr algn="ctr"/>
              <a:t>14</a:t>
            </a:fld>
            <a:endParaRPr lang="en-US" sz="1200" dirty="0">
              <a:solidFill>
                <a:schemeClr val="accent3">
                  <a:lumMod val="40000"/>
                  <a:lumOff val="60000"/>
                </a:schemeClr>
              </a:solidFill>
            </a:endParaRPr>
          </a:p>
        </p:txBody>
      </p:sp>
      <p:pic>
        <p:nvPicPr>
          <p:cNvPr id="6150" name="Picture 6" descr="carbonfootprint.com - Carbon Footprint Reduction">
            <a:extLst>
              <a:ext uri="{FF2B5EF4-FFF2-40B4-BE49-F238E27FC236}">
                <a16:creationId xmlns:a16="http://schemas.microsoft.com/office/drawing/2014/main" id="{FA193F39-2CA0-43A7-B45C-B0914430F7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43" y="4192286"/>
            <a:ext cx="567291" cy="5672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Sustainability Reporting at LDC || Louis Dreyfus Company">
            <a:extLst>
              <a:ext uri="{FF2B5EF4-FFF2-40B4-BE49-F238E27FC236}">
                <a16:creationId xmlns:a16="http://schemas.microsoft.com/office/drawing/2014/main" id="{B8D8A7B7-AA60-4742-9B64-19CB03C30B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572" y="5069560"/>
            <a:ext cx="686288" cy="68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9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A6C-288A-4B8C-8CB9-8224CD9961B3}"/>
              </a:ext>
            </a:extLst>
          </p:cNvPr>
          <p:cNvSpPr>
            <a:spLocks noGrp="1"/>
          </p:cNvSpPr>
          <p:nvPr>
            <p:ph type="title"/>
          </p:nvPr>
        </p:nvSpPr>
        <p:spPr>
          <a:xfrm>
            <a:off x="457200" y="274638"/>
            <a:ext cx="2236304" cy="720917"/>
          </a:xfrm>
          <a:solidFill>
            <a:schemeClr val="accent5">
              <a:lumMod val="60000"/>
              <a:lumOff val="40000"/>
            </a:schemeClr>
          </a:solidFill>
        </p:spPr>
        <p:txBody>
          <a:bodyPr>
            <a:normAutofit/>
          </a:bodyPr>
          <a:lstStyle/>
          <a:p>
            <a:r>
              <a:rPr lang="en-US" dirty="0"/>
              <a:t>Publications</a:t>
            </a:r>
            <a:endParaRPr lang="en-AU" dirty="0"/>
          </a:p>
        </p:txBody>
      </p:sp>
      <p:sp>
        <p:nvSpPr>
          <p:cNvPr id="3" name="Content Placeholder 2">
            <a:extLst>
              <a:ext uri="{FF2B5EF4-FFF2-40B4-BE49-F238E27FC236}">
                <a16:creationId xmlns:a16="http://schemas.microsoft.com/office/drawing/2014/main" id="{548539C3-8393-4175-99E8-1AE6CD0359CB}"/>
              </a:ext>
            </a:extLst>
          </p:cNvPr>
          <p:cNvSpPr>
            <a:spLocks noGrp="1"/>
          </p:cNvSpPr>
          <p:nvPr>
            <p:ph sz="half" idx="1"/>
          </p:nvPr>
        </p:nvSpPr>
        <p:spPr>
          <a:xfrm>
            <a:off x="457200" y="1341784"/>
            <a:ext cx="8229600" cy="5094077"/>
          </a:xfrm>
        </p:spPr>
        <p:txBody>
          <a:bodyPr>
            <a:normAutofit fontScale="55000" lnSpcReduction="20000"/>
          </a:bodyPr>
          <a:lstStyle/>
          <a:p>
            <a:pPr marL="0" indent="0">
              <a:buNone/>
            </a:pPr>
            <a:r>
              <a:rPr lang="en-AU" dirty="0"/>
              <a:t>	</a:t>
            </a:r>
          </a:p>
          <a:p>
            <a:r>
              <a:rPr lang="en-AU" sz="2500" dirty="0"/>
              <a:t>P. Sanjeewani and B. Verma, “Single class detection-based deep learning approach for identification of road safety attributes,” Neural Computing and Applications, vol. 33, pp. 9691–9702,  2021.</a:t>
            </a:r>
          </a:p>
          <a:p>
            <a:r>
              <a:rPr lang="en-AU" sz="2500"/>
              <a:t>P</a:t>
            </a:r>
            <a:r>
              <a:rPr lang="en-AU" sz="2500" dirty="0"/>
              <a:t>. Sanjeewani and B. Verma, “Optimization of fully convolutional network for road safety attribute detection,” IEEE Access, vol. 9, pp. 120525-120536, 2021.</a:t>
            </a:r>
          </a:p>
          <a:p>
            <a:pPr marL="0" indent="0">
              <a:buNone/>
            </a:pPr>
            <a:endParaRPr lang="en-AU" dirty="0"/>
          </a:p>
          <a:p>
            <a:pPr marL="0" indent="0">
              <a:buNone/>
            </a:pPr>
            <a:endParaRPr lang="en-AU" dirty="0"/>
          </a:p>
          <a:p>
            <a:pPr marL="0" indent="0">
              <a:buNone/>
            </a:pPr>
            <a:endParaRPr lang="en-AU" dirty="0"/>
          </a:p>
          <a:p>
            <a:r>
              <a:rPr lang="en-AU" dirty="0"/>
              <a:t>	</a:t>
            </a:r>
            <a:r>
              <a:rPr lang="en-AU" sz="2500" dirty="0"/>
              <a:t>T. G. P. Sanjeewani and B. Verma, “Learning and analysis of </a:t>
            </a:r>
            <a:r>
              <a:rPr lang="en-AU" sz="2500" dirty="0" err="1"/>
              <a:t>AusRAP</a:t>
            </a:r>
            <a:r>
              <a:rPr lang="en-AU" sz="2500" dirty="0"/>
              <a:t> attributes from digital video recording for road safety,” in 34th International Conference on Image and Vision Computing New Zealand, Dunedin, New Zealand, 2019, pp. 1-6.</a:t>
            </a:r>
          </a:p>
          <a:p>
            <a:r>
              <a:rPr lang="en-AU" sz="2500" dirty="0"/>
              <a:t> 	P. Sanjeewani and B. Verma, “An optimization technique for the detection of safety attributes using roadside video data,” in 35th International Conference on Image and Vision Computing New Zealand, Wellington, New Zealand, 2020, pp. 1-6.</a:t>
            </a:r>
          </a:p>
          <a:p>
            <a:r>
              <a:rPr lang="en-AU" sz="2500" dirty="0"/>
              <a:t> 	P. Sanjeewani, B. Verma and J. Affum, “A novel evolving classifier with a false alarm class for speed limit sign recognition,” in IEEE Congress on Evolutionary Computation, Kraków, Poland, 2021, pp. 2211-2217.</a:t>
            </a:r>
          </a:p>
          <a:p>
            <a:r>
              <a:rPr lang="en-AU" sz="2500" dirty="0"/>
              <a:t> 	P. Sanjeewani, B. Verma and J. Affum, “Multi-stage deep learning technique with cascaded classifier for improving turn lanes recognition,” IEEE Symposium Series on Computational Intelligence, Orlando, Florida, USA, 2021.</a:t>
            </a:r>
          </a:p>
          <a:p>
            <a:r>
              <a:rPr lang="en-AU" sz="2500" dirty="0"/>
              <a:t> 	P. Sanjeewani, B. Verma and J. Affum, “Multi-stage deep learning technique for improving traffic signs recognition,” in 36th International Conference on Image and Vision Computing New Zealand, Waikato, New Zealand, 2021, pp. 1-6.</a:t>
            </a:r>
          </a:p>
        </p:txBody>
      </p:sp>
      <p:sp>
        <p:nvSpPr>
          <p:cNvPr id="4" name="Slide Number Placeholder 3">
            <a:extLst>
              <a:ext uri="{FF2B5EF4-FFF2-40B4-BE49-F238E27FC236}">
                <a16:creationId xmlns:a16="http://schemas.microsoft.com/office/drawing/2014/main" id="{74A427B5-4310-463C-98F0-E8E16A265792}"/>
              </a:ext>
            </a:extLst>
          </p:cNvPr>
          <p:cNvSpPr>
            <a:spLocks noGrp="1"/>
          </p:cNvSpPr>
          <p:nvPr>
            <p:ph type="sldNum" sz="quarter" idx="12"/>
          </p:nvPr>
        </p:nvSpPr>
        <p:spPr/>
        <p:txBody>
          <a:bodyPr/>
          <a:lstStyle/>
          <a:p>
            <a:fld id="{2BB9ACDB-B634-2347-95A4-245F21F5473B}" type="slidenum">
              <a:rPr lang="en-US" smtClean="0"/>
              <a:t>15</a:t>
            </a:fld>
            <a:endParaRPr lang="en-US"/>
          </a:p>
        </p:txBody>
      </p:sp>
      <p:sp>
        <p:nvSpPr>
          <p:cNvPr id="5" name="TextBox 4">
            <a:extLst>
              <a:ext uri="{FF2B5EF4-FFF2-40B4-BE49-F238E27FC236}">
                <a16:creationId xmlns:a16="http://schemas.microsoft.com/office/drawing/2014/main" id="{EE1FACFE-0725-4F5F-A30D-95A576834113}"/>
              </a:ext>
            </a:extLst>
          </p:cNvPr>
          <p:cNvSpPr txBox="1"/>
          <p:nvPr/>
        </p:nvSpPr>
        <p:spPr>
          <a:xfrm>
            <a:off x="467139" y="1136591"/>
            <a:ext cx="1103243" cy="369332"/>
          </a:xfrm>
          <a:prstGeom prst="rect">
            <a:avLst/>
          </a:prstGeom>
          <a:solidFill>
            <a:schemeClr val="accent5">
              <a:lumMod val="20000"/>
              <a:lumOff val="80000"/>
            </a:schemeClr>
          </a:solidFill>
        </p:spPr>
        <p:txBody>
          <a:bodyPr wrap="square">
            <a:spAutoFit/>
          </a:bodyPr>
          <a:lstStyle/>
          <a:p>
            <a:pPr lvl="0">
              <a:lnSpc>
                <a:spcPct val="100000"/>
              </a:lnSpc>
            </a:pPr>
            <a:r>
              <a:rPr lang="en-US" dirty="0">
                <a:solidFill>
                  <a:schemeClr val="accent3"/>
                </a:solidFill>
              </a:rPr>
              <a:t>Journals</a:t>
            </a:r>
          </a:p>
        </p:txBody>
      </p:sp>
      <p:sp>
        <p:nvSpPr>
          <p:cNvPr id="6" name="TextBox 5">
            <a:extLst>
              <a:ext uri="{FF2B5EF4-FFF2-40B4-BE49-F238E27FC236}">
                <a16:creationId xmlns:a16="http://schemas.microsoft.com/office/drawing/2014/main" id="{7A9EECFE-F417-4C36-8EFD-7C0D2BB367BA}"/>
              </a:ext>
            </a:extLst>
          </p:cNvPr>
          <p:cNvSpPr txBox="1"/>
          <p:nvPr/>
        </p:nvSpPr>
        <p:spPr>
          <a:xfrm>
            <a:off x="457200" y="2650652"/>
            <a:ext cx="1500809" cy="369332"/>
          </a:xfrm>
          <a:prstGeom prst="rect">
            <a:avLst/>
          </a:prstGeom>
          <a:solidFill>
            <a:schemeClr val="accent5">
              <a:lumMod val="20000"/>
              <a:lumOff val="80000"/>
            </a:schemeClr>
          </a:solidFill>
        </p:spPr>
        <p:txBody>
          <a:bodyPr wrap="square">
            <a:spAutoFit/>
          </a:bodyPr>
          <a:lstStyle/>
          <a:p>
            <a:pPr lvl="0">
              <a:lnSpc>
                <a:spcPct val="100000"/>
              </a:lnSpc>
            </a:pPr>
            <a:r>
              <a:rPr lang="en-US" dirty="0">
                <a:solidFill>
                  <a:schemeClr val="accent3"/>
                </a:solidFill>
              </a:rPr>
              <a:t>Conferences</a:t>
            </a:r>
          </a:p>
        </p:txBody>
      </p:sp>
    </p:spTree>
    <p:extLst>
      <p:ext uri="{BB962C8B-B14F-4D97-AF65-F5344CB8AC3E}">
        <p14:creationId xmlns:p14="http://schemas.microsoft.com/office/powerpoint/2010/main" val="97072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Thank you for your interest!">
            <a:extLst>
              <a:ext uri="{FF2B5EF4-FFF2-40B4-BE49-F238E27FC236}">
                <a16:creationId xmlns:a16="http://schemas.microsoft.com/office/drawing/2014/main" id="{3664654C-81CB-4DB3-8EDD-A7EADD48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202" y="1738408"/>
            <a:ext cx="378142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reen smiley face | Smiley symbols, Smiley, Green">
            <a:extLst>
              <a:ext uri="{FF2B5EF4-FFF2-40B4-BE49-F238E27FC236}">
                <a16:creationId xmlns:a16="http://schemas.microsoft.com/office/drawing/2014/main" id="{40FC309B-4CF7-4826-BC4B-F6A0CDA2B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185" y="2981767"/>
            <a:ext cx="2195365" cy="2004222"/>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19">
            <a:extLst>
              <a:ext uri="{FF2B5EF4-FFF2-40B4-BE49-F238E27FC236}">
                <a16:creationId xmlns:a16="http://schemas.microsoft.com/office/drawing/2014/main" id="{4DCEBACF-0E52-47CF-82D2-38FBDE077E6D}"/>
              </a:ext>
            </a:extLst>
          </p:cNvPr>
          <p:cNvSpPr txBox="1">
            <a:spLocks/>
          </p:cNvSpPr>
          <p:nvPr/>
        </p:nvSpPr>
        <p:spPr>
          <a:xfrm>
            <a:off x="2700337" y="5863532"/>
            <a:ext cx="3743325" cy="254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accent3">
                    <a:lumMod val="40000"/>
                    <a:lumOff val="60000"/>
                  </a:schemeClr>
                </a:solidFill>
              </a:rPr>
              <a:t>Source: Google Images</a:t>
            </a:r>
          </a:p>
        </p:txBody>
      </p:sp>
    </p:spTree>
    <p:extLst>
      <p:ext uri="{BB962C8B-B14F-4D97-AF65-F5344CB8AC3E}">
        <p14:creationId xmlns:p14="http://schemas.microsoft.com/office/powerpoint/2010/main" val="162024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C510-AFF6-4116-B29D-19FF96CA22A4}"/>
              </a:ext>
            </a:extLst>
          </p:cNvPr>
          <p:cNvSpPr>
            <a:spLocks noGrp="1"/>
          </p:cNvSpPr>
          <p:nvPr>
            <p:ph type="ctrTitle"/>
          </p:nvPr>
        </p:nvSpPr>
        <p:spPr/>
        <p:txBody>
          <a:bodyPr/>
          <a:lstStyle/>
          <a:p>
            <a:r>
              <a:rPr lang="en-US" dirty="0"/>
              <a:t>Q &amp; A </a:t>
            </a:r>
            <a:endParaRPr lang="en-AU" dirty="0"/>
          </a:p>
        </p:txBody>
      </p:sp>
      <p:pic>
        <p:nvPicPr>
          <p:cNvPr id="3078" name="Picture 6" descr="transparent q &amp; a png&#10;">
            <a:extLst>
              <a:ext uri="{FF2B5EF4-FFF2-40B4-BE49-F238E27FC236}">
                <a16:creationId xmlns:a16="http://schemas.microsoft.com/office/drawing/2014/main" id="{2CA8BF86-37D1-4C1A-9734-57F497559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19">
            <a:extLst>
              <a:ext uri="{FF2B5EF4-FFF2-40B4-BE49-F238E27FC236}">
                <a16:creationId xmlns:a16="http://schemas.microsoft.com/office/drawing/2014/main" id="{51DD8A27-9160-484E-B83E-FA69FF66ADDF}"/>
              </a:ext>
            </a:extLst>
          </p:cNvPr>
          <p:cNvSpPr txBox="1">
            <a:spLocks/>
          </p:cNvSpPr>
          <p:nvPr/>
        </p:nvSpPr>
        <p:spPr>
          <a:xfrm>
            <a:off x="2519362" y="5863532"/>
            <a:ext cx="3743325" cy="2540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chemeClr val="accent3">
                    <a:lumMod val="40000"/>
                    <a:lumOff val="60000"/>
                  </a:schemeClr>
                </a:solidFill>
              </a:rPr>
              <a:t>Source: Google Images</a:t>
            </a:r>
          </a:p>
        </p:txBody>
      </p:sp>
    </p:spTree>
    <p:extLst>
      <p:ext uri="{BB962C8B-B14F-4D97-AF65-F5344CB8AC3E}">
        <p14:creationId xmlns:p14="http://schemas.microsoft.com/office/powerpoint/2010/main" val="288244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ADB-DA6B-4AF4-8124-9E64883DD25D}"/>
              </a:ext>
            </a:extLst>
          </p:cNvPr>
          <p:cNvSpPr>
            <a:spLocks noGrp="1"/>
          </p:cNvSpPr>
          <p:nvPr>
            <p:ph type="title"/>
          </p:nvPr>
        </p:nvSpPr>
        <p:spPr>
          <a:xfrm>
            <a:off x="2834020" y="2761147"/>
            <a:ext cx="3742660" cy="534987"/>
          </a:xfrm>
          <a:solidFill>
            <a:schemeClr val="accent1">
              <a:lumMod val="60000"/>
              <a:lumOff val="40000"/>
            </a:schemeClr>
          </a:solidFill>
        </p:spPr>
        <p:txBody>
          <a:bodyPr>
            <a:noAutofit/>
          </a:bodyPr>
          <a:lstStyle/>
          <a:p>
            <a:r>
              <a:rPr lang="en-US" sz="2800" dirty="0"/>
              <a:t>Supplementary Slides</a:t>
            </a:r>
            <a:endParaRPr lang="en-AU" sz="2800" dirty="0"/>
          </a:p>
        </p:txBody>
      </p:sp>
      <p:sp>
        <p:nvSpPr>
          <p:cNvPr id="14" name="Slide Number Placeholder 4">
            <a:extLst>
              <a:ext uri="{FF2B5EF4-FFF2-40B4-BE49-F238E27FC236}">
                <a16:creationId xmlns:a16="http://schemas.microsoft.com/office/drawing/2014/main" id="{4E4D3700-CF7D-487D-ABE1-45D4838A97E2}"/>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18</a:t>
            </a:fld>
            <a:endParaRPr lang="en-US" dirty="0"/>
          </a:p>
        </p:txBody>
      </p:sp>
    </p:spTree>
    <p:extLst>
      <p:ext uri="{BB962C8B-B14F-4D97-AF65-F5344CB8AC3E}">
        <p14:creationId xmlns:p14="http://schemas.microsoft.com/office/powerpoint/2010/main" val="372235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4E4D3700-CF7D-487D-ABE1-45D4838A97E2}"/>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19</a:t>
            </a:fld>
            <a:endParaRPr lang="en-US" dirty="0"/>
          </a:p>
        </p:txBody>
      </p:sp>
      <p:graphicFrame>
        <p:nvGraphicFramePr>
          <p:cNvPr id="7" name="Table 6">
            <a:extLst>
              <a:ext uri="{FF2B5EF4-FFF2-40B4-BE49-F238E27FC236}">
                <a16:creationId xmlns:a16="http://schemas.microsoft.com/office/drawing/2014/main" id="{07D32558-CAC0-4656-B6D1-3791444150BC}"/>
              </a:ext>
            </a:extLst>
          </p:cNvPr>
          <p:cNvGraphicFramePr>
            <a:graphicFrameLocks noGrp="1"/>
          </p:cNvGraphicFramePr>
          <p:nvPr>
            <p:extLst>
              <p:ext uri="{D42A27DB-BD31-4B8C-83A1-F6EECF244321}">
                <p14:modId xmlns:p14="http://schemas.microsoft.com/office/powerpoint/2010/main" val="624751230"/>
              </p:ext>
            </p:extLst>
          </p:nvPr>
        </p:nvGraphicFramePr>
        <p:xfrm>
          <a:off x="1042826" y="1862194"/>
          <a:ext cx="7058347" cy="3756629"/>
        </p:xfrm>
        <a:graphic>
          <a:graphicData uri="http://schemas.openxmlformats.org/drawingml/2006/table">
            <a:tbl>
              <a:tblPr firstRow="1" firstCol="1" bandRow="1">
                <a:tableStyleId>{5FD0F851-EC5A-4D38-B0AD-8093EC10F338}</a:tableStyleId>
              </a:tblPr>
              <a:tblGrid>
                <a:gridCol w="1826420">
                  <a:extLst>
                    <a:ext uri="{9D8B030D-6E8A-4147-A177-3AD203B41FA5}">
                      <a16:colId xmlns:a16="http://schemas.microsoft.com/office/drawing/2014/main" val="65668886"/>
                    </a:ext>
                  </a:extLst>
                </a:gridCol>
                <a:gridCol w="1761415">
                  <a:extLst>
                    <a:ext uri="{9D8B030D-6E8A-4147-A177-3AD203B41FA5}">
                      <a16:colId xmlns:a16="http://schemas.microsoft.com/office/drawing/2014/main" val="1520139043"/>
                    </a:ext>
                  </a:extLst>
                </a:gridCol>
                <a:gridCol w="1791537">
                  <a:extLst>
                    <a:ext uri="{9D8B030D-6E8A-4147-A177-3AD203B41FA5}">
                      <a16:colId xmlns:a16="http://schemas.microsoft.com/office/drawing/2014/main" val="2656711700"/>
                    </a:ext>
                  </a:extLst>
                </a:gridCol>
                <a:gridCol w="1678975">
                  <a:extLst>
                    <a:ext uri="{9D8B030D-6E8A-4147-A177-3AD203B41FA5}">
                      <a16:colId xmlns:a16="http://schemas.microsoft.com/office/drawing/2014/main" val="3117996265"/>
                    </a:ext>
                  </a:extLst>
                </a:gridCol>
              </a:tblGrid>
              <a:tr h="612785">
                <a:tc>
                  <a:txBody>
                    <a:bodyPr/>
                    <a:lstStyle/>
                    <a:p>
                      <a:pPr algn="ctr"/>
                      <a:r>
                        <a:rPr lang="en-US" sz="1200" b="1" dirty="0">
                          <a:effectLst/>
                        </a:rPr>
                        <a:t>Evolving Parameters (Min/Max Values in Our Experiments)</a:t>
                      </a:r>
                      <a:endParaRPr lang="en-AU" sz="1200" b="1" dirty="0">
                        <a:effectLst/>
                        <a:latin typeface="Times New Roman" panose="02020603050405020304" pitchFamily="18" charset="0"/>
                        <a:ea typeface="SimSun" panose="02010600030101010101" pitchFamily="2" charset="-122"/>
                      </a:endParaRPr>
                    </a:p>
                  </a:txBody>
                  <a:tcPr marL="38244" marR="38244" marT="0" marB="0" anchor="ctr"/>
                </a:tc>
                <a:tc>
                  <a:txBody>
                    <a:bodyPr/>
                    <a:lstStyle/>
                    <a:p>
                      <a:pPr algn="ctr"/>
                      <a:r>
                        <a:rPr lang="en-US" sz="1200" b="1" dirty="0">
                          <a:effectLst/>
                        </a:rPr>
                        <a:t>Input and Output Parameters</a:t>
                      </a:r>
                      <a:endParaRPr lang="en-AU" sz="1200" b="1" dirty="0">
                        <a:effectLst/>
                        <a:latin typeface="Times New Roman" panose="02020603050405020304" pitchFamily="18" charset="0"/>
                        <a:ea typeface="SimSun" panose="02010600030101010101" pitchFamily="2" charset="-122"/>
                      </a:endParaRPr>
                    </a:p>
                  </a:txBody>
                  <a:tcPr marL="38244" marR="38244" marT="0" marB="0" anchor="ctr"/>
                </a:tc>
                <a:tc>
                  <a:txBody>
                    <a:bodyPr/>
                    <a:lstStyle/>
                    <a:p>
                      <a:pPr algn="ctr"/>
                      <a:r>
                        <a:rPr lang="en-US" sz="1200" b="1" dirty="0">
                          <a:effectLst/>
                        </a:rPr>
                        <a:t>Number of Evolving Layers</a:t>
                      </a:r>
                      <a:endParaRPr lang="en-AU" sz="1200" b="1" dirty="0">
                        <a:effectLst/>
                        <a:latin typeface="Times New Roman" panose="02020603050405020304" pitchFamily="18" charset="0"/>
                        <a:ea typeface="SimSun" panose="02010600030101010101" pitchFamily="2" charset="-122"/>
                      </a:endParaRPr>
                    </a:p>
                  </a:txBody>
                  <a:tcPr marL="38244" marR="38244" marT="0" marB="0" anchor="ctr"/>
                </a:tc>
                <a:tc>
                  <a:txBody>
                    <a:bodyPr/>
                    <a:lstStyle/>
                    <a:p>
                      <a:pPr algn="ctr"/>
                      <a:r>
                        <a:rPr lang="en-US" sz="1200" b="1" dirty="0">
                          <a:effectLst/>
                        </a:rPr>
                        <a:t>Number of Other Layers</a:t>
                      </a:r>
                      <a:endParaRPr lang="en-AU" sz="1200" b="1" dirty="0">
                        <a:effectLst/>
                        <a:latin typeface="Times New Roman" panose="02020603050405020304" pitchFamily="18" charset="0"/>
                        <a:ea typeface="SimSun" panose="02010600030101010101" pitchFamily="2" charset="-122"/>
                      </a:endParaRPr>
                    </a:p>
                  </a:txBody>
                  <a:tcPr marL="38244" marR="38244" marT="0" marB="0" anchor="ctr"/>
                </a:tc>
                <a:extLst>
                  <a:ext uri="{0D108BD9-81ED-4DB2-BD59-A6C34878D82A}">
                    <a16:rowId xmlns:a16="http://schemas.microsoft.com/office/drawing/2014/main" val="2936518718"/>
                  </a:ext>
                </a:extLst>
              </a:tr>
              <a:tr h="548640">
                <a:tc>
                  <a:txBody>
                    <a:bodyPr/>
                    <a:lstStyle/>
                    <a:p>
                      <a:pPr algn="l"/>
                      <a:r>
                        <a:rPr lang="en-US" sz="1200">
                          <a:effectLst/>
                        </a:rPr>
                        <a:t>Number of generations: min 5 and max 200</a:t>
                      </a:r>
                      <a:endParaRPr lang="en-AU" sz="1200">
                        <a:effectLst/>
                        <a:latin typeface="Times New Roman" panose="02020603050405020304" pitchFamily="18" charset="0"/>
                        <a:ea typeface="SimSun" panose="02010600030101010101" pitchFamily="2" charset="-122"/>
                      </a:endParaRPr>
                    </a:p>
                  </a:txBody>
                  <a:tcPr marL="38244" marR="38244" marT="0" marB="0"/>
                </a:tc>
                <a:tc rowSpan="3">
                  <a:txBody>
                    <a:bodyPr/>
                    <a:lstStyle/>
                    <a:p>
                      <a:pPr algn="l"/>
                      <a:r>
                        <a:rPr lang="en-US" sz="1200">
                          <a:effectLst/>
                        </a:rPr>
                        <a:t>Input size 30×30×3 (resized detected RoI)</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Conv2D (32, kernel size = (5, 5), activation = ReLU)</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MaxPooling2D (pool size = (2,2)</a:t>
                      </a:r>
                      <a:endParaRPr lang="en-AU" sz="1200">
                        <a:effectLst/>
                        <a:latin typeface="Times New Roman" panose="02020603050405020304" pitchFamily="18" charset="0"/>
                        <a:ea typeface="SimSun" panose="02010600030101010101" pitchFamily="2" charset="-122"/>
                      </a:endParaRPr>
                    </a:p>
                  </a:txBody>
                  <a:tcPr marL="38244" marR="38244" marT="0" marB="0"/>
                </a:tc>
                <a:extLst>
                  <a:ext uri="{0D108BD9-81ED-4DB2-BD59-A6C34878D82A}">
                    <a16:rowId xmlns:a16="http://schemas.microsoft.com/office/drawing/2014/main" val="3429124760"/>
                  </a:ext>
                </a:extLst>
              </a:tr>
              <a:tr h="612785">
                <a:tc>
                  <a:txBody>
                    <a:bodyPr/>
                    <a:lstStyle/>
                    <a:p>
                      <a:pPr algn="l"/>
                      <a:r>
                        <a:rPr lang="en-US" sz="1200">
                          <a:effectLst/>
                        </a:rPr>
                        <a:t>Number of individuals: min 10 and max 100</a:t>
                      </a:r>
                      <a:endParaRPr lang="en-AU" sz="1200">
                        <a:effectLst/>
                        <a:latin typeface="Times New Roman" panose="02020603050405020304" pitchFamily="18" charset="0"/>
                        <a:ea typeface="SimSun" panose="02010600030101010101" pitchFamily="2" charset="-122"/>
                      </a:endParaRPr>
                    </a:p>
                  </a:txBody>
                  <a:tcPr marL="38244" marR="38244" marT="0" marB="0"/>
                </a:tc>
                <a:tc vMerge="1">
                  <a:txBody>
                    <a:bodyPr/>
                    <a:lstStyle/>
                    <a:p>
                      <a:endParaRPr lang="en-AU"/>
                    </a:p>
                  </a:txBody>
                  <a:tcPr/>
                </a:tc>
                <a:tc>
                  <a:txBody>
                    <a:bodyPr/>
                    <a:lstStyle/>
                    <a:p>
                      <a:pPr algn="l"/>
                      <a:r>
                        <a:rPr lang="en-US" sz="1200">
                          <a:effectLst/>
                        </a:rPr>
                        <a:t>Conv2D (filters = 32, kernel size = (5,5), activation = ReLU)</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Dropout (0.25)</a:t>
                      </a:r>
                      <a:endParaRPr lang="en-AU" sz="1200">
                        <a:effectLst/>
                        <a:latin typeface="Times New Roman" panose="02020603050405020304" pitchFamily="18" charset="0"/>
                        <a:ea typeface="SimSun" panose="02010600030101010101" pitchFamily="2" charset="-122"/>
                      </a:endParaRPr>
                    </a:p>
                  </a:txBody>
                  <a:tcPr marL="38244" marR="38244" marT="0" marB="0"/>
                </a:tc>
                <a:extLst>
                  <a:ext uri="{0D108BD9-81ED-4DB2-BD59-A6C34878D82A}">
                    <a16:rowId xmlns:a16="http://schemas.microsoft.com/office/drawing/2014/main" val="1625736928"/>
                  </a:ext>
                </a:extLst>
              </a:tr>
              <a:tr h="612785">
                <a:tc>
                  <a:txBody>
                    <a:bodyPr/>
                    <a:lstStyle/>
                    <a:p>
                      <a:pPr algn="l"/>
                      <a:r>
                        <a:rPr lang="en-US" sz="1200">
                          <a:effectLst/>
                        </a:rPr>
                        <a:t>Number of epochs: min 1 and max 50</a:t>
                      </a:r>
                      <a:endParaRPr lang="en-AU" sz="1200">
                        <a:effectLst/>
                        <a:latin typeface="Times New Roman" panose="02020603050405020304" pitchFamily="18" charset="0"/>
                        <a:ea typeface="SimSun" panose="02010600030101010101" pitchFamily="2" charset="-122"/>
                      </a:endParaRPr>
                    </a:p>
                  </a:txBody>
                  <a:tcPr marL="38244" marR="38244" marT="0" marB="0"/>
                </a:tc>
                <a:tc vMerge="1">
                  <a:txBody>
                    <a:bodyPr/>
                    <a:lstStyle/>
                    <a:p>
                      <a:endParaRPr lang="en-AU"/>
                    </a:p>
                  </a:txBody>
                  <a:tcPr/>
                </a:tc>
                <a:tc>
                  <a:txBody>
                    <a:bodyPr/>
                    <a:lstStyle/>
                    <a:p>
                      <a:pPr algn="l"/>
                      <a:r>
                        <a:rPr lang="en-US" sz="1200">
                          <a:effectLst/>
                        </a:rPr>
                        <a:t>Conv2D (filters = 64, kernel size = (3, 3), activation = ReLU)</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MaxPooling2D (pool size = (2,2)</a:t>
                      </a:r>
                      <a:endParaRPr lang="en-AU" sz="1200">
                        <a:effectLst/>
                        <a:latin typeface="Times New Roman" panose="02020603050405020304" pitchFamily="18" charset="0"/>
                        <a:ea typeface="SimSun" panose="02010600030101010101" pitchFamily="2" charset="-122"/>
                      </a:endParaRPr>
                    </a:p>
                  </a:txBody>
                  <a:tcPr marL="38244" marR="38244" marT="0" marB="0"/>
                </a:tc>
                <a:extLst>
                  <a:ext uri="{0D108BD9-81ED-4DB2-BD59-A6C34878D82A}">
                    <a16:rowId xmlns:a16="http://schemas.microsoft.com/office/drawing/2014/main" val="3421093242"/>
                  </a:ext>
                </a:extLst>
              </a:tr>
              <a:tr h="612785">
                <a:tc rowSpan="3">
                  <a:txBody>
                    <a:bodyPr/>
                    <a:lstStyle/>
                    <a:p>
                      <a:pPr algn="l"/>
                      <a:r>
                        <a:rPr lang="en-US" sz="1200" dirty="0">
                          <a:effectLst/>
                        </a:rPr>
                        <a:t>Mutate factor: 0.05</a:t>
                      </a:r>
                      <a:endParaRPr lang="en-AU" sz="1200" dirty="0">
                        <a:effectLst/>
                        <a:latin typeface="Times New Roman" panose="02020603050405020304" pitchFamily="18" charset="0"/>
                        <a:ea typeface="SimSun" panose="02010600030101010101" pitchFamily="2" charset="-122"/>
                      </a:endParaRPr>
                    </a:p>
                  </a:txBody>
                  <a:tcPr marL="38244" marR="38244" marT="0" marB="0"/>
                </a:tc>
                <a:tc rowSpan="3">
                  <a:txBody>
                    <a:bodyPr/>
                    <a:lstStyle/>
                    <a:p>
                      <a:pPr algn="l"/>
                      <a:r>
                        <a:rPr lang="en-US" sz="1200" dirty="0">
                          <a:effectLst/>
                        </a:rPr>
                        <a:t>Output size 12 (11 for speed signs and 1 for false alarms)</a:t>
                      </a:r>
                      <a:endParaRPr lang="en-AU" sz="1200" dirty="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Conv2D (filters = 64, kernel size = (3, 3), activation = ReLU)</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Dropout (rate=0.25)</a:t>
                      </a:r>
                      <a:endParaRPr lang="en-AU" sz="1200">
                        <a:effectLst/>
                        <a:latin typeface="Times New Roman" panose="02020603050405020304" pitchFamily="18" charset="0"/>
                        <a:ea typeface="SimSun" panose="02010600030101010101" pitchFamily="2" charset="-122"/>
                      </a:endParaRPr>
                    </a:p>
                  </a:txBody>
                  <a:tcPr marL="38244" marR="38244" marT="0" marB="0"/>
                </a:tc>
                <a:extLst>
                  <a:ext uri="{0D108BD9-81ED-4DB2-BD59-A6C34878D82A}">
                    <a16:rowId xmlns:a16="http://schemas.microsoft.com/office/drawing/2014/main" val="3202645717"/>
                  </a:ext>
                </a:extLst>
              </a:tr>
              <a:tr h="373860">
                <a:tc vMerge="1">
                  <a:txBody>
                    <a:bodyPr/>
                    <a:lstStyle/>
                    <a:p>
                      <a:endParaRPr lang="en-AU"/>
                    </a:p>
                  </a:txBody>
                  <a:tcPr/>
                </a:tc>
                <a:tc vMerge="1">
                  <a:txBody>
                    <a:bodyPr/>
                    <a:lstStyle/>
                    <a:p>
                      <a:endParaRPr lang="en-AU"/>
                    </a:p>
                  </a:txBody>
                  <a:tcPr/>
                </a:tc>
                <a:tc>
                  <a:txBody>
                    <a:bodyPr/>
                    <a:lstStyle/>
                    <a:p>
                      <a:pPr algn="l"/>
                      <a:r>
                        <a:rPr lang="en-US" sz="1200">
                          <a:effectLst/>
                        </a:rPr>
                        <a:t>Dense (256, activation = ReLU)</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a:effectLst/>
                        </a:rPr>
                        <a:t>Flatten ()</a:t>
                      </a:r>
                      <a:endParaRPr lang="en-AU" sz="1200">
                        <a:effectLst/>
                        <a:latin typeface="Times New Roman" panose="02020603050405020304" pitchFamily="18" charset="0"/>
                        <a:ea typeface="SimSun" panose="02010600030101010101" pitchFamily="2" charset="-122"/>
                      </a:endParaRPr>
                    </a:p>
                  </a:txBody>
                  <a:tcPr marL="38244" marR="38244" marT="0" marB="0"/>
                </a:tc>
                <a:extLst>
                  <a:ext uri="{0D108BD9-81ED-4DB2-BD59-A6C34878D82A}">
                    <a16:rowId xmlns:a16="http://schemas.microsoft.com/office/drawing/2014/main" val="1666663030"/>
                  </a:ext>
                </a:extLst>
              </a:tr>
              <a:tr h="382989">
                <a:tc vMerge="1">
                  <a:txBody>
                    <a:bodyPr/>
                    <a:lstStyle/>
                    <a:p>
                      <a:endParaRPr lang="en-AU"/>
                    </a:p>
                  </a:txBody>
                  <a:tcPr/>
                </a:tc>
                <a:tc vMerge="1">
                  <a:txBody>
                    <a:bodyPr/>
                    <a:lstStyle/>
                    <a:p>
                      <a:endParaRPr lang="en-AU"/>
                    </a:p>
                  </a:txBody>
                  <a:tcPr/>
                </a:tc>
                <a:tc>
                  <a:txBody>
                    <a:bodyPr/>
                    <a:lstStyle/>
                    <a:p>
                      <a:pPr algn="l"/>
                      <a:r>
                        <a:rPr lang="en-US" sz="1200">
                          <a:effectLst/>
                        </a:rPr>
                        <a:t>Dense (12, activation = Softmax)</a:t>
                      </a:r>
                      <a:endParaRPr lang="en-AU" sz="1200">
                        <a:effectLst/>
                        <a:latin typeface="Times New Roman" panose="02020603050405020304" pitchFamily="18" charset="0"/>
                        <a:ea typeface="SimSun" panose="02010600030101010101" pitchFamily="2" charset="-122"/>
                      </a:endParaRPr>
                    </a:p>
                  </a:txBody>
                  <a:tcPr marL="38244" marR="38244" marT="0" marB="0"/>
                </a:tc>
                <a:tc>
                  <a:txBody>
                    <a:bodyPr/>
                    <a:lstStyle/>
                    <a:p>
                      <a:pPr algn="l"/>
                      <a:r>
                        <a:rPr lang="en-US" sz="1200" dirty="0">
                          <a:effectLst/>
                        </a:rPr>
                        <a:t>Dropout (0.5)</a:t>
                      </a:r>
                      <a:endParaRPr lang="en-AU" sz="1200" dirty="0">
                        <a:effectLst/>
                        <a:latin typeface="Times New Roman" panose="02020603050405020304" pitchFamily="18" charset="0"/>
                        <a:ea typeface="SimSun" panose="02010600030101010101" pitchFamily="2" charset="-122"/>
                      </a:endParaRPr>
                    </a:p>
                  </a:txBody>
                  <a:tcPr marL="38244" marR="38244" marT="0" marB="0"/>
                </a:tc>
                <a:extLst>
                  <a:ext uri="{0D108BD9-81ED-4DB2-BD59-A6C34878D82A}">
                    <a16:rowId xmlns:a16="http://schemas.microsoft.com/office/drawing/2014/main" val="683421929"/>
                  </a:ext>
                </a:extLst>
              </a:tr>
            </a:tbl>
          </a:graphicData>
        </a:graphic>
      </p:graphicFrame>
      <p:sp>
        <p:nvSpPr>
          <p:cNvPr id="8" name="Title 1">
            <a:extLst>
              <a:ext uri="{FF2B5EF4-FFF2-40B4-BE49-F238E27FC236}">
                <a16:creationId xmlns:a16="http://schemas.microsoft.com/office/drawing/2014/main" id="{3C1B15AF-369B-4605-85E1-D1955874C8E4}"/>
              </a:ext>
            </a:extLst>
          </p:cNvPr>
          <p:cNvSpPr txBox="1">
            <a:spLocks/>
          </p:cNvSpPr>
          <p:nvPr/>
        </p:nvSpPr>
        <p:spPr>
          <a:xfrm>
            <a:off x="457199" y="234882"/>
            <a:ext cx="6967331" cy="1106901"/>
          </a:xfrm>
          <a:prstGeom prst="rect">
            <a:avLst/>
          </a:prstGeom>
          <a:solidFill>
            <a:schemeClr val="accent1">
              <a:lumMod val="60000"/>
              <a:lumOff val="40000"/>
            </a:schemeClr>
          </a:solidFill>
        </p:spPr>
        <p:txBody>
          <a:bodyPr vert="horz" lIns="91440" tIns="45720" rIns="91440" bIns="45720" rtlCol="0" anchor="ctr">
            <a:noAutofit/>
          </a:bodyPr>
          <a:lstStyle>
            <a:lvl1pPr algn="l" defTabSz="457200" rtl="0" eaLnBrk="1" latinLnBrk="0" hangingPunct="1">
              <a:spcBef>
                <a:spcPct val="0"/>
              </a:spcBef>
              <a:buNone/>
              <a:defRPr sz="3000" kern="1200">
                <a:solidFill>
                  <a:srgbClr val="58595B"/>
                </a:solidFill>
                <a:latin typeface="Arial" panose="020B0604020202020204"/>
                <a:ea typeface="+mj-ea"/>
                <a:cs typeface="Arial" panose="020B0604020202020204"/>
              </a:defRPr>
            </a:lvl1pPr>
          </a:lstStyle>
          <a:p>
            <a:r>
              <a:rPr lang="en-US" sz="2800" dirty="0"/>
              <a:t>Evolutionary Algorithms and Architectural Parameters for the Proposed Classifier</a:t>
            </a:r>
          </a:p>
        </p:txBody>
      </p:sp>
    </p:spTree>
    <p:extLst>
      <p:ext uri="{BB962C8B-B14F-4D97-AF65-F5344CB8AC3E}">
        <p14:creationId xmlns:p14="http://schemas.microsoft.com/office/powerpoint/2010/main" val="354153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81"/>
            <a:ext cx="2083981" cy="720917"/>
          </a:xfrm>
          <a:solidFill>
            <a:schemeClr val="accent5">
              <a:lumMod val="60000"/>
              <a:lumOff val="40000"/>
            </a:schemeClr>
          </a:solidFill>
        </p:spPr>
        <p:txBody>
          <a:bodyPr>
            <a:normAutofit/>
          </a:bodyPr>
          <a:lstStyle/>
          <a:p>
            <a:r>
              <a:rPr lang="en-US" sz="2800" dirty="0"/>
              <a:t>Introduction</a:t>
            </a:r>
          </a:p>
        </p:txBody>
      </p:sp>
      <p:sp>
        <p:nvSpPr>
          <p:cNvPr id="3" name="Content Placeholder 2"/>
          <p:cNvSpPr>
            <a:spLocks noGrp="1"/>
          </p:cNvSpPr>
          <p:nvPr>
            <p:ph sz="half" idx="1"/>
          </p:nvPr>
        </p:nvSpPr>
        <p:spPr>
          <a:xfrm>
            <a:off x="552893" y="1029548"/>
            <a:ext cx="8389088" cy="827411"/>
          </a:xfrm>
          <a:solidFill>
            <a:schemeClr val="bg1"/>
          </a:solidFill>
        </p:spPr>
        <p:txBody>
          <a:bodyPr>
            <a:normAutofit/>
          </a:bodyPr>
          <a:lstStyle/>
          <a:p>
            <a:r>
              <a:rPr lang="en-US" sz="2000" dirty="0"/>
              <a:t>The main purpose is to develop an Australian Road Assessment Program (</a:t>
            </a:r>
            <a:r>
              <a:rPr lang="en-US" sz="2000" dirty="0" err="1"/>
              <a:t>AusRAP</a:t>
            </a:r>
            <a:r>
              <a:rPr lang="en-US" sz="2000"/>
              <a:t>) attributes detection </a:t>
            </a:r>
            <a:r>
              <a:rPr lang="en-US" sz="2000" dirty="0"/>
              <a:t>system. </a:t>
            </a:r>
          </a:p>
        </p:txBody>
      </p:sp>
      <p:sp>
        <p:nvSpPr>
          <p:cNvPr id="14" name="Content Placeholder 2">
            <a:extLst>
              <a:ext uri="{FF2B5EF4-FFF2-40B4-BE49-F238E27FC236}">
                <a16:creationId xmlns:a16="http://schemas.microsoft.com/office/drawing/2014/main" id="{E273AC97-FB26-449E-8141-866CB7E4ABFE}"/>
              </a:ext>
            </a:extLst>
          </p:cNvPr>
          <p:cNvSpPr txBox="1">
            <a:spLocks/>
          </p:cNvSpPr>
          <p:nvPr/>
        </p:nvSpPr>
        <p:spPr>
          <a:xfrm>
            <a:off x="552892" y="1707312"/>
            <a:ext cx="8591107" cy="827411"/>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rgbClr val="58595B"/>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rgbClr val="58595B"/>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rgbClr val="58595B"/>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rgbClr val="58595B"/>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rgbClr val="58595B"/>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t>The goal is to detect and identify all road attributes to assess road safety. </a:t>
            </a:r>
          </a:p>
          <a:p>
            <a:endParaRPr lang="en-US" sz="1800" dirty="0"/>
          </a:p>
          <a:p>
            <a:endParaRPr lang="en-US" sz="2000" dirty="0"/>
          </a:p>
        </p:txBody>
      </p:sp>
      <p:pic>
        <p:nvPicPr>
          <p:cNvPr id="16" name="Picture 15" descr="A picture containing text&#10;&#10;Description automatically generated">
            <a:extLst>
              <a:ext uri="{FF2B5EF4-FFF2-40B4-BE49-F238E27FC236}">
                <a16:creationId xmlns:a16="http://schemas.microsoft.com/office/drawing/2014/main" id="{9202AF45-5B7B-4D45-9234-E9A39AEBB504}"/>
              </a:ext>
            </a:extLst>
          </p:cNvPr>
          <p:cNvPicPr>
            <a:picLocks noChangeAspect="1"/>
          </p:cNvPicPr>
          <p:nvPr/>
        </p:nvPicPr>
        <p:blipFill>
          <a:blip r:embed="rId2"/>
          <a:stretch>
            <a:fillRect/>
          </a:stretch>
        </p:blipFill>
        <p:spPr>
          <a:xfrm>
            <a:off x="1456660" y="2390447"/>
            <a:ext cx="6475227" cy="3526999"/>
          </a:xfrm>
          <a:prstGeom prst="rect">
            <a:avLst/>
          </a:prstGeom>
          <a:ln w="57150">
            <a:noFill/>
          </a:ln>
        </p:spPr>
      </p:pic>
      <p:sp>
        <p:nvSpPr>
          <p:cNvPr id="17" name="TextBox 16">
            <a:extLst>
              <a:ext uri="{FF2B5EF4-FFF2-40B4-BE49-F238E27FC236}">
                <a16:creationId xmlns:a16="http://schemas.microsoft.com/office/drawing/2014/main" id="{22452F83-AE59-4AAB-B5BB-D48E9FB01EAD}"/>
              </a:ext>
            </a:extLst>
          </p:cNvPr>
          <p:cNvSpPr txBox="1"/>
          <p:nvPr/>
        </p:nvSpPr>
        <p:spPr>
          <a:xfrm>
            <a:off x="3760091" y="5982908"/>
            <a:ext cx="1867178" cy="338554"/>
          </a:xfrm>
          <a:prstGeom prst="rect">
            <a:avLst/>
          </a:prstGeom>
          <a:solidFill>
            <a:schemeClr val="accent5">
              <a:lumMod val="20000"/>
              <a:lumOff val="80000"/>
            </a:schemeClr>
          </a:solidFill>
        </p:spPr>
        <p:txBody>
          <a:bodyPr wrap="none" rtlCol="0">
            <a:spAutoFit/>
          </a:bodyPr>
          <a:lstStyle/>
          <a:p>
            <a:r>
              <a:rPr lang="en-US" sz="1600" dirty="0" err="1">
                <a:solidFill>
                  <a:schemeClr val="accent3"/>
                </a:solidFill>
              </a:rPr>
              <a:t>AusRAP</a:t>
            </a:r>
            <a:r>
              <a:rPr lang="en-US" sz="1600" dirty="0">
                <a:solidFill>
                  <a:schemeClr val="accent3"/>
                </a:solidFill>
              </a:rPr>
              <a:t> Attributes</a:t>
            </a:r>
            <a:endParaRPr lang="en-AU" sz="1600" dirty="0">
              <a:solidFill>
                <a:schemeClr val="accent3"/>
              </a:solidFill>
            </a:endParaRPr>
          </a:p>
        </p:txBody>
      </p:sp>
      <p:sp>
        <p:nvSpPr>
          <p:cNvPr id="21" name="Slide Number Placeholder 4">
            <a:extLst>
              <a:ext uri="{FF2B5EF4-FFF2-40B4-BE49-F238E27FC236}">
                <a16:creationId xmlns:a16="http://schemas.microsoft.com/office/drawing/2014/main" id="{16DFE98A-8258-4526-A464-89C581515ABE}"/>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2</a:t>
            </a:fld>
            <a:endParaRPr lang="en-US" dirty="0"/>
          </a:p>
        </p:txBody>
      </p:sp>
    </p:spTree>
    <p:extLst>
      <p:ext uri="{BB962C8B-B14F-4D97-AF65-F5344CB8AC3E}">
        <p14:creationId xmlns:p14="http://schemas.microsoft.com/office/powerpoint/2010/main" val="2904438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a:extLst>
              <a:ext uri="{FF2B5EF4-FFF2-40B4-BE49-F238E27FC236}">
                <a16:creationId xmlns:a16="http://schemas.microsoft.com/office/drawing/2014/main" id="{4E4D3700-CF7D-487D-ABE1-45D4838A97E2}"/>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20</a:t>
            </a:fld>
            <a:endParaRPr lang="en-US" dirty="0"/>
          </a:p>
        </p:txBody>
      </p:sp>
      <p:sp>
        <p:nvSpPr>
          <p:cNvPr id="8" name="Content Placeholder 2">
            <a:extLst>
              <a:ext uri="{FF2B5EF4-FFF2-40B4-BE49-F238E27FC236}">
                <a16:creationId xmlns:a16="http://schemas.microsoft.com/office/drawing/2014/main" id="{F396F0D4-AA00-4D4E-A358-853EE4823D0D}"/>
              </a:ext>
            </a:extLst>
          </p:cNvPr>
          <p:cNvSpPr>
            <a:spLocks noGrp="1"/>
          </p:cNvSpPr>
          <p:nvPr>
            <p:ph idx="1"/>
          </p:nvPr>
        </p:nvSpPr>
        <p:spPr>
          <a:xfrm>
            <a:off x="377687" y="1818860"/>
            <a:ext cx="8362438" cy="3470907"/>
          </a:xfrm>
          <a:solidFill>
            <a:schemeClr val="bg1"/>
          </a:solidFill>
          <a:ln>
            <a:solidFill>
              <a:schemeClr val="accent6"/>
            </a:solidFill>
          </a:ln>
        </p:spPr>
        <p:txBody>
          <a:bodyPr>
            <a:normAutofit fontScale="85000" lnSpcReduction="20000"/>
          </a:bodyPr>
          <a:lstStyle/>
          <a:p>
            <a:pPr marL="0" indent="0">
              <a:buNone/>
            </a:pPr>
            <a:r>
              <a:rPr lang="en-AU" sz="1350" b="1" dirty="0">
                <a:solidFill>
                  <a:srgbClr val="000000"/>
                </a:solidFill>
              </a:rPr>
              <a:t>Generation 1: </a:t>
            </a:r>
          </a:p>
          <a:p>
            <a:pPr marL="0" indent="0">
              <a:buNone/>
            </a:pPr>
            <a:r>
              <a:rPr lang="en-AU" sz="1350" dirty="0">
                <a:solidFill>
                  <a:srgbClr val="000000"/>
                </a:solidFill>
              </a:rPr>
              <a:t>[2.4199, 2.4533, 2.4495, 2.4574, 2.4538, 2.4502, 2.4277, 2.424, 2.435, 2.4544] </a:t>
            </a:r>
          </a:p>
          <a:p>
            <a:pPr marL="0" indent="0">
              <a:buNone/>
            </a:pPr>
            <a:r>
              <a:rPr lang="en-US" sz="1350" dirty="0">
                <a:solidFill>
                  <a:srgbClr val="000000"/>
                </a:solidFill>
              </a:rPr>
              <a:t>20/20 [==============================] - 1s 56ms/step - loss: 2.3263 - accuracy: 0.1571 - </a:t>
            </a:r>
            <a:r>
              <a:rPr lang="en-US" sz="1350" dirty="0" err="1">
                <a:solidFill>
                  <a:srgbClr val="000000"/>
                </a:solidFill>
              </a:rPr>
              <a:t>val_loss</a:t>
            </a:r>
            <a:r>
              <a:rPr lang="en-US" sz="1350" dirty="0">
                <a:solidFill>
                  <a:srgbClr val="000000"/>
                </a:solidFill>
              </a:rPr>
              <a:t>: 2.1675 - </a:t>
            </a:r>
            <a:r>
              <a:rPr lang="en-US" sz="1350" dirty="0" err="1">
                <a:solidFill>
                  <a:srgbClr val="000000"/>
                </a:solidFill>
              </a:rPr>
              <a:t>val_accuracy</a:t>
            </a:r>
            <a:r>
              <a:rPr lang="en-US" sz="1350" dirty="0">
                <a:solidFill>
                  <a:srgbClr val="000000"/>
                </a:solidFill>
              </a:rPr>
              <a:t>: 0.3758 </a:t>
            </a:r>
          </a:p>
          <a:p>
            <a:pPr marL="0" indent="0">
              <a:buNone/>
            </a:pPr>
            <a:r>
              <a:rPr lang="en-US" sz="1350" dirty="0">
                <a:solidFill>
                  <a:srgbClr val="000000"/>
                </a:solidFill>
              </a:rPr>
              <a:t>20/20 [==============================] - 1s 58ms/step - loss: 1.7056 - accuracy: 0.4503 - </a:t>
            </a:r>
            <a:r>
              <a:rPr lang="en-US" sz="1350" dirty="0" err="1">
                <a:solidFill>
                  <a:srgbClr val="000000"/>
                </a:solidFill>
              </a:rPr>
              <a:t>val_loss</a:t>
            </a:r>
            <a:r>
              <a:rPr lang="en-US" sz="1350" dirty="0">
                <a:solidFill>
                  <a:srgbClr val="000000"/>
                </a:solidFill>
              </a:rPr>
              <a:t>: 0.7705 - </a:t>
            </a:r>
            <a:r>
              <a:rPr lang="en-US" sz="1350" dirty="0" err="1">
                <a:solidFill>
                  <a:srgbClr val="000000"/>
                </a:solidFill>
              </a:rPr>
              <a:t>val_accuracy</a:t>
            </a:r>
            <a:r>
              <a:rPr lang="en-US" sz="1350" dirty="0">
                <a:solidFill>
                  <a:srgbClr val="000000"/>
                </a:solidFill>
              </a:rPr>
              <a:t>: 0.8153 </a:t>
            </a:r>
          </a:p>
          <a:p>
            <a:pPr marL="0" indent="0">
              <a:buNone/>
            </a:pPr>
            <a:r>
              <a:rPr lang="en-US" sz="1350" dirty="0">
                <a:solidFill>
                  <a:srgbClr val="000000"/>
                </a:solidFill>
              </a:rPr>
              <a:t>20/20 [==============================] - 1s 58ms/step - loss: 1.7444 - accuracy: 0.4343 - </a:t>
            </a:r>
            <a:r>
              <a:rPr lang="en-US" sz="1350" dirty="0" err="1">
                <a:solidFill>
                  <a:srgbClr val="000000"/>
                </a:solidFill>
              </a:rPr>
              <a:t>val_loss</a:t>
            </a:r>
            <a:r>
              <a:rPr lang="en-US" sz="1350" dirty="0">
                <a:solidFill>
                  <a:srgbClr val="000000"/>
                </a:solidFill>
              </a:rPr>
              <a:t>: 0.7938 - </a:t>
            </a:r>
            <a:r>
              <a:rPr lang="en-US" sz="1350" dirty="0" err="1">
                <a:solidFill>
                  <a:srgbClr val="000000"/>
                </a:solidFill>
              </a:rPr>
              <a:t>val_accuracy</a:t>
            </a:r>
            <a:r>
              <a:rPr lang="en-US" sz="1350" dirty="0">
                <a:solidFill>
                  <a:srgbClr val="000000"/>
                </a:solidFill>
              </a:rPr>
              <a:t>: 0.7580 </a:t>
            </a:r>
          </a:p>
          <a:p>
            <a:pPr marL="0" indent="0">
              <a:buNone/>
            </a:pPr>
            <a:endParaRPr lang="en-AU" sz="1350" b="1" dirty="0">
              <a:solidFill>
                <a:srgbClr val="000000"/>
              </a:solidFill>
            </a:endParaRPr>
          </a:p>
          <a:p>
            <a:pPr marL="0" indent="0">
              <a:buNone/>
            </a:pPr>
            <a:r>
              <a:rPr lang="en-AU" sz="1350" b="1" dirty="0">
                <a:solidFill>
                  <a:srgbClr val="000000"/>
                </a:solidFill>
              </a:rPr>
              <a:t>Generation 2: </a:t>
            </a:r>
          </a:p>
          <a:p>
            <a:pPr marL="0" indent="0">
              <a:buNone/>
            </a:pPr>
            <a:r>
              <a:rPr lang="en-AU" sz="1350" dirty="0">
                <a:solidFill>
                  <a:srgbClr val="000000"/>
                </a:solidFill>
              </a:rPr>
              <a:t>[2.3263, 2.3223, 2.3751, 2.2884, 2.1214, 2.4202, 1.2107, 1.7056, 2.3321, 1.7444] </a:t>
            </a:r>
          </a:p>
          <a:p>
            <a:pPr marL="0" indent="0">
              <a:buNone/>
            </a:pPr>
            <a:r>
              <a:rPr lang="en-US" sz="1350" dirty="0">
                <a:solidFill>
                  <a:srgbClr val="000000"/>
                </a:solidFill>
              </a:rPr>
              <a:t>20/20 [==============================] - 1s 58ms/step - loss: 0.5806 - accuracy: 0.8189 - </a:t>
            </a:r>
            <a:r>
              <a:rPr lang="en-US" sz="1350" dirty="0" err="1">
                <a:solidFill>
                  <a:srgbClr val="000000"/>
                </a:solidFill>
              </a:rPr>
              <a:t>val_loss</a:t>
            </a:r>
            <a:r>
              <a:rPr lang="en-US" sz="1350" dirty="0">
                <a:solidFill>
                  <a:srgbClr val="000000"/>
                </a:solidFill>
              </a:rPr>
              <a:t>: 0.2290 - </a:t>
            </a:r>
            <a:r>
              <a:rPr lang="en-US" sz="1350" dirty="0" err="1">
                <a:solidFill>
                  <a:srgbClr val="000000"/>
                </a:solidFill>
              </a:rPr>
              <a:t>val_accuracy</a:t>
            </a:r>
            <a:r>
              <a:rPr lang="en-US" sz="1350" dirty="0">
                <a:solidFill>
                  <a:srgbClr val="000000"/>
                </a:solidFill>
              </a:rPr>
              <a:t>: 0.9490 </a:t>
            </a:r>
          </a:p>
          <a:p>
            <a:pPr marL="0" indent="0">
              <a:buNone/>
            </a:pPr>
            <a:r>
              <a:rPr lang="en-US" sz="1350" dirty="0">
                <a:solidFill>
                  <a:srgbClr val="000000"/>
                </a:solidFill>
              </a:rPr>
              <a:t>20/20 [==============================] - 1s 60ms/step - loss: 0.3196 - accuracy: 0.9103 - </a:t>
            </a:r>
            <a:r>
              <a:rPr lang="en-US" sz="1350" dirty="0" err="1">
                <a:solidFill>
                  <a:srgbClr val="000000"/>
                </a:solidFill>
              </a:rPr>
              <a:t>val_loss</a:t>
            </a:r>
            <a:r>
              <a:rPr lang="en-US" sz="1350" dirty="0">
                <a:solidFill>
                  <a:srgbClr val="000000"/>
                </a:solidFill>
              </a:rPr>
              <a:t>: 0.1444 - </a:t>
            </a:r>
            <a:r>
              <a:rPr lang="en-US" sz="1350" dirty="0" err="1">
                <a:solidFill>
                  <a:srgbClr val="000000"/>
                </a:solidFill>
              </a:rPr>
              <a:t>val_accuracy</a:t>
            </a:r>
            <a:r>
              <a:rPr lang="en-US" sz="1350" dirty="0">
                <a:solidFill>
                  <a:srgbClr val="000000"/>
                </a:solidFill>
              </a:rPr>
              <a:t>: 0.9809 </a:t>
            </a:r>
          </a:p>
          <a:p>
            <a:pPr marL="0" indent="0">
              <a:buNone/>
            </a:pPr>
            <a:endParaRPr lang="en-AU" sz="1350" b="1" dirty="0">
              <a:solidFill>
                <a:srgbClr val="000000"/>
              </a:solidFill>
            </a:endParaRPr>
          </a:p>
          <a:p>
            <a:pPr marL="0" indent="0">
              <a:buNone/>
            </a:pPr>
            <a:r>
              <a:rPr lang="en-AU" sz="1350" b="1" dirty="0">
                <a:solidFill>
                  <a:srgbClr val="000000"/>
                </a:solidFill>
              </a:rPr>
              <a:t>Generation 3: </a:t>
            </a:r>
          </a:p>
          <a:p>
            <a:pPr marL="0" indent="0">
              <a:buNone/>
            </a:pPr>
            <a:r>
              <a:rPr lang="en-AU" sz="1350" dirty="0">
                <a:solidFill>
                  <a:srgbClr val="000000"/>
                </a:solidFill>
              </a:rPr>
              <a:t>[0.5806, 0.7859, 0.4164, 0.2897, 0.3235, 0.8239, 0.2353, 0.1665, 0.4943, 0.3196] </a:t>
            </a:r>
          </a:p>
          <a:p>
            <a:pPr marL="0" indent="0">
              <a:buNone/>
            </a:pPr>
            <a:r>
              <a:rPr lang="en-US" sz="1350" dirty="0">
                <a:solidFill>
                  <a:srgbClr val="000000"/>
                </a:solidFill>
              </a:rPr>
              <a:t>20/20 [==============================] - 1s 57ms/step - loss: 0.1615 - accuracy: 0.9599 - </a:t>
            </a:r>
            <a:r>
              <a:rPr lang="en-US" sz="1350" dirty="0" err="1">
                <a:solidFill>
                  <a:srgbClr val="000000"/>
                </a:solidFill>
              </a:rPr>
              <a:t>val_loss</a:t>
            </a:r>
            <a:r>
              <a:rPr lang="en-US" sz="1350" dirty="0">
                <a:solidFill>
                  <a:srgbClr val="000000"/>
                </a:solidFill>
              </a:rPr>
              <a:t>: 0.1511 - </a:t>
            </a:r>
            <a:r>
              <a:rPr lang="en-US" sz="1350" dirty="0" err="1">
                <a:solidFill>
                  <a:srgbClr val="000000"/>
                </a:solidFill>
              </a:rPr>
              <a:t>val_accuracy</a:t>
            </a:r>
            <a:r>
              <a:rPr lang="en-US" sz="1350" dirty="0">
                <a:solidFill>
                  <a:srgbClr val="000000"/>
                </a:solidFill>
              </a:rPr>
              <a:t>: 0.9618 </a:t>
            </a:r>
            <a:endParaRPr lang="en-AU" dirty="0"/>
          </a:p>
        </p:txBody>
      </p:sp>
      <p:sp>
        <p:nvSpPr>
          <p:cNvPr id="10" name="Title 1">
            <a:extLst>
              <a:ext uri="{FF2B5EF4-FFF2-40B4-BE49-F238E27FC236}">
                <a16:creationId xmlns:a16="http://schemas.microsoft.com/office/drawing/2014/main" id="{11F5F39B-F440-432A-B454-D782FEA1C380}"/>
              </a:ext>
            </a:extLst>
          </p:cNvPr>
          <p:cNvSpPr>
            <a:spLocks noGrp="1"/>
          </p:cNvSpPr>
          <p:nvPr>
            <p:ph type="title"/>
          </p:nvPr>
        </p:nvSpPr>
        <p:spPr>
          <a:xfrm>
            <a:off x="457199" y="234882"/>
            <a:ext cx="4164497" cy="534987"/>
          </a:xfrm>
          <a:solidFill>
            <a:schemeClr val="accent1">
              <a:lumMod val="60000"/>
              <a:lumOff val="40000"/>
            </a:schemeClr>
          </a:solidFill>
        </p:spPr>
        <p:txBody>
          <a:bodyPr>
            <a:noAutofit/>
          </a:bodyPr>
          <a:lstStyle/>
          <a:p>
            <a:r>
              <a:rPr lang="en-US" sz="2800" dirty="0"/>
              <a:t>A Sample of Generations</a:t>
            </a:r>
            <a:endParaRPr lang="en-AU" sz="2800" dirty="0"/>
          </a:p>
        </p:txBody>
      </p:sp>
    </p:spTree>
    <p:extLst>
      <p:ext uri="{BB962C8B-B14F-4D97-AF65-F5344CB8AC3E}">
        <p14:creationId xmlns:p14="http://schemas.microsoft.com/office/powerpoint/2010/main" val="4113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3264-0F2C-49D4-9864-29A1C4B3DEE2}"/>
              </a:ext>
            </a:extLst>
          </p:cNvPr>
          <p:cNvSpPr>
            <a:spLocks noGrp="1"/>
          </p:cNvSpPr>
          <p:nvPr>
            <p:ph type="title"/>
          </p:nvPr>
        </p:nvSpPr>
        <p:spPr>
          <a:xfrm>
            <a:off x="457200" y="125782"/>
            <a:ext cx="2157403" cy="720917"/>
          </a:xfrm>
          <a:solidFill>
            <a:schemeClr val="accent1">
              <a:lumMod val="60000"/>
              <a:lumOff val="40000"/>
            </a:schemeClr>
          </a:solidFill>
        </p:spPr>
        <p:txBody>
          <a:bodyPr>
            <a:normAutofit/>
          </a:bodyPr>
          <a:lstStyle/>
          <a:p>
            <a:r>
              <a:rPr lang="en-US" sz="2800" dirty="0"/>
              <a:t>Continued..</a:t>
            </a:r>
            <a:endParaRPr lang="en-AU" sz="2800" dirty="0"/>
          </a:p>
        </p:txBody>
      </p:sp>
      <p:pic>
        <p:nvPicPr>
          <p:cNvPr id="1038" name="Picture 14" descr="Funny Car Crash Images, Stock Photos &amp;amp; Vectors | Shutterstock">
            <a:extLst>
              <a:ext uri="{FF2B5EF4-FFF2-40B4-BE49-F238E27FC236}">
                <a16:creationId xmlns:a16="http://schemas.microsoft.com/office/drawing/2014/main" id="{857AE2B0-050B-4CC2-B86A-E36DFB9AFB77}"/>
              </a:ext>
            </a:extLst>
          </p:cNvPr>
          <p:cNvPicPr>
            <a:picLocks noChangeArrowheads="1"/>
          </p:cNvPicPr>
          <p:nvPr/>
        </p:nvPicPr>
        <p:blipFill rotWithShape="1">
          <a:blip r:embed="rId2">
            <a:extLst>
              <a:ext uri="{28A0092B-C50C-407E-A947-70E740481C1C}">
                <a14:useLocalDpi xmlns:a14="http://schemas.microsoft.com/office/drawing/2010/main" val="0"/>
              </a:ext>
            </a:extLst>
          </a:blip>
          <a:srcRect b="7871"/>
          <a:stretch/>
        </p:blipFill>
        <p:spPr bwMode="auto">
          <a:xfrm>
            <a:off x="6923525" y="978478"/>
            <a:ext cx="1679856" cy="2083719"/>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pic>
        <p:nvPicPr>
          <p:cNvPr id="12" name="Picture 11" descr="Understanding The Traffic Sign Recognition System">
            <a:extLst>
              <a:ext uri="{FF2B5EF4-FFF2-40B4-BE49-F238E27FC236}">
                <a16:creationId xmlns:a16="http://schemas.microsoft.com/office/drawing/2014/main" id="{53BB1A06-8F88-481D-B1CD-09BAB37D3D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20" y="990576"/>
            <a:ext cx="1679226" cy="2085024"/>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pic>
        <p:nvPicPr>
          <p:cNvPr id="15" name="Picture 2" descr="Traffic Sign Recognition | ADAS Guide | The Windscreen Company">
            <a:extLst>
              <a:ext uri="{FF2B5EF4-FFF2-40B4-BE49-F238E27FC236}">
                <a16:creationId xmlns:a16="http://schemas.microsoft.com/office/drawing/2014/main" id="{A949FA6D-89B7-44F6-90F3-58933A95427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3945" y="990576"/>
            <a:ext cx="1679226" cy="2085024"/>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BA30F44-2D46-4A0F-9851-79C00DEDC09C}"/>
              </a:ext>
            </a:extLst>
          </p:cNvPr>
          <p:cNvSpPr txBox="1"/>
          <p:nvPr/>
        </p:nvSpPr>
        <p:spPr>
          <a:xfrm>
            <a:off x="558404" y="3131487"/>
            <a:ext cx="2029723" cy="338554"/>
          </a:xfrm>
          <a:prstGeom prst="rect">
            <a:avLst/>
          </a:prstGeom>
          <a:solidFill>
            <a:schemeClr val="accent5">
              <a:lumMod val="20000"/>
              <a:lumOff val="80000"/>
            </a:schemeClr>
          </a:solidFill>
        </p:spPr>
        <p:txBody>
          <a:bodyPr wrap="none" rtlCol="0">
            <a:spAutoFit/>
          </a:bodyPr>
          <a:lstStyle/>
          <a:p>
            <a:pPr algn="ctr"/>
            <a:r>
              <a:rPr lang="en-US" sz="1600" dirty="0">
                <a:solidFill>
                  <a:schemeClr val="accent3"/>
                </a:solidFill>
              </a:rPr>
              <a:t>Autonomous Driving</a:t>
            </a:r>
            <a:endParaRPr lang="en-AU" sz="1600" dirty="0">
              <a:solidFill>
                <a:schemeClr val="accent3"/>
              </a:solidFill>
            </a:endParaRPr>
          </a:p>
        </p:txBody>
      </p:sp>
      <p:sp>
        <p:nvSpPr>
          <p:cNvPr id="27" name="TextBox 26">
            <a:extLst>
              <a:ext uri="{FF2B5EF4-FFF2-40B4-BE49-F238E27FC236}">
                <a16:creationId xmlns:a16="http://schemas.microsoft.com/office/drawing/2014/main" id="{2130D680-5498-4AA0-99F8-A72FDF9E6C49}"/>
              </a:ext>
            </a:extLst>
          </p:cNvPr>
          <p:cNvSpPr txBox="1"/>
          <p:nvPr/>
        </p:nvSpPr>
        <p:spPr>
          <a:xfrm>
            <a:off x="3813376" y="3139329"/>
            <a:ext cx="1679856" cy="338554"/>
          </a:xfrm>
          <a:prstGeom prst="rect">
            <a:avLst/>
          </a:prstGeom>
          <a:solidFill>
            <a:schemeClr val="accent5">
              <a:lumMod val="20000"/>
              <a:lumOff val="80000"/>
            </a:schemeClr>
          </a:solidFill>
        </p:spPr>
        <p:txBody>
          <a:bodyPr wrap="square" rtlCol="0">
            <a:spAutoFit/>
          </a:bodyPr>
          <a:lstStyle/>
          <a:p>
            <a:pPr algn="ctr"/>
            <a:r>
              <a:rPr lang="en-US" sz="1600" dirty="0">
                <a:solidFill>
                  <a:schemeClr val="accent3"/>
                </a:solidFill>
              </a:rPr>
              <a:t>Road Surveying</a:t>
            </a:r>
            <a:endParaRPr lang="en-AU" sz="1600" dirty="0">
              <a:solidFill>
                <a:schemeClr val="accent3"/>
              </a:solidFill>
            </a:endParaRPr>
          </a:p>
        </p:txBody>
      </p:sp>
      <p:sp>
        <p:nvSpPr>
          <p:cNvPr id="28" name="TextBox 27">
            <a:extLst>
              <a:ext uri="{FF2B5EF4-FFF2-40B4-BE49-F238E27FC236}">
                <a16:creationId xmlns:a16="http://schemas.microsoft.com/office/drawing/2014/main" id="{A95A6305-891D-4C1B-8B2B-FFF51754894D}"/>
              </a:ext>
            </a:extLst>
          </p:cNvPr>
          <p:cNvSpPr txBox="1"/>
          <p:nvPr/>
        </p:nvSpPr>
        <p:spPr>
          <a:xfrm>
            <a:off x="6923525" y="3122018"/>
            <a:ext cx="1679856" cy="338554"/>
          </a:xfrm>
          <a:prstGeom prst="rect">
            <a:avLst/>
          </a:prstGeom>
          <a:solidFill>
            <a:schemeClr val="accent5">
              <a:lumMod val="20000"/>
              <a:lumOff val="80000"/>
            </a:schemeClr>
          </a:solidFill>
        </p:spPr>
        <p:txBody>
          <a:bodyPr wrap="square" rtlCol="0">
            <a:spAutoFit/>
          </a:bodyPr>
          <a:lstStyle/>
          <a:p>
            <a:pPr algn="ctr"/>
            <a:r>
              <a:rPr lang="en-US" sz="1600" dirty="0">
                <a:solidFill>
                  <a:schemeClr val="accent3"/>
                </a:solidFill>
              </a:rPr>
              <a:t>Road Safety</a:t>
            </a:r>
            <a:endParaRPr lang="en-AU" sz="1600" dirty="0">
              <a:solidFill>
                <a:schemeClr val="accent3"/>
              </a:solidFill>
            </a:endParaRPr>
          </a:p>
        </p:txBody>
      </p:sp>
      <p:sp>
        <p:nvSpPr>
          <p:cNvPr id="33" name="TextBox 32">
            <a:extLst>
              <a:ext uri="{FF2B5EF4-FFF2-40B4-BE49-F238E27FC236}">
                <a16:creationId xmlns:a16="http://schemas.microsoft.com/office/drawing/2014/main" id="{C3AE1743-7447-4873-B80E-3E84E729258E}"/>
              </a:ext>
            </a:extLst>
          </p:cNvPr>
          <p:cNvSpPr txBox="1"/>
          <p:nvPr/>
        </p:nvSpPr>
        <p:spPr>
          <a:xfrm>
            <a:off x="2279436" y="5900731"/>
            <a:ext cx="1679856" cy="338554"/>
          </a:xfrm>
          <a:prstGeom prst="rect">
            <a:avLst/>
          </a:prstGeom>
          <a:solidFill>
            <a:schemeClr val="accent5">
              <a:lumMod val="20000"/>
              <a:lumOff val="80000"/>
            </a:schemeClr>
          </a:solidFill>
        </p:spPr>
        <p:txBody>
          <a:bodyPr wrap="square" rtlCol="0">
            <a:spAutoFit/>
          </a:bodyPr>
          <a:lstStyle/>
          <a:p>
            <a:pPr algn="ctr"/>
            <a:r>
              <a:rPr lang="en-US" sz="1600" dirty="0">
                <a:solidFill>
                  <a:schemeClr val="accent3"/>
                </a:solidFill>
              </a:rPr>
              <a:t>School Zone</a:t>
            </a:r>
            <a:endParaRPr lang="en-AU" sz="1600" dirty="0">
              <a:solidFill>
                <a:schemeClr val="accent3"/>
              </a:solidFill>
            </a:endParaRPr>
          </a:p>
        </p:txBody>
      </p:sp>
      <p:pic>
        <p:nvPicPr>
          <p:cNvPr id="7" name="Picture 18" descr="80 Happy Bus Driver Illustrations &amp;amp; Clip Art - iStock">
            <a:extLst>
              <a:ext uri="{FF2B5EF4-FFF2-40B4-BE49-F238E27FC236}">
                <a16:creationId xmlns:a16="http://schemas.microsoft.com/office/drawing/2014/main" id="{BFAD5B21-D675-478E-AE43-A0BDD0A5D5C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497" y="3736684"/>
            <a:ext cx="1681200" cy="2084400"/>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pic>
        <p:nvPicPr>
          <p:cNvPr id="1044" name="Picture 20" descr="Road Sign PNG Images, Transparent Road Sign Image Download - PNGitem">
            <a:extLst>
              <a:ext uri="{FF2B5EF4-FFF2-40B4-BE49-F238E27FC236}">
                <a16:creationId xmlns:a16="http://schemas.microsoft.com/office/drawing/2014/main" id="{3A680C28-DD58-42D1-9649-94A48AE7F33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1275" y="3724798"/>
            <a:ext cx="1681200" cy="2084400"/>
          </a:xfrm>
          <a:prstGeom prst="rect">
            <a:avLst/>
          </a:prstGeom>
          <a:noFill/>
          <a:ln>
            <a:solidFill>
              <a:schemeClr val="accent6"/>
            </a:solidFill>
          </a:ln>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E1571D98-990D-4D0D-86DD-8D191C00F452}"/>
              </a:ext>
            </a:extLst>
          </p:cNvPr>
          <p:cNvSpPr txBox="1"/>
          <p:nvPr/>
        </p:nvSpPr>
        <p:spPr>
          <a:xfrm>
            <a:off x="5436438" y="5855608"/>
            <a:ext cx="1679856" cy="338554"/>
          </a:xfrm>
          <a:prstGeom prst="rect">
            <a:avLst/>
          </a:prstGeom>
          <a:solidFill>
            <a:schemeClr val="accent5">
              <a:lumMod val="20000"/>
              <a:lumOff val="80000"/>
            </a:schemeClr>
          </a:solidFill>
        </p:spPr>
        <p:txBody>
          <a:bodyPr wrap="square" rtlCol="0">
            <a:spAutoFit/>
          </a:bodyPr>
          <a:lstStyle/>
          <a:p>
            <a:pPr algn="ctr"/>
            <a:r>
              <a:rPr lang="en-US" sz="1600" dirty="0">
                <a:solidFill>
                  <a:schemeClr val="accent3"/>
                </a:solidFill>
              </a:rPr>
              <a:t>Road Works</a:t>
            </a:r>
            <a:endParaRPr lang="en-AU" sz="1600" dirty="0">
              <a:solidFill>
                <a:schemeClr val="accent3"/>
              </a:solidFill>
            </a:endParaRPr>
          </a:p>
        </p:txBody>
      </p:sp>
      <p:sp>
        <p:nvSpPr>
          <p:cNvPr id="39" name="Slide Number Placeholder 4">
            <a:extLst>
              <a:ext uri="{FF2B5EF4-FFF2-40B4-BE49-F238E27FC236}">
                <a16:creationId xmlns:a16="http://schemas.microsoft.com/office/drawing/2014/main" id="{54174E8A-54FB-487C-BE72-B4E04ABF7FE7}"/>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3</a:t>
            </a:fld>
            <a:endParaRPr lang="en-US" dirty="0"/>
          </a:p>
        </p:txBody>
      </p:sp>
      <p:sp>
        <p:nvSpPr>
          <p:cNvPr id="40" name="Footer Placeholder 3">
            <a:extLst>
              <a:ext uri="{FF2B5EF4-FFF2-40B4-BE49-F238E27FC236}">
                <a16:creationId xmlns:a16="http://schemas.microsoft.com/office/drawing/2014/main" id="{D1DC18EC-7E33-4F06-BF13-53373A3E1E9D}"/>
              </a:ext>
            </a:extLst>
          </p:cNvPr>
          <p:cNvSpPr txBox="1">
            <a:spLocks/>
          </p:cNvSpPr>
          <p:nvPr/>
        </p:nvSpPr>
        <p:spPr>
          <a:xfrm>
            <a:off x="3257550" y="6197846"/>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rgbClr val="58595B"/>
                </a:solidFill>
              </a:rPr>
              <a:t>Source: Google Images</a:t>
            </a:r>
          </a:p>
        </p:txBody>
      </p:sp>
    </p:spTree>
    <p:extLst>
      <p:ext uri="{BB962C8B-B14F-4D97-AF65-F5344CB8AC3E}">
        <p14:creationId xmlns:p14="http://schemas.microsoft.com/office/powerpoint/2010/main" val="92902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2643964" y="1725810"/>
            <a:ext cx="5743575" cy="394199"/>
          </a:xfrm>
          <a:noFill/>
        </p:spPr>
        <p:txBody>
          <a:bodyPr>
            <a:normAutofit lnSpcReduction="10000"/>
          </a:bodyPr>
          <a:lstStyle/>
          <a:p>
            <a:pPr marL="285750" indent="-285750">
              <a:buFont typeface="Arial" panose="020B0604020202020204" pitchFamily="34" charset="0"/>
              <a:buChar char="•"/>
            </a:pPr>
            <a:r>
              <a:rPr lang="en-US" sz="2000" dirty="0"/>
              <a:t>High similarity of signs</a:t>
            </a:r>
          </a:p>
        </p:txBody>
      </p:sp>
      <p:sp>
        <p:nvSpPr>
          <p:cNvPr id="12" name="Title 1">
            <a:extLst>
              <a:ext uri="{FF2B5EF4-FFF2-40B4-BE49-F238E27FC236}">
                <a16:creationId xmlns:a16="http://schemas.microsoft.com/office/drawing/2014/main" id="{D63ABEFE-5B22-414F-9777-E0C74D4C36CF}"/>
              </a:ext>
            </a:extLst>
          </p:cNvPr>
          <p:cNvSpPr txBox="1">
            <a:spLocks/>
          </p:cNvSpPr>
          <p:nvPr/>
        </p:nvSpPr>
        <p:spPr>
          <a:xfrm>
            <a:off x="457200" y="379130"/>
            <a:ext cx="3352800" cy="571577"/>
          </a:xfrm>
          <a:prstGeom prst="rect">
            <a:avLst/>
          </a:prstGeom>
          <a:solidFill>
            <a:schemeClr val="accent1">
              <a:lumMod val="60000"/>
              <a:lumOff val="40000"/>
            </a:schemeClr>
          </a:solidFill>
        </p:spPr>
        <p:txBody>
          <a:bodyPr vert="horz" lIns="91440" tIns="45720" rIns="91440" bIns="45720" rtlCol="0" anchor="b">
            <a:normAutofit/>
          </a:bodyPr>
          <a:lstStyle>
            <a:lvl1pPr algn="l" defTabSz="457200" rtl="0" eaLnBrk="1" latinLnBrk="0" hangingPunct="1">
              <a:spcBef>
                <a:spcPct val="0"/>
              </a:spcBef>
              <a:buNone/>
              <a:defRPr sz="2000" b="1" kern="1200">
                <a:solidFill>
                  <a:srgbClr val="58595B"/>
                </a:solidFill>
                <a:latin typeface="Arial"/>
                <a:ea typeface="+mj-ea"/>
                <a:cs typeface="Arial"/>
              </a:defRPr>
            </a:lvl1pPr>
          </a:lstStyle>
          <a:p>
            <a:r>
              <a:rPr lang="en-US" sz="2800" b="0" dirty="0"/>
              <a:t>Problem Statement</a:t>
            </a:r>
          </a:p>
        </p:txBody>
      </p:sp>
      <p:sp>
        <p:nvSpPr>
          <p:cNvPr id="11" name="Content Placeholder 2">
            <a:extLst>
              <a:ext uri="{FF2B5EF4-FFF2-40B4-BE49-F238E27FC236}">
                <a16:creationId xmlns:a16="http://schemas.microsoft.com/office/drawing/2014/main" id="{9893474A-1F1C-4958-9DC5-1DAE000640E1}"/>
              </a:ext>
            </a:extLst>
          </p:cNvPr>
          <p:cNvSpPr txBox="1">
            <a:spLocks/>
          </p:cNvSpPr>
          <p:nvPr/>
        </p:nvSpPr>
        <p:spPr>
          <a:xfrm>
            <a:off x="2627627" y="4958474"/>
            <a:ext cx="5742000" cy="394199"/>
          </a:xfrm>
          <a:prstGeom prst="rect">
            <a:avLst/>
          </a:prstGeom>
          <a:noFill/>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1400" kern="1200">
                <a:solidFill>
                  <a:srgbClr val="58595B"/>
                </a:solidFill>
                <a:latin typeface="Arial"/>
                <a:ea typeface="+mn-ea"/>
                <a:cs typeface="Arial"/>
              </a:defRPr>
            </a:lvl1pPr>
            <a:lvl2pPr marL="457200" indent="0" algn="l" defTabSz="457200" rtl="0" eaLnBrk="1" latinLnBrk="0" hangingPunct="1">
              <a:spcBef>
                <a:spcPct val="20000"/>
              </a:spcBef>
              <a:buFont typeface="Arial"/>
              <a:buNone/>
              <a:defRPr sz="1200" kern="1200">
                <a:solidFill>
                  <a:srgbClr val="58595B"/>
                </a:solidFill>
                <a:latin typeface="Arial"/>
                <a:ea typeface="+mn-ea"/>
                <a:cs typeface="Arial"/>
              </a:defRPr>
            </a:lvl2pPr>
            <a:lvl3pPr marL="914400" indent="0" algn="l" defTabSz="457200" rtl="0" eaLnBrk="1" latinLnBrk="0" hangingPunct="1">
              <a:spcBef>
                <a:spcPct val="20000"/>
              </a:spcBef>
              <a:buFont typeface="Arial"/>
              <a:buNone/>
              <a:defRPr sz="1000" kern="1200">
                <a:solidFill>
                  <a:srgbClr val="58595B"/>
                </a:solidFill>
                <a:latin typeface="Arial"/>
                <a:ea typeface="+mn-ea"/>
                <a:cs typeface="Arial"/>
              </a:defRPr>
            </a:lvl3pPr>
            <a:lvl4pPr marL="1371600" indent="0" algn="l" defTabSz="457200" rtl="0" eaLnBrk="1" latinLnBrk="0" hangingPunct="1">
              <a:spcBef>
                <a:spcPct val="20000"/>
              </a:spcBef>
              <a:buFont typeface="Arial"/>
              <a:buNone/>
              <a:defRPr sz="900" kern="1200">
                <a:solidFill>
                  <a:srgbClr val="58595B"/>
                </a:solidFill>
                <a:latin typeface="Arial"/>
                <a:ea typeface="+mn-ea"/>
                <a:cs typeface="Arial"/>
              </a:defRPr>
            </a:lvl4pPr>
            <a:lvl5pPr marL="1828800" indent="0" algn="l" defTabSz="457200" rtl="0" eaLnBrk="1" latinLnBrk="0" hangingPunct="1">
              <a:spcBef>
                <a:spcPct val="20000"/>
              </a:spcBef>
              <a:buFont typeface="Arial"/>
              <a:buNone/>
              <a:defRPr sz="900" kern="1200">
                <a:solidFill>
                  <a:srgbClr val="58595B"/>
                </a:solidFill>
                <a:latin typeface="Arial"/>
                <a:ea typeface="+mn-ea"/>
                <a:cs typeface="Arial"/>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Misclassification of many attributes with text</a:t>
            </a:r>
          </a:p>
        </p:txBody>
      </p:sp>
      <p:sp>
        <p:nvSpPr>
          <p:cNvPr id="13" name="Content Placeholder 2">
            <a:extLst>
              <a:ext uri="{FF2B5EF4-FFF2-40B4-BE49-F238E27FC236}">
                <a16:creationId xmlns:a16="http://schemas.microsoft.com/office/drawing/2014/main" id="{E8E39F47-A7A4-44EE-902B-DC6CC76A4354}"/>
              </a:ext>
            </a:extLst>
          </p:cNvPr>
          <p:cNvSpPr txBox="1">
            <a:spLocks/>
          </p:cNvSpPr>
          <p:nvPr/>
        </p:nvSpPr>
        <p:spPr>
          <a:xfrm>
            <a:off x="2638260" y="3830303"/>
            <a:ext cx="5742000" cy="394199"/>
          </a:xfrm>
          <a:prstGeom prst="rect">
            <a:avLst/>
          </a:prstGeom>
          <a:noFill/>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1400" kern="1200">
                <a:solidFill>
                  <a:srgbClr val="58595B"/>
                </a:solidFill>
                <a:latin typeface="Arial"/>
                <a:ea typeface="+mn-ea"/>
                <a:cs typeface="Arial"/>
              </a:defRPr>
            </a:lvl1pPr>
            <a:lvl2pPr marL="457200" indent="0" algn="l" defTabSz="457200" rtl="0" eaLnBrk="1" latinLnBrk="0" hangingPunct="1">
              <a:spcBef>
                <a:spcPct val="20000"/>
              </a:spcBef>
              <a:buFont typeface="Arial"/>
              <a:buNone/>
              <a:defRPr sz="1200" kern="1200">
                <a:solidFill>
                  <a:srgbClr val="58595B"/>
                </a:solidFill>
                <a:latin typeface="Arial"/>
                <a:ea typeface="+mn-ea"/>
                <a:cs typeface="Arial"/>
              </a:defRPr>
            </a:lvl2pPr>
            <a:lvl3pPr marL="914400" indent="0" algn="l" defTabSz="457200" rtl="0" eaLnBrk="1" latinLnBrk="0" hangingPunct="1">
              <a:spcBef>
                <a:spcPct val="20000"/>
              </a:spcBef>
              <a:buFont typeface="Arial"/>
              <a:buNone/>
              <a:defRPr sz="1000" kern="1200">
                <a:solidFill>
                  <a:srgbClr val="58595B"/>
                </a:solidFill>
                <a:latin typeface="Arial"/>
                <a:ea typeface="+mn-ea"/>
                <a:cs typeface="Arial"/>
              </a:defRPr>
            </a:lvl3pPr>
            <a:lvl4pPr marL="1371600" indent="0" algn="l" defTabSz="457200" rtl="0" eaLnBrk="1" latinLnBrk="0" hangingPunct="1">
              <a:spcBef>
                <a:spcPct val="20000"/>
              </a:spcBef>
              <a:buFont typeface="Arial"/>
              <a:buNone/>
              <a:defRPr sz="900" kern="1200">
                <a:solidFill>
                  <a:srgbClr val="58595B"/>
                </a:solidFill>
                <a:latin typeface="Arial"/>
                <a:ea typeface="+mn-ea"/>
                <a:cs typeface="Arial"/>
              </a:defRPr>
            </a:lvl4pPr>
            <a:lvl5pPr marL="1828800" indent="0" algn="l" defTabSz="457200" rtl="0" eaLnBrk="1" latinLnBrk="0" hangingPunct="1">
              <a:spcBef>
                <a:spcPct val="20000"/>
              </a:spcBef>
              <a:buFont typeface="Arial"/>
              <a:buNone/>
              <a:defRPr sz="900" kern="1200">
                <a:solidFill>
                  <a:srgbClr val="58595B"/>
                </a:solidFill>
                <a:latin typeface="Arial"/>
                <a:ea typeface="+mn-ea"/>
                <a:cs typeface="Arial"/>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Challenging nature of road environment</a:t>
            </a:r>
          </a:p>
          <a:p>
            <a:endParaRPr lang="en-US" dirty="0"/>
          </a:p>
        </p:txBody>
      </p:sp>
      <p:sp>
        <p:nvSpPr>
          <p:cNvPr id="15" name="Footer Placeholder 3">
            <a:extLst>
              <a:ext uri="{FF2B5EF4-FFF2-40B4-BE49-F238E27FC236}">
                <a16:creationId xmlns:a16="http://schemas.microsoft.com/office/drawing/2014/main" id="{338A9AF0-CF05-489D-9A04-FC90D739F342}"/>
              </a:ext>
            </a:extLst>
          </p:cNvPr>
          <p:cNvSpPr txBox="1">
            <a:spLocks/>
          </p:cNvSpPr>
          <p:nvPr/>
        </p:nvSpPr>
        <p:spPr>
          <a:xfrm>
            <a:off x="3277428" y="6197846"/>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solidFill>
                  <a:srgbClr val="58595B"/>
                </a:solidFill>
              </a:rPr>
              <a:t>Source: Google Images</a:t>
            </a:r>
          </a:p>
        </p:txBody>
      </p:sp>
      <p:sp>
        <p:nvSpPr>
          <p:cNvPr id="19" name="Content Placeholder 2">
            <a:extLst>
              <a:ext uri="{FF2B5EF4-FFF2-40B4-BE49-F238E27FC236}">
                <a16:creationId xmlns:a16="http://schemas.microsoft.com/office/drawing/2014/main" id="{39997CCA-9D5B-479A-93C4-30212F292EF4}"/>
              </a:ext>
            </a:extLst>
          </p:cNvPr>
          <p:cNvSpPr txBox="1">
            <a:spLocks/>
          </p:cNvSpPr>
          <p:nvPr/>
        </p:nvSpPr>
        <p:spPr>
          <a:xfrm>
            <a:off x="2643964" y="2839478"/>
            <a:ext cx="5743575" cy="394199"/>
          </a:xfrm>
          <a:prstGeom prst="rect">
            <a:avLst/>
          </a:prstGeom>
          <a:noFill/>
        </p:spPr>
        <p:txBody>
          <a:bodyPr vert="horz" lIns="91440" tIns="45720" rIns="91440" bIns="45720" rtlCol="0">
            <a:normAutofit lnSpcReduction="10000"/>
          </a:bodyPr>
          <a:lstStyle>
            <a:lvl1pPr marL="0" indent="0" algn="l" defTabSz="457200" rtl="0" eaLnBrk="1" latinLnBrk="0" hangingPunct="1">
              <a:spcBef>
                <a:spcPct val="20000"/>
              </a:spcBef>
              <a:buFont typeface="Arial" panose="020B0604020202020204"/>
              <a:buNone/>
              <a:defRPr sz="1400" kern="1200">
                <a:solidFill>
                  <a:srgbClr val="58595B"/>
                </a:solidFill>
                <a:latin typeface="Arial" panose="020B0604020202020204"/>
                <a:ea typeface="+mn-ea"/>
                <a:cs typeface="Arial" panose="020B0604020202020204"/>
              </a:defRPr>
            </a:lvl1pPr>
            <a:lvl2pPr marL="457200" indent="0" algn="l" defTabSz="457200" rtl="0" eaLnBrk="1" latinLnBrk="0" hangingPunct="1">
              <a:spcBef>
                <a:spcPct val="20000"/>
              </a:spcBef>
              <a:buFont typeface="Arial" panose="020B0604020202020204"/>
              <a:buNone/>
              <a:defRPr sz="1200" kern="1200">
                <a:solidFill>
                  <a:srgbClr val="58595B"/>
                </a:solidFill>
                <a:latin typeface="Arial" panose="020B0604020202020204"/>
                <a:ea typeface="+mn-ea"/>
                <a:cs typeface="Arial" panose="020B0604020202020204"/>
              </a:defRPr>
            </a:lvl2pPr>
            <a:lvl3pPr marL="914400" indent="0" algn="l" defTabSz="457200" rtl="0" eaLnBrk="1" latinLnBrk="0" hangingPunct="1">
              <a:spcBef>
                <a:spcPct val="20000"/>
              </a:spcBef>
              <a:buFont typeface="Arial" panose="020B0604020202020204"/>
              <a:buNone/>
              <a:defRPr sz="1000" kern="1200">
                <a:solidFill>
                  <a:srgbClr val="58595B"/>
                </a:solidFill>
                <a:latin typeface="Arial" panose="020B0604020202020204"/>
                <a:ea typeface="+mn-ea"/>
                <a:cs typeface="Arial" panose="020B0604020202020204"/>
              </a:defRPr>
            </a:lvl3pPr>
            <a:lvl4pPr marL="1371600" indent="0" algn="l" defTabSz="457200" rtl="0" eaLnBrk="1" latinLnBrk="0" hangingPunct="1">
              <a:spcBef>
                <a:spcPct val="20000"/>
              </a:spcBef>
              <a:buFont typeface="Arial" panose="020B0604020202020204"/>
              <a:buNone/>
              <a:defRPr sz="900" kern="1200">
                <a:solidFill>
                  <a:srgbClr val="58595B"/>
                </a:solidFill>
                <a:latin typeface="Arial" panose="020B0604020202020204"/>
                <a:ea typeface="+mn-ea"/>
                <a:cs typeface="Arial" panose="020B0604020202020204"/>
              </a:defRPr>
            </a:lvl4pPr>
            <a:lvl5pPr marL="1828800" indent="0" algn="l" defTabSz="457200" rtl="0" eaLnBrk="1" latinLnBrk="0" hangingPunct="1">
              <a:spcBef>
                <a:spcPct val="20000"/>
              </a:spcBef>
              <a:buFont typeface="Arial" panose="020B0604020202020204"/>
              <a:buNone/>
              <a:defRPr sz="900" kern="1200">
                <a:solidFill>
                  <a:srgbClr val="58595B"/>
                </a:solidFill>
                <a:latin typeface="Arial" panose="020B0604020202020204"/>
                <a:ea typeface="+mn-ea"/>
                <a:cs typeface="Arial" panose="020B0604020202020204"/>
              </a:defRPr>
            </a:lvl5pPr>
            <a:lvl6pPr marL="22860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panose="020B0604020202020204"/>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Poor visibility of signs</a:t>
            </a:r>
          </a:p>
        </p:txBody>
      </p:sp>
      <p:sp>
        <p:nvSpPr>
          <p:cNvPr id="30" name="Slide Number Placeholder 4">
            <a:extLst>
              <a:ext uri="{FF2B5EF4-FFF2-40B4-BE49-F238E27FC236}">
                <a16:creationId xmlns:a16="http://schemas.microsoft.com/office/drawing/2014/main" id="{996417B3-15CF-4956-93B5-CA340F36CC08}"/>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4</a:t>
            </a:fld>
            <a:endParaRPr lang="en-US" dirty="0"/>
          </a:p>
        </p:txBody>
      </p:sp>
      <p:pic>
        <p:nvPicPr>
          <p:cNvPr id="1026" name="Picture 2" descr="Tax Penalty Reconsideration in Dubai | Convivialmc">
            <a:extLst>
              <a:ext uri="{FF2B5EF4-FFF2-40B4-BE49-F238E27FC236}">
                <a16:creationId xmlns:a16="http://schemas.microsoft.com/office/drawing/2014/main" id="{DACFBE46-C0D4-4402-BBE5-FFD1663F0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98" y="1643138"/>
            <a:ext cx="741954" cy="6788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ion and mission icon png 3 » PNG Image">
            <a:extLst>
              <a:ext uri="{FF2B5EF4-FFF2-40B4-BE49-F238E27FC236}">
                <a16:creationId xmlns:a16="http://schemas.microsoft.com/office/drawing/2014/main" id="{07D397DE-3BC8-451C-A255-92B5E3299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039" y="2622589"/>
            <a:ext cx="838369" cy="842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ta-driven Sales Acceleration | FusionGrove">
            <a:extLst>
              <a:ext uri="{FF2B5EF4-FFF2-40B4-BE49-F238E27FC236}">
                <a16:creationId xmlns:a16="http://schemas.microsoft.com/office/drawing/2014/main" id="{0C23256D-379D-4DD7-8EBB-CD30D42447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829" y="3707212"/>
            <a:ext cx="723692" cy="7236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O Wednesday Service – All Saints Episcopal – Duncan, OK">
            <a:extLst>
              <a:ext uri="{FF2B5EF4-FFF2-40B4-BE49-F238E27FC236}">
                <a16:creationId xmlns:a16="http://schemas.microsoft.com/office/drawing/2014/main" id="{9A1FEC6D-5242-4EFD-9417-F263BD9EE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307" y="4968413"/>
            <a:ext cx="455263" cy="42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3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C5CD-FBB0-48AD-A8AC-3CAA09C5BB61}"/>
              </a:ext>
            </a:extLst>
          </p:cNvPr>
          <p:cNvSpPr>
            <a:spLocks noGrp="1"/>
          </p:cNvSpPr>
          <p:nvPr>
            <p:ph type="title"/>
          </p:nvPr>
        </p:nvSpPr>
        <p:spPr>
          <a:xfrm>
            <a:off x="457199" y="274638"/>
            <a:ext cx="3362325" cy="720917"/>
          </a:xfrm>
          <a:solidFill>
            <a:schemeClr val="accent6">
              <a:lumMod val="75000"/>
              <a:lumOff val="25000"/>
            </a:schemeClr>
          </a:solidFill>
        </p:spPr>
        <p:txBody>
          <a:bodyPr>
            <a:noAutofit/>
          </a:bodyPr>
          <a:lstStyle/>
          <a:p>
            <a:r>
              <a:rPr lang="en-US" sz="2800" dirty="0">
                <a:solidFill>
                  <a:schemeClr val="bg1"/>
                </a:solidFill>
              </a:rPr>
              <a:t>What is Proposed ?</a:t>
            </a:r>
            <a:endParaRPr lang="en-AU" sz="2800" dirty="0">
              <a:solidFill>
                <a:schemeClr val="bg1"/>
              </a:solidFill>
            </a:endParaRPr>
          </a:p>
        </p:txBody>
      </p:sp>
      <p:sp>
        <p:nvSpPr>
          <p:cNvPr id="3" name="Content Placeholder 2">
            <a:extLst>
              <a:ext uri="{FF2B5EF4-FFF2-40B4-BE49-F238E27FC236}">
                <a16:creationId xmlns:a16="http://schemas.microsoft.com/office/drawing/2014/main" id="{3FC2DA2D-53FD-4F3D-AFD4-DB8F32E23172}"/>
              </a:ext>
            </a:extLst>
          </p:cNvPr>
          <p:cNvSpPr>
            <a:spLocks noGrp="1"/>
          </p:cNvSpPr>
          <p:nvPr>
            <p:ph sz="half" idx="1"/>
          </p:nvPr>
        </p:nvSpPr>
        <p:spPr>
          <a:xfrm>
            <a:off x="457199" y="1415024"/>
            <a:ext cx="3362325" cy="4337190"/>
          </a:xfrm>
          <a:solidFill>
            <a:schemeClr val="accent1">
              <a:lumMod val="20000"/>
              <a:lumOff val="80000"/>
            </a:schemeClr>
          </a:solidFill>
        </p:spPr>
        <p:txBody>
          <a:bodyPr>
            <a:noAutofit/>
          </a:bodyPr>
          <a:lstStyle/>
          <a:p>
            <a:endParaRPr lang="en-US" sz="1600" dirty="0"/>
          </a:p>
          <a:p>
            <a:pPr marL="0" indent="0">
              <a:buNone/>
            </a:pPr>
            <a:r>
              <a:rPr lang="en-US" sz="1600" b="1" dirty="0"/>
              <a:t>We propose</a:t>
            </a:r>
            <a:r>
              <a:rPr lang="en-US" sz="1600" dirty="0"/>
              <a:t>,</a:t>
            </a:r>
          </a:p>
          <a:p>
            <a:r>
              <a:rPr lang="en-US" sz="1600" dirty="0"/>
              <a:t>a Fully Convolutional Network (FCN) with all signs into one class to segment sign pixels into Region of Interests (</a:t>
            </a:r>
            <a:r>
              <a:rPr lang="en-US" sz="1600" dirty="0" err="1"/>
              <a:t>RoIs</a:t>
            </a:r>
            <a:r>
              <a:rPr lang="en-US" sz="1600" dirty="0"/>
              <a:t>) for accurately identifying speed signs in our </a:t>
            </a:r>
            <a:r>
              <a:rPr lang="en-US" sz="1600" dirty="0" err="1"/>
              <a:t>AusRAP</a:t>
            </a:r>
            <a:r>
              <a:rPr lang="en-US" sz="1600" dirty="0"/>
              <a:t> safety attribute detection </a:t>
            </a:r>
          </a:p>
          <a:p>
            <a:endParaRPr lang="en-US" sz="1600" dirty="0"/>
          </a:p>
          <a:p>
            <a:pPr marL="0" indent="0">
              <a:buNone/>
            </a:pPr>
            <a:r>
              <a:rPr lang="en-US" sz="1600" dirty="0"/>
              <a:t>       and,</a:t>
            </a:r>
          </a:p>
          <a:p>
            <a:endParaRPr lang="en-US" sz="1600" dirty="0"/>
          </a:p>
          <a:p>
            <a:r>
              <a:rPr lang="en-US" sz="1600" dirty="0"/>
              <a:t>a novel evolving classifier with a false alarm class that classifies detected pixels into individual signs or non-signs.</a:t>
            </a:r>
          </a:p>
        </p:txBody>
      </p:sp>
      <p:pic>
        <p:nvPicPr>
          <p:cNvPr id="10" name="Picture 9">
            <a:extLst>
              <a:ext uri="{FF2B5EF4-FFF2-40B4-BE49-F238E27FC236}">
                <a16:creationId xmlns:a16="http://schemas.microsoft.com/office/drawing/2014/main" id="{95005BD7-A8E5-4AA3-97C5-8E886766544C}"/>
              </a:ext>
            </a:extLst>
          </p:cNvPr>
          <p:cNvPicPr/>
          <p:nvPr/>
        </p:nvPicPr>
        <p:blipFill>
          <a:blip r:embed="rId2"/>
          <a:stretch>
            <a:fillRect/>
          </a:stretch>
        </p:blipFill>
        <p:spPr>
          <a:xfrm>
            <a:off x="3870869" y="1559210"/>
            <a:ext cx="5198700" cy="3488249"/>
          </a:xfrm>
          <a:prstGeom prst="rect">
            <a:avLst/>
          </a:prstGeom>
        </p:spPr>
      </p:pic>
      <p:sp>
        <p:nvSpPr>
          <p:cNvPr id="11" name="Content Placeholder 2">
            <a:extLst>
              <a:ext uri="{FF2B5EF4-FFF2-40B4-BE49-F238E27FC236}">
                <a16:creationId xmlns:a16="http://schemas.microsoft.com/office/drawing/2014/main" id="{027AD2FF-5D6A-410F-A1BB-25F1C95CFA3A}"/>
              </a:ext>
            </a:extLst>
          </p:cNvPr>
          <p:cNvSpPr txBox="1">
            <a:spLocks/>
          </p:cNvSpPr>
          <p:nvPr/>
        </p:nvSpPr>
        <p:spPr>
          <a:xfrm>
            <a:off x="3910625" y="5121735"/>
            <a:ext cx="5198699" cy="365125"/>
          </a:xfrm>
          <a:prstGeom prst="rect">
            <a:avLst/>
          </a:prstGeom>
          <a:solidFill>
            <a:schemeClr val="accent6">
              <a:lumMod val="10000"/>
              <a:lumOff val="9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2800" kern="1200">
                <a:solidFill>
                  <a:srgbClr val="58595B"/>
                </a:solidFill>
                <a:latin typeface="Arial" panose="020B0604020202020204"/>
                <a:ea typeface="+mn-ea"/>
                <a:cs typeface="Arial" panose="020B0604020202020204"/>
              </a:defRPr>
            </a:lvl1pPr>
            <a:lvl2pPr marL="742950" indent="-285750" algn="l" defTabSz="457200" rtl="0" eaLnBrk="1" latinLnBrk="0" hangingPunct="1">
              <a:spcBef>
                <a:spcPct val="20000"/>
              </a:spcBef>
              <a:buFont typeface="Arial" panose="020B0604020202020204"/>
              <a:buChar char="–"/>
              <a:defRPr sz="2400" kern="1200">
                <a:solidFill>
                  <a:srgbClr val="58595B"/>
                </a:solidFill>
                <a:latin typeface="Arial" panose="020B0604020202020204"/>
                <a:ea typeface="+mn-ea"/>
                <a:cs typeface="Arial" panose="020B0604020202020204"/>
              </a:defRPr>
            </a:lvl2pPr>
            <a:lvl3pPr marL="1143000" indent="-228600" algn="l" defTabSz="457200" rtl="0" eaLnBrk="1" latinLnBrk="0" hangingPunct="1">
              <a:spcBef>
                <a:spcPct val="20000"/>
              </a:spcBef>
              <a:buFont typeface="Arial" panose="020B0604020202020204"/>
              <a:buChar char="•"/>
              <a:defRPr sz="2000" kern="1200">
                <a:solidFill>
                  <a:srgbClr val="58595B"/>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1800" kern="1200">
                <a:solidFill>
                  <a:srgbClr val="58595B"/>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1800" kern="1200">
                <a:solidFill>
                  <a:srgbClr val="58595B"/>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1800" kern="1200">
                <a:solidFill>
                  <a:schemeClr val="tx1"/>
                </a:solidFill>
                <a:latin typeface="+mn-lt"/>
                <a:ea typeface="+mn-ea"/>
                <a:cs typeface="+mn-cs"/>
              </a:defRPr>
            </a:lvl9pPr>
          </a:lstStyle>
          <a:p>
            <a:pPr marL="0" indent="0" algn="ctr">
              <a:buFont typeface="Arial" panose="020B0604020202020204"/>
              <a:buNone/>
            </a:pPr>
            <a:r>
              <a:rPr lang="en-US" sz="1600" dirty="0"/>
              <a:t>Speed Sign Frames and Corresponding Annotations</a:t>
            </a:r>
          </a:p>
          <a:p>
            <a:pPr algn="ctr"/>
            <a:endParaRPr lang="en-AU" sz="1600" dirty="0"/>
          </a:p>
        </p:txBody>
      </p:sp>
      <p:sp>
        <p:nvSpPr>
          <p:cNvPr id="15" name="Slide Number Placeholder 4">
            <a:extLst>
              <a:ext uri="{FF2B5EF4-FFF2-40B4-BE49-F238E27FC236}">
                <a16:creationId xmlns:a16="http://schemas.microsoft.com/office/drawing/2014/main" id="{E1287DD0-A7B5-4B85-9CAD-D848DCF70197}"/>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5</a:t>
            </a:fld>
            <a:endParaRPr lang="en-US" dirty="0"/>
          </a:p>
        </p:txBody>
      </p:sp>
    </p:spTree>
    <p:extLst>
      <p:ext uri="{BB962C8B-B14F-4D97-AF65-F5344CB8AC3E}">
        <p14:creationId xmlns:p14="http://schemas.microsoft.com/office/powerpoint/2010/main" val="274863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121B-B54B-40C4-9F5F-8735D044D04A}"/>
              </a:ext>
            </a:extLst>
          </p:cNvPr>
          <p:cNvSpPr>
            <a:spLocks noGrp="1"/>
          </p:cNvSpPr>
          <p:nvPr>
            <p:ph type="title"/>
          </p:nvPr>
        </p:nvSpPr>
        <p:spPr/>
        <p:txBody>
          <a:bodyPr/>
          <a:lstStyle/>
          <a:p>
            <a:r>
              <a:rPr lang="en-US" dirty="0"/>
              <a:t> </a:t>
            </a:r>
            <a:endParaRPr lang="en-AU" dirty="0"/>
          </a:p>
        </p:txBody>
      </p:sp>
      <p:sp>
        <p:nvSpPr>
          <p:cNvPr id="3" name="Content Placeholder 2">
            <a:extLst>
              <a:ext uri="{FF2B5EF4-FFF2-40B4-BE49-F238E27FC236}">
                <a16:creationId xmlns:a16="http://schemas.microsoft.com/office/drawing/2014/main" id="{FD2F00E7-5CF4-435D-AD04-6C47FB93D020}"/>
              </a:ext>
            </a:extLst>
          </p:cNvPr>
          <p:cNvSpPr>
            <a:spLocks noGrp="1"/>
          </p:cNvSpPr>
          <p:nvPr>
            <p:ph sz="half" idx="1"/>
          </p:nvPr>
        </p:nvSpPr>
        <p:spPr>
          <a:xfrm>
            <a:off x="2786414" y="5381195"/>
            <a:ext cx="3710081" cy="341514"/>
          </a:xfrm>
          <a:solidFill>
            <a:schemeClr val="accent5">
              <a:lumMod val="20000"/>
              <a:lumOff val="80000"/>
            </a:schemeClr>
          </a:solidFill>
        </p:spPr>
        <p:txBody>
          <a:bodyPr>
            <a:noAutofit/>
          </a:bodyPr>
          <a:lstStyle/>
          <a:p>
            <a:pPr marL="0" indent="0" algn="ctr">
              <a:buNone/>
            </a:pPr>
            <a:r>
              <a:rPr lang="en-US" sz="1600" dirty="0" err="1"/>
              <a:t>RoI</a:t>
            </a:r>
            <a:r>
              <a:rPr lang="en-US" sz="1600" dirty="0"/>
              <a:t> Images Input to Evolved Classifier</a:t>
            </a:r>
          </a:p>
        </p:txBody>
      </p:sp>
      <p:pic>
        <p:nvPicPr>
          <p:cNvPr id="5" name="Content Placeholder 3">
            <a:extLst>
              <a:ext uri="{FF2B5EF4-FFF2-40B4-BE49-F238E27FC236}">
                <a16:creationId xmlns:a16="http://schemas.microsoft.com/office/drawing/2014/main" id="{753E2896-77C8-4B61-AA4C-5894E5846BC3}"/>
              </a:ext>
            </a:extLst>
          </p:cNvPr>
          <p:cNvPicPr>
            <a:picLocks/>
          </p:cNvPicPr>
          <p:nvPr/>
        </p:nvPicPr>
        <p:blipFill>
          <a:blip r:embed="rId2"/>
          <a:stretch>
            <a:fillRect/>
          </a:stretch>
        </p:blipFill>
        <p:spPr>
          <a:xfrm>
            <a:off x="278294" y="1166902"/>
            <a:ext cx="8656983" cy="4184475"/>
          </a:xfrm>
          <a:prstGeom prst="rect">
            <a:avLst/>
          </a:prstGeom>
        </p:spPr>
      </p:pic>
      <p:sp>
        <p:nvSpPr>
          <p:cNvPr id="10" name="Title 1">
            <a:extLst>
              <a:ext uri="{FF2B5EF4-FFF2-40B4-BE49-F238E27FC236}">
                <a16:creationId xmlns:a16="http://schemas.microsoft.com/office/drawing/2014/main" id="{F92631A2-2B33-4C42-962F-8789704E0895}"/>
              </a:ext>
            </a:extLst>
          </p:cNvPr>
          <p:cNvSpPr txBox="1">
            <a:spLocks/>
          </p:cNvSpPr>
          <p:nvPr/>
        </p:nvSpPr>
        <p:spPr>
          <a:xfrm>
            <a:off x="457200" y="339373"/>
            <a:ext cx="2932043" cy="571577"/>
          </a:xfrm>
          <a:prstGeom prst="rect">
            <a:avLst/>
          </a:prstGeom>
          <a:solidFill>
            <a:schemeClr val="accent1">
              <a:lumMod val="60000"/>
              <a:lumOff val="40000"/>
            </a:schemeClr>
          </a:solidFill>
        </p:spPr>
        <p:txBody>
          <a:bodyPr vert="horz" lIns="91440" tIns="45720" rIns="91440" bIns="45720" rtlCol="0" anchor="b">
            <a:normAutofit/>
          </a:bodyPr>
          <a:lstStyle>
            <a:lvl1pPr algn="l" defTabSz="457200" rtl="0" eaLnBrk="1" latinLnBrk="0" hangingPunct="1">
              <a:spcBef>
                <a:spcPct val="0"/>
              </a:spcBef>
              <a:buNone/>
              <a:defRPr sz="2000" b="1" kern="1200">
                <a:solidFill>
                  <a:srgbClr val="58595B"/>
                </a:solidFill>
                <a:latin typeface="Arial"/>
                <a:ea typeface="+mj-ea"/>
                <a:cs typeface="Arial"/>
              </a:defRPr>
            </a:lvl1pPr>
          </a:lstStyle>
          <a:p>
            <a:r>
              <a:rPr lang="en-US" sz="2800" b="0" dirty="0"/>
              <a:t>Data Preparation</a:t>
            </a:r>
          </a:p>
        </p:txBody>
      </p:sp>
      <p:sp>
        <p:nvSpPr>
          <p:cNvPr id="16" name="Slide Number Placeholder 4">
            <a:extLst>
              <a:ext uri="{FF2B5EF4-FFF2-40B4-BE49-F238E27FC236}">
                <a16:creationId xmlns:a16="http://schemas.microsoft.com/office/drawing/2014/main" id="{21317823-0543-4D94-BD85-8D8A2DC9B1E8}"/>
              </a:ext>
            </a:extLst>
          </p:cNvPr>
          <p:cNvSpPr txBox="1">
            <a:spLocks/>
          </p:cNvSpPr>
          <p:nvPr/>
        </p:nvSpPr>
        <p:spPr>
          <a:xfrm>
            <a:off x="3638550" y="633730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BB9ACDB-B634-2347-95A4-245F21F5473B}" type="slidenum">
              <a:rPr lang="en-US" smtClean="0"/>
              <a:pPr algn="ctr"/>
              <a:t>6</a:t>
            </a:fld>
            <a:endParaRPr lang="en-US" dirty="0"/>
          </a:p>
        </p:txBody>
      </p:sp>
    </p:spTree>
    <p:extLst>
      <p:ext uri="{BB962C8B-B14F-4D97-AF65-F5344CB8AC3E}">
        <p14:creationId xmlns:p14="http://schemas.microsoft.com/office/powerpoint/2010/main" val="328008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88913"/>
            <a:ext cx="3467099" cy="720917"/>
          </a:xfrm>
          <a:solidFill>
            <a:schemeClr val="accent5">
              <a:lumMod val="60000"/>
              <a:lumOff val="40000"/>
            </a:schemeClr>
          </a:solidFill>
        </p:spPr>
        <p:txBody>
          <a:bodyPr>
            <a:normAutofit/>
          </a:bodyPr>
          <a:lstStyle/>
          <a:p>
            <a:r>
              <a:rPr lang="en-US" sz="2800" dirty="0"/>
              <a:t>Proposed Technique</a:t>
            </a:r>
          </a:p>
        </p:txBody>
      </p:sp>
      <p:sp>
        <p:nvSpPr>
          <p:cNvPr id="3" name="Content Placeholder 2"/>
          <p:cNvSpPr>
            <a:spLocks noGrp="1"/>
          </p:cNvSpPr>
          <p:nvPr>
            <p:ph sz="half" idx="1"/>
          </p:nvPr>
        </p:nvSpPr>
        <p:spPr>
          <a:xfrm>
            <a:off x="457200" y="1218916"/>
            <a:ext cx="7896225" cy="4734209"/>
          </a:xfrm>
        </p:spPr>
        <p:txBody>
          <a:bodyPr>
            <a:normAutofit/>
          </a:bodyPr>
          <a:lstStyle/>
          <a:p>
            <a:endParaRPr lang="en-US" sz="1600" dirty="0"/>
          </a:p>
          <a:p>
            <a:endParaRPr lang="en-US" sz="2000" dirty="0"/>
          </a:p>
          <a:p>
            <a:endParaRPr lang="en-US" sz="2000" dirty="0"/>
          </a:p>
          <a:p>
            <a:endParaRPr lang="en-US" sz="2000" dirty="0"/>
          </a:p>
          <a:p>
            <a:endParaRPr lang="en-US" sz="2000" dirty="0"/>
          </a:p>
        </p:txBody>
      </p:sp>
      <p:sp>
        <p:nvSpPr>
          <p:cNvPr id="5" name="Slide Number Placeholder 4">
            <a:extLst>
              <a:ext uri="{FF2B5EF4-FFF2-40B4-BE49-F238E27FC236}">
                <a16:creationId xmlns:a16="http://schemas.microsoft.com/office/drawing/2014/main" id="{0FB0F133-B578-43E0-9D39-35A2B1F21E25}"/>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7</a:t>
            </a:fld>
            <a:endParaRPr lang="en-US" dirty="0"/>
          </a:p>
        </p:txBody>
      </p:sp>
      <p:sp>
        <p:nvSpPr>
          <p:cNvPr id="6" name="TextBox 5">
            <a:extLst>
              <a:ext uri="{FF2B5EF4-FFF2-40B4-BE49-F238E27FC236}">
                <a16:creationId xmlns:a16="http://schemas.microsoft.com/office/drawing/2014/main" id="{961555B1-17B8-419E-8908-BD83FDC59672}"/>
              </a:ext>
            </a:extLst>
          </p:cNvPr>
          <p:cNvSpPr txBox="1"/>
          <p:nvPr/>
        </p:nvSpPr>
        <p:spPr>
          <a:xfrm>
            <a:off x="3657699" y="5953125"/>
            <a:ext cx="2048125" cy="338554"/>
          </a:xfrm>
          <a:prstGeom prst="rect">
            <a:avLst/>
          </a:prstGeom>
          <a:solidFill>
            <a:schemeClr val="accent5">
              <a:lumMod val="20000"/>
              <a:lumOff val="80000"/>
            </a:schemeClr>
          </a:solidFill>
        </p:spPr>
        <p:txBody>
          <a:bodyPr wrap="none" rtlCol="0">
            <a:spAutoFit/>
          </a:bodyPr>
          <a:lstStyle/>
          <a:p>
            <a:r>
              <a:rPr lang="en-US" sz="1600" dirty="0">
                <a:solidFill>
                  <a:schemeClr val="accent3"/>
                </a:solidFill>
              </a:rPr>
              <a:t>Proposed Technique</a:t>
            </a:r>
            <a:endParaRPr lang="en-AU" sz="1600" dirty="0">
              <a:solidFill>
                <a:schemeClr val="accent3"/>
              </a:solidFill>
            </a:endParaRPr>
          </a:p>
        </p:txBody>
      </p:sp>
      <p:pic>
        <p:nvPicPr>
          <p:cNvPr id="7" name="Picture 6">
            <a:extLst>
              <a:ext uri="{FF2B5EF4-FFF2-40B4-BE49-F238E27FC236}">
                <a16:creationId xmlns:a16="http://schemas.microsoft.com/office/drawing/2014/main" id="{13EB800D-61AA-416C-93D9-8C3E915478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270" y="943107"/>
            <a:ext cx="8946836" cy="4426336"/>
          </a:xfrm>
          <a:prstGeom prst="rect">
            <a:avLst/>
          </a:prstGeom>
          <a:noFill/>
          <a:ln>
            <a:noFill/>
          </a:ln>
        </p:spPr>
      </p:pic>
      <p:sp>
        <p:nvSpPr>
          <p:cNvPr id="4" name="Left Brace 3">
            <a:extLst>
              <a:ext uri="{FF2B5EF4-FFF2-40B4-BE49-F238E27FC236}">
                <a16:creationId xmlns:a16="http://schemas.microsoft.com/office/drawing/2014/main" id="{95F993BA-1788-4A95-9E7A-DCC12E6350E5}"/>
              </a:ext>
            </a:extLst>
          </p:cNvPr>
          <p:cNvSpPr/>
          <p:nvPr/>
        </p:nvSpPr>
        <p:spPr>
          <a:xfrm rot="16200000">
            <a:off x="3362169" y="2207339"/>
            <a:ext cx="299459" cy="6553060"/>
          </a:xfrm>
          <a:prstGeom prst="lef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8" name="Left Brace 7">
            <a:extLst>
              <a:ext uri="{FF2B5EF4-FFF2-40B4-BE49-F238E27FC236}">
                <a16:creationId xmlns:a16="http://schemas.microsoft.com/office/drawing/2014/main" id="{FBFBBE44-55B5-41F4-9093-E540E34BACFE}"/>
              </a:ext>
            </a:extLst>
          </p:cNvPr>
          <p:cNvSpPr/>
          <p:nvPr/>
        </p:nvSpPr>
        <p:spPr>
          <a:xfrm rot="16200000">
            <a:off x="7710626" y="4437308"/>
            <a:ext cx="305625" cy="2090383"/>
          </a:xfrm>
          <a:prstGeom prst="leftBrace">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BBF99B0C-961D-4CFC-88A8-D3C34E6E2B74}"/>
              </a:ext>
            </a:extLst>
          </p:cNvPr>
          <p:cNvSpPr txBox="1"/>
          <p:nvPr/>
        </p:nvSpPr>
        <p:spPr>
          <a:xfrm>
            <a:off x="2952289" y="5568950"/>
            <a:ext cx="1119217" cy="338554"/>
          </a:xfrm>
          <a:prstGeom prst="rect">
            <a:avLst/>
          </a:prstGeom>
          <a:noFill/>
        </p:spPr>
        <p:txBody>
          <a:bodyPr wrap="none" rtlCol="0">
            <a:spAutoFit/>
          </a:bodyPr>
          <a:lstStyle/>
          <a:p>
            <a:r>
              <a:rPr lang="en-US" sz="1600" b="1" dirty="0">
                <a:solidFill>
                  <a:schemeClr val="accent3"/>
                </a:solidFill>
              </a:rPr>
              <a:t>Detection</a:t>
            </a:r>
            <a:endParaRPr lang="en-AU" sz="1600" b="1" dirty="0">
              <a:solidFill>
                <a:schemeClr val="accent3"/>
              </a:solidFill>
            </a:endParaRPr>
          </a:p>
        </p:txBody>
      </p:sp>
      <p:sp>
        <p:nvSpPr>
          <p:cNvPr id="10" name="TextBox 9">
            <a:extLst>
              <a:ext uri="{FF2B5EF4-FFF2-40B4-BE49-F238E27FC236}">
                <a16:creationId xmlns:a16="http://schemas.microsoft.com/office/drawing/2014/main" id="{93860460-FF1D-4815-B5B5-C7D4308B79B3}"/>
              </a:ext>
            </a:extLst>
          </p:cNvPr>
          <p:cNvSpPr txBox="1"/>
          <p:nvPr/>
        </p:nvSpPr>
        <p:spPr>
          <a:xfrm>
            <a:off x="7147740" y="5597611"/>
            <a:ext cx="1519968" cy="338554"/>
          </a:xfrm>
          <a:prstGeom prst="rect">
            <a:avLst/>
          </a:prstGeom>
          <a:noFill/>
        </p:spPr>
        <p:txBody>
          <a:bodyPr wrap="none" rtlCol="0">
            <a:spAutoFit/>
          </a:bodyPr>
          <a:lstStyle/>
          <a:p>
            <a:r>
              <a:rPr lang="en-US" sz="1600" b="1" dirty="0">
                <a:solidFill>
                  <a:schemeClr val="accent3"/>
                </a:solidFill>
              </a:rPr>
              <a:t>Classification</a:t>
            </a:r>
            <a:endParaRPr lang="en-AU" sz="1600" b="1" dirty="0">
              <a:solidFill>
                <a:schemeClr val="accent3"/>
              </a:solidFill>
            </a:endParaRPr>
          </a:p>
        </p:txBody>
      </p:sp>
    </p:spTree>
    <p:extLst>
      <p:ext uri="{BB962C8B-B14F-4D97-AF65-F5344CB8AC3E}">
        <p14:creationId xmlns:p14="http://schemas.microsoft.com/office/powerpoint/2010/main" val="60268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6326372" cy="720917"/>
          </a:xfrm>
          <a:solidFill>
            <a:schemeClr val="accent5">
              <a:lumMod val="60000"/>
              <a:lumOff val="40000"/>
            </a:schemeClr>
          </a:solidFill>
        </p:spPr>
        <p:txBody>
          <a:bodyPr>
            <a:noAutofit/>
          </a:bodyPr>
          <a:lstStyle/>
          <a:p>
            <a:r>
              <a:rPr lang="en-US" sz="2800" dirty="0"/>
              <a:t>Architecture of the Proposed Classifier</a:t>
            </a:r>
          </a:p>
        </p:txBody>
      </p:sp>
      <p:sp>
        <p:nvSpPr>
          <p:cNvPr id="3" name="Content Placeholder 2"/>
          <p:cNvSpPr>
            <a:spLocks noGrp="1"/>
          </p:cNvSpPr>
          <p:nvPr>
            <p:ph sz="half" idx="1"/>
          </p:nvPr>
        </p:nvSpPr>
        <p:spPr>
          <a:xfrm>
            <a:off x="457200" y="1218916"/>
            <a:ext cx="7896225" cy="4734209"/>
          </a:xfrm>
        </p:spPr>
        <p:txBody>
          <a:bodyPr>
            <a:normAutofit/>
          </a:bodyPr>
          <a:lstStyle/>
          <a:p>
            <a:endParaRPr lang="en-US" sz="1600" dirty="0"/>
          </a:p>
          <a:p>
            <a:endParaRPr lang="en-US" sz="2000" dirty="0"/>
          </a:p>
          <a:p>
            <a:endParaRPr lang="en-US" sz="2000" dirty="0"/>
          </a:p>
          <a:p>
            <a:endParaRPr lang="en-US" sz="2000" dirty="0"/>
          </a:p>
          <a:p>
            <a:endParaRPr lang="en-US" sz="2000" dirty="0"/>
          </a:p>
        </p:txBody>
      </p:sp>
      <p:sp>
        <p:nvSpPr>
          <p:cNvPr id="5" name="Slide Number Placeholder 4">
            <a:extLst>
              <a:ext uri="{FF2B5EF4-FFF2-40B4-BE49-F238E27FC236}">
                <a16:creationId xmlns:a16="http://schemas.microsoft.com/office/drawing/2014/main" id="{0FB0F133-B578-43E0-9D39-35A2B1F21E25}"/>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8</a:t>
            </a:fld>
            <a:endParaRPr lang="en-US" dirty="0"/>
          </a:p>
        </p:txBody>
      </p:sp>
      <p:sp>
        <p:nvSpPr>
          <p:cNvPr id="6" name="TextBox 5">
            <a:extLst>
              <a:ext uri="{FF2B5EF4-FFF2-40B4-BE49-F238E27FC236}">
                <a16:creationId xmlns:a16="http://schemas.microsoft.com/office/drawing/2014/main" id="{961555B1-17B8-419E-8908-BD83FDC59672}"/>
              </a:ext>
            </a:extLst>
          </p:cNvPr>
          <p:cNvSpPr txBox="1"/>
          <p:nvPr/>
        </p:nvSpPr>
        <p:spPr>
          <a:xfrm>
            <a:off x="2819842" y="5644398"/>
            <a:ext cx="3685624" cy="338554"/>
          </a:xfrm>
          <a:prstGeom prst="rect">
            <a:avLst/>
          </a:prstGeom>
          <a:solidFill>
            <a:schemeClr val="accent5">
              <a:lumMod val="20000"/>
              <a:lumOff val="80000"/>
            </a:schemeClr>
          </a:solidFill>
        </p:spPr>
        <p:txBody>
          <a:bodyPr wrap="none" rtlCol="0">
            <a:spAutoFit/>
          </a:bodyPr>
          <a:lstStyle/>
          <a:p>
            <a:r>
              <a:rPr lang="en-US" sz="1600" dirty="0">
                <a:solidFill>
                  <a:schemeClr val="accent3"/>
                </a:solidFill>
              </a:rPr>
              <a:t>Architecture of the Proposed Classifier</a:t>
            </a:r>
            <a:endParaRPr lang="en-AU" sz="1600" dirty="0">
              <a:solidFill>
                <a:schemeClr val="accent3"/>
              </a:solidFill>
            </a:endParaRPr>
          </a:p>
        </p:txBody>
      </p:sp>
      <p:pic>
        <p:nvPicPr>
          <p:cNvPr id="8" name="Content Placeholder 3">
            <a:extLst>
              <a:ext uri="{FF2B5EF4-FFF2-40B4-BE49-F238E27FC236}">
                <a16:creationId xmlns:a16="http://schemas.microsoft.com/office/drawing/2014/main" id="{A5BD8AF4-E9B8-4DE2-8FEA-817C3A318580}"/>
              </a:ext>
            </a:extLst>
          </p:cNvPr>
          <p:cNvPicPr>
            <a:picLocks/>
          </p:cNvPicPr>
          <p:nvPr/>
        </p:nvPicPr>
        <p:blipFill>
          <a:blip r:embed="rId2"/>
          <a:stretch>
            <a:fillRect/>
          </a:stretch>
        </p:blipFill>
        <p:spPr>
          <a:xfrm>
            <a:off x="506132" y="1189089"/>
            <a:ext cx="8180667" cy="4277433"/>
          </a:xfrm>
          <a:prstGeom prst="rect">
            <a:avLst/>
          </a:prstGeom>
          <a:ln w="12700">
            <a:solidFill>
              <a:schemeClr val="accent6"/>
            </a:solidFill>
          </a:ln>
        </p:spPr>
      </p:pic>
    </p:spTree>
    <p:extLst>
      <p:ext uri="{BB962C8B-B14F-4D97-AF65-F5344CB8AC3E}">
        <p14:creationId xmlns:p14="http://schemas.microsoft.com/office/powerpoint/2010/main" val="284764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A0CC-5385-414A-B196-C08533C820F5}"/>
              </a:ext>
            </a:extLst>
          </p:cNvPr>
          <p:cNvSpPr>
            <a:spLocks noGrp="1"/>
          </p:cNvSpPr>
          <p:nvPr>
            <p:ph type="title"/>
          </p:nvPr>
        </p:nvSpPr>
        <p:spPr>
          <a:xfrm>
            <a:off x="457200" y="274639"/>
            <a:ext cx="7006856" cy="563562"/>
          </a:xfrm>
          <a:solidFill>
            <a:schemeClr val="accent5">
              <a:lumMod val="60000"/>
              <a:lumOff val="40000"/>
            </a:schemeClr>
          </a:solidFill>
        </p:spPr>
        <p:txBody>
          <a:bodyPr>
            <a:normAutofit/>
          </a:bodyPr>
          <a:lstStyle/>
          <a:p>
            <a:r>
              <a:rPr lang="en-US" sz="2800" dirty="0"/>
              <a:t>Evolutionary Process for Classifier Training</a:t>
            </a:r>
          </a:p>
        </p:txBody>
      </p:sp>
      <p:sp>
        <p:nvSpPr>
          <p:cNvPr id="3" name="Content Placeholder 2">
            <a:extLst>
              <a:ext uri="{FF2B5EF4-FFF2-40B4-BE49-F238E27FC236}">
                <a16:creationId xmlns:a16="http://schemas.microsoft.com/office/drawing/2014/main" id="{B30452FF-47CC-4CC1-A364-5C2E03C2778C}"/>
              </a:ext>
            </a:extLst>
          </p:cNvPr>
          <p:cNvSpPr>
            <a:spLocks noGrp="1"/>
          </p:cNvSpPr>
          <p:nvPr>
            <p:ph sz="half" idx="1"/>
          </p:nvPr>
        </p:nvSpPr>
        <p:spPr>
          <a:xfrm>
            <a:off x="457200" y="1244228"/>
            <a:ext cx="8572500" cy="4505811"/>
          </a:xfrm>
        </p:spPr>
        <p:txBody>
          <a:bodyPr>
            <a:normAutofit fontScale="92500"/>
          </a:bodyPr>
          <a:lstStyle/>
          <a:p>
            <a:pPr marL="0" indent="0">
              <a:buNone/>
            </a:pPr>
            <a:endParaRPr lang="en-US" sz="1400" dirty="0"/>
          </a:p>
          <a:p>
            <a:pPr marL="0" indent="0">
              <a:buNone/>
            </a:pPr>
            <a:r>
              <a:rPr lang="en-US" sz="1600" b="1" dirty="0">
                <a:ln>
                  <a:solidFill>
                    <a:schemeClr val="accent1">
                      <a:lumMod val="60000"/>
                      <a:lumOff val="40000"/>
                    </a:schemeClr>
                  </a:solidFill>
                </a:ln>
              </a:rPr>
              <a:t>Step 1</a:t>
            </a:r>
            <a:r>
              <a:rPr lang="en-US" sz="1600" dirty="0"/>
              <a:t>: Pre-processing and resizing of detected </a:t>
            </a:r>
            <a:r>
              <a:rPr lang="en-US" sz="1600" dirty="0" err="1"/>
              <a:t>RoIs</a:t>
            </a:r>
            <a:r>
              <a:rPr lang="en-US" sz="1600" dirty="0"/>
              <a:t> into 30×30 images and creating a vector for   12 classes.</a:t>
            </a:r>
          </a:p>
          <a:p>
            <a:pPr marL="0" indent="0">
              <a:buNone/>
            </a:pPr>
            <a:endParaRPr lang="en-US" sz="1600" dirty="0"/>
          </a:p>
          <a:p>
            <a:pPr marL="0" indent="0">
              <a:buNone/>
            </a:pPr>
            <a:r>
              <a:rPr lang="en-US" sz="1600" b="1" dirty="0">
                <a:ln>
                  <a:solidFill>
                    <a:schemeClr val="accent1">
                      <a:lumMod val="60000"/>
                      <a:lumOff val="40000"/>
                    </a:schemeClr>
                  </a:solidFill>
                </a:ln>
              </a:rPr>
              <a:t>Step 2</a:t>
            </a:r>
            <a:r>
              <a:rPr lang="en-US" sz="1600" dirty="0"/>
              <a:t>: Setting initial parameters including population (set of individuals), generation and epochs.</a:t>
            </a:r>
          </a:p>
          <a:p>
            <a:pPr marL="0" indent="0">
              <a:buNone/>
            </a:pPr>
            <a:endParaRPr lang="en-US" sz="1600" dirty="0"/>
          </a:p>
          <a:p>
            <a:pPr marL="0" indent="0">
              <a:buNone/>
            </a:pPr>
            <a:r>
              <a:rPr lang="en-US" sz="1600" b="1" dirty="0">
                <a:ln>
                  <a:solidFill>
                    <a:schemeClr val="accent1">
                      <a:lumMod val="60000"/>
                      <a:lumOff val="40000"/>
                    </a:schemeClr>
                  </a:solidFill>
                </a:ln>
              </a:rPr>
              <a:t>Step 3</a:t>
            </a:r>
            <a:r>
              <a:rPr lang="en-US" sz="1600" dirty="0"/>
              <a:t>: Initializing population with different values of random weights for the classifier.</a:t>
            </a:r>
          </a:p>
          <a:p>
            <a:pPr marL="0" indent="0">
              <a:buNone/>
            </a:pPr>
            <a:endParaRPr lang="en-US" sz="1600" dirty="0"/>
          </a:p>
          <a:p>
            <a:pPr marL="0" indent="0">
              <a:buNone/>
            </a:pPr>
            <a:r>
              <a:rPr lang="en-US" sz="1600" b="1" dirty="0">
                <a:ln>
                  <a:solidFill>
                    <a:schemeClr val="accent1">
                      <a:lumMod val="60000"/>
                      <a:lumOff val="40000"/>
                    </a:schemeClr>
                  </a:solidFill>
                </a:ln>
              </a:rPr>
              <a:t>Step 4</a:t>
            </a:r>
            <a:r>
              <a:rPr lang="en-US" sz="1600" dirty="0"/>
              <a:t>: Calculating the fitness of each individual in the population based on accuracy on validation set.</a:t>
            </a:r>
          </a:p>
          <a:p>
            <a:pPr marL="0" indent="0">
              <a:buNone/>
            </a:pPr>
            <a:endParaRPr lang="en-US" sz="1600" dirty="0"/>
          </a:p>
          <a:p>
            <a:pPr marL="0" indent="0">
              <a:buNone/>
            </a:pPr>
            <a:r>
              <a:rPr lang="en-US" sz="1600" b="1" dirty="0">
                <a:ln>
                  <a:solidFill>
                    <a:schemeClr val="accent1">
                      <a:lumMod val="60000"/>
                      <a:lumOff val="40000"/>
                    </a:schemeClr>
                  </a:solidFill>
                </a:ln>
              </a:rPr>
              <a:t>Step 5</a:t>
            </a:r>
            <a:r>
              <a:rPr lang="en-US" sz="1600" dirty="0"/>
              <a:t>: Selecting the number of individuals from the population based on fitness.</a:t>
            </a:r>
          </a:p>
          <a:p>
            <a:pPr marL="0" indent="0">
              <a:buNone/>
            </a:pPr>
            <a:endParaRPr lang="en-US" sz="1600" dirty="0"/>
          </a:p>
          <a:p>
            <a:pPr marL="0" indent="0">
              <a:buNone/>
            </a:pPr>
            <a:r>
              <a:rPr lang="en-US" sz="1600" b="1" dirty="0">
                <a:ln>
                  <a:solidFill>
                    <a:schemeClr val="accent1">
                      <a:lumMod val="60000"/>
                      <a:lumOff val="40000"/>
                    </a:schemeClr>
                  </a:solidFill>
                </a:ln>
              </a:rPr>
              <a:t>Step 6</a:t>
            </a:r>
            <a:r>
              <a:rPr lang="en-US" sz="1600" dirty="0"/>
              <a:t>: Performing the crossover and mutation of 6-layer weights to form better classifier weights.</a:t>
            </a:r>
          </a:p>
          <a:p>
            <a:pPr marL="0" indent="0">
              <a:buNone/>
            </a:pPr>
            <a:endParaRPr lang="en-US" sz="1600" dirty="0"/>
          </a:p>
          <a:p>
            <a:pPr marL="0" indent="0">
              <a:buNone/>
            </a:pPr>
            <a:r>
              <a:rPr lang="en-US" sz="1600" b="1" dirty="0">
                <a:ln>
                  <a:solidFill>
                    <a:schemeClr val="accent1">
                      <a:lumMod val="60000"/>
                      <a:lumOff val="40000"/>
                    </a:schemeClr>
                  </a:solidFill>
                </a:ln>
              </a:rPr>
              <a:t>Step 7</a:t>
            </a:r>
            <a:r>
              <a:rPr lang="en-US" sz="1600" dirty="0"/>
              <a:t>: Repeating steps 4-6 until number of generations are reached.</a:t>
            </a:r>
          </a:p>
          <a:p>
            <a:pPr marL="0" indent="0">
              <a:buNone/>
            </a:pPr>
            <a:endParaRPr lang="en-US" sz="1400" dirty="0"/>
          </a:p>
        </p:txBody>
      </p:sp>
      <p:sp>
        <p:nvSpPr>
          <p:cNvPr id="9" name="Slide Number Placeholder 4">
            <a:extLst>
              <a:ext uri="{FF2B5EF4-FFF2-40B4-BE49-F238E27FC236}">
                <a16:creationId xmlns:a16="http://schemas.microsoft.com/office/drawing/2014/main" id="{C133C2BB-EC46-4ADE-BFEF-B648B0D97988}"/>
              </a:ext>
            </a:extLst>
          </p:cNvPr>
          <p:cNvSpPr>
            <a:spLocks noGrp="1"/>
          </p:cNvSpPr>
          <p:nvPr>
            <p:ph type="sldNum" sz="quarter" idx="12"/>
          </p:nvPr>
        </p:nvSpPr>
        <p:spPr>
          <a:xfrm>
            <a:off x="3638550" y="6337300"/>
            <a:ext cx="2133600" cy="365125"/>
          </a:xfrm>
        </p:spPr>
        <p:txBody>
          <a:bodyPr/>
          <a:lstStyle/>
          <a:p>
            <a:pPr algn="ctr"/>
            <a:fld id="{2BB9ACDB-B634-2347-95A4-245F21F5473B}" type="slidenum">
              <a:rPr lang="en-US" smtClean="0"/>
              <a:pPr algn="ctr"/>
              <a:t>9</a:t>
            </a:fld>
            <a:endParaRPr lang="en-US" dirty="0"/>
          </a:p>
        </p:txBody>
      </p:sp>
    </p:spTree>
    <p:extLst>
      <p:ext uri="{BB962C8B-B14F-4D97-AF65-F5344CB8AC3E}">
        <p14:creationId xmlns:p14="http://schemas.microsoft.com/office/powerpoint/2010/main" val="1047431629"/>
      </p:ext>
    </p:extLst>
  </p:cSld>
  <p:clrMapOvr>
    <a:masterClrMapping/>
  </p:clrMapOvr>
</p:sld>
</file>

<file path=ppt/theme/theme1.xml><?xml version="1.0" encoding="utf-8"?>
<a:theme xmlns:a="http://schemas.openxmlformats.org/drawingml/2006/main" name="Office Theme">
  <a:themeElements>
    <a:clrScheme name="CQUni">
      <a:dk1>
        <a:srgbClr val="022345"/>
      </a:dk1>
      <a:lt1>
        <a:sysClr val="window" lastClr="FFFFFF"/>
      </a:lt1>
      <a:dk2>
        <a:srgbClr val="022345"/>
      </a:dk2>
      <a:lt2>
        <a:srgbClr val="FFFFFF"/>
      </a:lt2>
      <a:accent1>
        <a:srgbClr val="B5D107"/>
      </a:accent1>
      <a:accent2>
        <a:srgbClr val="022345"/>
      </a:accent2>
      <a:accent3>
        <a:srgbClr val="464749"/>
      </a:accent3>
      <a:accent4>
        <a:srgbClr val="6D8495"/>
      </a:accent4>
      <a:accent5>
        <a:srgbClr val="B5D107"/>
      </a:accent5>
      <a:accent6>
        <a:srgbClr val="022345"/>
      </a:accent6>
      <a:hlink>
        <a:srgbClr val="0E7DFF"/>
      </a:hlink>
      <a:folHlink>
        <a:srgbClr val="1E005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CQUni PowerPoint Landscape</Template>
  <TotalTime>615</TotalTime>
  <Words>1613</Words>
  <Application>Microsoft Office PowerPoint</Application>
  <PresentationFormat>On-screen Show (4:3)</PresentationFormat>
  <Paragraphs>343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A Novel Evolving Classifier with a False Alarm Class for Speed Limit Sign Recognition</vt:lpstr>
      <vt:lpstr>Introduction</vt:lpstr>
      <vt:lpstr>Continued..</vt:lpstr>
      <vt:lpstr>PowerPoint Presentation</vt:lpstr>
      <vt:lpstr>What is Proposed ?</vt:lpstr>
      <vt:lpstr> </vt:lpstr>
      <vt:lpstr>Proposed Technique</vt:lpstr>
      <vt:lpstr>Architecture of the Proposed Classifier</vt:lpstr>
      <vt:lpstr>Evolutionary Process for Classifier Training</vt:lpstr>
      <vt:lpstr>Visual Results</vt:lpstr>
      <vt:lpstr>Continued..</vt:lpstr>
      <vt:lpstr>PowerPoint Presentation</vt:lpstr>
      <vt:lpstr>Comparative Analysis</vt:lpstr>
      <vt:lpstr>PowerPoint Presentation</vt:lpstr>
      <vt:lpstr>Publications</vt:lpstr>
      <vt:lpstr>PowerPoint Presentation</vt:lpstr>
      <vt:lpstr>Q &amp; A </vt:lpstr>
      <vt:lpstr>Supplementary Slides</vt:lpstr>
      <vt:lpstr>PowerPoint Presentation</vt:lpstr>
      <vt:lpstr>A Sample of Generations</vt:lpstr>
    </vt:vector>
  </TitlesOfParts>
  <Company>CQU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Steven Moore</dc:creator>
  <cp:lastModifiedBy>Pubudu Sanjeewani Thihagoda Gamage</cp:lastModifiedBy>
  <cp:revision>305</cp:revision>
  <dcterms:created xsi:type="dcterms:W3CDTF">2019-09-10T03:31:00Z</dcterms:created>
  <dcterms:modified xsi:type="dcterms:W3CDTF">2021-12-08T09:22:53Z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0x0101006A7CE322BE856F469FDFC591EE9FDF0A01009873A32BC4BB2A4CA27870DA1A4A139E</vt:lpwstr>
  </property>
  <property fmtid="{D5CDD505-2E9C-101B-9397-08002B2CF9AE}" pid="3" name="ICV">
    <vt:lpwstr>D075C0694B204B39B02759404A4FF783</vt:lpwstr>
  </property>
  <property fmtid="{D5CDD505-2E9C-101B-9397-08002B2CF9AE}" pid="4" name="KSOProductBuildVer">
    <vt:lpwstr>1033-11.2.0.10351</vt:lpwstr>
  </property>
</Properties>
</file>