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7" r:id="rId2"/>
    <p:sldId id="260" r:id="rId3"/>
    <p:sldId id="271" r:id="rId4"/>
    <p:sldId id="264" r:id="rId5"/>
    <p:sldId id="257" r:id="rId6"/>
    <p:sldId id="266" r:id="rId7"/>
    <p:sldId id="282" r:id="rId8"/>
    <p:sldId id="272" r:id="rId9"/>
    <p:sldId id="263" r:id="rId10"/>
    <p:sldId id="265" r:id="rId11"/>
    <p:sldId id="267" r:id="rId12"/>
    <p:sldId id="281" r:id="rId13"/>
    <p:sldId id="284" r:id="rId14"/>
    <p:sldId id="279" r:id="rId15"/>
    <p:sldId id="280" r:id="rId16"/>
    <p:sldId id="27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2202F-3C00-4CB5-91FE-FDB150BEDF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ADEDE-57F4-41B1-B508-8A4F755F43E5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 Fully Convolutional Network (FCN) with all turn lane arrows into one class to segment turn lane arrow pixels into Region of Interests (</a:t>
          </a:r>
          <a:r>
            <a:rPr lang="en-US" dirty="0" err="1"/>
            <a:t>RoIs</a:t>
          </a:r>
          <a:r>
            <a:rPr lang="en-US" dirty="0"/>
            <a:t>) for accurately identifying turn lane arrows in our </a:t>
          </a:r>
          <a:r>
            <a:rPr lang="en-US" dirty="0" err="1"/>
            <a:t>AusRAP</a:t>
          </a:r>
          <a:r>
            <a:rPr lang="en-US" dirty="0"/>
            <a:t> safety attribute detection system,</a:t>
          </a:r>
        </a:p>
      </dgm:t>
    </dgm:pt>
    <dgm:pt modelId="{2C60357D-6F67-4D9F-90AC-6B35F529E271}" type="parTrans" cxnId="{1A203AE4-506A-4869-A089-7FA80C9EF9B6}">
      <dgm:prSet/>
      <dgm:spPr/>
      <dgm:t>
        <a:bodyPr/>
        <a:lstStyle/>
        <a:p>
          <a:endParaRPr lang="en-US"/>
        </a:p>
      </dgm:t>
    </dgm:pt>
    <dgm:pt modelId="{39780533-AF1E-43D5-B94E-1CEA477C0AC1}" type="sibTrans" cxnId="{1A203AE4-506A-4869-A089-7FA80C9EF9B6}">
      <dgm:prSet/>
      <dgm:spPr/>
      <dgm:t>
        <a:bodyPr/>
        <a:lstStyle/>
        <a:p>
          <a:endParaRPr lang="en-US"/>
        </a:p>
      </dgm:t>
    </dgm:pt>
    <dgm:pt modelId="{006D6FF4-A317-43C2-A083-9AD065CD078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 novel evolving cascaded classifier that classifies detected pixels into individual turn lane arrows or non-arrows, and</a:t>
          </a:r>
        </a:p>
      </dgm:t>
    </dgm:pt>
    <dgm:pt modelId="{802E66F5-BB57-4A51-BE8E-930C427963C7}" type="parTrans" cxnId="{DA5206A5-B2AD-4192-96D8-83656408D9DB}">
      <dgm:prSet/>
      <dgm:spPr/>
      <dgm:t>
        <a:bodyPr/>
        <a:lstStyle/>
        <a:p>
          <a:endParaRPr lang="en-US"/>
        </a:p>
      </dgm:t>
    </dgm:pt>
    <dgm:pt modelId="{E68E5E4D-86EB-48C1-8C0A-8FB674FFFE19}" type="sibTrans" cxnId="{DA5206A5-B2AD-4192-96D8-83656408D9DB}">
      <dgm:prSet/>
      <dgm:spPr/>
      <dgm:t>
        <a:bodyPr/>
        <a:lstStyle/>
        <a:p>
          <a:endParaRPr lang="en-US"/>
        </a:p>
      </dgm:t>
    </dgm:pt>
    <dgm:pt modelId="{69B57C12-FE56-4C1D-B80D-8DF490B23491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an evaluation of the proposed technique on a real-world industry dataset conducting large number of experiments and comparative analysis.</a:t>
          </a:r>
        </a:p>
      </dgm:t>
    </dgm:pt>
    <dgm:pt modelId="{E80CDEF3-DFC4-47EB-949E-C880123A6192}" type="parTrans" cxnId="{EC4741E4-FAD5-40F0-82D1-529671DCDE66}">
      <dgm:prSet/>
      <dgm:spPr/>
      <dgm:t>
        <a:bodyPr/>
        <a:lstStyle/>
        <a:p>
          <a:endParaRPr lang="en-US"/>
        </a:p>
      </dgm:t>
    </dgm:pt>
    <dgm:pt modelId="{569AAF08-6BD4-425D-8C58-3E07C5B34478}" type="sibTrans" cxnId="{EC4741E4-FAD5-40F0-82D1-529671DCDE66}">
      <dgm:prSet/>
      <dgm:spPr/>
      <dgm:t>
        <a:bodyPr/>
        <a:lstStyle/>
        <a:p>
          <a:endParaRPr lang="en-US"/>
        </a:p>
      </dgm:t>
    </dgm:pt>
    <dgm:pt modelId="{0744B672-7A7B-443A-8507-A5DE28FE1B00}" type="pres">
      <dgm:prSet presAssocID="{2662202F-3C00-4CB5-91FE-FDB150BEDF95}" presName="root" presStyleCnt="0">
        <dgm:presLayoutVars>
          <dgm:dir/>
          <dgm:resizeHandles val="exact"/>
        </dgm:presLayoutVars>
      </dgm:prSet>
      <dgm:spPr/>
    </dgm:pt>
    <dgm:pt modelId="{FCF8473C-291E-498D-B310-9447D4D32F3C}" type="pres">
      <dgm:prSet presAssocID="{885ADEDE-57F4-41B1-B508-8A4F755F43E5}" presName="compNode" presStyleCnt="0"/>
      <dgm:spPr/>
    </dgm:pt>
    <dgm:pt modelId="{48B0E44A-F5A8-46B3-B345-40E027E4C71D}" type="pres">
      <dgm:prSet presAssocID="{885ADEDE-57F4-41B1-B508-8A4F755F43E5}" presName="bgRect" presStyleLbl="bgShp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2E8C5BB5-D09A-402D-AEC8-853230DD60A5}" type="pres">
      <dgm:prSet presAssocID="{885ADEDE-57F4-41B1-B508-8A4F755F4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1F24FB4F-3DD8-4AFA-BC05-F995B65C59EF}" type="pres">
      <dgm:prSet presAssocID="{885ADEDE-57F4-41B1-B508-8A4F755F43E5}" presName="spaceRect" presStyleCnt="0"/>
      <dgm:spPr/>
    </dgm:pt>
    <dgm:pt modelId="{3A1840B2-EF74-45F7-8083-4319DE574090}" type="pres">
      <dgm:prSet presAssocID="{885ADEDE-57F4-41B1-B508-8A4F755F43E5}" presName="parTx" presStyleLbl="revTx" presStyleIdx="0" presStyleCnt="3">
        <dgm:presLayoutVars>
          <dgm:chMax val="0"/>
          <dgm:chPref val="0"/>
        </dgm:presLayoutVars>
      </dgm:prSet>
      <dgm:spPr/>
    </dgm:pt>
    <dgm:pt modelId="{18D653DD-8EF6-41D9-8D48-5025D208D3D4}" type="pres">
      <dgm:prSet presAssocID="{39780533-AF1E-43D5-B94E-1CEA477C0AC1}" presName="sibTrans" presStyleCnt="0"/>
      <dgm:spPr/>
    </dgm:pt>
    <dgm:pt modelId="{5914E3DA-3D6B-4E9C-8752-DF5F256D764C}" type="pres">
      <dgm:prSet presAssocID="{006D6FF4-A317-43C2-A083-9AD065CD0780}" presName="compNode" presStyleCnt="0"/>
      <dgm:spPr/>
    </dgm:pt>
    <dgm:pt modelId="{4391529F-69BD-45D6-B560-11F13F4D1057}" type="pres">
      <dgm:prSet presAssocID="{006D6FF4-A317-43C2-A083-9AD065CD0780}" presName="bgRect" presStyleLbl="bgShp" presStyleIdx="1" presStyleCnt="3"/>
      <dgm:spPr>
        <a:solidFill>
          <a:schemeClr val="accent6">
            <a:lumMod val="20000"/>
            <a:lumOff val="80000"/>
          </a:schemeClr>
        </a:solidFill>
      </dgm:spPr>
    </dgm:pt>
    <dgm:pt modelId="{B82B22D8-3125-4DF4-9104-1547E8D1E032}" type="pres">
      <dgm:prSet presAssocID="{006D6FF4-A317-43C2-A083-9AD065CD07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C438A880-E689-4B7C-A67B-85DCC595F3C5}" type="pres">
      <dgm:prSet presAssocID="{006D6FF4-A317-43C2-A083-9AD065CD0780}" presName="spaceRect" presStyleCnt="0"/>
      <dgm:spPr/>
    </dgm:pt>
    <dgm:pt modelId="{9067C8FC-1057-49F5-A93E-00D1F78507C0}" type="pres">
      <dgm:prSet presAssocID="{006D6FF4-A317-43C2-A083-9AD065CD0780}" presName="parTx" presStyleLbl="revTx" presStyleIdx="1" presStyleCnt="3">
        <dgm:presLayoutVars>
          <dgm:chMax val="0"/>
          <dgm:chPref val="0"/>
        </dgm:presLayoutVars>
      </dgm:prSet>
      <dgm:spPr/>
    </dgm:pt>
    <dgm:pt modelId="{67A83755-07BA-45DF-A654-645DBF088C19}" type="pres">
      <dgm:prSet presAssocID="{E68E5E4D-86EB-48C1-8C0A-8FB674FFFE19}" presName="sibTrans" presStyleCnt="0"/>
      <dgm:spPr/>
    </dgm:pt>
    <dgm:pt modelId="{7E27C3C1-B585-49AC-9E3F-E1B05BBC6BD4}" type="pres">
      <dgm:prSet presAssocID="{69B57C12-FE56-4C1D-B80D-8DF490B23491}" presName="compNode" presStyleCnt="0"/>
      <dgm:spPr/>
    </dgm:pt>
    <dgm:pt modelId="{AF2D018A-1EF7-480E-8DCE-C8DCA70AC447}" type="pres">
      <dgm:prSet presAssocID="{69B57C12-FE56-4C1D-B80D-8DF490B23491}" presName="bgRect" presStyleLbl="bgShp" presStyleIdx="2" presStyleCnt="3"/>
      <dgm:spPr>
        <a:solidFill>
          <a:schemeClr val="accent6">
            <a:lumMod val="20000"/>
            <a:lumOff val="80000"/>
          </a:schemeClr>
        </a:solidFill>
      </dgm:spPr>
    </dgm:pt>
    <dgm:pt modelId="{4FD5DCE2-B2F2-4F8E-AFFE-E6B8554332EA}" type="pres">
      <dgm:prSet presAssocID="{69B57C12-FE56-4C1D-B80D-8DF490B234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19162D-52B4-4584-B5FD-B726182EC307}" type="pres">
      <dgm:prSet presAssocID="{69B57C12-FE56-4C1D-B80D-8DF490B23491}" presName="spaceRect" presStyleCnt="0"/>
      <dgm:spPr/>
    </dgm:pt>
    <dgm:pt modelId="{061C8D93-749D-445B-BBC9-96195CD7CB3C}" type="pres">
      <dgm:prSet presAssocID="{69B57C12-FE56-4C1D-B80D-8DF490B234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61A422-0B5E-4DFD-BC64-4B7A8B9B2B52}" type="presOf" srcId="{2662202F-3C00-4CB5-91FE-FDB150BEDF95}" destId="{0744B672-7A7B-443A-8507-A5DE28FE1B00}" srcOrd="0" destOrd="0" presId="urn:microsoft.com/office/officeart/2018/2/layout/IconVerticalSolidList"/>
    <dgm:cxn modelId="{D619448C-9E9A-4834-B002-1BC6F9FB5549}" type="presOf" srcId="{885ADEDE-57F4-41B1-B508-8A4F755F43E5}" destId="{3A1840B2-EF74-45F7-8083-4319DE574090}" srcOrd="0" destOrd="0" presId="urn:microsoft.com/office/officeart/2018/2/layout/IconVerticalSolidList"/>
    <dgm:cxn modelId="{DA5206A5-B2AD-4192-96D8-83656408D9DB}" srcId="{2662202F-3C00-4CB5-91FE-FDB150BEDF95}" destId="{006D6FF4-A317-43C2-A083-9AD065CD0780}" srcOrd="1" destOrd="0" parTransId="{802E66F5-BB57-4A51-BE8E-930C427963C7}" sibTransId="{E68E5E4D-86EB-48C1-8C0A-8FB674FFFE19}"/>
    <dgm:cxn modelId="{0DC627A6-CBD4-4AB2-9A3D-309027995282}" type="presOf" srcId="{006D6FF4-A317-43C2-A083-9AD065CD0780}" destId="{9067C8FC-1057-49F5-A93E-00D1F78507C0}" srcOrd="0" destOrd="0" presId="urn:microsoft.com/office/officeart/2018/2/layout/IconVerticalSolidList"/>
    <dgm:cxn modelId="{1A203AE4-506A-4869-A089-7FA80C9EF9B6}" srcId="{2662202F-3C00-4CB5-91FE-FDB150BEDF95}" destId="{885ADEDE-57F4-41B1-B508-8A4F755F43E5}" srcOrd="0" destOrd="0" parTransId="{2C60357D-6F67-4D9F-90AC-6B35F529E271}" sibTransId="{39780533-AF1E-43D5-B94E-1CEA477C0AC1}"/>
    <dgm:cxn modelId="{EC4741E4-FAD5-40F0-82D1-529671DCDE66}" srcId="{2662202F-3C00-4CB5-91FE-FDB150BEDF95}" destId="{69B57C12-FE56-4C1D-B80D-8DF490B23491}" srcOrd="2" destOrd="0" parTransId="{E80CDEF3-DFC4-47EB-949E-C880123A6192}" sibTransId="{569AAF08-6BD4-425D-8C58-3E07C5B34478}"/>
    <dgm:cxn modelId="{BE6DC2F1-4983-4780-BA6B-5E3E2D0BFD64}" type="presOf" srcId="{69B57C12-FE56-4C1D-B80D-8DF490B23491}" destId="{061C8D93-749D-445B-BBC9-96195CD7CB3C}" srcOrd="0" destOrd="0" presId="urn:microsoft.com/office/officeart/2018/2/layout/IconVerticalSolidList"/>
    <dgm:cxn modelId="{677F13BF-A1F5-4F09-AF05-4F9A88F2DF2F}" type="presParOf" srcId="{0744B672-7A7B-443A-8507-A5DE28FE1B00}" destId="{FCF8473C-291E-498D-B310-9447D4D32F3C}" srcOrd="0" destOrd="0" presId="urn:microsoft.com/office/officeart/2018/2/layout/IconVerticalSolidList"/>
    <dgm:cxn modelId="{FB05E07D-7990-4532-99CC-C052D707B6C4}" type="presParOf" srcId="{FCF8473C-291E-498D-B310-9447D4D32F3C}" destId="{48B0E44A-F5A8-46B3-B345-40E027E4C71D}" srcOrd="0" destOrd="0" presId="urn:microsoft.com/office/officeart/2018/2/layout/IconVerticalSolidList"/>
    <dgm:cxn modelId="{F795A8E2-DAA3-45DE-9595-06FDE106D9AD}" type="presParOf" srcId="{FCF8473C-291E-498D-B310-9447D4D32F3C}" destId="{2E8C5BB5-D09A-402D-AEC8-853230DD60A5}" srcOrd="1" destOrd="0" presId="urn:microsoft.com/office/officeart/2018/2/layout/IconVerticalSolidList"/>
    <dgm:cxn modelId="{6B6C2DD0-6707-4706-9883-EB97653202FC}" type="presParOf" srcId="{FCF8473C-291E-498D-B310-9447D4D32F3C}" destId="{1F24FB4F-3DD8-4AFA-BC05-F995B65C59EF}" srcOrd="2" destOrd="0" presId="urn:microsoft.com/office/officeart/2018/2/layout/IconVerticalSolidList"/>
    <dgm:cxn modelId="{5B5A445A-DB05-4C2D-B68A-7EF72C0A5860}" type="presParOf" srcId="{FCF8473C-291E-498D-B310-9447D4D32F3C}" destId="{3A1840B2-EF74-45F7-8083-4319DE574090}" srcOrd="3" destOrd="0" presId="urn:microsoft.com/office/officeart/2018/2/layout/IconVerticalSolidList"/>
    <dgm:cxn modelId="{ABABDEAF-FB98-4556-9B60-170A673A2C33}" type="presParOf" srcId="{0744B672-7A7B-443A-8507-A5DE28FE1B00}" destId="{18D653DD-8EF6-41D9-8D48-5025D208D3D4}" srcOrd="1" destOrd="0" presId="urn:microsoft.com/office/officeart/2018/2/layout/IconVerticalSolidList"/>
    <dgm:cxn modelId="{E2713317-825E-46B3-933E-31499AB9429A}" type="presParOf" srcId="{0744B672-7A7B-443A-8507-A5DE28FE1B00}" destId="{5914E3DA-3D6B-4E9C-8752-DF5F256D764C}" srcOrd="2" destOrd="0" presId="urn:microsoft.com/office/officeart/2018/2/layout/IconVerticalSolidList"/>
    <dgm:cxn modelId="{FDDC1865-3916-45EE-BB00-8EDB41530359}" type="presParOf" srcId="{5914E3DA-3D6B-4E9C-8752-DF5F256D764C}" destId="{4391529F-69BD-45D6-B560-11F13F4D1057}" srcOrd="0" destOrd="0" presId="urn:microsoft.com/office/officeart/2018/2/layout/IconVerticalSolidList"/>
    <dgm:cxn modelId="{31F37FCC-4104-40D0-9B29-AD48F127C685}" type="presParOf" srcId="{5914E3DA-3D6B-4E9C-8752-DF5F256D764C}" destId="{B82B22D8-3125-4DF4-9104-1547E8D1E032}" srcOrd="1" destOrd="0" presId="urn:microsoft.com/office/officeart/2018/2/layout/IconVerticalSolidList"/>
    <dgm:cxn modelId="{937A490B-6D6E-4DB0-BC0F-C5361E41B312}" type="presParOf" srcId="{5914E3DA-3D6B-4E9C-8752-DF5F256D764C}" destId="{C438A880-E689-4B7C-A67B-85DCC595F3C5}" srcOrd="2" destOrd="0" presId="urn:microsoft.com/office/officeart/2018/2/layout/IconVerticalSolidList"/>
    <dgm:cxn modelId="{BD3FB8F8-3DB2-49F7-8EE0-9C9006B13240}" type="presParOf" srcId="{5914E3DA-3D6B-4E9C-8752-DF5F256D764C}" destId="{9067C8FC-1057-49F5-A93E-00D1F78507C0}" srcOrd="3" destOrd="0" presId="urn:microsoft.com/office/officeart/2018/2/layout/IconVerticalSolidList"/>
    <dgm:cxn modelId="{2A5B265E-AF78-4750-B45A-C020693746F1}" type="presParOf" srcId="{0744B672-7A7B-443A-8507-A5DE28FE1B00}" destId="{67A83755-07BA-45DF-A654-645DBF088C19}" srcOrd="3" destOrd="0" presId="urn:microsoft.com/office/officeart/2018/2/layout/IconVerticalSolidList"/>
    <dgm:cxn modelId="{A07A647B-33AD-4940-BB4C-DEB79BBDE201}" type="presParOf" srcId="{0744B672-7A7B-443A-8507-A5DE28FE1B00}" destId="{7E27C3C1-B585-49AC-9E3F-E1B05BBC6BD4}" srcOrd="4" destOrd="0" presId="urn:microsoft.com/office/officeart/2018/2/layout/IconVerticalSolidList"/>
    <dgm:cxn modelId="{6387FADF-7AB0-430D-8C7C-CD445972226E}" type="presParOf" srcId="{7E27C3C1-B585-49AC-9E3F-E1B05BBC6BD4}" destId="{AF2D018A-1EF7-480E-8DCE-C8DCA70AC447}" srcOrd="0" destOrd="0" presId="urn:microsoft.com/office/officeart/2018/2/layout/IconVerticalSolidList"/>
    <dgm:cxn modelId="{D89E644B-73B1-4498-A838-21BD594F55AA}" type="presParOf" srcId="{7E27C3C1-B585-49AC-9E3F-E1B05BBC6BD4}" destId="{4FD5DCE2-B2F2-4F8E-AFFE-E6B8554332EA}" srcOrd="1" destOrd="0" presId="urn:microsoft.com/office/officeart/2018/2/layout/IconVerticalSolidList"/>
    <dgm:cxn modelId="{BF581FC8-DFE7-4F6D-B7DD-DD15DE6D79CC}" type="presParOf" srcId="{7E27C3C1-B585-49AC-9E3F-E1B05BBC6BD4}" destId="{B219162D-52B4-4584-B5FD-B726182EC307}" srcOrd="2" destOrd="0" presId="urn:microsoft.com/office/officeart/2018/2/layout/IconVerticalSolidList"/>
    <dgm:cxn modelId="{741A3484-42E2-4A45-9BD0-9FE693B9D410}" type="presParOf" srcId="{7E27C3C1-B585-49AC-9E3F-E1B05BBC6BD4}" destId="{061C8D93-749D-445B-BBC9-96195CD7C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0E44A-F5A8-46B3-B345-40E027E4C71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C5BB5-D09A-402D-AEC8-853230DD60A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840B2-EF74-45F7-8083-4319DE57409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Fully Convolutional Network (FCN) with all turn lane arrows into one class to segment turn lane arrow pixels into Region of Interests (</a:t>
          </a:r>
          <a:r>
            <a:rPr lang="en-US" sz="2100" kern="1200" dirty="0" err="1"/>
            <a:t>RoIs</a:t>
          </a:r>
          <a:r>
            <a:rPr lang="en-US" sz="2100" kern="1200" dirty="0"/>
            <a:t>) for accurately identifying turn lane arrows in our </a:t>
          </a:r>
          <a:r>
            <a:rPr lang="en-US" sz="2100" kern="1200" dirty="0" err="1"/>
            <a:t>AusRAP</a:t>
          </a:r>
          <a:r>
            <a:rPr lang="en-US" sz="2100" kern="1200" dirty="0"/>
            <a:t> safety attribute detection system,</a:t>
          </a:r>
        </a:p>
      </dsp:txBody>
      <dsp:txXfrm>
        <a:off x="1435590" y="531"/>
        <a:ext cx="9080009" cy="1242935"/>
      </dsp:txXfrm>
    </dsp:sp>
    <dsp:sp modelId="{4391529F-69BD-45D6-B560-11F13F4D105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B22D8-3125-4DF4-9104-1547E8D1E0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7C8FC-1057-49F5-A93E-00D1F78507C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novel evolving cascaded classifier that classifies detected pixels into individual turn lane arrows or non-arrows, and</a:t>
          </a:r>
        </a:p>
      </dsp:txBody>
      <dsp:txXfrm>
        <a:off x="1435590" y="1554201"/>
        <a:ext cx="9080009" cy="1242935"/>
      </dsp:txXfrm>
    </dsp:sp>
    <dsp:sp modelId="{AF2D018A-1EF7-480E-8DCE-C8DCA70AC44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5DCE2-B2F2-4F8E-AFFE-E6B8554332E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C8D93-749D-445B-BBC9-96195CD7CB3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 evaluation of the proposed technique on a real-world industry dataset conducting large number of experiments and comparative analysis.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39FBA-6A0F-43EA-9563-A35DB944E317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70D96-A6FD-47AE-B7DE-78073B3A80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49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0D96-A6FD-47AE-B7DE-78073B3A800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72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0D96-A6FD-47AE-B7DE-78073B3A800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98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95B-6A3E-4315-B573-B5978A9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CE24-8BA8-4B44-9346-1100FA45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D5F7-FAE9-4877-A870-926AF146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13CF-964F-440E-BFB3-5EF26948F037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25AF-B6E1-4E9F-B2F6-F083AC0C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5D03-D163-48AA-8223-0EA0626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1F7-50B1-414F-8AE1-DE7290B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A459-F6C7-4BA9-9B9F-04F8063A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9C19-66F2-473E-ADBE-6D825148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1B2B-996D-4561-BA07-3DFDB840C948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A213-9302-4B8B-9D98-3B495D9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F210-CF98-49C9-A0C0-D905296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135BB-74B6-45CD-A9DD-DABDB56EF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523F2-F920-4F09-A394-CE0242A6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95F8-1006-48D2-91BB-E64C746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0D31-B4F4-42D6-87BC-83317DD07891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5C0D-DAC2-4928-BFEA-76A72B14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D0A1-F9A2-4656-9C30-E3357850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162-85D0-4D96-A5F4-9D5D65EA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2F36-5400-4C7D-8A04-4546148B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6FDC-3D3F-4427-9D9E-1A7100E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7650-03C9-4C04-8D4E-6703CD0C5329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FC28-AE26-42C6-9201-B79656F8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908F-187A-4119-882C-F15066C2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A77E-72B5-4BDA-8072-CCA6825F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9EF4-707B-4126-9D3A-8DDA5F8F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D39C-7B4B-4C07-844F-372CC28D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5B66-94B2-473E-B79C-3A7D801FA915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E640-09E3-41A4-933A-DB97920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4321-1D86-45C3-9BDC-B499FB7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0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4DA-9872-4680-BF21-DBAD22BA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E283-D5F1-4D58-BD87-A135F1AFC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0E49-E3B1-4495-93EE-9C7FB89D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C7D2F-469B-43B1-A22A-AD7EACA2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F858-D957-4DE5-B126-89F47E78BAD6}" type="datetime1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1652-B9CC-4D19-B76E-8F9B1A10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77E5-62A5-4767-9372-7D1AC27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150E-F0BD-44AB-9E07-E937D257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8EC7-BEE6-4461-B9D6-6F536028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026AF-C402-464D-929E-349A465C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3B727-83E4-421B-A3AB-5B13CA71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D700-6E5D-4618-80C7-F8374D05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4A714-FD29-43EA-B96B-39DC49E6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7EEB-2880-4918-A430-0F7831CFDEA0}" type="datetime1">
              <a:rPr lang="en-AU" smtClean="0"/>
              <a:t>20/10/2021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30440-04FF-4431-B684-46F30DA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C137D-265D-4FBC-B774-9869BB9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008B-BA89-4B5F-B3AB-B507FBDE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2B23-855D-4B60-ADD7-5C60F2C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018D-9408-4654-AA5A-AD6C4B8F9066}" type="datetime1">
              <a:rPr lang="en-AU" smtClean="0"/>
              <a:t>20/10/2021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6F55-D8CB-410A-9429-2A087A3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BA334-2ECF-4FFC-8537-4D84823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0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DAF1E-A96D-4979-943A-DB1AD236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B966-954B-406F-BB7E-B3A7F1A0E558}" type="datetime1">
              <a:rPr lang="en-AU" smtClean="0"/>
              <a:t>20/10/2021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3AE9C-7215-4784-A30B-0D3CE1F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FB4D-2410-46E0-B48A-EAAD382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2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05E-8D6C-4DB4-B352-D27A2FE7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DD22-DBE6-4AD1-9B5A-62E2C3C7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B5C1-B227-433C-9AF9-3D7CBDD5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338A-3D09-48B2-B576-B19E7242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11AC-3E12-4B30-AB22-F86649DDEA4B}" type="datetime1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94F4-C81B-46F5-A540-14F1EDF9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386B-9A2F-49BC-95EB-55CB0C3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3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29C4-FE4A-4227-9D85-40FCC45B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002-3F2E-4465-BADC-AB250508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A535-D591-4C60-9E29-A38F8EB0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1F62-A0E0-4671-9B19-3E475A0A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5641-EFAD-4689-9F1A-4872149E44AA}" type="datetime1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CAC4-91FF-4CE7-9679-7366CFC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13351-1BFC-4563-9C6C-E0A9B52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1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55AB2-5092-46F2-951F-62B113AF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BDBA-D8CF-48CC-9005-86D37BFC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6C6F-B0F6-4906-9866-972D381D5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1DD1-D0DE-4983-82F3-CED9DADED729}" type="datetime1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74CC-4D3E-47E4-8FC6-DF4765C46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DC67-4975-4052-96E6-15FB8013F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0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3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D6ED0D-EFCA-4013-8AEB-3DC058B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853" y="4254544"/>
            <a:ext cx="12633789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Multi-stage Deep Learning Technique with a Cascaded Classifier for Turn Lanes Recognition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91C99-6678-4977-9E25-F1E2EEAB4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5" r="3" b="4032"/>
          <a:stretch/>
        </p:blipFill>
        <p:spPr>
          <a:xfrm>
            <a:off x="4000501" y="7392"/>
            <a:ext cx="400048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370B223-137A-4071-8673-2EDABEBD9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8" b="-2"/>
          <a:stretch/>
        </p:blipFill>
        <p:spPr>
          <a:xfrm>
            <a:off x="9420" y="7393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pic>
        <p:nvPicPr>
          <p:cNvPr id="31" name="Picture 30" descr="Diagram, schematic&#10;&#10;Description automatically generated">
            <a:extLst>
              <a:ext uri="{FF2B5EF4-FFF2-40B4-BE49-F238E27FC236}">
                <a16:creationId xmlns:a16="http://schemas.microsoft.com/office/drawing/2014/main" id="{7BF4A196-8F99-46A4-B447-C0216CE92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55" r="5406"/>
          <a:stretch/>
        </p:blipFill>
        <p:spPr>
          <a:xfrm>
            <a:off x="8191500" y="-1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89946-1F2D-4F93-9038-A22618D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37D56E-A513-4FB8-807D-BC55FEA6DEE7}" type="slidenum">
              <a:rPr lang="en-US" sz="2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2600" dirty="0">
              <a:solidFill>
                <a:srgbClr val="FFFFFF"/>
              </a:solidFill>
            </a:endParaRPr>
          </a:p>
        </p:txBody>
      </p:sp>
      <p:grpSp>
        <p:nvGrpSpPr>
          <p:cNvPr id="71" name="Group 65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67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29A94642-B151-4AD3-8DEE-1C509528BC30}"/>
              </a:ext>
            </a:extLst>
          </p:cNvPr>
          <p:cNvSpPr txBox="1">
            <a:spLocks/>
          </p:cNvSpPr>
          <p:nvPr/>
        </p:nvSpPr>
        <p:spPr>
          <a:xfrm>
            <a:off x="0" y="5177465"/>
            <a:ext cx="12192000" cy="537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>
                    <a:alpha val="80000"/>
                  </a:schemeClr>
                </a:solidFill>
              </a:rPr>
              <a:t>IEEE Symposium Series on Computational Intelligence (IEEE SSCI 2021)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A37416B-8A4B-46A5-8E1B-5E5892826D9D}"/>
              </a:ext>
            </a:extLst>
          </p:cNvPr>
          <p:cNvSpPr txBox="1">
            <a:spLocks/>
          </p:cNvSpPr>
          <p:nvPr/>
        </p:nvSpPr>
        <p:spPr>
          <a:xfrm>
            <a:off x="111660" y="5538366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Authors: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Pubudu Sanjeewani (Presenting Author)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Brijesh Verma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Joseph Affum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0E1232-9DCE-471B-9392-53EA3E5A7FF4}"/>
              </a:ext>
            </a:extLst>
          </p:cNvPr>
          <p:cNvSpPr txBox="1"/>
          <p:nvPr/>
        </p:nvSpPr>
        <p:spPr>
          <a:xfrm>
            <a:off x="5231865" y="6479915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Google Images</a:t>
            </a:r>
            <a:endParaRPr lang="en-A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1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BA4E-126A-42D1-ADBB-D5F7CCBA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2" y="123288"/>
            <a:ext cx="2603642" cy="585729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Continued..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DF62D-C1B4-4FEC-B5FB-3100B2FA8D8F}"/>
              </a:ext>
            </a:extLst>
          </p:cNvPr>
          <p:cNvSpPr txBox="1"/>
          <p:nvPr/>
        </p:nvSpPr>
        <p:spPr>
          <a:xfrm>
            <a:off x="196930" y="2431302"/>
            <a:ext cx="11778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ea typeface="SimSun" panose="02010600030101010101" pitchFamily="2" charset="-122"/>
              </a:rPr>
              <a:t>Fig. 7: Prediction Results of Right Turn Arrow Obtained by Multi-class Turn Lane Arrow Model (Prediction 1) and </a:t>
            </a:r>
            <a:r>
              <a:rPr lang="en-US" sz="1400" dirty="0">
                <a:ea typeface="SimSun" panose="02010600030101010101" pitchFamily="2" charset="-122"/>
              </a:rPr>
              <a:t>t</a:t>
            </a:r>
            <a:r>
              <a:rPr lang="en-US" sz="1400" dirty="0">
                <a:effectLst/>
                <a:ea typeface="SimSun" panose="02010600030101010101" pitchFamily="2" charset="-122"/>
              </a:rPr>
              <a:t>he Proposed Technique (Prediction 2)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FE1C3-C5D8-4734-BF81-DAE7121B606F}"/>
              </a:ext>
            </a:extLst>
          </p:cNvPr>
          <p:cNvSpPr txBox="1"/>
          <p:nvPr/>
        </p:nvSpPr>
        <p:spPr>
          <a:xfrm>
            <a:off x="308223" y="4370308"/>
            <a:ext cx="11533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400"/>
              </a:spcBef>
              <a:spcAft>
                <a:spcPts val="6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effectLst/>
                <a:ea typeface="SimSun" panose="02010600030101010101" pitchFamily="2" charset="-122"/>
              </a:rPr>
              <a:t>Fig 8: Prediction Results of Left Turn Arrow Obtained by Multi-class Turn Lane Arrow Model (Prediction 1) and the Proposed Technique (Prediction 2)</a:t>
            </a:r>
            <a:endParaRPr lang="en-AU" sz="1400" dirty="0">
              <a:effectLst/>
              <a:ea typeface="SimSun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79F62-B425-492D-951A-6F15F2DE2174}"/>
              </a:ext>
            </a:extLst>
          </p:cNvPr>
          <p:cNvSpPr txBox="1"/>
          <p:nvPr/>
        </p:nvSpPr>
        <p:spPr>
          <a:xfrm>
            <a:off x="636995" y="6298123"/>
            <a:ext cx="11441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effectLst/>
                <a:ea typeface="SimSun" panose="02010600030101010101" pitchFamily="2" charset="-122"/>
              </a:rPr>
              <a:t>Fig. 9: Prediction Results of Left Turn Arrow Obtained by Multi-class Turn Lane Arrow Model (Prediction 1) and </a:t>
            </a:r>
            <a:r>
              <a:rPr lang="en-US" sz="1400" dirty="0">
                <a:ea typeface="SimSun" panose="02010600030101010101" pitchFamily="2" charset="-122"/>
              </a:rPr>
              <a:t>t</a:t>
            </a:r>
            <a:r>
              <a:rPr lang="en-US" sz="1400" dirty="0">
                <a:effectLst/>
                <a:ea typeface="SimSun" panose="02010600030101010101" pitchFamily="2" charset="-122"/>
              </a:rPr>
              <a:t>he Proposed Technique (Prediction 2)</a:t>
            </a:r>
            <a:endParaRPr lang="en-AU" sz="1400" dirty="0">
              <a:effectLst/>
              <a:ea typeface="SimSun" panose="02010600030101010101" pitchFamily="2" charset="-122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1FDB861-1BEC-4F81-B95B-A7D20C3C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10</a:t>
            </a:fld>
            <a:endParaRPr lang="en-AU" dirty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1F0E21EF-6B31-4863-AE6F-24C139D6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6" y="815283"/>
            <a:ext cx="10901737" cy="1634098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D9AC104E-8733-4B63-A05C-30EF2FE1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2" y="2783057"/>
            <a:ext cx="11019461" cy="1661721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8677375B-1197-4530-976E-056F5C33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2" y="4674532"/>
            <a:ext cx="11162015" cy="16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EE3-603D-432E-BE25-C28F17AA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2" y="99666"/>
            <a:ext cx="3553534" cy="64007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Numeric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75AAC-E3ED-41C6-9F31-D2C933DDA6E2}"/>
              </a:ext>
            </a:extLst>
          </p:cNvPr>
          <p:cNvSpPr txBox="1"/>
          <p:nvPr/>
        </p:nvSpPr>
        <p:spPr>
          <a:xfrm>
            <a:off x="467870" y="1560011"/>
            <a:ext cx="53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Best Accuracy and Misclassifications Obtained by the FCN Classification Technique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52F94-86C3-4846-81CA-C30363B4DEFD}"/>
              </a:ext>
            </a:extLst>
          </p:cNvPr>
          <p:cNvSpPr txBox="1"/>
          <p:nvPr/>
        </p:nvSpPr>
        <p:spPr>
          <a:xfrm>
            <a:off x="3423830" y="4370829"/>
            <a:ext cx="52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3: Best Accuracy Obtained by the Proposed Technique </a:t>
            </a:r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7ACD653-C896-4317-B370-6F26393C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4875D4-F4A7-43BA-BDF4-186B1675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84167"/>
              </p:ext>
            </p:extLst>
          </p:nvPr>
        </p:nvGraphicFramePr>
        <p:xfrm>
          <a:off x="550513" y="2290641"/>
          <a:ext cx="5172191" cy="138125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28552">
                  <a:extLst>
                    <a:ext uri="{9D8B030D-6E8A-4147-A177-3AD203B41FA5}">
                      <a16:colId xmlns:a16="http://schemas.microsoft.com/office/drawing/2014/main" val="2217649362"/>
                    </a:ext>
                  </a:extLst>
                </a:gridCol>
                <a:gridCol w="1828552">
                  <a:extLst>
                    <a:ext uri="{9D8B030D-6E8A-4147-A177-3AD203B41FA5}">
                      <a16:colId xmlns:a16="http://schemas.microsoft.com/office/drawing/2014/main" val="3622765576"/>
                    </a:ext>
                  </a:extLst>
                </a:gridCol>
                <a:gridCol w="1515087">
                  <a:extLst>
                    <a:ext uri="{9D8B030D-6E8A-4147-A177-3AD203B41FA5}">
                      <a16:colId xmlns:a16="http://schemas.microsoft.com/office/drawing/2014/main" val="1845179983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Accuracy (%)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0671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Attribute wise</a:t>
                      </a:r>
                      <a:endParaRPr lang="en-AU" sz="18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Pixel wise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776926"/>
                  </a:ext>
                </a:extLst>
              </a:tr>
              <a:tr h="28397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CCTL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71.06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61910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Left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72.00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56.97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94827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Right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56.59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3812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36D3F3-5973-44F4-BF1F-3D55349B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74925"/>
              </p:ext>
            </p:extLst>
          </p:nvPr>
        </p:nvGraphicFramePr>
        <p:xfrm>
          <a:off x="3645998" y="5074966"/>
          <a:ext cx="4812587" cy="10972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61673">
                  <a:extLst>
                    <a:ext uri="{9D8B030D-6E8A-4147-A177-3AD203B41FA5}">
                      <a16:colId xmlns:a16="http://schemas.microsoft.com/office/drawing/2014/main" val="1756504126"/>
                    </a:ext>
                  </a:extLst>
                </a:gridCol>
                <a:gridCol w="2050914">
                  <a:extLst>
                    <a:ext uri="{9D8B030D-6E8A-4147-A177-3AD203B41FA5}">
                      <a16:colId xmlns:a16="http://schemas.microsoft.com/office/drawing/2014/main" val="3437343770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Accuracy (%)</a:t>
                      </a:r>
                      <a:endParaRPr lang="en-AU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390145"/>
                  </a:ext>
                </a:extLst>
              </a:tr>
              <a:tr h="2226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CCTL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100.00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701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Left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90.38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509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Right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90.57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56357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F1B728-BBA6-4E31-B0DF-ECE8D6E3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00024"/>
              </p:ext>
            </p:extLst>
          </p:nvPr>
        </p:nvGraphicFramePr>
        <p:xfrm>
          <a:off x="6164492" y="2311193"/>
          <a:ext cx="5537772" cy="13716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72087">
                  <a:extLst>
                    <a:ext uri="{9D8B030D-6E8A-4147-A177-3AD203B41FA5}">
                      <a16:colId xmlns:a16="http://schemas.microsoft.com/office/drawing/2014/main" val="2668292667"/>
                    </a:ext>
                  </a:extLst>
                </a:gridCol>
                <a:gridCol w="1938220">
                  <a:extLst>
                    <a:ext uri="{9D8B030D-6E8A-4147-A177-3AD203B41FA5}">
                      <a16:colId xmlns:a16="http://schemas.microsoft.com/office/drawing/2014/main" val="72471255"/>
                    </a:ext>
                  </a:extLst>
                </a:gridCol>
                <a:gridCol w="1827465">
                  <a:extLst>
                    <a:ext uri="{9D8B030D-6E8A-4147-A177-3AD203B41FA5}">
                      <a16:colId xmlns:a16="http://schemas.microsoft.com/office/drawing/2014/main" val="1052771510"/>
                    </a:ext>
                  </a:extLst>
                </a:gridCol>
              </a:tblGrid>
              <a:tr h="2019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Turn Lane Arrow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Accuracy (%)</a:t>
                      </a:r>
                      <a:endParaRPr lang="en-AU" sz="18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5553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Attribute wise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Pixel wise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833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CCTL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44.75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74.00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93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Left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52.00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50.00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682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Right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43.41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50.97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5377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6F341D7-7C1B-4411-A6E9-D350541DA3DD}"/>
              </a:ext>
            </a:extLst>
          </p:cNvPr>
          <p:cNvSpPr txBox="1"/>
          <p:nvPr/>
        </p:nvSpPr>
        <p:spPr>
          <a:xfrm>
            <a:off x="6164491" y="1635770"/>
            <a:ext cx="55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Best Accuracy Obtained by DeepLabV3+ Technique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70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CA21C-3592-4D38-B7EC-A8CAB31E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37D56E-A513-4FB8-807D-BC55FEA6DEE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5C9AC8-EE63-40CB-995E-B46DB15E9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38677"/>
              </p:ext>
            </p:extLst>
          </p:nvPr>
        </p:nvGraphicFramePr>
        <p:xfrm>
          <a:off x="838200" y="2015994"/>
          <a:ext cx="10515601" cy="32116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85256">
                  <a:extLst>
                    <a:ext uri="{9D8B030D-6E8A-4147-A177-3AD203B41FA5}">
                      <a16:colId xmlns:a16="http://schemas.microsoft.com/office/drawing/2014/main" val="355439134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520287605"/>
                    </a:ext>
                  </a:extLst>
                </a:gridCol>
                <a:gridCol w="2312620">
                  <a:extLst>
                    <a:ext uri="{9D8B030D-6E8A-4147-A177-3AD203B41FA5}">
                      <a16:colId xmlns:a16="http://schemas.microsoft.com/office/drawing/2014/main" val="1611911516"/>
                    </a:ext>
                  </a:extLst>
                </a:gridCol>
                <a:gridCol w="2320740">
                  <a:extLst>
                    <a:ext uri="{9D8B030D-6E8A-4147-A177-3AD203B41FA5}">
                      <a16:colId xmlns:a16="http://schemas.microsoft.com/office/drawing/2014/main" val="1445777385"/>
                    </a:ext>
                  </a:extLst>
                </a:gridCol>
                <a:gridCol w="1930973">
                  <a:extLst>
                    <a:ext uri="{9D8B030D-6E8A-4147-A177-3AD203B41FA5}">
                      <a16:colId xmlns:a16="http://schemas.microsoft.com/office/drawing/2014/main" val="3958277470"/>
                    </a:ext>
                  </a:extLst>
                </a:gridCol>
              </a:tblGrid>
              <a:tr h="483312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Turn Lane Arrow</a:t>
                      </a:r>
                      <a:endParaRPr lang="en-AU" sz="33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Attribute Wise Accuracy (%)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31874"/>
                  </a:ext>
                </a:extLst>
              </a:tr>
              <a:tr h="7951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Proposed technique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GA Classifier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DeepLabV3+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FCN8 </a:t>
                      </a:r>
                      <a:endParaRPr lang="en-AU" sz="23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1380464194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CCTL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100.00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100.00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44.75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71.06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3529089528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Left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90.38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80.77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52.00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72.00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1454461608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Right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90.57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81.13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43.41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56.59</a:t>
                      </a:r>
                      <a:endParaRPr lang="en-AU" sz="3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2193164262"/>
                  </a:ext>
                </a:extLst>
              </a:tr>
              <a:tr h="483312">
                <a:tc>
                  <a:txBody>
                    <a:bodyPr/>
                    <a:lstStyle/>
                    <a:p>
                      <a:pPr algn="l"/>
                      <a:r>
                        <a:rPr lang="en-US" sz="2600">
                          <a:effectLst/>
                        </a:rPr>
                        <a:t>Average</a:t>
                      </a:r>
                      <a:endParaRPr lang="en-AU" sz="2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93.65</a:t>
                      </a:r>
                      <a:endParaRPr lang="en-AU" sz="2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87.30</a:t>
                      </a:r>
                      <a:endParaRPr lang="en-AU" sz="2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</a:rPr>
                        <a:t>46.72</a:t>
                      </a:r>
                      <a:endParaRPr lang="en-AU" sz="33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66.55</a:t>
                      </a:r>
                      <a:endParaRPr lang="en-AU" sz="33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5395" marR="175395" marT="0" marB="0" anchor="ctr"/>
                </a:tc>
                <a:extLst>
                  <a:ext uri="{0D108BD9-81ED-4DB2-BD59-A6C34878D82A}">
                    <a16:rowId xmlns:a16="http://schemas.microsoft.com/office/drawing/2014/main" val="291718104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950067FA-2E20-4540-B5E6-D9A5314ED59C}"/>
              </a:ext>
            </a:extLst>
          </p:cNvPr>
          <p:cNvSpPr txBox="1">
            <a:spLocks/>
          </p:cNvSpPr>
          <p:nvPr/>
        </p:nvSpPr>
        <p:spPr>
          <a:xfrm>
            <a:off x="113012" y="109940"/>
            <a:ext cx="4520632" cy="640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Comparative Analysis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B7A4-70EA-4314-AA4F-1F1D00B04177}"/>
              </a:ext>
            </a:extLst>
          </p:cNvPr>
          <p:cNvSpPr txBox="1"/>
          <p:nvPr/>
        </p:nvSpPr>
        <p:spPr>
          <a:xfrm>
            <a:off x="2899847" y="1477252"/>
            <a:ext cx="61208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Table 4: Comparison of Classification Accuracy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176532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B6762-48C5-4FD2-A8ED-D0B6539F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13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5FC1C0-1AE7-4C09-8877-C6A20D4AE10A}"/>
              </a:ext>
            </a:extLst>
          </p:cNvPr>
          <p:cNvSpPr txBox="1">
            <a:spLocks/>
          </p:cNvSpPr>
          <p:nvPr/>
        </p:nvSpPr>
        <p:spPr>
          <a:xfrm>
            <a:off x="91780" y="135314"/>
            <a:ext cx="6035042" cy="6489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Conclusion and Future Work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CB926-181A-491C-99F4-AAF1931D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12" y="1533106"/>
            <a:ext cx="10001133" cy="4461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b="0" i="0" u="none" strike="noStrike" baseline="0" dirty="0"/>
              <a:t>A novel technique for detection and classification of </a:t>
            </a:r>
            <a:r>
              <a:rPr lang="en-US" sz="1800" dirty="0"/>
              <a:t>turn lane road markings </a:t>
            </a:r>
            <a:r>
              <a:rPr lang="en-US" sz="1800" b="0" i="0" u="none" strike="noStrike" baseline="0" dirty="0"/>
              <a:t>is presented.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9A44-7727-4856-A5E7-006900C97AA0}"/>
              </a:ext>
            </a:extLst>
          </p:cNvPr>
          <p:cNvSpPr txBox="1"/>
          <p:nvPr/>
        </p:nvSpPr>
        <p:spPr>
          <a:xfrm>
            <a:off x="714813" y="2179491"/>
            <a:ext cx="956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technique has been implemented and evaluated on a large real-world dataset from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606A3-A3FB-4D3E-A5B3-AA0FECFE91F1}"/>
              </a:ext>
            </a:extLst>
          </p:cNvPr>
          <p:cNvSpPr txBox="1"/>
          <p:nvPr/>
        </p:nvSpPr>
        <p:spPr>
          <a:xfrm>
            <a:off x="699880" y="2817744"/>
            <a:ext cx="105045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Comparative analysis shows that the proposed technique produces the best classification accuracy and minimum misclassifications compared to FCN8 and DeepLabV3+ with majority pixel-based classifier.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5A105-F27A-4DEF-A0C0-0E9DE1FDA105}"/>
              </a:ext>
            </a:extLst>
          </p:cNvPr>
          <p:cNvSpPr txBox="1"/>
          <p:nvPr/>
        </p:nvSpPr>
        <p:spPr>
          <a:xfrm>
            <a:off x="679331" y="3752438"/>
            <a:ext cx="10545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overall accuracy achieved by the proposed technique is 93.65% which is much higher than accuracy obtained by other existing techniques. (GA classifier – 87.30%, FCN8 - 66.55%, DeepLabV3+ - 46.72%).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6E2BF-7B00-4E84-8DF6-EF156ADB08F8}"/>
              </a:ext>
            </a:extLst>
          </p:cNvPr>
          <p:cNvSpPr txBox="1"/>
          <p:nvPr/>
        </p:nvSpPr>
        <p:spPr>
          <a:xfrm>
            <a:off x="714812" y="4718898"/>
            <a:ext cx="1057005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In our future work, road marking detection will be further extended by adding other road markings such as pedestrian crossing, central hatching, dedicated bicycle lanes, parking slots, rumble strip, etc. 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0CA46-AF46-416A-94BA-52A1D1D464DF}"/>
              </a:ext>
            </a:extLst>
          </p:cNvPr>
          <p:cNvSpPr txBox="1"/>
          <p:nvPr/>
        </p:nvSpPr>
        <p:spPr>
          <a:xfrm>
            <a:off x="654942" y="5602384"/>
            <a:ext cx="10570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Attributes other than road markings similar in color, size and shape will be investigated by further improving the performance of the proposed technique. </a:t>
            </a:r>
          </a:p>
        </p:txBody>
      </p:sp>
    </p:spTree>
    <p:extLst>
      <p:ext uri="{BB962C8B-B14F-4D97-AF65-F5344CB8AC3E}">
        <p14:creationId xmlns:p14="http://schemas.microsoft.com/office/powerpoint/2010/main" val="406009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ad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C2E2FFF9-8788-4F1F-A627-0D54E343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422" r="-1" b="6599"/>
          <a:stretch/>
        </p:blipFill>
        <p:spPr>
          <a:xfrm>
            <a:off x="-4" y="-3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C081E-0CBE-49C1-9FE7-6A8D2C03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7F35A4A-9298-4D73-97A3-51749CD59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6" b="1"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8" descr="Victorian road rules for making turns | RACV">
            <a:extLst>
              <a:ext uri="{FF2B5EF4-FFF2-40B4-BE49-F238E27FC236}">
                <a16:creationId xmlns:a16="http://schemas.microsoft.com/office/drawing/2014/main" id="{9E5B6032-D95E-4934-9080-BA1829B8E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C755539-AB76-481A-9921-87E15DFA0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79" r="13289" b="1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C3AB-5982-4551-A0C4-5704F21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037D56E-A513-4FB8-807D-BC55FEA6DEE7}" type="slidenum">
              <a:rPr lang="en-US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7022-1952-4857-94AA-A607F72E1690}"/>
              </a:ext>
            </a:extLst>
          </p:cNvPr>
          <p:cNvSpPr txBox="1"/>
          <p:nvPr/>
        </p:nvSpPr>
        <p:spPr>
          <a:xfrm>
            <a:off x="3932834" y="6324160"/>
            <a:ext cx="4558309" cy="34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7293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9" name="Group 1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6AE12-23FD-403D-AA1E-827EA0D7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74" y="4563895"/>
            <a:ext cx="5109005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076" name="Picture 4" descr="Kieran Farr on Twitter: &amp;quot;Is this a Tweet about a TWLTL? 👀Why yes it is!  Now @streetmix 3d supports two-way left-turn lanes (or “TWLTL” for all you  fancy👖planners) and associated pavement markings.">
            <a:extLst>
              <a:ext uri="{FF2B5EF4-FFF2-40B4-BE49-F238E27FC236}">
                <a16:creationId xmlns:a16="http://schemas.microsoft.com/office/drawing/2014/main" id="{7AF0670D-DBF4-42DC-A857-2B139BBDF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r="9940" b="3"/>
          <a:stretch/>
        </p:blipFill>
        <p:spPr bwMode="auto"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safer, smarter drivers">
            <a:extLst>
              <a:ext uri="{FF2B5EF4-FFF2-40B4-BE49-F238E27FC236}">
                <a16:creationId xmlns:a16="http://schemas.microsoft.com/office/drawing/2014/main" id="{80B0F5DD-71D0-4319-82F7-7394CE76F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" r="-1" b="-1"/>
          <a:stretch/>
        </p:blipFill>
        <p:spPr bwMode="auto"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AB212-8DE3-4E5E-B672-A428C9ED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37D56E-A513-4FB8-807D-BC55FEA6DEE7}" type="slidenum">
              <a:rPr lang="en-US" sz="900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 sz="900">
              <a:solidFill>
                <a:srgbClr val="FFFFF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428C0-4728-47C5-971E-15483962991D}"/>
              </a:ext>
            </a:extLst>
          </p:cNvPr>
          <p:cNvSpPr txBox="1"/>
          <p:nvPr/>
        </p:nvSpPr>
        <p:spPr>
          <a:xfrm>
            <a:off x="3529479" y="5605417"/>
            <a:ext cx="5208544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4115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7512-3843-4CFE-A523-183EB3BE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16" y="2722652"/>
            <a:ext cx="5449584" cy="883577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Supplementary Slides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89C4-B312-469D-B5C7-B47980CB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3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6A23-E699-40DA-B656-E12B04B0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17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B95-80F8-48AB-885E-23248317018B}"/>
              </a:ext>
            </a:extLst>
          </p:cNvPr>
          <p:cNvSpPr txBox="1">
            <a:spLocks/>
          </p:cNvSpPr>
          <p:nvPr/>
        </p:nvSpPr>
        <p:spPr>
          <a:xfrm>
            <a:off x="115279" y="115977"/>
            <a:ext cx="10888343" cy="6648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Architectural Parameters for the Proposed Classifiers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2F650A-11D9-47CA-B5ED-D1B61894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30986"/>
              </p:ext>
            </p:extLst>
          </p:nvPr>
        </p:nvGraphicFramePr>
        <p:xfrm>
          <a:off x="321562" y="2389133"/>
          <a:ext cx="11548875" cy="33189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88721">
                  <a:extLst>
                    <a:ext uri="{9D8B030D-6E8A-4147-A177-3AD203B41FA5}">
                      <a16:colId xmlns:a16="http://schemas.microsoft.com/office/drawing/2014/main" val="1555998200"/>
                    </a:ext>
                  </a:extLst>
                </a:gridCol>
                <a:gridCol w="2165414">
                  <a:extLst>
                    <a:ext uri="{9D8B030D-6E8A-4147-A177-3AD203B41FA5}">
                      <a16:colId xmlns:a16="http://schemas.microsoft.com/office/drawing/2014/main" val="2606921053"/>
                    </a:ext>
                  </a:extLst>
                </a:gridCol>
                <a:gridCol w="1082708">
                  <a:extLst>
                    <a:ext uri="{9D8B030D-6E8A-4147-A177-3AD203B41FA5}">
                      <a16:colId xmlns:a16="http://schemas.microsoft.com/office/drawing/2014/main" val="15218682"/>
                    </a:ext>
                  </a:extLst>
                </a:gridCol>
                <a:gridCol w="1323309">
                  <a:extLst>
                    <a:ext uri="{9D8B030D-6E8A-4147-A177-3AD203B41FA5}">
                      <a16:colId xmlns:a16="http://schemas.microsoft.com/office/drawing/2014/main" val="1009926586"/>
                    </a:ext>
                  </a:extLst>
                </a:gridCol>
                <a:gridCol w="2165414">
                  <a:extLst>
                    <a:ext uri="{9D8B030D-6E8A-4147-A177-3AD203B41FA5}">
                      <a16:colId xmlns:a16="http://schemas.microsoft.com/office/drawing/2014/main" val="2597621855"/>
                    </a:ext>
                  </a:extLst>
                </a:gridCol>
                <a:gridCol w="1323309">
                  <a:extLst>
                    <a:ext uri="{9D8B030D-6E8A-4147-A177-3AD203B41FA5}">
                      <a16:colId xmlns:a16="http://schemas.microsoft.com/office/drawing/2014/main" val="4127806167"/>
                    </a:ext>
                  </a:extLst>
                </a:gridCol>
              </a:tblGrid>
              <a:tr h="575770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AU" sz="1800" b="1" cap="none" spc="3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Activation Function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 dirty="0">
                          <a:solidFill>
                            <a:schemeClr val="tx1"/>
                          </a:solidFill>
                          <a:effectLst/>
                        </a:rPr>
                        <a:t>Padding</a:t>
                      </a:r>
                      <a:endParaRPr lang="en-AU" sz="1800" b="1" cap="none" spc="3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Kernal Size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Output Size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AU" sz="1800" b="1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10042" marT="0" marB="0" anchor="ctr"/>
                </a:tc>
                <a:extLst>
                  <a:ext uri="{0D108BD9-81ED-4DB2-BD59-A6C34878D82A}">
                    <a16:rowId xmlns:a16="http://schemas.microsoft.com/office/drawing/2014/main" val="283844349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rescaling_1 (Rescaling)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180, 180, 3)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2631345492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 (Conv2D)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180, 180, 16)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448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215420260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90, 90, 16)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1696717683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conv2d_1 (Conv2D)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90, 90, 32)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4,640  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3610940743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max_pooling2d_1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45, 45, 32)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1724951721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conv2d_2 (Conv2D)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45, 45, 64)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18,496 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1681374770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max_pooling2d_2 (MaxPooling2D)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22, 22, 64)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458668561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flatten (Flatten)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30976)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3184252549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dense (Dense)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(None, 128)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3,965,056 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75319" marT="0" marB="0" anchor="ctr"/>
                </a:tc>
                <a:extLst>
                  <a:ext uri="{0D108BD9-81ED-4DB2-BD59-A6C34878D82A}">
                    <a16:rowId xmlns:a16="http://schemas.microsoft.com/office/drawing/2014/main" val="587733184"/>
                  </a:ext>
                </a:extLst>
              </a:tr>
              <a:tr h="241020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dense_1 (Dense)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(None, 5)    </a:t>
                      </a:r>
                      <a:endParaRPr lang="en-AU" sz="1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645   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212" marR="75319" marT="0" marB="0" anchor="ctr"/>
                </a:tc>
                <a:extLst>
                  <a:ext uri="{0D108BD9-81ED-4DB2-BD59-A6C34878D82A}">
                    <a16:rowId xmlns:a16="http://schemas.microsoft.com/office/drawing/2014/main" val="4147154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C57E70-A7C0-44AF-A420-E1F455116064}"/>
              </a:ext>
            </a:extLst>
          </p:cNvPr>
          <p:cNvSpPr txBox="1"/>
          <p:nvPr/>
        </p:nvSpPr>
        <p:spPr>
          <a:xfrm>
            <a:off x="1571946" y="1823078"/>
            <a:ext cx="89487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Table 5: Architectural Parameters for the Proposed Classifiers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4149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4F0E-6813-476E-87CF-9FB7DFF4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2" y="208091"/>
            <a:ext cx="2757755" cy="830996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AA809-B3E3-4CD7-AE19-39CD3D7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5B25B-CA08-4E6D-A0BF-A6F25171398E}"/>
              </a:ext>
            </a:extLst>
          </p:cNvPr>
          <p:cNvSpPr txBox="1"/>
          <p:nvPr/>
        </p:nvSpPr>
        <p:spPr>
          <a:xfrm>
            <a:off x="838200" y="3511792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major problem is the misclassification of many road markings.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74AFB-4FD0-4225-A915-4100ACFD5D73}"/>
              </a:ext>
            </a:extLst>
          </p:cNvPr>
          <p:cNvSpPr txBox="1"/>
          <p:nvPr/>
        </p:nvSpPr>
        <p:spPr>
          <a:xfrm>
            <a:off x="838200" y="4210011"/>
            <a:ext cx="10515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interpretation of turn lane road markings is very useful.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10A2E-9E05-46EB-AF10-40F924F35D93}"/>
              </a:ext>
            </a:extLst>
          </p:cNvPr>
          <p:cNvSpPr txBox="1"/>
          <p:nvPr/>
        </p:nvSpPr>
        <p:spPr>
          <a:xfrm>
            <a:off x="838200" y="1486786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purpose is to develop an Australian Road Assessment Program (</a:t>
            </a:r>
            <a:r>
              <a:rPr lang="en-US" sz="2400" dirty="0" err="1"/>
              <a:t>AusRAP</a:t>
            </a:r>
            <a:r>
              <a:rPr lang="en-US" sz="2400" dirty="0"/>
              <a:t>) attribute detection system.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27B5F-F3CA-41BA-AF95-83EF4B0DF270}"/>
              </a:ext>
            </a:extLst>
          </p:cNvPr>
          <p:cNvSpPr txBox="1"/>
          <p:nvPr/>
        </p:nvSpPr>
        <p:spPr>
          <a:xfrm>
            <a:off x="838200" y="2475063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goal of </a:t>
            </a:r>
            <a:r>
              <a:rPr lang="en-US" sz="2400" dirty="0" err="1"/>
              <a:t>AusRAP</a:t>
            </a:r>
            <a:r>
              <a:rPr lang="en-US" sz="2400" dirty="0"/>
              <a:t> attribute detection system is to detect and identify all road attributes to assess road safety.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3838-E9B7-4427-A9E3-8D6A6FD1DE06}"/>
              </a:ext>
            </a:extLst>
          </p:cNvPr>
          <p:cNvSpPr txBox="1"/>
          <p:nvPr/>
        </p:nvSpPr>
        <p:spPr>
          <a:xfrm>
            <a:off x="838200" y="491599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e propose a novel technique for automatic detection and recognition of turn lane road markings.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0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1BDE-B11C-4BFE-BBA3-63CF720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6" y="245948"/>
            <a:ext cx="4268056" cy="723936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What is Proposed ?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78829C7-AB62-456E-9485-3B233AEF4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382002"/>
              </p:ext>
            </p:extLst>
          </p:nvPr>
        </p:nvGraphicFramePr>
        <p:xfrm>
          <a:off x="838200" y="18352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E786-9EEB-48A9-A4EF-2CECDA79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3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94FD01-A562-4AFA-9F24-5EB964231AE0}"/>
              </a:ext>
            </a:extLst>
          </p:cNvPr>
          <p:cNvSpPr txBox="1">
            <a:spLocks/>
          </p:cNvSpPr>
          <p:nvPr/>
        </p:nvSpPr>
        <p:spPr>
          <a:xfrm>
            <a:off x="160106" y="1292591"/>
            <a:ext cx="2276582" cy="6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propose,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8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0576-F9BD-48C1-B122-72ADE209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0" y="172882"/>
            <a:ext cx="3671727" cy="75738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Preparation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D62EB-B86A-4758-B497-E3585E4D3CB3}"/>
              </a:ext>
            </a:extLst>
          </p:cNvPr>
          <p:cNvSpPr txBox="1"/>
          <p:nvPr/>
        </p:nvSpPr>
        <p:spPr>
          <a:xfrm>
            <a:off x="3994792" y="6363271"/>
            <a:ext cx="4438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3: </a:t>
            </a:r>
            <a:r>
              <a:rPr lang="en-US" dirty="0" err="1"/>
              <a:t>RoI</a:t>
            </a:r>
            <a:r>
              <a:rPr lang="en-US" dirty="0"/>
              <a:t> Images Input to Cascaded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59530-03D7-4B4C-BDE1-848CCE4320E1}"/>
              </a:ext>
            </a:extLst>
          </p:cNvPr>
          <p:cNvSpPr txBox="1"/>
          <p:nvPr/>
        </p:nvSpPr>
        <p:spPr>
          <a:xfrm>
            <a:off x="5866544" y="3462392"/>
            <a:ext cx="617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2: Turn Lane Arrow Frames and Corresponding Annotations</a:t>
            </a:r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15AE34-359E-4F44-BE05-31AEBC3C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4</a:t>
            </a:fld>
            <a:endParaRPr lang="en-AU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EDB4DC-4074-4F31-A7A2-BDE06FE7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43" y="4078821"/>
            <a:ext cx="6567113" cy="2232599"/>
          </a:xfrm>
          <a:prstGeom prst="rect">
            <a:avLst/>
          </a:prstGeom>
        </p:spPr>
      </p:pic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40AE7CB-2823-4799-9019-F19F6D56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19" y="882140"/>
            <a:ext cx="3724353" cy="2538625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  <p:pic>
        <p:nvPicPr>
          <p:cNvPr id="12" name="Picture 11" descr="Shape, arrow&#10;&#10;Description automatically generated with medium confidence">
            <a:extLst>
              <a:ext uri="{FF2B5EF4-FFF2-40B4-BE49-F238E27FC236}">
                <a16:creationId xmlns:a16="http://schemas.microsoft.com/office/drawing/2014/main" id="{4FB391C7-65D1-46BC-A2DC-53DE091A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16" y="1045398"/>
            <a:ext cx="3708846" cy="235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C08DE3-5B46-48CB-B58E-DF11BDFB871C}"/>
              </a:ext>
            </a:extLst>
          </p:cNvPr>
          <p:cNvSpPr txBox="1"/>
          <p:nvPr/>
        </p:nvSpPr>
        <p:spPr>
          <a:xfrm>
            <a:off x="430874" y="3431039"/>
            <a:ext cx="4870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1: Different Types of Arrow Markings on Road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94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DD9-DAF6-402E-9435-1F9FF31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0" y="127780"/>
            <a:ext cx="4350250" cy="703387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Proposed Technique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941FE-F04C-4AA8-9C81-9C4D35D9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99881-B16D-402F-A717-C32EB3D89490}"/>
              </a:ext>
            </a:extLst>
          </p:cNvPr>
          <p:cNvSpPr txBox="1"/>
          <p:nvPr/>
        </p:nvSpPr>
        <p:spPr>
          <a:xfrm>
            <a:off x="4603673" y="6412235"/>
            <a:ext cx="285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4: Proposed Technique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039E6C5-DABA-4B55-BF40-7C316396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2" y="983752"/>
            <a:ext cx="11714076" cy="49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AC0-6102-4A51-8E14-3694ECF2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0" y="174663"/>
            <a:ext cx="12070736" cy="688366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Architecture of the Second Classifier in the Proposed Cascaded Classifier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C9EC-249A-4CFF-8351-784484AF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E10E2-197B-460A-BF41-3BD2753B4EFC}"/>
              </a:ext>
            </a:extLst>
          </p:cNvPr>
          <p:cNvSpPr txBox="1"/>
          <p:nvPr/>
        </p:nvSpPr>
        <p:spPr>
          <a:xfrm>
            <a:off x="2274712" y="5705780"/>
            <a:ext cx="762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5: Architecture of the Second Classifier in the Proposed Cascaded Classifier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27F964-42DA-4BE9-8A17-88F0849C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6" y="1627492"/>
            <a:ext cx="11868677" cy="3714858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871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CCB7-69B9-423B-9268-F8B6E1B4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7" y="115977"/>
            <a:ext cx="8727041" cy="64174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Training and Feature Extraction Procedure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28CF-D59C-4BE5-BF21-388AA95F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7</a:t>
            </a:fld>
            <a:endParaRPr lang="en-AU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D5B525-D512-4F41-B448-F5C7E5B0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74" y="1371965"/>
            <a:ext cx="9763588" cy="46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911-8CDB-4A3E-935A-CD555DF5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136525"/>
            <a:ext cx="8182511" cy="682839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Process for Cascaded Classifier Training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CAD2-471B-45D1-BCF2-A52323A6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622"/>
            <a:ext cx="10515600" cy="52261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 	Prepare (pre-processing and resizing) </a:t>
            </a:r>
            <a:r>
              <a:rPr lang="en-US" dirty="0" err="1"/>
              <a:t>RoIs</a:t>
            </a:r>
            <a:r>
              <a:rPr lang="en-US" dirty="0"/>
              <a:t> used for training and testing the first  		classifier with two classes (arrow, noise).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	Load the training (80% of the training data), validation (20% of the training data) 		and testing data.</a:t>
            </a:r>
          </a:p>
          <a:p>
            <a:pPr marL="0" indent="0">
              <a:buNone/>
            </a:pPr>
            <a:r>
              <a:rPr lang="en-US" b="1" dirty="0"/>
              <a:t>Step 3: </a:t>
            </a:r>
            <a:r>
              <a:rPr lang="en-US" dirty="0"/>
              <a:t>	Define initial parameters for the first classifier model.</a:t>
            </a:r>
          </a:p>
          <a:p>
            <a:pPr marL="0" indent="0">
              <a:buNone/>
            </a:pPr>
            <a:r>
              <a:rPr lang="en-US" b="1" dirty="0"/>
              <a:t>Step 4:</a:t>
            </a:r>
            <a:r>
              <a:rPr lang="en-US" dirty="0"/>
              <a:t> 	Train the first classifier model.</a:t>
            </a:r>
          </a:p>
          <a:p>
            <a:pPr marL="0" indent="0">
              <a:buNone/>
            </a:pPr>
            <a:r>
              <a:rPr lang="en-US" b="1" dirty="0"/>
              <a:t>Step 5: </a:t>
            </a:r>
            <a:r>
              <a:rPr lang="en-US" dirty="0"/>
              <a:t>	Visualize the results.</a:t>
            </a:r>
          </a:p>
          <a:p>
            <a:pPr marL="0" indent="0">
              <a:buNone/>
            </a:pPr>
            <a:r>
              <a:rPr lang="en-US" b="1" dirty="0"/>
              <a:t>Step 6: </a:t>
            </a:r>
            <a:r>
              <a:rPr lang="en-US" dirty="0"/>
              <a:t>	Save the best model.</a:t>
            </a:r>
          </a:p>
          <a:p>
            <a:pPr marL="0" indent="0">
              <a:buNone/>
            </a:pPr>
            <a:r>
              <a:rPr lang="en-US" b="1" dirty="0"/>
              <a:t>Step 7:</a:t>
            </a:r>
            <a:r>
              <a:rPr lang="en-US" dirty="0"/>
              <a:t>	Analyze the model on testing data and remove images with noise (false arrow 			detection) from the testing data.</a:t>
            </a:r>
          </a:p>
          <a:p>
            <a:pPr marL="0" indent="0">
              <a:buNone/>
            </a:pPr>
            <a:r>
              <a:rPr lang="en-US" b="1" dirty="0"/>
              <a:t>Step 8:</a:t>
            </a:r>
            <a:r>
              <a:rPr lang="en-US" dirty="0"/>
              <a:t> 	Prepare (pre-processing and resizing) </a:t>
            </a:r>
            <a:r>
              <a:rPr lang="en-US" dirty="0" err="1"/>
              <a:t>RoIs</a:t>
            </a:r>
            <a:r>
              <a:rPr lang="en-US" dirty="0"/>
              <a:t> used for training and testing the second 		classifier with three classes (left turn lane, right turn lane and CCTL).</a:t>
            </a:r>
          </a:p>
          <a:p>
            <a:pPr marL="0" indent="0">
              <a:buNone/>
            </a:pPr>
            <a:r>
              <a:rPr lang="en-US" b="1" dirty="0"/>
              <a:t>Step 9:</a:t>
            </a:r>
            <a:r>
              <a:rPr lang="en-US" dirty="0"/>
              <a:t> 	Train the second classifier model.</a:t>
            </a:r>
          </a:p>
          <a:p>
            <a:pPr marL="0" indent="0">
              <a:buNone/>
            </a:pPr>
            <a:r>
              <a:rPr lang="en-US" b="1" dirty="0"/>
              <a:t>Step 10: </a:t>
            </a:r>
            <a:r>
              <a:rPr lang="en-US" dirty="0"/>
              <a:t>	Visualize the results.</a:t>
            </a:r>
          </a:p>
          <a:p>
            <a:pPr marL="0" indent="0">
              <a:buNone/>
            </a:pPr>
            <a:r>
              <a:rPr lang="en-US" b="1" dirty="0"/>
              <a:t>Step 11: </a:t>
            </a:r>
            <a:r>
              <a:rPr lang="en-US" dirty="0"/>
              <a:t>	Save the best model.</a:t>
            </a:r>
          </a:p>
          <a:p>
            <a:pPr marL="0" indent="0">
              <a:buNone/>
            </a:pPr>
            <a:r>
              <a:rPr lang="en-US" b="1" dirty="0"/>
              <a:t>Step 12: </a:t>
            </a:r>
            <a:r>
              <a:rPr lang="en-US" dirty="0"/>
              <a:t>	Evaluate the second classifier model with noise removed test data.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EF9CA-00B3-48FA-A5F9-867837AD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5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840-CD61-4526-AD6E-210A9BFA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0" y="155293"/>
            <a:ext cx="3007335" cy="64633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47CFB-DF96-42B6-B602-F38D9F97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349EC-BF4B-4478-8DC3-6383E8BEB38C}"/>
              </a:ext>
            </a:extLst>
          </p:cNvPr>
          <p:cNvSpPr txBox="1"/>
          <p:nvPr/>
        </p:nvSpPr>
        <p:spPr>
          <a:xfrm>
            <a:off x="1159056" y="5982590"/>
            <a:ext cx="9739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</a:rPr>
              <a:t>Fig. 6: Sample Prediction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esults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btained by DeepLabV3+, FCN8 and  the Proposed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echnique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EC70F72-ACF4-4B8B-9ED4-9D621687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01" y="898560"/>
            <a:ext cx="6709023" cy="4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5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1108</Words>
  <Application>Microsoft Office PowerPoint</Application>
  <PresentationFormat>Widescreen</PresentationFormat>
  <Paragraphs>211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Multi-stage Deep Learning Technique with a Cascaded Classifier for Turn Lanes Recognition</vt:lpstr>
      <vt:lpstr>Introduction</vt:lpstr>
      <vt:lpstr>What is Proposed ?</vt:lpstr>
      <vt:lpstr>Data Preparation</vt:lpstr>
      <vt:lpstr>Proposed Technique</vt:lpstr>
      <vt:lpstr>Architecture of the Second Classifier in the Proposed Cascaded Classifier</vt:lpstr>
      <vt:lpstr>Training and Feature Extraction Procedure</vt:lpstr>
      <vt:lpstr>Process for Cascaded Classifier Training</vt:lpstr>
      <vt:lpstr>Visual Results</vt:lpstr>
      <vt:lpstr>Continued..</vt:lpstr>
      <vt:lpstr>Numeric Results</vt:lpstr>
      <vt:lpstr>PowerPoint Presentation</vt:lpstr>
      <vt:lpstr>PowerPoint Presentation</vt:lpstr>
      <vt:lpstr>Thank You</vt:lpstr>
      <vt:lpstr>Q&amp;A</vt:lpstr>
      <vt:lpstr>Supplementary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Evolving Classifier with a False Alarm Class for Speed Limit Sign Recognition</dc:title>
  <dc:creator>Pubudu Sanjeewani Thihagoda Gamage</dc:creator>
  <cp:lastModifiedBy>Pubudu Sanjeewani Thihagoda Gamage</cp:lastModifiedBy>
  <cp:revision>623</cp:revision>
  <dcterms:created xsi:type="dcterms:W3CDTF">2021-05-04T23:38:34Z</dcterms:created>
  <dcterms:modified xsi:type="dcterms:W3CDTF">2021-10-20T09:01:09Z</dcterms:modified>
</cp:coreProperties>
</file>