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77" r:id="rId2"/>
    <p:sldId id="260" r:id="rId3"/>
    <p:sldId id="271" r:id="rId4"/>
    <p:sldId id="264" r:id="rId5"/>
    <p:sldId id="257" r:id="rId6"/>
    <p:sldId id="266" r:id="rId7"/>
    <p:sldId id="282" r:id="rId8"/>
    <p:sldId id="272" r:id="rId9"/>
    <p:sldId id="263" r:id="rId10"/>
    <p:sldId id="265" r:id="rId11"/>
    <p:sldId id="267" r:id="rId12"/>
    <p:sldId id="281" r:id="rId13"/>
    <p:sldId id="284" r:id="rId14"/>
    <p:sldId id="279" r:id="rId15"/>
    <p:sldId id="280" r:id="rId16"/>
    <p:sldId id="273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6" autoAdjust="0"/>
    <p:restoredTop sz="94660"/>
  </p:normalViewPr>
  <p:slideViewPr>
    <p:cSldViewPr snapToGrid="0">
      <p:cViewPr varScale="1">
        <p:scale>
          <a:sx n="62" d="100"/>
          <a:sy n="62" d="100"/>
        </p:scale>
        <p:origin x="7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62202F-3C00-4CB5-91FE-FDB150BEDF9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5ADEDE-57F4-41B1-B508-8A4F755F43E5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a Fully Convolutional Network (FCN) with all turn lane arrows into one class to segment turn lane arrow pixels into Region of Interests (</a:t>
          </a:r>
          <a:r>
            <a:rPr lang="en-US" dirty="0" err="1"/>
            <a:t>RoIs</a:t>
          </a:r>
          <a:r>
            <a:rPr lang="en-US" dirty="0"/>
            <a:t>) for accurately identifying turn lane arrows in our </a:t>
          </a:r>
          <a:r>
            <a:rPr lang="en-US" dirty="0" err="1"/>
            <a:t>AusRAP</a:t>
          </a:r>
          <a:r>
            <a:rPr lang="en-US" dirty="0"/>
            <a:t> safety attribute detection system,</a:t>
          </a:r>
        </a:p>
      </dgm:t>
    </dgm:pt>
    <dgm:pt modelId="{2C60357D-6F67-4D9F-90AC-6B35F529E271}" type="parTrans" cxnId="{1A203AE4-506A-4869-A089-7FA80C9EF9B6}">
      <dgm:prSet/>
      <dgm:spPr/>
      <dgm:t>
        <a:bodyPr/>
        <a:lstStyle/>
        <a:p>
          <a:endParaRPr lang="en-US"/>
        </a:p>
      </dgm:t>
    </dgm:pt>
    <dgm:pt modelId="{39780533-AF1E-43D5-B94E-1CEA477C0AC1}" type="sibTrans" cxnId="{1A203AE4-506A-4869-A089-7FA80C9EF9B6}">
      <dgm:prSet/>
      <dgm:spPr/>
      <dgm:t>
        <a:bodyPr/>
        <a:lstStyle/>
        <a:p>
          <a:endParaRPr lang="en-US"/>
        </a:p>
      </dgm:t>
    </dgm:pt>
    <dgm:pt modelId="{006D6FF4-A317-43C2-A083-9AD065CD0780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a novel evolving cascaded classifier that classifies detected pixels into individual turn lane arrows or non-arrows, and</a:t>
          </a:r>
        </a:p>
      </dgm:t>
    </dgm:pt>
    <dgm:pt modelId="{802E66F5-BB57-4A51-BE8E-930C427963C7}" type="parTrans" cxnId="{DA5206A5-B2AD-4192-96D8-83656408D9DB}">
      <dgm:prSet/>
      <dgm:spPr/>
      <dgm:t>
        <a:bodyPr/>
        <a:lstStyle/>
        <a:p>
          <a:endParaRPr lang="en-US"/>
        </a:p>
      </dgm:t>
    </dgm:pt>
    <dgm:pt modelId="{E68E5E4D-86EB-48C1-8C0A-8FB674FFFE19}" type="sibTrans" cxnId="{DA5206A5-B2AD-4192-96D8-83656408D9DB}">
      <dgm:prSet/>
      <dgm:spPr/>
      <dgm:t>
        <a:bodyPr/>
        <a:lstStyle/>
        <a:p>
          <a:endParaRPr lang="en-US"/>
        </a:p>
      </dgm:t>
    </dgm:pt>
    <dgm:pt modelId="{69B57C12-FE56-4C1D-B80D-8DF490B23491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an evaluation of the proposed technique on a real-world industry dataset conducting large number of experiments and comparative analysis.</a:t>
          </a:r>
        </a:p>
      </dgm:t>
    </dgm:pt>
    <dgm:pt modelId="{E80CDEF3-DFC4-47EB-949E-C880123A6192}" type="parTrans" cxnId="{EC4741E4-FAD5-40F0-82D1-529671DCDE66}">
      <dgm:prSet/>
      <dgm:spPr/>
      <dgm:t>
        <a:bodyPr/>
        <a:lstStyle/>
        <a:p>
          <a:endParaRPr lang="en-US"/>
        </a:p>
      </dgm:t>
    </dgm:pt>
    <dgm:pt modelId="{569AAF08-6BD4-425D-8C58-3E07C5B34478}" type="sibTrans" cxnId="{EC4741E4-FAD5-40F0-82D1-529671DCDE66}">
      <dgm:prSet/>
      <dgm:spPr/>
      <dgm:t>
        <a:bodyPr/>
        <a:lstStyle/>
        <a:p>
          <a:endParaRPr lang="en-US"/>
        </a:p>
      </dgm:t>
    </dgm:pt>
    <dgm:pt modelId="{0744B672-7A7B-443A-8507-A5DE28FE1B00}" type="pres">
      <dgm:prSet presAssocID="{2662202F-3C00-4CB5-91FE-FDB150BEDF95}" presName="root" presStyleCnt="0">
        <dgm:presLayoutVars>
          <dgm:dir/>
          <dgm:resizeHandles val="exact"/>
        </dgm:presLayoutVars>
      </dgm:prSet>
      <dgm:spPr/>
    </dgm:pt>
    <dgm:pt modelId="{FCF8473C-291E-498D-B310-9447D4D32F3C}" type="pres">
      <dgm:prSet presAssocID="{885ADEDE-57F4-41B1-B508-8A4F755F43E5}" presName="compNode" presStyleCnt="0"/>
      <dgm:spPr/>
    </dgm:pt>
    <dgm:pt modelId="{48B0E44A-F5A8-46B3-B345-40E027E4C71D}" type="pres">
      <dgm:prSet presAssocID="{885ADEDE-57F4-41B1-B508-8A4F755F43E5}" presName="bgRect" presStyleLbl="bgShp" presStyleIdx="0" presStyleCnt="3"/>
      <dgm:spPr>
        <a:solidFill>
          <a:schemeClr val="accent6">
            <a:lumMod val="20000"/>
            <a:lumOff val="80000"/>
          </a:schemeClr>
        </a:solidFill>
      </dgm:spPr>
    </dgm:pt>
    <dgm:pt modelId="{2E8C5BB5-D09A-402D-AEC8-853230DD60A5}" type="pres">
      <dgm:prSet presAssocID="{885ADEDE-57F4-41B1-B508-8A4F755F43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1F24FB4F-3DD8-4AFA-BC05-F995B65C59EF}" type="pres">
      <dgm:prSet presAssocID="{885ADEDE-57F4-41B1-B508-8A4F755F43E5}" presName="spaceRect" presStyleCnt="0"/>
      <dgm:spPr/>
    </dgm:pt>
    <dgm:pt modelId="{3A1840B2-EF74-45F7-8083-4319DE574090}" type="pres">
      <dgm:prSet presAssocID="{885ADEDE-57F4-41B1-B508-8A4F755F43E5}" presName="parTx" presStyleLbl="revTx" presStyleIdx="0" presStyleCnt="3">
        <dgm:presLayoutVars>
          <dgm:chMax val="0"/>
          <dgm:chPref val="0"/>
        </dgm:presLayoutVars>
      </dgm:prSet>
      <dgm:spPr/>
    </dgm:pt>
    <dgm:pt modelId="{18D653DD-8EF6-41D9-8D48-5025D208D3D4}" type="pres">
      <dgm:prSet presAssocID="{39780533-AF1E-43D5-B94E-1CEA477C0AC1}" presName="sibTrans" presStyleCnt="0"/>
      <dgm:spPr/>
    </dgm:pt>
    <dgm:pt modelId="{5914E3DA-3D6B-4E9C-8752-DF5F256D764C}" type="pres">
      <dgm:prSet presAssocID="{006D6FF4-A317-43C2-A083-9AD065CD0780}" presName="compNode" presStyleCnt="0"/>
      <dgm:spPr/>
    </dgm:pt>
    <dgm:pt modelId="{4391529F-69BD-45D6-B560-11F13F4D1057}" type="pres">
      <dgm:prSet presAssocID="{006D6FF4-A317-43C2-A083-9AD065CD0780}" presName="bgRect" presStyleLbl="bgShp" presStyleIdx="1" presStyleCnt="3"/>
      <dgm:spPr>
        <a:solidFill>
          <a:schemeClr val="accent6">
            <a:lumMod val="20000"/>
            <a:lumOff val="80000"/>
          </a:schemeClr>
        </a:solidFill>
      </dgm:spPr>
    </dgm:pt>
    <dgm:pt modelId="{B82B22D8-3125-4DF4-9104-1547E8D1E032}" type="pres">
      <dgm:prSet presAssocID="{006D6FF4-A317-43C2-A083-9AD065CD078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C438A880-E689-4B7C-A67B-85DCC595F3C5}" type="pres">
      <dgm:prSet presAssocID="{006D6FF4-A317-43C2-A083-9AD065CD0780}" presName="spaceRect" presStyleCnt="0"/>
      <dgm:spPr/>
    </dgm:pt>
    <dgm:pt modelId="{9067C8FC-1057-49F5-A93E-00D1F78507C0}" type="pres">
      <dgm:prSet presAssocID="{006D6FF4-A317-43C2-A083-9AD065CD0780}" presName="parTx" presStyleLbl="revTx" presStyleIdx="1" presStyleCnt="3">
        <dgm:presLayoutVars>
          <dgm:chMax val="0"/>
          <dgm:chPref val="0"/>
        </dgm:presLayoutVars>
      </dgm:prSet>
      <dgm:spPr/>
    </dgm:pt>
    <dgm:pt modelId="{67A83755-07BA-45DF-A654-645DBF088C19}" type="pres">
      <dgm:prSet presAssocID="{E68E5E4D-86EB-48C1-8C0A-8FB674FFFE19}" presName="sibTrans" presStyleCnt="0"/>
      <dgm:spPr/>
    </dgm:pt>
    <dgm:pt modelId="{7E27C3C1-B585-49AC-9E3F-E1B05BBC6BD4}" type="pres">
      <dgm:prSet presAssocID="{69B57C12-FE56-4C1D-B80D-8DF490B23491}" presName="compNode" presStyleCnt="0"/>
      <dgm:spPr/>
    </dgm:pt>
    <dgm:pt modelId="{AF2D018A-1EF7-480E-8DCE-C8DCA70AC447}" type="pres">
      <dgm:prSet presAssocID="{69B57C12-FE56-4C1D-B80D-8DF490B23491}" presName="bgRect" presStyleLbl="bgShp" presStyleIdx="2" presStyleCnt="3"/>
      <dgm:spPr>
        <a:solidFill>
          <a:schemeClr val="accent6">
            <a:lumMod val="20000"/>
            <a:lumOff val="80000"/>
          </a:schemeClr>
        </a:solidFill>
      </dgm:spPr>
    </dgm:pt>
    <dgm:pt modelId="{4FD5DCE2-B2F2-4F8E-AFFE-E6B8554332EA}" type="pres">
      <dgm:prSet presAssocID="{69B57C12-FE56-4C1D-B80D-8DF490B2349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219162D-52B4-4584-B5FD-B726182EC307}" type="pres">
      <dgm:prSet presAssocID="{69B57C12-FE56-4C1D-B80D-8DF490B23491}" presName="spaceRect" presStyleCnt="0"/>
      <dgm:spPr/>
    </dgm:pt>
    <dgm:pt modelId="{061C8D93-749D-445B-BBC9-96195CD7CB3C}" type="pres">
      <dgm:prSet presAssocID="{69B57C12-FE56-4C1D-B80D-8DF490B2349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061A422-0B5E-4DFD-BC64-4B7A8B9B2B52}" type="presOf" srcId="{2662202F-3C00-4CB5-91FE-FDB150BEDF95}" destId="{0744B672-7A7B-443A-8507-A5DE28FE1B00}" srcOrd="0" destOrd="0" presId="urn:microsoft.com/office/officeart/2018/2/layout/IconVerticalSolidList"/>
    <dgm:cxn modelId="{D619448C-9E9A-4834-B002-1BC6F9FB5549}" type="presOf" srcId="{885ADEDE-57F4-41B1-B508-8A4F755F43E5}" destId="{3A1840B2-EF74-45F7-8083-4319DE574090}" srcOrd="0" destOrd="0" presId="urn:microsoft.com/office/officeart/2018/2/layout/IconVerticalSolidList"/>
    <dgm:cxn modelId="{DA5206A5-B2AD-4192-96D8-83656408D9DB}" srcId="{2662202F-3C00-4CB5-91FE-FDB150BEDF95}" destId="{006D6FF4-A317-43C2-A083-9AD065CD0780}" srcOrd="1" destOrd="0" parTransId="{802E66F5-BB57-4A51-BE8E-930C427963C7}" sibTransId="{E68E5E4D-86EB-48C1-8C0A-8FB674FFFE19}"/>
    <dgm:cxn modelId="{0DC627A6-CBD4-4AB2-9A3D-309027995282}" type="presOf" srcId="{006D6FF4-A317-43C2-A083-9AD065CD0780}" destId="{9067C8FC-1057-49F5-A93E-00D1F78507C0}" srcOrd="0" destOrd="0" presId="urn:microsoft.com/office/officeart/2018/2/layout/IconVerticalSolidList"/>
    <dgm:cxn modelId="{1A203AE4-506A-4869-A089-7FA80C9EF9B6}" srcId="{2662202F-3C00-4CB5-91FE-FDB150BEDF95}" destId="{885ADEDE-57F4-41B1-B508-8A4F755F43E5}" srcOrd="0" destOrd="0" parTransId="{2C60357D-6F67-4D9F-90AC-6B35F529E271}" sibTransId="{39780533-AF1E-43D5-B94E-1CEA477C0AC1}"/>
    <dgm:cxn modelId="{EC4741E4-FAD5-40F0-82D1-529671DCDE66}" srcId="{2662202F-3C00-4CB5-91FE-FDB150BEDF95}" destId="{69B57C12-FE56-4C1D-B80D-8DF490B23491}" srcOrd="2" destOrd="0" parTransId="{E80CDEF3-DFC4-47EB-949E-C880123A6192}" sibTransId="{569AAF08-6BD4-425D-8C58-3E07C5B34478}"/>
    <dgm:cxn modelId="{BE6DC2F1-4983-4780-BA6B-5E3E2D0BFD64}" type="presOf" srcId="{69B57C12-FE56-4C1D-B80D-8DF490B23491}" destId="{061C8D93-749D-445B-BBC9-96195CD7CB3C}" srcOrd="0" destOrd="0" presId="urn:microsoft.com/office/officeart/2018/2/layout/IconVerticalSolidList"/>
    <dgm:cxn modelId="{677F13BF-A1F5-4F09-AF05-4F9A88F2DF2F}" type="presParOf" srcId="{0744B672-7A7B-443A-8507-A5DE28FE1B00}" destId="{FCF8473C-291E-498D-B310-9447D4D32F3C}" srcOrd="0" destOrd="0" presId="urn:microsoft.com/office/officeart/2018/2/layout/IconVerticalSolidList"/>
    <dgm:cxn modelId="{FB05E07D-7990-4532-99CC-C052D707B6C4}" type="presParOf" srcId="{FCF8473C-291E-498D-B310-9447D4D32F3C}" destId="{48B0E44A-F5A8-46B3-B345-40E027E4C71D}" srcOrd="0" destOrd="0" presId="urn:microsoft.com/office/officeart/2018/2/layout/IconVerticalSolidList"/>
    <dgm:cxn modelId="{F795A8E2-DAA3-45DE-9595-06FDE106D9AD}" type="presParOf" srcId="{FCF8473C-291E-498D-B310-9447D4D32F3C}" destId="{2E8C5BB5-D09A-402D-AEC8-853230DD60A5}" srcOrd="1" destOrd="0" presId="urn:microsoft.com/office/officeart/2018/2/layout/IconVerticalSolidList"/>
    <dgm:cxn modelId="{6B6C2DD0-6707-4706-9883-EB97653202FC}" type="presParOf" srcId="{FCF8473C-291E-498D-B310-9447D4D32F3C}" destId="{1F24FB4F-3DD8-4AFA-BC05-F995B65C59EF}" srcOrd="2" destOrd="0" presId="urn:microsoft.com/office/officeart/2018/2/layout/IconVerticalSolidList"/>
    <dgm:cxn modelId="{5B5A445A-DB05-4C2D-B68A-7EF72C0A5860}" type="presParOf" srcId="{FCF8473C-291E-498D-B310-9447D4D32F3C}" destId="{3A1840B2-EF74-45F7-8083-4319DE574090}" srcOrd="3" destOrd="0" presId="urn:microsoft.com/office/officeart/2018/2/layout/IconVerticalSolidList"/>
    <dgm:cxn modelId="{ABABDEAF-FB98-4556-9B60-170A673A2C33}" type="presParOf" srcId="{0744B672-7A7B-443A-8507-A5DE28FE1B00}" destId="{18D653DD-8EF6-41D9-8D48-5025D208D3D4}" srcOrd="1" destOrd="0" presId="urn:microsoft.com/office/officeart/2018/2/layout/IconVerticalSolidList"/>
    <dgm:cxn modelId="{E2713317-825E-46B3-933E-31499AB9429A}" type="presParOf" srcId="{0744B672-7A7B-443A-8507-A5DE28FE1B00}" destId="{5914E3DA-3D6B-4E9C-8752-DF5F256D764C}" srcOrd="2" destOrd="0" presId="urn:microsoft.com/office/officeart/2018/2/layout/IconVerticalSolidList"/>
    <dgm:cxn modelId="{FDDC1865-3916-45EE-BB00-8EDB41530359}" type="presParOf" srcId="{5914E3DA-3D6B-4E9C-8752-DF5F256D764C}" destId="{4391529F-69BD-45D6-B560-11F13F4D1057}" srcOrd="0" destOrd="0" presId="urn:microsoft.com/office/officeart/2018/2/layout/IconVerticalSolidList"/>
    <dgm:cxn modelId="{31F37FCC-4104-40D0-9B29-AD48F127C685}" type="presParOf" srcId="{5914E3DA-3D6B-4E9C-8752-DF5F256D764C}" destId="{B82B22D8-3125-4DF4-9104-1547E8D1E032}" srcOrd="1" destOrd="0" presId="urn:microsoft.com/office/officeart/2018/2/layout/IconVerticalSolidList"/>
    <dgm:cxn modelId="{937A490B-6D6E-4DB0-BC0F-C5361E41B312}" type="presParOf" srcId="{5914E3DA-3D6B-4E9C-8752-DF5F256D764C}" destId="{C438A880-E689-4B7C-A67B-85DCC595F3C5}" srcOrd="2" destOrd="0" presId="urn:microsoft.com/office/officeart/2018/2/layout/IconVerticalSolidList"/>
    <dgm:cxn modelId="{BD3FB8F8-3DB2-49F7-8EE0-9C9006B13240}" type="presParOf" srcId="{5914E3DA-3D6B-4E9C-8752-DF5F256D764C}" destId="{9067C8FC-1057-49F5-A93E-00D1F78507C0}" srcOrd="3" destOrd="0" presId="urn:microsoft.com/office/officeart/2018/2/layout/IconVerticalSolidList"/>
    <dgm:cxn modelId="{2A5B265E-AF78-4750-B45A-C020693746F1}" type="presParOf" srcId="{0744B672-7A7B-443A-8507-A5DE28FE1B00}" destId="{67A83755-07BA-45DF-A654-645DBF088C19}" srcOrd="3" destOrd="0" presId="urn:microsoft.com/office/officeart/2018/2/layout/IconVerticalSolidList"/>
    <dgm:cxn modelId="{A07A647B-33AD-4940-BB4C-DEB79BBDE201}" type="presParOf" srcId="{0744B672-7A7B-443A-8507-A5DE28FE1B00}" destId="{7E27C3C1-B585-49AC-9E3F-E1B05BBC6BD4}" srcOrd="4" destOrd="0" presId="urn:microsoft.com/office/officeart/2018/2/layout/IconVerticalSolidList"/>
    <dgm:cxn modelId="{6387FADF-7AB0-430D-8C7C-CD445972226E}" type="presParOf" srcId="{7E27C3C1-B585-49AC-9E3F-E1B05BBC6BD4}" destId="{AF2D018A-1EF7-480E-8DCE-C8DCA70AC447}" srcOrd="0" destOrd="0" presId="urn:microsoft.com/office/officeart/2018/2/layout/IconVerticalSolidList"/>
    <dgm:cxn modelId="{D89E644B-73B1-4498-A838-21BD594F55AA}" type="presParOf" srcId="{7E27C3C1-B585-49AC-9E3F-E1B05BBC6BD4}" destId="{4FD5DCE2-B2F2-4F8E-AFFE-E6B8554332EA}" srcOrd="1" destOrd="0" presId="urn:microsoft.com/office/officeart/2018/2/layout/IconVerticalSolidList"/>
    <dgm:cxn modelId="{BF581FC8-DFE7-4F6D-B7DD-DD15DE6D79CC}" type="presParOf" srcId="{7E27C3C1-B585-49AC-9E3F-E1B05BBC6BD4}" destId="{B219162D-52B4-4584-B5FD-B726182EC307}" srcOrd="2" destOrd="0" presId="urn:microsoft.com/office/officeart/2018/2/layout/IconVerticalSolidList"/>
    <dgm:cxn modelId="{741A3484-42E2-4A45-9BD0-9FE693B9D410}" type="presParOf" srcId="{7E27C3C1-B585-49AC-9E3F-E1B05BBC6BD4}" destId="{061C8D93-749D-445B-BBC9-96195CD7CB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0E44A-F5A8-46B3-B345-40E027E4C71D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C5BB5-D09A-402D-AEC8-853230DD60A5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840B2-EF74-45F7-8083-4319DE574090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Fully Convolutional Network (FCN) with all turn lane arrows into one class to segment turn lane arrow pixels into Region of Interests (</a:t>
          </a:r>
          <a:r>
            <a:rPr lang="en-US" sz="2100" kern="1200" dirty="0" err="1"/>
            <a:t>RoIs</a:t>
          </a:r>
          <a:r>
            <a:rPr lang="en-US" sz="2100" kern="1200" dirty="0"/>
            <a:t>) for accurately identifying turn lane arrows in our </a:t>
          </a:r>
          <a:r>
            <a:rPr lang="en-US" sz="2100" kern="1200" dirty="0" err="1"/>
            <a:t>AusRAP</a:t>
          </a:r>
          <a:r>
            <a:rPr lang="en-US" sz="2100" kern="1200" dirty="0"/>
            <a:t> safety attribute detection system,</a:t>
          </a:r>
        </a:p>
      </dsp:txBody>
      <dsp:txXfrm>
        <a:off x="1435590" y="531"/>
        <a:ext cx="9080009" cy="1242935"/>
      </dsp:txXfrm>
    </dsp:sp>
    <dsp:sp modelId="{4391529F-69BD-45D6-B560-11F13F4D1057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B22D8-3125-4DF4-9104-1547E8D1E03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7C8FC-1057-49F5-A93E-00D1F78507C0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novel evolving cascaded classifier that classifies detected pixels into individual turn lane arrows or non-arrows, and</a:t>
          </a:r>
        </a:p>
      </dsp:txBody>
      <dsp:txXfrm>
        <a:off x="1435590" y="1554201"/>
        <a:ext cx="9080009" cy="1242935"/>
      </dsp:txXfrm>
    </dsp:sp>
    <dsp:sp modelId="{AF2D018A-1EF7-480E-8DCE-C8DCA70AC447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D5DCE2-B2F2-4F8E-AFFE-E6B8554332E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C8D93-749D-445B-BBC9-96195CD7CB3C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an evaluation of the proposed technique on a real-world industry dataset conducting large number of experiments and comparative analysis.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39FBA-6A0F-43EA-9563-A35DB944E317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70D96-A6FD-47AE-B7DE-78073B3A80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649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70D96-A6FD-47AE-B7DE-78073B3A8004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5723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70D96-A6FD-47AE-B7DE-78073B3A8004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298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595B-6A3E-4315-B573-B5978A9AE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ACE24-8BA8-4B44-9346-1100FA459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BD5F7-FAE9-4877-A870-926AF146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B183-22B0-43C9-BC4E-496AB8A1DD28}" type="datetime1">
              <a:rPr lang="en-AU" smtClean="0"/>
              <a:t>20/10/2021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F25AF-B6E1-4E9F-B2F6-F083AC0C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A5D03-D163-48AA-8223-0EA0626D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341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E1F7-50B1-414F-8AE1-DE7290B2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7A459-F6C7-4BA9-9B9F-04F8063A0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99C19-66F2-473E-ADBE-6D825148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42E6-201A-4C7C-9C24-4033E8DF72A0}" type="datetime1">
              <a:rPr lang="en-AU" smtClean="0"/>
              <a:t>20/10/2021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8A213-9302-4B8B-9D98-3B495D93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EF210-CF98-49C9-A0C0-D905296E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531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E135BB-74B6-45CD-A9DD-DABDB56EF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523F2-F920-4F09-A394-CE0242A6F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F95F8-1006-48D2-91BB-E64C746E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DACF-4CA1-462F-A81E-4FE0AF46A45C}" type="datetime1">
              <a:rPr lang="en-AU" smtClean="0"/>
              <a:t>20/10/2021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B5C0D-DAC2-4928-BFEA-76A72B14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CD0A1-F9A2-4656-9C30-E3357850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06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9162-85D0-4D96-A5F4-9D5D65EA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22F36-5400-4C7D-8A04-4546148B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D6FDC-3D3F-4427-9D9E-1A7100E4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465-66EA-416D-BE8C-3556A94BEDA5}" type="datetime1">
              <a:rPr lang="en-AU" smtClean="0"/>
              <a:t>20/10/2021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7FC28-AE26-42C6-9201-B79656F8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3908F-187A-4119-882C-F15066C2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906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A77E-72B5-4BDA-8072-CCA6825F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09EF4-707B-4126-9D3A-8DDA5F8F6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AD39C-7B4B-4C07-844F-372CC28D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71FD-8FF8-43DD-BC98-2E24B51ACC27}" type="datetime1">
              <a:rPr lang="en-AU" smtClean="0"/>
              <a:t>20/10/2021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9E640-09E3-41A4-933A-DB97920B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24321-1D86-45C3-9BDC-B499FB74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305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64DA-9872-4680-BF21-DBAD22BA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1E283-D5F1-4D58-BD87-A135F1AFC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50E49-E3B1-4495-93EE-9C7FB89DE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C7D2F-469B-43B1-A22A-AD7EACA2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6938-3DE6-4C86-B988-AC7B431D97DD}" type="datetime1">
              <a:rPr lang="en-AU" smtClean="0"/>
              <a:t>20/10/2021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E1652-B9CC-4D19-B76E-8F9B1A10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C77E5-62A5-4767-9372-7D1AC273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4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150E-F0BD-44AB-9E07-E937D257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F8EC7-BEE6-4461-B9D6-6F536028D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026AF-C402-464D-929E-349A465CD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3B727-83E4-421B-A3AB-5B13CA71C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7D700-6E5D-4618-80C7-F8374D054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4A714-FD29-43EA-B96B-39DC49E6B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4612-6363-47DF-820A-98D3B962B698}" type="datetime1">
              <a:rPr lang="en-AU" smtClean="0"/>
              <a:t>20/10/2021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530440-04FF-4431-B684-46F30DA1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BC137D-265D-4FBC-B774-9869BB90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748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008B-BA89-4B5F-B3AB-B507FBDE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62B23-855D-4B60-ADD7-5C60F2C7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7E70-A8E4-446B-B68C-9932B9C765B6}" type="datetime1">
              <a:rPr lang="en-AU" smtClean="0"/>
              <a:t>20/10/2021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B6F55-D8CB-410A-9429-2A087A37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BA334-2ECF-4FFC-8537-4D84823A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030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DAF1E-A96D-4979-943A-DB1AD236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6A40-03E4-4A06-95C5-203D26100D3E}" type="datetime1">
              <a:rPr lang="en-AU" smtClean="0"/>
              <a:t>20/10/2021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3AE9C-7215-4784-A30B-0D3CE1F1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AFB4D-2410-46E0-B48A-EAAD3823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625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605E-8D6C-4DB4-B352-D27A2FE7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8DD22-DBE6-4AD1-9B5A-62E2C3C75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CB5C1-B227-433C-9AF9-3D7CBDD53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2338A-3D09-48B2-B576-B19E7242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552E-13FA-4563-BEF2-48F5DBDA8619}" type="datetime1">
              <a:rPr lang="en-AU" smtClean="0"/>
              <a:t>20/10/2021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194F4-C81B-46F5-A540-14F1EDF9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386B-9A2F-49BC-95EB-55CB0C33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238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29C4-FE4A-4227-9D85-40FCC45B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839002-3F2E-4465-BADC-AB250508F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6A535-D591-4C60-9E29-A38F8EB0D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F1F62-A0E0-4671-9B19-3E475A0A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D788-F404-4D87-887E-044965B3B61D}" type="datetime1">
              <a:rPr lang="en-AU" smtClean="0"/>
              <a:t>20/10/2021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6CAC4-91FF-4CE7-9679-7366CFCD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13351-1BFC-4563-9C6C-E0A9B52A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741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255AB2-5092-46F2-951F-62B113AF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ABDBA-D8CF-48CC-9005-86D37BFCD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E6C6F-B0F6-4906-9866-972D381D5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FB7DD-A102-4AA5-B31B-C6499E0B1560}" type="datetime1">
              <a:rPr lang="en-AU" smtClean="0"/>
              <a:t>20/10/2021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B74CC-4D3E-47E4-8FC6-DF4765C46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BDC67-4975-4052-96E6-15FB8013F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802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3">
            <a:extLst>
              <a:ext uri="{FF2B5EF4-FFF2-40B4-BE49-F238E27FC236}">
                <a16:creationId xmlns:a16="http://schemas.microsoft.com/office/drawing/2014/main" id="{114C78B5-EC6B-4A39-8860-705100867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D6ED0D-EFCA-4013-8AEB-3DC058B9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6853" y="4254544"/>
            <a:ext cx="12633789" cy="11737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Multi-stage Deep Learning Technique with a Cascaded Classifier for Turn Lanes Recognition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A91C99-6678-4977-9E25-F1E2EEAB4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65" r="3" b="4032"/>
          <a:stretch/>
        </p:blipFill>
        <p:spPr>
          <a:xfrm>
            <a:off x="4000501" y="7392"/>
            <a:ext cx="4000480" cy="3904882"/>
          </a:xfrm>
          <a:custGeom>
            <a:avLst/>
            <a:gdLst/>
            <a:ahLst/>
            <a:cxnLst/>
            <a:rect l="l" t="t" r="r" b="b"/>
            <a:pathLst>
              <a:path w="4000500" h="3413410">
                <a:moveTo>
                  <a:pt x="0" y="0"/>
                </a:moveTo>
                <a:lnTo>
                  <a:pt x="4000500" y="0"/>
                </a:lnTo>
                <a:lnTo>
                  <a:pt x="4000500" y="3330603"/>
                </a:lnTo>
                <a:lnTo>
                  <a:pt x="416174" y="3413410"/>
                </a:lnTo>
                <a:lnTo>
                  <a:pt x="0" y="3408169"/>
                </a:lnTo>
                <a:close/>
              </a:path>
            </a:pathLst>
          </a:cu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370B223-137A-4071-8673-2EDABEBD97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28" b="-2"/>
          <a:stretch/>
        </p:blipFill>
        <p:spPr>
          <a:xfrm>
            <a:off x="9420" y="7393"/>
            <a:ext cx="3809998" cy="3904881"/>
          </a:xfrm>
          <a:custGeom>
            <a:avLst/>
            <a:gdLst/>
            <a:ahLst/>
            <a:cxnLst/>
            <a:rect l="l" t="t" r="r" b="b"/>
            <a:pathLst>
              <a:path w="3809998" h="3361533">
                <a:moveTo>
                  <a:pt x="0" y="0"/>
                </a:moveTo>
                <a:lnTo>
                  <a:pt x="3809998" y="0"/>
                </a:lnTo>
                <a:lnTo>
                  <a:pt x="3809998" y="3353206"/>
                </a:lnTo>
                <a:lnTo>
                  <a:pt x="1781628" y="3181423"/>
                </a:lnTo>
                <a:lnTo>
                  <a:pt x="0" y="3361533"/>
                </a:lnTo>
                <a:close/>
              </a:path>
            </a:pathLst>
          </a:custGeom>
        </p:spPr>
      </p:pic>
      <p:pic>
        <p:nvPicPr>
          <p:cNvPr id="31" name="Picture 30" descr="Diagram, schematic&#10;&#10;Description automatically generated">
            <a:extLst>
              <a:ext uri="{FF2B5EF4-FFF2-40B4-BE49-F238E27FC236}">
                <a16:creationId xmlns:a16="http://schemas.microsoft.com/office/drawing/2014/main" id="{7BF4A196-8F99-46A4-B447-C0216CE92F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455" r="5406"/>
          <a:stretch/>
        </p:blipFill>
        <p:spPr>
          <a:xfrm>
            <a:off x="8191500" y="-1"/>
            <a:ext cx="4000500" cy="4008409"/>
          </a:xfrm>
          <a:custGeom>
            <a:avLst/>
            <a:gdLst/>
            <a:ahLst/>
            <a:cxnLst/>
            <a:rect l="l" t="t" r="r" b="b"/>
            <a:pathLst>
              <a:path w="4000500" h="3403026">
                <a:moveTo>
                  <a:pt x="0" y="0"/>
                </a:moveTo>
                <a:lnTo>
                  <a:pt x="4000500" y="0"/>
                </a:lnTo>
                <a:lnTo>
                  <a:pt x="4000500" y="3403026"/>
                </a:lnTo>
                <a:lnTo>
                  <a:pt x="9072" y="3370108"/>
                </a:lnTo>
                <a:lnTo>
                  <a:pt x="0" y="3369340"/>
                </a:lnTo>
                <a:close/>
              </a:path>
            </a:pathLst>
          </a:custGeom>
        </p:spPr>
      </p:pic>
      <p:grpSp>
        <p:nvGrpSpPr>
          <p:cNvPr id="71" name="Group 65">
            <a:extLst>
              <a:ext uri="{FF2B5EF4-FFF2-40B4-BE49-F238E27FC236}">
                <a16:creationId xmlns:a16="http://schemas.microsoft.com/office/drawing/2014/main" id="{A50943B0-FDF7-4C2C-B784-9208C945A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4021FAB-FA86-49DE-8FC9-585A1729B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: Shape 67">
              <a:extLst>
                <a:ext uri="{FF2B5EF4-FFF2-40B4-BE49-F238E27FC236}">
                  <a16:creationId xmlns:a16="http://schemas.microsoft.com/office/drawing/2014/main" id="{7B58B526-A432-4EB5-AA70-2BB897257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5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Subtitle 2">
            <a:extLst>
              <a:ext uri="{FF2B5EF4-FFF2-40B4-BE49-F238E27FC236}">
                <a16:creationId xmlns:a16="http://schemas.microsoft.com/office/drawing/2014/main" id="{29A94642-B151-4AD3-8DEE-1C509528BC30}"/>
              </a:ext>
            </a:extLst>
          </p:cNvPr>
          <p:cNvSpPr txBox="1">
            <a:spLocks/>
          </p:cNvSpPr>
          <p:nvPr/>
        </p:nvSpPr>
        <p:spPr>
          <a:xfrm>
            <a:off x="0" y="5177465"/>
            <a:ext cx="12192000" cy="537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>
                <a:solidFill>
                  <a:schemeClr val="bg1">
                    <a:alpha val="80000"/>
                  </a:schemeClr>
                </a:solidFill>
              </a:rPr>
              <a:t>IEEE Symposium Series on Computational Intelligence (IEEE SSCI 2021)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6A37416B-8A4B-46A5-8E1B-5E5892826D9D}"/>
              </a:ext>
            </a:extLst>
          </p:cNvPr>
          <p:cNvSpPr txBox="1">
            <a:spLocks/>
          </p:cNvSpPr>
          <p:nvPr/>
        </p:nvSpPr>
        <p:spPr>
          <a:xfrm>
            <a:off x="111660" y="5538366"/>
            <a:ext cx="4023359" cy="1208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Authors: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Pubudu Sanjeewani (Presenting Author)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Brijesh Verma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Joseph Affum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0E1232-9DCE-471B-9392-53EA3E5A7FF4}"/>
              </a:ext>
            </a:extLst>
          </p:cNvPr>
          <p:cNvSpPr txBox="1"/>
          <p:nvPr/>
        </p:nvSpPr>
        <p:spPr>
          <a:xfrm>
            <a:off x="5231865" y="6479915"/>
            <a:ext cx="1489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Source: Google Images</a:t>
            </a:r>
            <a:endParaRPr lang="en-AU" sz="11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2DBDF7-305C-449E-B8E7-FA2A6558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8113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BA4E-126A-42D1-ADBB-D5F7CCBA5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2" y="102740"/>
            <a:ext cx="2603642" cy="585729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Continued..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1FDB861-1BEC-4F81-B95B-A7D20C3C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10</a:t>
            </a:fld>
            <a:endParaRPr lang="en-AU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4B8C1C-D302-4804-BC1D-B1087A23DC6F}"/>
              </a:ext>
            </a:extLst>
          </p:cNvPr>
          <p:cNvGrpSpPr/>
          <p:nvPr/>
        </p:nvGrpSpPr>
        <p:grpSpPr>
          <a:xfrm>
            <a:off x="515428" y="722817"/>
            <a:ext cx="11156870" cy="5759796"/>
            <a:chOff x="515428" y="722817"/>
            <a:chExt cx="11156870" cy="57597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2DF62D-C1B4-4FEC-B5FB-3100B2FA8D8F}"/>
                </a:ext>
              </a:extLst>
            </p:cNvPr>
            <p:cNvSpPr txBox="1"/>
            <p:nvPr/>
          </p:nvSpPr>
          <p:spPr>
            <a:xfrm>
              <a:off x="515428" y="2318288"/>
              <a:ext cx="11156870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effectLst/>
                  <a:ea typeface="SimSun" panose="02010600030101010101" pitchFamily="2" charset="-122"/>
                </a:rPr>
                <a:t>Fig. 7: Prediction Results of Right Turn Arrow Obtained by Multi-class Turn Lane Arrow Model (Prediction 1) and </a:t>
              </a:r>
              <a:r>
                <a:rPr lang="en-US" sz="1400" dirty="0">
                  <a:ea typeface="SimSun" panose="02010600030101010101" pitchFamily="2" charset="-122"/>
                </a:rPr>
                <a:t>t</a:t>
              </a:r>
              <a:r>
                <a:rPr lang="en-US" sz="1400" dirty="0">
                  <a:effectLst/>
                  <a:ea typeface="SimSun" panose="02010600030101010101" pitchFamily="2" charset="-122"/>
                </a:rPr>
                <a:t>he Proposed Technique (Prediction 2)</a:t>
              </a:r>
              <a:endParaRPr lang="en-AU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DFE1C3-C5D8-4734-BF81-DAE7121B606F}"/>
                </a:ext>
              </a:extLst>
            </p:cNvPr>
            <p:cNvSpPr txBox="1"/>
            <p:nvPr/>
          </p:nvSpPr>
          <p:spPr>
            <a:xfrm>
              <a:off x="595894" y="4236746"/>
              <a:ext cx="10931705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spcBef>
                  <a:spcPts val="400"/>
                </a:spcBef>
                <a:spcAft>
                  <a:spcPts val="600"/>
                </a:spcAft>
                <a:buSzPts val="800"/>
                <a:tabLst>
                  <a:tab pos="338455" algn="l"/>
                </a:tabLst>
              </a:pPr>
              <a:r>
                <a:rPr lang="en-US" sz="1400" dirty="0">
                  <a:effectLst/>
                  <a:ea typeface="SimSun" panose="02010600030101010101" pitchFamily="2" charset="-122"/>
                </a:rPr>
                <a:t>Fig 8: Prediction Results of Left Turn Arrow Obtained by Multi-class Turn Lane Arrow Model (Prediction 1) and the Proposed Technique (Prediction 2)</a:t>
              </a:r>
              <a:endParaRPr lang="en-AU" sz="1400" dirty="0">
                <a:effectLst/>
                <a:ea typeface="SimSun" panose="02010600030101010101" pitchFamily="2" charset="-122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A79F62-B425-492D-951A-6F15F2DE2174}"/>
                </a:ext>
              </a:extLst>
            </p:cNvPr>
            <p:cNvSpPr txBox="1"/>
            <p:nvPr/>
          </p:nvSpPr>
          <p:spPr>
            <a:xfrm>
              <a:off x="616447" y="6174836"/>
              <a:ext cx="10941980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lvl="0" algn="just">
                <a:spcBef>
                  <a:spcPts val="400"/>
                </a:spcBef>
                <a:spcAft>
                  <a:spcPts val="1000"/>
                </a:spcAft>
                <a:buSzPts val="800"/>
                <a:tabLst>
                  <a:tab pos="338455" algn="l"/>
                </a:tabLst>
              </a:pPr>
              <a:r>
                <a:rPr lang="en-US" sz="1400" dirty="0">
                  <a:effectLst/>
                  <a:ea typeface="SimSun" panose="02010600030101010101" pitchFamily="2" charset="-122"/>
                </a:rPr>
                <a:t>Fig. 9: Prediction Results of Left Turn Arrow Obtained by Multi-class Turn Lane Arrow Model (Prediction 1) and </a:t>
              </a:r>
              <a:r>
                <a:rPr lang="en-US" sz="1400" dirty="0">
                  <a:ea typeface="SimSun" panose="02010600030101010101" pitchFamily="2" charset="-122"/>
                </a:rPr>
                <a:t>t</a:t>
              </a:r>
              <a:r>
                <a:rPr lang="en-US" sz="1400" dirty="0">
                  <a:effectLst/>
                  <a:ea typeface="SimSun" panose="02010600030101010101" pitchFamily="2" charset="-122"/>
                </a:rPr>
                <a:t>he Proposed Technique (Prediction 2)</a:t>
              </a:r>
              <a:endParaRPr lang="en-AU" sz="1400" dirty="0">
                <a:effectLst/>
                <a:ea typeface="SimSun" panose="02010600030101010101" pitchFamily="2" charset="-122"/>
              </a:endParaRPr>
            </a:p>
          </p:txBody>
        </p:sp>
        <p:pic>
          <p:nvPicPr>
            <p:cNvPr id="16" name="Picture 1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1F0E21EF-6B31-4863-AE6F-24C139D6C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2716" y="722817"/>
              <a:ext cx="10901737" cy="1634098"/>
            </a:xfrm>
            <a:prstGeom prst="rect">
              <a:avLst/>
            </a:prstGeom>
          </p:spPr>
        </p:pic>
        <p:pic>
          <p:nvPicPr>
            <p:cNvPr id="19" name="Picture 18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D9AC104E-8733-4B63-A05C-30EF2FE15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636" y="2639221"/>
              <a:ext cx="11019461" cy="1661721"/>
            </a:xfrm>
            <a:prstGeom prst="rect">
              <a:avLst/>
            </a:prstGeom>
          </p:spPr>
        </p:pic>
        <p:pic>
          <p:nvPicPr>
            <p:cNvPr id="20" name="Picture 19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8677375B-1197-4530-976E-056F5C33C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2716" y="4540970"/>
              <a:ext cx="10963381" cy="16618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37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CEE3-603D-432E-BE25-C28F17AAB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12" y="99666"/>
            <a:ext cx="3553534" cy="640072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Numeric Results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875AAC-E3ED-41C6-9F31-D2C933DDA6E2}"/>
              </a:ext>
            </a:extLst>
          </p:cNvPr>
          <p:cNvSpPr txBox="1"/>
          <p:nvPr/>
        </p:nvSpPr>
        <p:spPr>
          <a:xfrm>
            <a:off x="467870" y="1560011"/>
            <a:ext cx="5336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1: Best Accuracy and Misclassifications Obtained by the FCN Classification Technique 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A52F94-86C3-4846-81CA-C30363B4DEFD}"/>
              </a:ext>
            </a:extLst>
          </p:cNvPr>
          <p:cNvSpPr txBox="1"/>
          <p:nvPr/>
        </p:nvSpPr>
        <p:spPr>
          <a:xfrm>
            <a:off x="3423830" y="4370829"/>
            <a:ext cx="524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3: Best Accuracy Obtained by the Proposed Technique </a:t>
            </a:r>
            <a:endParaRPr lang="en-AU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87ACD653-C896-4317-B370-6F26393C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11</a:t>
            </a:fld>
            <a:endParaRPr lang="en-AU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4875D4-F4A7-43BA-BDF4-186B1675A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984167"/>
              </p:ext>
            </p:extLst>
          </p:nvPr>
        </p:nvGraphicFramePr>
        <p:xfrm>
          <a:off x="550513" y="2290641"/>
          <a:ext cx="5172191" cy="1381251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828552">
                  <a:extLst>
                    <a:ext uri="{9D8B030D-6E8A-4147-A177-3AD203B41FA5}">
                      <a16:colId xmlns:a16="http://schemas.microsoft.com/office/drawing/2014/main" val="2217649362"/>
                    </a:ext>
                  </a:extLst>
                </a:gridCol>
                <a:gridCol w="1828552">
                  <a:extLst>
                    <a:ext uri="{9D8B030D-6E8A-4147-A177-3AD203B41FA5}">
                      <a16:colId xmlns:a16="http://schemas.microsoft.com/office/drawing/2014/main" val="3622765576"/>
                    </a:ext>
                  </a:extLst>
                </a:gridCol>
                <a:gridCol w="1515087">
                  <a:extLst>
                    <a:ext uri="{9D8B030D-6E8A-4147-A177-3AD203B41FA5}">
                      <a16:colId xmlns:a16="http://schemas.microsoft.com/office/drawing/2014/main" val="1845179983"/>
                    </a:ext>
                  </a:extLst>
                </a:gridCol>
              </a:tblGrid>
              <a:tr h="1524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Turn Lane Arrow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Accuracy (%)</a:t>
                      </a:r>
                      <a:endParaRPr lang="en-AU" sz="18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80671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Attribute wise</a:t>
                      </a:r>
                      <a:endParaRPr lang="en-AU" sz="18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Pixel wise</a:t>
                      </a:r>
                      <a:endParaRPr lang="en-AU" sz="18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0776926"/>
                  </a:ext>
                </a:extLst>
              </a:tr>
              <a:tr h="283971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CCTL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71.06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82.00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61910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Left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72.00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56.97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94827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Right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56.59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48.00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381275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836D3F3-5973-44F4-BF1F-3D55349B8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474925"/>
              </p:ext>
            </p:extLst>
          </p:nvPr>
        </p:nvGraphicFramePr>
        <p:xfrm>
          <a:off x="3645998" y="5074966"/>
          <a:ext cx="4812587" cy="109728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761673">
                  <a:extLst>
                    <a:ext uri="{9D8B030D-6E8A-4147-A177-3AD203B41FA5}">
                      <a16:colId xmlns:a16="http://schemas.microsoft.com/office/drawing/2014/main" val="1756504126"/>
                    </a:ext>
                  </a:extLst>
                </a:gridCol>
                <a:gridCol w="2050914">
                  <a:extLst>
                    <a:ext uri="{9D8B030D-6E8A-4147-A177-3AD203B41FA5}">
                      <a16:colId xmlns:a16="http://schemas.microsoft.com/office/drawing/2014/main" val="3437343770"/>
                    </a:ext>
                  </a:extLst>
                </a:gridCol>
              </a:tblGrid>
              <a:tr h="2019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Turn Lane Arrow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Accuracy (%)</a:t>
                      </a:r>
                      <a:endParaRPr lang="en-AU" sz="18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1390145"/>
                  </a:ext>
                </a:extLst>
              </a:tr>
              <a:tr h="22266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CCTL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100.00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77701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Left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90.38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75098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Right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90.57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563579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3F1B728-BBA6-4E31-B0DF-ECE8D6E33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400024"/>
              </p:ext>
            </p:extLst>
          </p:nvPr>
        </p:nvGraphicFramePr>
        <p:xfrm>
          <a:off x="6164492" y="2311193"/>
          <a:ext cx="5537772" cy="137160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772087">
                  <a:extLst>
                    <a:ext uri="{9D8B030D-6E8A-4147-A177-3AD203B41FA5}">
                      <a16:colId xmlns:a16="http://schemas.microsoft.com/office/drawing/2014/main" val="2668292667"/>
                    </a:ext>
                  </a:extLst>
                </a:gridCol>
                <a:gridCol w="1938220">
                  <a:extLst>
                    <a:ext uri="{9D8B030D-6E8A-4147-A177-3AD203B41FA5}">
                      <a16:colId xmlns:a16="http://schemas.microsoft.com/office/drawing/2014/main" val="72471255"/>
                    </a:ext>
                  </a:extLst>
                </a:gridCol>
                <a:gridCol w="1827465">
                  <a:extLst>
                    <a:ext uri="{9D8B030D-6E8A-4147-A177-3AD203B41FA5}">
                      <a16:colId xmlns:a16="http://schemas.microsoft.com/office/drawing/2014/main" val="1052771510"/>
                    </a:ext>
                  </a:extLst>
                </a:gridCol>
              </a:tblGrid>
              <a:tr h="201930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Turn Lane Arrow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Accuracy (%)</a:t>
                      </a:r>
                      <a:endParaRPr lang="en-AU" sz="18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555537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Attribute wise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Pixel wise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18339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CCTL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44.75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74.00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2934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Left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52.00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50.00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7682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Right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43.41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50.97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553778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6F341D7-7C1B-4411-A6E9-D350541DA3DD}"/>
              </a:ext>
            </a:extLst>
          </p:cNvPr>
          <p:cNvSpPr txBox="1"/>
          <p:nvPr/>
        </p:nvSpPr>
        <p:spPr>
          <a:xfrm>
            <a:off x="6164491" y="1635770"/>
            <a:ext cx="5537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2: Best Accuracy Obtained by DeepLabV3+ Technique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4703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CA21C-3592-4D38-B7EC-A8CAB31E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37D56E-A513-4FB8-807D-BC55FEA6DEE7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35C9AC8-EE63-40CB-995E-B46DB15E95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538677"/>
              </p:ext>
            </p:extLst>
          </p:nvPr>
        </p:nvGraphicFramePr>
        <p:xfrm>
          <a:off x="838200" y="2015994"/>
          <a:ext cx="10515601" cy="321168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085256">
                  <a:extLst>
                    <a:ext uri="{9D8B030D-6E8A-4147-A177-3AD203B41FA5}">
                      <a16:colId xmlns:a16="http://schemas.microsoft.com/office/drawing/2014/main" val="355439134"/>
                    </a:ext>
                  </a:extLst>
                </a:gridCol>
                <a:gridCol w="1866012">
                  <a:extLst>
                    <a:ext uri="{9D8B030D-6E8A-4147-A177-3AD203B41FA5}">
                      <a16:colId xmlns:a16="http://schemas.microsoft.com/office/drawing/2014/main" val="520287605"/>
                    </a:ext>
                  </a:extLst>
                </a:gridCol>
                <a:gridCol w="2312620">
                  <a:extLst>
                    <a:ext uri="{9D8B030D-6E8A-4147-A177-3AD203B41FA5}">
                      <a16:colId xmlns:a16="http://schemas.microsoft.com/office/drawing/2014/main" val="1611911516"/>
                    </a:ext>
                  </a:extLst>
                </a:gridCol>
                <a:gridCol w="2320740">
                  <a:extLst>
                    <a:ext uri="{9D8B030D-6E8A-4147-A177-3AD203B41FA5}">
                      <a16:colId xmlns:a16="http://schemas.microsoft.com/office/drawing/2014/main" val="1445777385"/>
                    </a:ext>
                  </a:extLst>
                </a:gridCol>
                <a:gridCol w="1930973">
                  <a:extLst>
                    <a:ext uri="{9D8B030D-6E8A-4147-A177-3AD203B41FA5}">
                      <a16:colId xmlns:a16="http://schemas.microsoft.com/office/drawing/2014/main" val="3958277470"/>
                    </a:ext>
                  </a:extLst>
                </a:gridCol>
              </a:tblGrid>
              <a:tr h="483312">
                <a:tc rowSpan="2"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/>
                        </a:rPr>
                        <a:t>Turn Lane Arrow</a:t>
                      </a:r>
                      <a:endParaRPr lang="en-AU" sz="33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/>
                        </a:rPr>
                        <a:t>Attribute Wise Accuracy (%)</a:t>
                      </a:r>
                      <a:endParaRPr lang="en-AU" sz="23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931874"/>
                  </a:ext>
                </a:extLst>
              </a:tr>
              <a:tr h="79512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Proposed technique</a:t>
                      </a:r>
                      <a:endParaRPr lang="en-AU" sz="23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GA Classifier</a:t>
                      </a:r>
                      <a:endParaRPr lang="en-AU" sz="23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DeepLabV3+</a:t>
                      </a:r>
                      <a:endParaRPr lang="en-AU" sz="23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FCN8 </a:t>
                      </a:r>
                      <a:endParaRPr lang="en-AU" sz="23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extLst>
                  <a:ext uri="{0D108BD9-81ED-4DB2-BD59-A6C34878D82A}">
                    <a16:rowId xmlns:a16="http://schemas.microsoft.com/office/drawing/2014/main" val="1380464194"/>
                  </a:ext>
                </a:extLst>
              </a:tr>
              <a:tr h="483312">
                <a:tc>
                  <a:txBody>
                    <a:bodyPr/>
                    <a:lstStyle/>
                    <a:p>
                      <a:pPr algn="l"/>
                      <a:r>
                        <a:rPr lang="en-US" sz="2600">
                          <a:effectLst/>
                        </a:rPr>
                        <a:t>CCTL</a:t>
                      </a:r>
                      <a:endParaRPr lang="en-AU" sz="2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effectLst/>
                        </a:rPr>
                        <a:t>100.00</a:t>
                      </a:r>
                      <a:endParaRPr lang="en-AU" sz="26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>
                          <a:effectLst/>
                        </a:rPr>
                        <a:t>100.00</a:t>
                      </a:r>
                      <a:endParaRPr lang="en-AU" sz="2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effectLst/>
                        </a:rPr>
                        <a:t>44.75</a:t>
                      </a:r>
                      <a:endParaRPr lang="en-AU" sz="33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>
                          <a:effectLst/>
                        </a:rPr>
                        <a:t>71.06</a:t>
                      </a:r>
                      <a:endParaRPr lang="en-AU" sz="33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extLst>
                  <a:ext uri="{0D108BD9-81ED-4DB2-BD59-A6C34878D82A}">
                    <a16:rowId xmlns:a16="http://schemas.microsoft.com/office/drawing/2014/main" val="3529089528"/>
                  </a:ext>
                </a:extLst>
              </a:tr>
              <a:tr h="483312">
                <a:tc>
                  <a:txBody>
                    <a:bodyPr/>
                    <a:lstStyle/>
                    <a:p>
                      <a:pPr algn="l"/>
                      <a:r>
                        <a:rPr lang="en-US" sz="2600">
                          <a:effectLst/>
                        </a:rPr>
                        <a:t>Left</a:t>
                      </a:r>
                      <a:endParaRPr lang="en-AU" sz="2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effectLst/>
                        </a:rPr>
                        <a:t>90.38</a:t>
                      </a:r>
                      <a:endParaRPr lang="en-AU" sz="26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>
                          <a:effectLst/>
                        </a:rPr>
                        <a:t>80.77</a:t>
                      </a:r>
                      <a:endParaRPr lang="en-AU" sz="2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effectLst/>
                        </a:rPr>
                        <a:t>52.00</a:t>
                      </a:r>
                      <a:endParaRPr lang="en-AU" sz="33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>
                          <a:effectLst/>
                        </a:rPr>
                        <a:t>72.00</a:t>
                      </a:r>
                      <a:endParaRPr lang="en-AU" sz="33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extLst>
                  <a:ext uri="{0D108BD9-81ED-4DB2-BD59-A6C34878D82A}">
                    <a16:rowId xmlns:a16="http://schemas.microsoft.com/office/drawing/2014/main" val="1454461608"/>
                  </a:ext>
                </a:extLst>
              </a:tr>
              <a:tr h="483312">
                <a:tc>
                  <a:txBody>
                    <a:bodyPr/>
                    <a:lstStyle/>
                    <a:p>
                      <a:pPr algn="l"/>
                      <a:r>
                        <a:rPr lang="en-US" sz="2600">
                          <a:effectLst/>
                        </a:rPr>
                        <a:t>Right</a:t>
                      </a:r>
                      <a:endParaRPr lang="en-AU" sz="2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effectLst/>
                        </a:rPr>
                        <a:t>90.57</a:t>
                      </a:r>
                      <a:endParaRPr lang="en-AU" sz="26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>
                          <a:effectLst/>
                        </a:rPr>
                        <a:t>81.13</a:t>
                      </a:r>
                      <a:endParaRPr lang="en-AU" sz="2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effectLst/>
                        </a:rPr>
                        <a:t>43.41</a:t>
                      </a:r>
                      <a:endParaRPr lang="en-AU" sz="33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>
                          <a:effectLst/>
                        </a:rPr>
                        <a:t>56.59</a:t>
                      </a:r>
                      <a:endParaRPr lang="en-AU" sz="33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extLst>
                  <a:ext uri="{0D108BD9-81ED-4DB2-BD59-A6C34878D82A}">
                    <a16:rowId xmlns:a16="http://schemas.microsoft.com/office/drawing/2014/main" val="2193164262"/>
                  </a:ext>
                </a:extLst>
              </a:tr>
              <a:tr h="483312">
                <a:tc>
                  <a:txBody>
                    <a:bodyPr/>
                    <a:lstStyle/>
                    <a:p>
                      <a:pPr algn="l"/>
                      <a:r>
                        <a:rPr lang="en-US" sz="2600">
                          <a:effectLst/>
                        </a:rPr>
                        <a:t>Average</a:t>
                      </a:r>
                      <a:endParaRPr lang="en-AU" sz="2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effectLst/>
                        </a:rPr>
                        <a:t>93.65</a:t>
                      </a:r>
                      <a:endParaRPr lang="en-AU" sz="26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effectLst/>
                        </a:rPr>
                        <a:t>87.30</a:t>
                      </a:r>
                      <a:endParaRPr lang="en-AU" sz="2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effectLst/>
                        </a:rPr>
                        <a:t>46.72</a:t>
                      </a:r>
                      <a:endParaRPr lang="en-AU" sz="33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effectLst/>
                        </a:rPr>
                        <a:t>66.55</a:t>
                      </a:r>
                      <a:endParaRPr lang="en-AU" sz="33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extLst>
                  <a:ext uri="{0D108BD9-81ED-4DB2-BD59-A6C34878D82A}">
                    <a16:rowId xmlns:a16="http://schemas.microsoft.com/office/drawing/2014/main" val="2917181044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950067FA-2E20-4540-B5E6-D9A5314ED59C}"/>
              </a:ext>
            </a:extLst>
          </p:cNvPr>
          <p:cNvSpPr txBox="1">
            <a:spLocks/>
          </p:cNvSpPr>
          <p:nvPr/>
        </p:nvSpPr>
        <p:spPr>
          <a:xfrm>
            <a:off x="113012" y="109940"/>
            <a:ext cx="4520632" cy="6400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Comparative Analysis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3B7A4-70EA-4314-AA4F-1F1D00B04177}"/>
              </a:ext>
            </a:extLst>
          </p:cNvPr>
          <p:cNvSpPr txBox="1"/>
          <p:nvPr/>
        </p:nvSpPr>
        <p:spPr>
          <a:xfrm>
            <a:off x="2899847" y="1477252"/>
            <a:ext cx="612086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/>
              <a:t>Table 4: Comparison of Classification Accuracy</a:t>
            </a:r>
            <a:endParaRPr lang="en-AU" sz="2300" dirty="0"/>
          </a:p>
        </p:txBody>
      </p:sp>
    </p:spTree>
    <p:extLst>
      <p:ext uri="{BB962C8B-B14F-4D97-AF65-F5344CB8AC3E}">
        <p14:creationId xmlns:p14="http://schemas.microsoft.com/office/powerpoint/2010/main" val="1765321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B6762-48C5-4FD2-A8ED-D0B6539F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13</a:t>
            </a:fld>
            <a:endParaRPr lang="en-A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5FC1C0-1AE7-4C09-8877-C6A20D4AE10A}"/>
              </a:ext>
            </a:extLst>
          </p:cNvPr>
          <p:cNvSpPr txBox="1">
            <a:spLocks/>
          </p:cNvSpPr>
          <p:nvPr/>
        </p:nvSpPr>
        <p:spPr>
          <a:xfrm>
            <a:off x="91780" y="135314"/>
            <a:ext cx="6035042" cy="6489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</a:rPr>
              <a:t>Conclusion and Future Work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3CB926-181A-491C-99F4-AAF1931D3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812" y="1533106"/>
            <a:ext cx="10001133" cy="446137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1800" b="0" i="0" u="none" strike="noStrike" baseline="0" dirty="0"/>
              <a:t>A novel technique for detection and classification of </a:t>
            </a:r>
            <a:r>
              <a:rPr lang="en-US" sz="1800" dirty="0"/>
              <a:t>turn lane road markings </a:t>
            </a:r>
            <a:r>
              <a:rPr lang="en-US" sz="1800" b="0" i="0" u="none" strike="noStrike" baseline="0" dirty="0"/>
              <a:t>is presented.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A9A44-7727-4856-A5E7-006900C97AA0}"/>
              </a:ext>
            </a:extLst>
          </p:cNvPr>
          <p:cNvSpPr txBox="1"/>
          <p:nvPr/>
        </p:nvSpPr>
        <p:spPr>
          <a:xfrm>
            <a:off x="714813" y="2179491"/>
            <a:ext cx="9569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The technique has been implemented and evaluated on a large real-world dataset from industry.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A606A3-A3FB-4D3E-A5B3-AA0FECFE91F1}"/>
              </a:ext>
            </a:extLst>
          </p:cNvPr>
          <p:cNvSpPr txBox="1"/>
          <p:nvPr/>
        </p:nvSpPr>
        <p:spPr>
          <a:xfrm>
            <a:off x="699880" y="2817744"/>
            <a:ext cx="1050456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Comparative analysis shows that the proposed technique produces the best classification accuracy and minimum misclassifications compared to FCN8 and DeepLabV3+ with majority pixel-based classifier.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45A105-F27A-4DEF-A0C0-0E9DE1FDA105}"/>
              </a:ext>
            </a:extLst>
          </p:cNvPr>
          <p:cNvSpPr txBox="1"/>
          <p:nvPr/>
        </p:nvSpPr>
        <p:spPr>
          <a:xfrm>
            <a:off x="679331" y="3752438"/>
            <a:ext cx="10545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The overall accuracy achieved by the proposed technique is 93.65% which is much higher than accuracy obtained by other existing techniques. (GA classifier – 87.30%, FCN8 - 66.55%, DeepLabV3+ - 46.72%).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06E2BF-7B00-4E84-8DF6-EF156ADB08F8}"/>
              </a:ext>
            </a:extLst>
          </p:cNvPr>
          <p:cNvSpPr txBox="1"/>
          <p:nvPr/>
        </p:nvSpPr>
        <p:spPr>
          <a:xfrm>
            <a:off x="714812" y="4718898"/>
            <a:ext cx="1057005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In our future work, road marking detection will be further extended by adding other road markings such as pedestrian crossing, central hatching, dedicated bicycle lanes, parking slots, rumble strip, etc. </a:t>
            </a:r>
            <a:endParaRPr lang="en-AU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70CA46-AF46-416A-94BA-52A1D1D464DF}"/>
              </a:ext>
            </a:extLst>
          </p:cNvPr>
          <p:cNvSpPr txBox="1"/>
          <p:nvPr/>
        </p:nvSpPr>
        <p:spPr>
          <a:xfrm>
            <a:off x="654942" y="5602384"/>
            <a:ext cx="105700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Attributes other than road markings similar in color, size and shape will be investigated by further improving the performance of the proposed technique. </a:t>
            </a:r>
          </a:p>
        </p:txBody>
      </p:sp>
    </p:spTree>
    <p:extLst>
      <p:ext uri="{BB962C8B-B14F-4D97-AF65-F5344CB8AC3E}">
        <p14:creationId xmlns:p14="http://schemas.microsoft.com/office/powerpoint/2010/main" val="4060098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road with a city in the background&#10;&#10;Description automatically generated with low confidence">
            <a:extLst>
              <a:ext uri="{FF2B5EF4-FFF2-40B4-BE49-F238E27FC236}">
                <a16:creationId xmlns:a16="http://schemas.microsoft.com/office/drawing/2014/main" id="{C2E2FFF9-8788-4F1F-A627-0D54E3433A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422" r="-1" b="6599"/>
          <a:stretch/>
        </p:blipFill>
        <p:spPr>
          <a:xfrm>
            <a:off x="-4" y="-3"/>
            <a:ext cx="12192000" cy="6855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AC081E-0CBE-49C1-9FE7-6A8D2C03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662" y="5118754"/>
            <a:ext cx="8584676" cy="10443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7F35A4A-9298-4D73-97A3-51749CD594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06" b="1"/>
          <a:stretch/>
        </p:blipFill>
        <p:spPr>
          <a:xfrm>
            <a:off x="895336" y="997486"/>
            <a:ext cx="2971800" cy="2971800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" name="Picture 8" descr="Victorian road rules for making turns | RACV">
            <a:extLst>
              <a:ext uri="{FF2B5EF4-FFF2-40B4-BE49-F238E27FC236}">
                <a16:creationId xmlns:a16="http://schemas.microsoft.com/office/drawing/2014/main" id="{9E5B6032-D95E-4934-9080-BA1829B8E4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10101" y="997486"/>
            <a:ext cx="2971800" cy="2971800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1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C755539-AB76-481A-9921-87E15DFA04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879" r="13289" b="1"/>
          <a:stretch/>
        </p:blipFill>
        <p:spPr>
          <a:xfrm>
            <a:off x="8324865" y="997486"/>
            <a:ext cx="2971800" cy="2971800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FC3AB-5982-4551-A0C4-5704F215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0037D56E-A513-4FB8-807D-BC55FEA6DEE7}" type="slidenum">
              <a:rPr lang="en-US" sz="1500" smtClean="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14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487022-1952-4857-94AA-A607F72E1690}"/>
              </a:ext>
            </a:extLst>
          </p:cNvPr>
          <p:cNvSpPr txBox="1"/>
          <p:nvPr/>
        </p:nvSpPr>
        <p:spPr>
          <a:xfrm>
            <a:off x="3932834" y="6324160"/>
            <a:ext cx="4558309" cy="3438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Source: Google Images</a:t>
            </a:r>
          </a:p>
        </p:txBody>
      </p:sp>
    </p:spTree>
    <p:extLst>
      <p:ext uri="{BB962C8B-B14F-4D97-AF65-F5344CB8AC3E}">
        <p14:creationId xmlns:p14="http://schemas.microsoft.com/office/powerpoint/2010/main" val="1729328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136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79" name="Group 138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0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06AE12-23FD-403D-AA1E-827EA0D78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174" y="4563895"/>
            <a:ext cx="5109005" cy="1777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kern="1200" dirty="0">
                <a:latin typeface="+mj-lt"/>
                <a:ea typeface="+mj-ea"/>
                <a:cs typeface="+mj-cs"/>
              </a:rPr>
              <a:t>Q&amp;A</a:t>
            </a:r>
          </a:p>
        </p:txBody>
      </p:sp>
      <p:pic>
        <p:nvPicPr>
          <p:cNvPr id="3076" name="Picture 4" descr="Kieran Farr on Twitter: &amp;quot;Is this a Tweet about a TWLTL? 👀Why yes it is!  Now @streetmix 3d supports two-way left-turn lanes (or “TWLTL” for all you  fancy👖planners) and associated pavement markings.">
            <a:extLst>
              <a:ext uri="{FF2B5EF4-FFF2-40B4-BE49-F238E27FC236}">
                <a16:creationId xmlns:a16="http://schemas.microsoft.com/office/drawing/2014/main" id="{7AF0670D-DBF4-42DC-A857-2B139BBDF9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" r="9940" b="3"/>
          <a:stretch/>
        </p:blipFill>
        <p:spPr bwMode="auto">
          <a:xfrm>
            <a:off x="20" y="10"/>
            <a:ext cx="5997616" cy="4306823"/>
          </a:xfrm>
          <a:custGeom>
            <a:avLst/>
            <a:gdLst/>
            <a:ahLst/>
            <a:cxnLst/>
            <a:rect l="l" t="t" r="r" b="b"/>
            <a:pathLst>
              <a:path w="5997636" h="4306833">
                <a:moveTo>
                  <a:pt x="0" y="0"/>
                </a:moveTo>
                <a:lnTo>
                  <a:pt x="5997636" y="0"/>
                </a:lnTo>
                <a:lnTo>
                  <a:pt x="5997636" y="4302053"/>
                </a:lnTo>
                <a:lnTo>
                  <a:pt x="5313331" y="4306748"/>
                </a:lnTo>
                <a:cubicBezTo>
                  <a:pt x="3800480" y="4309129"/>
                  <a:pt x="2093145" y="4262282"/>
                  <a:pt x="400746" y="4118385"/>
                </a:cubicBezTo>
                <a:lnTo>
                  <a:pt x="0" y="4081409"/>
                </a:lnTo>
                <a:lnTo>
                  <a:pt x="0" y="2982070"/>
                </a:lnTo>
                <a:lnTo>
                  <a:pt x="0" y="278994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safer, smarter drivers">
            <a:extLst>
              <a:ext uri="{FF2B5EF4-FFF2-40B4-BE49-F238E27FC236}">
                <a16:creationId xmlns:a16="http://schemas.microsoft.com/office/drawing/2014/main" id="{80B0F5DD-71D0-4319-82F7-7394CE76F9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9" r="-1" b="-1"/>
          <a:stretch/>
        </p:blipFill>
        <p:spPr bwMode="auto">
          <a:xfrm>
            <a:off x="6176435" y="10"/>
            <a:ext cx="6015565" cy="4299555"/>
          </a:xfrm>
          <a:custGeom>
            <a:avLst/>
            <a:gdLst/>
            <a:ahLst/>
            <a:cxnLst/>
            <a:rect l="l" t="t" r="r" b="b"/>
            <a:pathLst>
              <a:path w="6015565" h="4299565">
                <a:moveTo>
                  <a:pt x="0" y="0"/>
                </a:moveTo>
                <a:lnTo>
                  <a:pt x="6015565" y="0"/>
                </a:lnTo>
                <a:lnTo>
                  <a:pt x="6015565" y="2789945"/>
                </a:lnTo>
                <a:lnTo>
                  <a:pt x="6015565" y="2982070"/>
                </a:lnTo>
                <a:lnTo>
                  <a:pt x="6015565" y="3957888"/>
                </a:lnTo>
                <a:lnTo>
                  <a:pt x="5937368" y="3966171"/>
                </a:lnTo>
                <a:cubicBezTo>
                  <a:pt x="3963073" y="4164120"/>
                  <a:pt x="2060717" y="4257123"/>
                  <a:pt x="577162" y="4289728"/>
                </a:cubicBezTo>
                <a:lnTo>
                  <a:pt x="0" y="429956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AB212-8DE3-4E5E-B672-A428C9ED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0037D56E-A513-4FB8-807D-BC55FEA6DEE7}" type="slidenum">
              <a:rPr lang="en-US" sz="900">
                <a:solidFill>
                  <a:srgbClr val="FFFFFE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15</a:t>
            </a:fld>
            <a:endParaRPr lang="en-US" sz="900">
              <a:solidFill>
                <a:srgbClr val="FFFFFE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7428C0-4728-47C5-971E-15483962991D}"/>
              </a:ext>
            </a:extLst>
          </p:cNvPr>
          <p:cNvSpPr txBox="1"/>
          <p:nvPr/>
        </p:nvSpPr>
        <p:spPr>
          <a:xfrm>
            <a:off x="3529479" y="5605417"/>
            <a:ext cx="5208544" cy="177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Source: Google Images</a:t>
            </a:r>
          </a:p>
        </p:txBody>
      </p:sp>
    </p:spTree>
    <p:extLst>
      <p:ext uri="{BB962C8B-B14F-4D97-AF65-F5344CB8AC3E}">
        <p14:creationId xmlns:p14="http://schemas.microsoft.com/office/powerpoint/2010/main" val="411548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7512-3843-4CFE-A523-183EB3BE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1016" y="2722652"/>
            <a:ext cx="5449584" cy="883577"/>
          </a:xfrm>
          <a:solidFill>
            <a:schemeClr val="accent6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Supplementary Slides</a:t>
            </a:r>
            <a:endParaRPr lang="en-AU" sz="4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C89C4-B312-469D-B5C7-B47980CB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5637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86A23-E699-40DA-B656-E12B04B0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17</a:t>
            </a:fld>
            <a:endParaRPr lang="en-A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8A9B95-80F8-48AB-885E-23248317018B}"/>
              </a:ext>
            </a:extLst>
          </p:cNvPr>
          <p:cNvSpPr txBox="1">
            <a:spLocks/>
          </p:cNvSpPr>
          <p:nvPr/>
        </p:nvSpPr>
        <p:spPr>
          <a:xfrm>
            <a:off x="115279" y="115977"/>
            <a:ext cx="10888343" cy="6648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Architectural Parameters for the Proposed Classifiers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2F650A-11D9-47CA-B5ED-D1B618948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230986"/>
              </p:ext>
            </p:extLst>
          </p:nvPr>
        </p:nvGraphicFramePr>
        <p:xfrm>
          <a:off x="321562" y="2389133"/>
          <a:ext cx="11548875" cy="331897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488721">
                  <a:extLst>
                    <a:ext uri="{9D8B030D-6E8A-4147-A177-3AD203B41FA5}">
                      <a16:colId xmlns:a16="http://schemas.microsoft.com/office/drawing/2014/main" val="1555998200"/>
                    </a:ext>
                  </a:extLst>
                </a:gridCol>
                <a:gridCol w="2165414">
                  <a:extLst>
                    <a:ext uri="{9D8B030D-6E8A-4147-A177-3AD203B41FA5}">
                      <a16:colId xmlns:a16="http://schemas.microsoft.com/office/drawing/2014/main" val="2606921053"/>
                    </a:ext>
                  </a:extLst>
                </a:gridCol>
                <a:gridCol w="1082708">
                  <a:extLst>
                    <a:ext uri="{9D8B030D-6E8A-4147-A177-3AD203B41FA5}">
                      <a16:colId xmlns:a16="http://schemas.microsoft.com/office/drawing/2014/main" val="15218682"/>
                    </a:ext>
                  </a:extLst>
                </a:gridCol>
                <a:gridCol w="1323309">
                  <a:extLst>
                    <a:ext uri="{9D8B030D-6E8A-4147-A177-3AD203B41FA5}">
                      <a16:colId xmlns:a16="http://schemas.microsoft.com/office/drawing/2014/main" val="1009926586"/>
                    </a:ext>
                  </a:extLst>
                </a:gridCol>
                <a:gridCol w="2165414">
                  <a:extLst>
                    <a:ext uri="{9D8B030D-6E8A-4147-A177-3AD203B41FA5}">
                      <a16:colId xmlns:a16="http://schemas.microsoft.com/office/drawing/2014/main" val="2597621855"/>
                    </a:ext>
                  </a:extLst>
                </a:gridCol>
                <a:gridCol w="1323309">
                  <a:extLst>
                    <a:ext uri="{9D8B030D-6E8A-4147-A177-3AD203B41FA5}">
                      <a16:colId xmlns:a16="http://schemas.microsoft.com/office/drawing/2014/main" val="4127806167"/>
                    </a:ext>
                  </a:extLst>
                </a:gridCol>
              </a:tblGrid>
              <a:tr h="575770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30" dirty="0">
                          <a:solidFill>
                            <a:schemeClr val="tx1"/>
                          </a:solidFill>
                          <a:effectLst/>
                        </a:rPr>
                        <a:t>Layer</a:t>
                      </a:r>
                      <a:endParaRPr lang="en-AU" sz="1800" b="1" cap="none" spc="3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1004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30">
                          <a:solidFill>
                            <a:schemeClr val="tx1"/>
                          </a:solidFill>
                          <a:effectLst/>
                        </a:rPr>
                        <a:t>Activation Function</a:t>
                      </a:r>
                      <a:endParaRPr lang="en-AU" sz="1800" b="1" cap="none" spc="3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1004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30" dirty="0">
                          <a:solidFill>
                            <a:schemeClr val="tx1"/>
                          </a:solidFill>
                          <a:effectLst/>
                        </a:rPr>
                        <a:t>Padding</a:t>
                      </a:r>
                      <a:endParaRPr lang="en-AU" sz="1800" b="1" cap="none" spc="3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1004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30">
                          <a:solidFill>
                            <a:schemeClr val="tx1"/>
                          </a:solidFill>
                          <a:effectLst/>
                        </a:rPr>
                        <a:t>Kernal Size</a:t>
                      </a:r>
                      <a:endParaRPr lang="en-AU" sz="1800" b="1" cap="none" spc="3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1004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30">
                          <a:solidFill>
                            <a:schemeClr val="tx1"/>
                          </a:solidFill>
                          <a:effectLst/>
                        </a:rPr>
                        <a:t>Output Size</a:t>
                      </a:r>
                      <a:endParaRPr lang="en-AU" sz="1800" b="1" cap="none" spc="3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1004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30">
                          <a:solidFill>
                            <a:schemeClr val="tx1"/>
                          </a:solidFill>
                          <a:effectLst/>
                        </a:rPr>
                        <a:t>Parameters</a:t>
                      </a:r>
                      <a:endParaRPr lang="en-AU" sz="1800" b="1" cap="none" spc="3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10042" marT="0" marB="0" anchor="ctr"/>
                </a:tc>
                <a:extLst>
                  <a:ext uri="{0D108BD9-81ED-4DB2-BD59-A6C34878D82A}">
                    <a16:rowId xmlns:a16="http://schemas.microsoft.com/office/drawing/2014/main" val="283844349"/>
                  </a:ext>
                </a:extLst>
              </a:tr>
              <a:tr h="241020"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rescaling_1 (Rescaling)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(None, 180, 180, 3)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extLst>
                  <a:ext uri="{0D108BD9-81ED-4DB2-BD59-A6C34878D82A}">
                    <a16:rowId xmlns:a16="http://schemas.microsoft.com/office/drawing/2014/main" val="2631345492"/>
                  </a:ext>
                </a:extLst>
              </a:tr>
              <a:tr h="241020"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conv2d (Conv2D)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 dirty="0" err="1">
                          <a:solidFill>
                            <a:schemeClr val="tx1"/>
                          </a:solidFill>
                          <a:effectLst/>
                        </a:rPr>
                        <a:t>ReLU</a:t>
                      </a:r>
                      <a:endParaRPr lang="en-AU" sz="18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Same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(None, 180, 180, 16)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448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extLst>
                  <a:ext uri="{0D108BD9-81ED-4DB2-BD59-A6C34878D82A}">
                    <a16:rowId xmlns:a16="http://schemas.microsoft.com/office/drawing/2014/main" val="215420260"/>
                  </a:ext>
                </a:extLst>
              </a:tr>
              <a:tr h="241020"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max_pooling2d (MaxPooling2D)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(None, 90, 90, 16)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extLst>
                  <a:ext uri="{0D108BD9-81ED-4DB2-BD59-A6C34878D82A}">
                    <a16:rowId xmlns:a16="http://schemas.microsoft.com/office/drawing/2014/main" val="1696717683"/>
                  </a:ext>
                </a:extLst>
              </a:tr>
              <a:tr h="241020"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conv2d_1 (Conv2D)    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ReLU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Same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AU" sz="18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(None, 90, 90, 32)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4,640      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extLst>
                  <a:ext uri="{0D108BD9-81ED-4DB2-BD59-A6C34878D82A}">
                    <a16:rowId xmlns:a16="http://schemas.microsoft.com/office/drawing/2014/main" val="3610940743"/>
                  </a:ext>
                </a:extLst>
              </a:tr>
              <a:tr h="241020"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max_pooling2d_1 (MaxPooling2D)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AU" sz="18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(None, 45, 45, 32)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extLst>
                  <a:ext uri="{0D108BD9-81ED-4DB2-BD59-A6C34878D82A}">
                    <a16:rowId xmlns:a16="http://schemas.microsoft.com/office/drawing/2014/main" val="1724951721"/>
                  </a:ext>
                </a:extLst>
              </a:tr>
              <a:tr h="241020"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conv2d_2 (Conv2D)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ReLU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Same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(None, 45, 45, 64)  </a:t>
                      </a:r>
                      <a:endParaRPr lang="en-AU" sz="18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18,496     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extLst>
                  <a:ext uri="{0D108BD9-81ED-4DB2-BD59-A6C34878D82A}">
                    <a16:rowId xmlns:a16="http://schemas.microsoft.com/office/drawing/2014/main" val="1681374770"/>
                  </a:ext>
                </a:extLst>
              </a:tr>
              <a:tr h="241020"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max_pooling2d_2 (MaxPooling2D)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(None, 22, 22, 64)</a:t>
                      </a:r>
                      <a:endParaRPr lang="en-AU" sz="18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extLst>
                  <a:ext uri="{0D108BD9-81ED-4DB2-BD59-A6C34878D82A}">
                    <a16:rowId xmlns:a16="http://schemas.microsoft.com/office/drawing/2014/main" val="458668561"/>
                  </a:ext>
                </a:extLst>
              </a:tr>
              <a:tr h="241020"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flatten (Flatten)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(None, 30976)</a:t>
                      </a:r>
                      <a:endParaRPr lang="en-AU" sz="18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extLst>
                  <a:ext uri="{0D108BD9-81ED-4DB2-BD59-A6C34878D82A}">
                    <a16:rowId xmlns:a16="http://schemas.microsoft.com/office/drawing/2014/main" val="3184252549"/>
                  </a:ext>
                </a:extLst>
              </a:tr>
              <a:tr h="241020"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dense (Dense)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ReLU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(None, 128)</a:t>
                      </a:r>
                      <a:endParaRPr lang="en-AU" sz="18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3,965,056   </a:t>
                      </a:r>
                      <a:endParaRPr lang="en-AU" sz="18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extLst>
                  <a:ext uri="{0D108BD9-81ED-4DB2-BD59-A6C34878D82A}">
                    <a16:rowId xmlns:a16="http://schemas.microsoft.com/office/drawing/2014/main" val="587733184"/>
                  </a:ext>
                </a:extLst>
              </a:tr>
              <a:tr h="241020"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dense_1 (Dense)  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(None, 5)    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645   </a:t>
                      </a:r>
                      <a:endParaRPr lang="en-AU" sz="18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extLst>
                  <a:ext uri="{0D108BD9-81ED-4DB2-BD59-A6C34878D82A}">
                    <a16:rowId xmlns:a16="http://schemas.microsoft.com/office/drawing/2014/main" val="41471548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4C57E70-A7C0-44AF-A420-E1F455116064}"/>
              </a:ext>
            </a:extLst>
          </p:cNvPr>
          <p:cNvSpPr txBox="1"/>
          <p:nvPr/>
        </p:nvSpPr>
        <p:spPr>
          <a:xfrm>
            <a:off x="1571946" y="1823078"/>
            <a:ext cx="894879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/>
              <a:t>Table 5: Architectural Parameters for the Proposed Classifiers</a:t>
            </a:r>
            <a:endParaRPr lang="en-AU" sz="2300" dirty="0"/>
          </a:p>
        </p:txBody>
      </p:sp>
    </p:spTree>
    <p:extLst>
      <p:ext uri="{BB962C8B-B14F-4D97-AF65-F5344CB8AC3E}">
        <p14:creationId xmlns:p14="http://schemas.microsoft.com/office/powerpoint/2010/main" val="41495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4F0E-6813-476E-87CF-9FB7DFF4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2" y="208091"/>
            <a:ext cx="2757755" cy="830996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Introduction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AA809-B3E3-4CD7-AE19-39CD3D79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2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5B25B-CA08-4E6D-A0BF-A6F25171398E}"/>
              </a:ext>
            </a:extLst>
          </p:cNvPr>
          <p:cNvSpPr txBox="1"/>
          <p:nvPr/>
        </p:nvSpPr>
        <p:spPr>
          <a:xfrm>
            <a:off x="838200" y="3511792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major problem is the misclassification of many road markings.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474AFB-4FD0-4225-A915-4100ACFD5D73}"/>
              </a:ext>
            </a:extLst>
          </p:cNvPr>
          <p:cNvSpPr txBox="1"/>
          <p:nvPr/>
        </p:nvSpPr>
        <p:spPr>
          <a:xfrm>
            <a:off x="838200" y="4210011"/>
            <a:ext cx="105156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Automatic interpretation of turn lane road markings is very useful.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010A2E-9E05-46EB-AF10-40F924F35D93}"/>
              </a:ext>
            </a:extLst>
          </p:cNvPr>
          <p:cNvSpPr txBox="1"/>
          <p:nvPr/>
        </p:nvSpPr>
        <p:spPr>
          <a:xfrm>
            <a:off x="838200" y="1486786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main purpose is to develop an Australian Road Assessment Program (</a:t>
            </a:r>
            <a:r>
              <a:rPr lang="en-US" sz="2400" dirty="0" err="1"/>
              <a:t>AusRAP</a:t>
            </a:r>
            <a:r>
              <a:rPr lang="en-US" sz="2400" dirty="0"/>
              <a:t>) attribute detection system.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F27B5F-F3CA-41BA-AF95-83EF4B0DF270}"/>
              </a:ext>
            </a:extLst>
          </p:cNvPr>
          <p:cNvSpPr txBox="1"/>
          <p:nvPr/>
        </p:nvSpPr>
        <p:spPr>
          <a:xfrm>
            <a:off x="838200" y="2475063"/>
            <a:ext cx="105156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goal of </a:t>
            </a:r>
            <a:r>
              <a:rPr lang="en-US" sz="2400" dirty="0" err="1"/>
              <a:t>AusRAP</a:t>
            </a:r>
            <a:r>
              <a:rPr lang="en-US" sz="2400" dirty="0"/>
              <a:t> attribute detection system is to detect and identify all road attributes to assess road safety.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063838-E9B7-4427-A9E3-8D6A6FD1DE06}"/>
              </a:ext>
            </a:extLst>
          </p:cNvPr>
          <p:cNvSpPr txBox="1"/>
          <p:nvPr/>
        </p:nvSpPr>
        <p:spPr>
          <a:xfrm>
            <a:off x="838200" y="4915998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W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e propose a novel technique for automatic detection and recognition of turn lane road markings.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76047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1BDE-B11C-4BFE-BBA3-63CF7208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06" y="245948"/>
            <a:ext cx="4268056" cy="723936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AU" sz="4000">
                <a:solidFill>
                  <a:schemeClr val="bg1"/>
                </a:solidFill>
              </a:rPr>
              <a:t>What is Proposed ?</a:t>
            </a:r>
            <a:endParaRPr lang="en-AU" sz="4000" dirty="0">
              <a:solidFill>
                <a:schemeClr val="bg1"/>
              </a:solidFill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178829C7-AB62-456E-9485-3B233AEF42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382002"/>
              </p:ext>
            </p:extLst>
          </p:nvPr>
        </p:nvGraphicFramePr>
        <p:xfrm>
          <a:off x="838200" y="183526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EE786-9EEB-48A9-A4EF-2CECDA79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3</a:t>
            </a:fld>
            <a:endParaRPr lang="en-AU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94FD01-A562-4AFA-9F24-5EB964231AE0}"/>
              </a:ext>
            </a:extLst>
          </p:cNvPr>
          <p:cNvSpPr txBox="1">
            <a:spLocks/>
          </p:cNvSpPr>
          <p:nvPr/>
        </p:nvSpPr>
        <p:spPr>
          <a:xfrm>
            <a:off x="160106" y="1292591"/>
            <a:ext cx="2276582" cy="64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propose,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684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0576-F9BD-48C1-B122-72ADE209E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70" y="172882"/>
            <a:ext cx="3671727" cy="757382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Preparation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5D62EB-B86A-4758-B497-E3585E4D3CB3}"/>
              </a:ext>
            </a:extLst>
          </p:cNvPr>
          <p:cNvSpPr txBox="1"/>
          <p:nvPr/>
        </p:nvSpPr>
        <p:spPr>
          <a:xfrm>
            <a:off x="3419441" y="6363271"/>
            <a:ext cx="443843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Fig. 3: </a:t>
            </a:r>
            <a:r>
              <a:rPr lang="en-US" dirty="0" err="1"/>
              <a:t>RoI</a:t>
            </a:r>
            <a:r>
              <a:rPr lang="en-US" dirty="0"/>
              <a:t> Images Input to Cascaded Classifier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B59530-03D7-4B4C-BDE1-848CCE4320E1}"/>
              </a:ext>
            </a:extLst>
          </p:cNvPr>
          <p:cNvSpPr txBox="1"/>
          <p:nvPr/>
        </p:nvSpPr>
        <p:spPr>
          <a:xfrm>
            <a:off x="5959010" y="3462392"/>
            <a:ext cx="617090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Fig. 2: Turn Lane Arrow Frames and Corresponding Annotations</a:t>
            </a:r>
            <a:endParaRPr lang="en-AU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D15AE34-359E-4F44-BE05-31AEBC3C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4</a:t>
            </a:fld>
            <a:endParaRPr lang="en-AU"/>
          </a:p>
        </p:txBody>
      </p:sp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EEDB4DC-4074-4F31-A7A2-BDE06FE79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52" y="4078821"/>
            <a:ext cx="6567113" cy="2232599"/>
          </a:xfrm>
          <a:prstGeom prst="rect">
            <a:avLst/>
          </a:prstGeom>
        </p:spPr>
      </p:pic>
      <p:pic>
        <p:nvPicPr>
          <p:cNvPr id="11" name="Picture 10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F40AE7CB-2823-4799-9019-F19F6D56E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929" y="882140"/>
            <a:ext cx="3724353" cy="2538625"/>
          </a:xfrm>
          <a:prstGeom prst="rect">
            <a:avLst/>
          </a:prstGeom>
          <a:ln w="3175">
            <a:solidFill>
              <a:schemeClr val="accent3"/>
            </a:solidFill>
          </a:ln>
        </p:spPr>
      </p:pic>
      <p:pic>
        <p:nvPicPr>
          <p:cNvPr id="12" name="Picture 11" descr="Shape, arrow&#10;&#10;Description automatically generated with medium confidence">
            <a:extLst>
              <a:ext uri="{FF2B5EF4-FFF2-40B4-BE49-F238E27FC236}">
                <a16:creationId xmlns:a16="http://schemas.microsoft.com/office/drawing/2014/main" id="{4FB391C7-65D1-46BC-A2DC-53DE091A8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264" y="1045398"/>
            <a:ext cx="3708846" cy="23526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C08DE3-5B46-48CB-B58E-DF11BDFB871C}"/>
              </a:ext>
            </a:extLst>
          </p:cNvPr>
          <p:cNvSpPr txBox="1"/>
          <p:nvPr/>
        </p:nvSpPr>
        <p:spPr>
          <a:xfrm>
            <a:off x="461696" y="3431039"/>
            <a:ext cx="487058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Fig. 1: Different Types of Arrow Markings on Road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994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CDD9-DAF6-402E-9435-1F9FF31C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10" y="127780"/>
            <a:ext cx="4350250" cy="703387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Proposed Technique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941FE-F04C-4AA8-9C81-9C4D35D9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5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299881-B16D-402F-A717-C32EB3D89490}"/>
              </a:ext>
            </a:extLst>
          </p:cNvPr>
          <p:cNvSpPr txBox="1"/>
          <p:nvPr/>
        </p:nvSpPr>
        <p:spPr>
          <a:xfrm>
            <a:off x="4788605" y="6093738"/>
            <a:ext cx="285535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Fig. 4: Proposed Technique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039E6C5-DABA-4B55-BF40-7C3163960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62" y="983752"/>
            <a:ext cx="11714076" cy="491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0AC0-6102-4A51-8E14-3694ECF2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0" y="174663"/>
            <a:ext cx="12070736" cy="688366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Architecture of the Second Classifier in the Proposed Cascaded Classifier</a:t>
            </a:r>
            <a:endParaRPr lang="en-AU" sz="32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3C9EC-249A-4CFF-8351-784484AF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6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E10E2-197B-460A-BF41-3BD2753B4EFC}"/>
              </a:ext>
            </a:extLst>
          </p:cNvPr>
          <p:cNvSpPr txBox="1"/>
          <p:nvPr/>
        </p:nvSpPr>
        <p:spPr>
          <a:xfrm>
            <a:off x="2274712" y="5705780"/>
            <a:ext cx="762342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Fig. 5: Architecture of the Second Classifier in the Proposed Cascaded Classifier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327F964-42DA-4BE9-8A17-88F0849CB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6" y="1627492"/>
            <a:ext cx="11868677" cy="371485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710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9CCB7-69B9-423B-9268-F8B6E1B4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57" y="115977"/>
            <a:ext cx="8727041" cy="641742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Training and Feature Extraction Procedure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D28CF-D59C-4BE5-BF21-388AA95F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7</a:t>
            </a:fld>
            <a:endParaRPr lang="en-AU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2D5B525-D512-4F41-B448-F5C7E5B0C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74" y="1371965"/>
            <a:ext cx="9763588" cy="460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8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D911-8CDB-4A3E-935A-CD555DF55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24" y="136525"/>
            <a:ext cx="8182511" cy="682839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Process for Cascaded Classifier Training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1CAD2-471B-45D1-BCF2-A52323A60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622"/>
            <a:ext cx="10515600" cy="522619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Step 1:</a:t>
            </a:r>
            <a:r>
              <a:rPr lang="en-US" dirty="0"/>
              <a:t> 	Prepare (pre-processing and resizing) </a:t>
            </a:r>
            <a:r>
              <a:rPr lang="en-US" dirty="0" err="1"/>
              <a:t>RoIs</a:t>
            </a:r>
            <a:r>
              <a:rPr lang="en-US" dirty="0"/>
              <a:t> used for training and testing the first  		classifier with two classes (arrow, noise).</a:t>
            </a:r>
          </a:p>
          <a:p>
            <a:pPr marL="0" indent="0">
              <a:buNone/>
            </a:pPr>
            <a:r>
              <a:rPr lang="en-US" b="1" dirty="0"/>
              <a:t>Step 2:</a:t>
            </a:r>
            <a:r>
              <a:rPr lang="en-US" dirty="0"/>
              <a:t>	Load the training (80% of the training data), validation (20% of the training data) 		and testing data.</a:t>
            </a:r>
          </a:p>
          <a:p>
            <a:pPr marL="0" indent="0">
              <a:buNone/>
            </a:pPr>
            <a:r>
              <a:rPr lang="en-US" b="1" dirty="0"/>
              <a:t>Step 3: </a:t>
            </a:r>
            <a:r>
              <a:rPr lang="en-US" dirty="0"/>
              <a:t>	Define initial parameters for the first classifier model.</a:t>
            </a:r>
          </a:p>
          <a:p>
            <a:pPr marL="0" indent="0">
              <a:buNone/>
            </a:pPr>
            <a:r>
              <a:rPr lang="en-US" b="1" dirty="0"/>
              <a:t>Step 4:</a:t>
            </a:r>
            <a:r>
              <a:rPr lang="en-US" dirty="0"/>
              <a:t> 	Train the first classifier model.</a:t>
            </a:r>
          </a:p>
          <a:p>
            <a:pPr marL="0" indent="0">
              <a:buNone/>
            </a:pPr>
            <a:r>
              <a:rPr lang="en-US" b="1" dirty="0"/>
              <a:t>Step 5: </a:t>
            </a:r>
            <a:r>
              <a:rPr lang="en-US" dirty="0"/>
              <a:t>	Visualize the results.</a:t>
            </a:r>
          </a:p>
          <a:p>
            <a:pPr marL="0" indent="0">
              <a:buNone/>
            </a:pPr>
            <a:r>
              <a:rPr lang="en-US" b="1" dirty="0"/>
              <a:t>Step 6: </a:t>
            </a:r>
            <a:r>
              <a:rPr lang="en-US" dirty="0"/>
              <a:t>	Save the best model.</a:t>
            </a:r>
          </a:p>
          <a:p>
            <a:pPr marL="0" indent="0">
              <a:buNone/>
            </a:pPr>
            <a:r>
              <a:rPr lang="en-US" b="1" dirty="0"/>
              <a:t>Step 7:</a:t>
            </a:r>
            <a:r>
              <a:rPr lang="en-US" dirty="0"/>
              <a:t>	Analyze the model on testing data and remove images with noise (false arrow 			detection) from the testing data.</a:t>
            </a:r>
          </a:p>
          <a:p>
            <a:pPr marL="0" indent="0">
              <a:buNone/>
            </a:pPr>
            <a:r>
              <a:rPr lang="en-US" b="1" dirty="0"/>
              <a:t>Step 8:</a:t>
            </a:r>
            <a:r>
              <a:rPr lang="en-US" dirty="0"/>
              <a:t> 	Prepare (pre-processing and resizing) </a:t>
            </a:r>
            <a:r>
              <a:rPr lang="en-US" dirty="0" err="1"/>
              <a:t>RoIs</a:t>
            </a:r>
            <a:r>
              <a:rPr lang="en-US" dirty="0"/>
              <a:t> used for training and testing the second 		classifier with three classes (left turn lane, right turn lane and CCTL).</a:t>
            </a:r>
          </a:p>
          <a:p>
            <a:pPr marL="0" indent="0">
              <a:buNone/>
            </a:pPr>
            <a:r>
              <a:rPr lang="en-US" b="1" dirty="0"/>
              <a:t>Step 9:</a:t>
            </a:r>
            <a:r>
              <a:rPr lang="en-US" dirty="0"/>
              <a:t> 	Train the second classifier model.</a:t>
            </a:r>
          </a:p>
          <a:p>
            <a:pPr marL="0" indent="0">
              <a:buNone/>
            </a:pPr>
            <a:r>
              <a:rPr lang="en-US" b="1" dirty="0"/>
              <a:t>Step 10: </a:t>
            </a:r>
            <a:r>
              <a:rPr lang="en-US" dirty="0"/>
              <a:t>	Visualize the results.</a:t>
            </a:r>
          </a:p>
          <a:p>
            <a:pPr marL="0" indent="0">
              <a:buNone/>
            </a:pPr>
            <a:r>
              <a:rPr lang="en-US" b="1" dirty="0"/>
              <a:t>Step 11: </a:t>
            </a:r>
            <a:r>
              <a:rPr lang="en-US" dirty="0"/>
              <a:t>	Save the best model.</a:t>
            </a:r>
          </a:p>
          <a:p>
            <a:pPr marL="0" indent="0">
              <a:buNone/>
            </a:pPr>
            <a:r>
              <a:rPr lang="en-US" b="1" dirty="0"/>
              <a:t>Step 12: </a:t>
            </a:r>
            <a:r>
              <a:rPr lang="en-US" dirty="0"/>
              <a:t>	Evaluate the second classifier model with noise removed test data.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EF9CA-00B3-48FA-A5F9-867837AD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859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F840-CD61-4526-AD6E-210A9BFA1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50" y="155293"/>
            <a:ext cx="3007335" cy="646330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Visual Results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47CFB-DF96-42B6-B602-F38D9F97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9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349EC-BF4B-4478-8DC3-6383E8BEB38C}"/>
              </a:ext>
            </a:extLst>
          </p:cNvPr>
          <p:cNvSpPr txBox="1"/>
          <p:nvPr/>
        </p:nvSpPr>
        <p:spPr>
          <a:xfrm>
            <a:off x="1138508" y="5982590"/>
            <a:ext cx="973990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</a:rPr>
              <a:t>Fig. 6: Sample Prediction </a:t>
            </a:r>
            <a:r>
              <a:rPr lang="en-US" dirty="0">
                <a:solidFill>
                  <a:srgbClr val="000000"/>
                </a:solidFill>
              </a:rPr>
              <a:t>R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esults </a:t>
            </a:r>
            <a:r>
              <a:rPr lang="en-US" dirty="0">
                <a:solidFill>
                  <a:srgbClr val="000000"/>
                </a:solidFill>
              </a:rPr>
              <a:t>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btained by DeepLabV3+, FCN8 and  the Proposed 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echnique</a:t>
            </a:r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AEC70F72-ACF4-4B8B-9ED4-9D6216870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101" y="898560"/>
            <a:ext cx="6709023" cy="498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5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4248</TotalTime>
  <Words>1108</Words>
  <Application>Microsoft Office PowerPoint</Application>
  <PresentationFormat>Widescreen</PresentationFormat>
  <Paragraphs>211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Multi-stage Deep Learning Technique with a Cascaded Classifier for Turn Lanes Recognition</vt:lpstr>
      <vt:lpstr>Introduction</vt:lpstr>
      <vt:lpstr>What is Proposed ?</vt:lpstr>
      <vt:lpstr>Data Preparation</vt:lpstr>
      <vt:lpstr>Proposed Technique</vt:lpstr>
      <vt:lpstr>Architecture of the Second Classifier in the Proposed Cascaded Classifier</vt:lpstr>
      <vt:lpstr>Training and Feature Extraction Procedure</vt:lpstr>
      <vt:lpstr>Process for Cascaded Classifier Training</vt:lpstr>
      <vt:lpstr>Visual Results</vt:lpstr>
      <vt:lpstr>Continued..</vt:lpstr>
      <vt:lpstr>Numeric Results</vt:lpstr>
      <vt:lpstr>PowerPoint Presentation</vt:lpstr>
      <vt:lpstr>PowerPoint Presentation</vt:lpstr>
      <vt:lpstr>Thank You</vt:lpstr>
      <vt:lpstr>Q&amp;A</vt:lpstr>
      <vt:lpstr>Supplementary Slides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 Evolving Classifier with a False Alarm Class for Speed Limit Sign Recognition</dc:title>
  <dc:creator>Pubudu Sanjeewani Thihagoda Gamage</dc:creator>
  <cp:lastModifiedBy>Pubudu Sanjeewani Thihagoda Gamage</cp:lastModifiedBy>
  <cp:revision>634</cp:revision>
  <dcterms:created xsi:type="dcterms:W3CDTF">2021-05-04T23:38:34Z</dcterms:created>
  <dcterms:modified xsi:type="dcterms:W3CDTF">2021-10-20T09:50:08Z</dcterms:modified>
</cp:coreProperties>
</file>