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
  </p:notesMasterIdLst>
  <p:sldIdLst>
    <p:sldId id="257"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0" d="100"/>
          <a:sy n="30" d="100"/>
        </p:scale>
        <p:origin x="372" y="-5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153EB-1096-4AEF-9858-F9A640DA7B05}" type="datetimeFigureOut">
              <a:rPr lang="en-AU" smtClean="0"/>
              <a:t>18/11/2021</a:t>
            </a:fld>
            <a:endParaRPr lang="en-AU"/>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CE346-F6BB-48AC-935A-EC1C558AE435}" type="slidenum">
              <a:rPr lang="en-AU" smtClean="0"/>
              <a:t>‹#›</a:t>
            </a:fld>
            <a:endParaRPr lang="en-AU"/>
          </a:p>
        </p:txBody>
      </p:sp>
    </p:spTree>
    <p:extLst>
      <p:ext uri="{BB962C8B-B14F-4D97-AF65-F5344CB8AC3E}">
        <p14:creationId xmlns:p14="http://schemas.microsoft.com/office/powerpoint/2010/main" val="708869041"/>
      </p:ext>
    </p:extLst>
  </p:cSld>
  <p:clrMap bg1="lt1" tx1="dk1" bg2="lt2" tx2="dk2" accent1="accent1" accent2="accent2" accent3="accent3" accent4="accent4" accent5="accent5" accent6="accent6" hlink="hlink" folHlink="folHlink"/>
  <p:notesStyle>
    <a:lvl1pPr marL="0" algn="l" defTabSz="3507752" rtl="0" eaLnBrk="1" latinLnBrk="0" hangingPunct="1">
      <a:defRPr sz="4603" kern="1200">
        <a:solidFill>
          <a:schemeClr val="tx1"/>
        </a:solidFill>
        <a:latin typeface="+mn-lt"/>
        <a:ea typeface="+mn-ea"/>
        <a:cs typeface="+mn-cs"/>
      </a:defRPr>
    </a:lvl1pPr>
    <a:lvl2pPr marL="1753875" algn="l" defTabSz="3507752" rtl="0" eaLnBrk="1" latinLnBrk="0" hangingPunct="1">
      <a:defRPr sz="4603" kern="1200">
        <a:solidFill>
          <a:schemeClr val="tx1"/>
        </a:solidFill>
        <a:latin typeface="+mn-lt"/>
        <a:ea typeface="+mn-ea"/>
        <a:cs typeface="+mn-cs"/>
      </a:defRPr>
    </a:lvl2pPr>
    <a:lvl3pPr marL="3507752" algn="l" defTabSz="3507752" rtl="0" eaLnBrk="1" latinLnBrk="0" hangingPunct="1">
      <a:defRPr sz="4603" kern="1200">
        <a:solidFill>
          <a:schemeClr val="tx1"/>
        </a:solidFill>
        <a:latin typeface="+mn-lt"/>
        <a:ea typeface="+mn-ea"/>
        <a:cs typeface="+mn-cs"/>
      </a:defRPr>
    </a:lvl3pPr>
    <a:lvl4pPr marL="5261627" algn="l" defTabSz="3507752" rtl="0" eaLnBrk="1" latinLnBrk="0" hangingPunct="1">
      <a:defRPr sz="4603" kern="1200">
        <a:solidFill>
          <a:schemeClr val="tx1"/>
        </a:solidFill>
        <a:latin typeface="+mn-lt"/>
        <a:ea typeface="+mn-ea"/>
        <a:cs typeface="+mn-cs"/>
      </a:defRPr>
    </a:lvl4pPr>
    <a:lvl5pPr marL="7015504" algn="l" defTabSz="3507752" rtl="0" eaLnBrk="1" latinLnBrk="0" hangingPunct="1">
      <a:defRPr sz="4603" kern="1200">
        <a:solidFill>
          <a:schemeClr val="tx1"/>
        </a:solidFill>
        <a:latin typeface="+mn-lt"/>
        <a:ea typeface="+mn-ea"/>
        <a:cs typeface="+mn-cs"/>
      </a:defRPr>
    </a:lvl5pPr>
    <a:lvl6pPr marL="8769379" algn="l" defTabSz="3507752" rtl="0" eaLnBrk="1" latinLnBrk="0" hangingPunct="1">
      <a:defRPr sz="4603" kern="1200">
        <a:solidFill>
          <a:schemeClr val="tx1"/>
        </a:solidFill>
        <a:latin typeface="+mn-lt"/>
        <a:ea typeface="+mn-ea"/>
        <a:cs typeface="+mn-cs"/>
      </a:defRPr>
    </a:lvl6pPr>
    <a:lvl7pPr marL="10523255" algn="l" defTabSz="3507752" rtl="0" eaLnBrk="1" latinLnBrk="0" hangingPunct="1">
      <a:defRPr sz="4603" kern="1200">
        <a:solidFill>
          <a:schemeClr val="tx1"/>
        </a:solidFill>
        <a:latin typeface="+mn-lt"/>
        <a:ea typeface="+mn-ea"/>
        <a:cs typeface="+mn-cs"/>
      </a:defRPr>
    </a:lvl7pPr>
    <a:lvl8pPr marL="12277132" algn="l" defTabSz="3507752" rtl="0" eaLnBrk="1" latinLnBrk="0" hangingPunct="1">
      <a:defRPr sz="4603" kern="1200">
        <a:solidFill>
          <a:schemeClr val="tx1"/>
        </a:solidFill>
        <a:latin typeface="+mn-lt"/>
        <a:ea typeface="+mn-ea"/>
        <a:cs typeface="+mn-cs"/>
      </a:defRPr>
    </a:lvl8pPr>
    <a:lvl9pPr marL="14031007" algn="l" defTabSz="3507752"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186366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AAAC2E-9503-45BF-A964-F89D68DC18BD}" type="datetimeFigureOut">
              <a:rPr lang="en-AU" smtClean="0"/>
              <a:t>18/11/2021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3AE417-B6E8-41A9-AF08-8D5E60E9EE8E}" type="slidenum">
              <a:rPr lang="en-AU" smtClean="0"/>
              <a:t>‹#›</a:t>
            </a:fld>
            <a:endParaRPr lang="en-AU"/>
          </a:p>
        </p:txBody>
      </p:sp>
    </p:spTree>
    <p:extLst>
      <p:ext uri="{BB962C8B-B14F-4D97-AF65-F5344CB8AC3E}">
        <p14:creationId xmlns:p14="http://schemas.microsoft.com/office/powerpoint/2010/main" val="1482958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AAC2E-9503-45BF-A964-F89D68DC18BD}" type="datetimeFigureOut">
              <a:rPr lang="en-AU" smtClean="0"/>
              <a:t>18/11/2021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3AE417-B6E8-41A9-AF08-8D5E60E9EE8E}" type="slidenum">
              <a:rPr lang="en-AU" smtClean="0"/>
              <a:t>‹#›</a:t>
            </a:fld>
            <a:endParaRPr lang="en-AU"/>
          </a:p>
        </p:txBody>
      </p:sp>
    </p:spTree>
    <p:extLst>
      <p:ext uri="{BB962C8B-B14F-4D97-AF65-F5344CB8AC3E}">
        <p14:creationId xmlns:p14="http://schemas.microsoft.com/office/powerpoint/2010/main" val="1753774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AAC2E-9503-45BF-A964-F89D68DC18BD}" type="datetimeFigureOut">
              <a:rPr lang="en-AU" smtClean="0"/>
              <a:t>18/11/2021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3AE417-B6E8-41A9-AF08-8D5E60E9EE8E}" type="slidenum">
              <a:rPr lang="en-AU" smtClean="0"/>
              <a:t>‹#›</a:t>
            </a:fld>
            <a:endParaRPr lang="en-AU"/>
          </a:p>
        </p:txBody>
      </p:sp>
    </p:spTree>
    <p:extLst>
      <p:ext uri="{BB962C8B-B14F-4D97-AF65-F5344CB8AC3E}">
        <p14:creationId xmlns:p14="http://schemas.microsoft.com/office/powerpoint/2010/main" val="1307464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4" cy="711207"/>
          </a:xfrm>
          <a:prstGeom prst="rect">
            <a:avLst/>
          </a:prstGeom>
        </p:spPr>
        <p:txBody>
          <a:bodyPr wrap="square" lIns="158267" tIns="158267" rIns="158267" bIns="158267">
            <a:spAutoFit/>
          </a:bodyPr>
          <a:lstStyle>
            <a:lvl1pPr marL="0" indent="0">
              <a:buNone/>
              <a:defRPr sz="2827">
                <a:solidFill>
                  <a:schemeClr val="accent5">
                    <a:lumMod val="50000"/>
                  </a:schemeClr>
                </a:solidFill>
                <a:latin typeface="Times New Roman" panose="02020603050405020304" pitchFamily="18" charset="0"/>
                <a:cs typeface="Times New Roman" panose="02020603050405020304" pitchFamily="18" charset="0"/>
              </a:defRPr>
            </a:lvl1pPr>
            <a:lvl2pPr marL="1454396" indent="-559383">
              <a:defRPr sz="2403">
                <a:latin typeface="Trebuchet MS" pitchFamily="34" charset="0"/>
              </a:defRPr>
            </a:lvl2pPr>
            <a:lvl3pPr marL="2013778" indent="-559383">
              <a:defRPr sz="2403">
                <a:latin typeface="Trebuchet MS" pitchFamily="34" charset="0"/>
              </a:defRPr>
            </a:lvl3pPr>
            <a:lvl4pPr marL="2629100" indent="-615321">
              <a:defRPr sz="2403">
                <a:latin typeface="Trebuchet MS" pitchFamily="34" charset="0"/>
              </a:defRPr>
            </a:lvl4pPr>
            <a:lvl5pPr marL="3076606" indent="-447507">
              <a:defRPr sz="240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4" y="6909161"/>
            <a:ext cx="14287867" cy="676014"/>
          </a:xfrm>
          <a:prstGeom prst="rect">
            <a:avLst/>
          </a:prstGeom>
          <a:noFill/>
        </p:spPr>
        <p:txBody>
          <a:bodyPr wrap="square" lIns="63307" tIns="63307" rIns="63307" bIns="63307" anchor="ctr" anchorCtr="0">
            <a:spAutoFit/>
          </a:bodyPr>
          <a:lstStyle>
            <a:lvl1pPr marL="0" indent="0" algn="ctr">
              <a:buNone/>
              <a:defRPr sz="3958"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542644"/>
            <a:ext cx="14291359" cy="676014"/>
          </a:xfrm>
          <a:prstGeom prst="rect">
            <a:avLst/>
          </a:prstGeom>
          <a:noFill/>
        </p:spPr>
        <p:txBody>
          <a:bodyPr wrap="square" lIns="63307" tIns="63307" rIns="63307" bIns="63307" anchor="ctr" anchorCtr="0">
            <a:spAutoFit/>
          </a:bodyPr>
          <a:lstStyle>
            <a:lvl1pPr marL="0" indent="0" algn="ctr">
              <a:buNone/>
              <a:defRPr sz="3958"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909161"/>
            <a:ext cx="14287683" cy="676014"/>
          </a:xfrm>
          <a:prstGeom prst="rect">
            <a:avLst/>
          </a:prstGeom>
          <a:noFill/>
        </p:spPr>
        <p:txBody>
          <a:bodyPr wrap="square" lIns="63307" tIns="63307" rIns="63307" bIns="63307" anchor="ctr" anchorCtr="0">
            <a:spAutoFit/>
          </a:bodyPr>
          <a:lstStyle>
            <a:lvl1pPr marL="0" indent="0" algn="ctr">
              <a:buNone/>
              <a:defRPr sz="3958"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585962"/>
            <a:ext cx="14287683" cy="711207"/>
          </a:xfrm>
          <a:prstGeom prst="rect">
            <a:avLst/>
          </a:prstGeom>
        </p:spPr>
        <p:txBody>
          <a:bodyPr wrap="square" lIns="158267" tIns="158267" rIns="158267" bIns="158267">
            <a:spAutoFit/>
          </a:bodyPr>
          <a:lstStyle>
            <a:lvl1pPr marL="0" indent="0">
              <a:buNone/>
              <a:defRPr sz="2827">
                <a:solidFill>
                  <a:schemeClr val="accent5">
                    <a:lumMod val="50000"/>
                  </a:schemeClr>
                </a:solidFill>
                <a:latin typeface="Times New Roman" panose="02020603050405020304" pitchFamily="18" charset="0"/>
                <a:cs typeface="Times New Roman" panose="02020603050405020304" pitchFamily="18" charset="0"/>
              </a:defRPr>
            </a:lvl1pPr>
            <a:lvl2pPr marL="1454396" indent="-559383">
              <a:defRPr sz="2403">
                <a:latin typeface="Trebuchet MS" pitchFamily="34" charset="0"/>
              </a:defRPr>
            </a:lvl2pPr>
            <a:lvl3pPr marL="2013778" indent="-559383">
              <a:defRPr sz="2403">
                <a:latin typeface="Trebuchet MS" pitchFamily="34" charset="0"/>
              </a:defRPr>
            </a:lvl3pPr>
            <a:lvl4pPr marL="2629100" indent="-615321">
              <a:defRPr sz="2403">
                <a:latin typeface="Trebuchet MS" pitchFamily="34" charset="0"/>
              </a:defRPr>
            </a:lvl4pPr>
            <a:lvl5pPr marL="3076606" indent="-447507">
              <a:defRPr sz="240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30" y="18565220"/>
            <a:ext cx="14283756" cy="676014"/>
          </a:xfrm>
          <a:prstGeom prst="rect">
            <a:avLst/>
          </a:prstGeom>
          <a:noFill/>
        </p:spPr>
        <p:txBody>
          <a:bodyPr wrap="square" lIns="63307" tIns="63307" rIns="63307" bIns="63307" anchor="ctr" anchorCtr="0">
            <a:spAutoFit/>
          </a:bodyPr>
          <a:lstStyle>
            <a:lvl1pPr marL="0" indent="0" algn="ctr">
              <a:buNone/>
              <a:defRPr sz="3958"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4" y="19296378"/>
            <a:ext cx="14289232" cy="711207"/>
          </a:xfrm>
          <a:prstGeom prst="rect">
            <a:avLst/>
          </a:prstGeom>
        </p:spPr>
        <p:txBody>
          <a:bodyPr wrap="square" lIns="158267" tIns="158267" rIns="158267" bIns="158267">
            <a:spAutoFit/>
          </a:bodyPr>
          <a:lstStyle>
            <a:lvl1pPr marL="0" indent="0">
              <a:buNone/>
              <a:defRPr sz="2827">
                <a:solidFill>
                  <a:schemeClr val="accent5">
                    <a:lumMod val="50000"/>
                  </a:schemeClr>
                </a:solidFill>
                <a:latin typeface="Times New Roman" panose="02020603050405020304" pitchFamily="18" charset="0"/>
                <a:cs typeface="Times New Roman" panose="02020603050405020304" pitchFamily="18" charset="0"/>
              </a:defRPr>
            </a:lvl1pPr>
            <a:lvl2pPr marL="1454396" indent="-559383">
              <a:defRPr sz="2403">
                <a:latin typeface="Trebuchet MS" pitchFamily="34" charset="0"/>
              </a:defRPr>
            </a:lvl2pPr>
            <a:lvl3pPr marL="2013778" indent="-559383">
              <a:defRPr sz="2403">
                <a:latin typeface="Trebuchet MS" pitchFamily="34" charset="0"/>
              </a:defRPr>
            </a:lvl3pPr>
            <a:lvl4pPr marL="2629100" indent="-615321">
              <a:defRPr sz="2403">
                <a:latin typeface="Trebuchet MS" pitchFamily="34" charset="0"/>
              </a:defRPr>
            </a:lvl4pPr>
            <a:lvl5pPr marL="3076606" indent="-447507">
              <a:defRPr sz="240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5" y="33453026"/>
            <a:ext cx="14276605" cy="676014"/>
          </a:xfrm>
          <a:prstGeom prst="rect">
            <a:avLst/>
          </a:prstGeom>
          <a:noFill/>
        </p:spPr>
        <p:txBody>
          <a:bodyPr wrap="square" lIns="63307" tIns="63307" rIns="63307" bIns="63307" anchor="ctr" anchorCtr="0">
            <a:spAutoFit/>
          </a:bodyPr>
          <a:lstStyle>
            <a:lvl1pPr marL="0" indent="0" algn="ctr">
              <a:buNone/>
              <a:defRPr sz="3958"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30" y="34204185"/>
            <a:ext cx="14283756" cy="711207"/>
          </a:xfrm>
          <a:prstGeom prst="rect">
            <a:avLst/>
          </a:prstGeom>
        </p:spPr>
        <p:txBody>
          <a:bodyPr wrap="square" lIns="158267" tIns="158267" rIns="158267" bIns="158267">
            <a:spAutoFit/>
          </a:bodyPr>
          <a:lstStyle>
            <a:lvl1pPr marL="0" indent="0">
              <a:buNone/>
              <a:defRPr sz="2827">
                <a:solidFill>
                  <a:schemeClr val="accent5">
                    <a:lumMod val="50000"/>
                  </a:schemeClr>
                </a:solidFill>
                <a:latin typeface="Times New Roman" panose="02020603050405020304" pitchFamily="18" charset="0"/>
                <a:cs typeface="Times New Roman" panose="02020603050405020304" pitchFamily="18" charset="0"/>
              </a:defRPr>
            </a:lvl1pPr>
            <a:lvl2pPr marL="1454396" indent="-559383">
              <a:defRPr sz="2403">
                <a:latin typeface="Trebuchet MS" pitchFamily="34" charset="0"/>
              </a:defRPr>
            </a:lvl2pPr>
            <a:lvl3pPr marL="2013778" indent="-559383">
              <a:defRPr sz="2403">
                <a:latin typeface="Trebuchet MS" pitchFamily="34" charset="0"/>
              </a:defRPr>
            </a:lvl3pPr>
            <a:lvl4pPr marL="2629100" indent="-615321">
              <a:defRPr sz="2403">
                <a:latin typeface="Trebuchet MS" pitchFamily="34" charset="0"/>
              </a:defRPr>
            </a:lvl4pPr>
            <a:lvl5pPr marL="3076606" indent="-447507">
              <a:defRPr sz="240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2" y="19275662"/>
            <a:ext cx="14300388" cy="711207"/>
          </a:xfrm>
          <a:prstGeom prst="rect">
            <a:avLst/>
          </a:prstGeom>
        </p:spPr>
        <p:txBody>
          <a:bodyPr wrap="square" lIns="158267" tIns="158267" rIns="158267" bIns="158267">
            <a:spAutoFit/>
          </a:bodyPr>
          <a:lstStyle>
            <a:lvl1pPr marL="0" indent="0">
              <a:buNone/>
              <a:defRPr sz="2827">
                <a:solidFill>
                  <a:schemeClr val="accent5">
                    <a:lumMod val="50000"/>
                  </a:schemeClr>
                </a:solidFill>
                <a:latin typeface="Times New Roman" panose="02020603050405020304" pitchFamily="18" charset="0"/>
                <a:cs typeface="Times New Roman" panose="02020603050405020304" pitchFamily="18" charset="0"/>
              </a:defRPr>
            </a:lvl1pPr>
            <a:lvl2pPr marL="1454396" indent="-559383">
              <a:defRPr sz="2403">
                <a:latin typeface="Trebuchet MS" pitchFamily="34" charset="0"/>
              </a:defRPr>
            </a:lvl2pPr>
            <a:lvl3pPr marL="2013778" indent="-559383">
              <a:defRPr sz="2403">
                <a:latin typeface="Trebuchet MS" pitchFamily="34" charset="0"/>
              </a:defRPr>
            </a:lvl3pPr>
            <a:lvl4pPr marL="2629100" indent="-615321">
              <a:defRPr sz="2403">
                <a:latin typeface="Trebuchet MS" pitchFamily="34" charset="0"/>
              </a:defRPr>
            </a:lvl4pPr>
            <a:lvl5pPr marL="3076606" indent="-447507">
              <a:defRPr sz="240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5025078"/>
            <a:ext cx="22093416" cy="1087558"/>
          </a:xfrm>
          <a:prstGeom prst="rect">
            <a:avLst/>
          </a:prstGeom>
        </p:spPr>
        <p:txBody>
          <a:bodyPr lIns="54681" tIns="27341" rIns="54681" bIns="27341">
            <a:normAutofit/>
          </a:bodyPr>
          <a:lstStyle>
            <a:lvl1pPr marL="0" indent="0" algn="ctr">
              <a:buFontTx/>
              <a:buNone/>
              <a:defRPr sz="6080">
                <a:solidFill>
                  <a:schemeClr val="accent5">
                    <a:lumMod val="50000"/>
                  </a:schemeClr>
                </a:solidFill>
                <a:latin typeface="+mj-lt"/>
              </a:defRPr>
            </a:lvl1pPr>
            <a:lvl2pPr>
              <a:buFontTx/>
              <a:buNone/>
              <a:defRPr sz="6080"/>
            </a:lvl2pPr>
            <a:lvl3pPr>
              <a:buFontTx/>
              <a:buNone/>
              <a:defRPr sz="6080"/>
            </a:lvl3pPr>
            <a:lvl4pPr>
              <a:buFontTx/>
              <a:buNone/>
              <a:defRPr sz="6080"/>
            </a:lvl4pPr>
            <a:lvl5pPr>
              <a:buFontTx/>
              <a:buNone/>
              <a:defRPr sz="608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3160691"/>
            <a:ext cx="22093416" cy="1864384"/>
          </a:xfrm>
          <a:prstGeom prst="rect">
            <a:avLst/>
          </a:prstGeom>
        </p:spPr>
        <p:txBody>
          <a:bodyPr lIns="54681" tIns="27341" rIns="54681" bIns="27341" anchor="t" anchorCtr="1">
            <a:normAutofit/>
          </a:bodyPr>
          <a:lstStyle>
            <a:lvl1pPr marL="0" indent="0" algn="ctr">
              <a:buFontTx/>
              <a:buNone/>
              <a:defRPr sz="9755">
                <a:solidFill>
                  <a:schemeClr val="accent5">
                    <a:lumMod val="50000"/>
                  </a:schemeClr>
                </a:solidFill>
                <a:latin typeface="+mj-lt"/>
              </a:defRPr>
            </a:lvl1pPr>
            <a:lvl2pPr>
              <a:buFontTx/>
              <a:buNone/>
              <a:defRPr sz="6080"/>
            </a:lvl2pPr>
            <a:lvl3pPr>
              <a:buFontTx/>
              <a:buNone/>
              <a:defRPr sz="6080"/>
            </a:lvl3pPr>
            <a:lvl4pPr>
              <a:buFontTx/>
              <a:buNone/>
              <a:defRPr sz="6080"/>
            </a:lvl4pPr>
            <a:lvl5pPr>
              <a:buFontTx/>
              <a:buNone/>
              <a:defRPr sz="608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92941"/>
            <a:ext cx="22093416" cy="2667750"/>
          </a:xfrm>
          <a:prstGeom prst="rect">
            <a:avLst/>
          </a:prstGeom>
        </p:spPr>
        <p:txBody>
          <a:bodyPr lIns="54681" tIns="27341" rIns="54681" bIns="27341" anchor="t" anchorCtr="1">
            <a:normAutofit/>
          </a:bodyPr>
          <a:lstStyle>
            <a:lvl1pPr marL="0" indent="0" algn="ctr">
              <a:buFontTx/>
              <a:buNone/>
              <a:defRPr sz="13996" b="1">
                <a:solidFill>
                  <a:schemeClr val="accent5">
                    <a:lumMod val="50000"/>
                  </a:schemeClr>
                </a:solidFill>
                <a:latin typeface="+mj-lt"/>
              </a:defRPr>
            </a:lvl1pPr>
            <a:lvl2pPr>
              <a:buFontTx/>
              <a:buNone/>
              <a:defRPr sz="6080"/>
            </a:lvl2pPr>
            <a:lvl3pPr>
              <a:buFontTx/>
              <a:buNone/>
              <a:defRPr sz="6080"/>
            </a:lvl3pPr>
            <a:lvl4pPr>
              <a:buFontTx/>
              <a:buNone/>
              <a:defRPr sz="6080"/>
            </a:lvl4pPr>
            <a:lvl5pPr>
              <a:buFontTx/>
              <a:buNone/>
              <a:defRPr sz="6080"/>
            </a:lvl5pPr>
          </a:lstStyle>
          <a:p>
            <a:pPr lvl="0"/>
            <a:r>
              <a:rPr lang="en-US" dirty="0"/>
              <a:t>Click here to add title</a:t>
            </a:r>
          </a:p>
        </p:txBody>
      </p:sp>
    </p:spTree>
    <p:extLst>
      <p:ext uri="{BB962C8B-B14F-4D97-AF65-F5344CB8AC3E}">
        <p14:creationId xmlns:p14="http://schemas.microsoft.com/office/powerpoint/2010/main" val="134230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AAC2E-9503-45BF-A964-F89D68DC18BD}" type="datetimeFigureOut">
              <a:rPr lang="en-AU" smtClean="0"/>
              <a:t>18/11/2021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3AE417-B6E8-41A9-AF08-8D5E60E9EE8E}" type="slidenum">
              <a:rPr lang="en-AU" smtClean="0"/>
              <a:t>‹#›</a:t>
            </a:fld>
            <a:endParaRPr lang="en-AU"/>
          </a:p>
        </p:txBody>
      </p:sp>
    </p:spTree>
    <p:extLst>
      <p:ext uri="{BB962C8B-B14F-4D97-AF65-F5344CB8AC3E}">
        <p14:creationId xmlns:p14="http://schemas.microsoft.com/office/powerpoint/2010/main" val="3253533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AAAC2E-9503-45BF-A964-F89D68DC18BD}" type="datetimeFigureOut">
              <a:rPr lang="en-AU" smtClean="0"/>
              <a:t>18/11/2021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3AE417-B6E8-41A9-AF08-8D5E60E9EE8E}" type="slidenum">
              <a:rPr lang="en-AU" smtClean="0"/>
              <a:t>‹#›</a:t>
            </a:fld>
            <a:endParaRPr lang="en-AU"/>
          </a:p>
        </p:txBody>
      </p:sp>
    </p:spTree>
    <p:extLst>
      <p:ext uri="{BB962C8B-B14F-4D97-AF65-F5344CB8AC3E}">
        <p14:creationId xmlns:p14="http://schemas.microsoft.com/office/powerpoint/2010/main" val="594475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AAAC2E-9503-45BF-A964-F89D68DC18BD}" type="datetimeFigureOut">
              <a:rPr lang="en-AU" smtClean="0"/>
              <a:t>18/11/2021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73AE417-B6E8-41A9-AF08-8D5E60E9EE8E}" type="slidenum">
              <a:rPr lang="en-AU" smtClean="0"/>
              <a:t>‹#›</a:t>
            </a:fld>
            <a:endParaRPr lang="en-AU"/>
          </a:p>
        </p:txBody>
      </p:sp>
    </p:spTree>
    <p:extLst>
      <p:ext uri="{BB962C8B-B14F-4D97-AF65-F5344CB8AC3E}">
        <p14:creationId xmlns:p14="http://schemas.microsoft.com/office/powerpoint/2010/main" val="3900948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AAAC2E-9503-45BF-A964-F89D68DC18BD}" type="datetimeFigureOut">
              <a:rPr lang="en-AU" smtClean="0"/>
              <a:t>18/11/2021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73AE417-B6E8-41A9-AF08-8D5E60E9EE8E}" type="slidenum">
              <a:rPr lang="en-AU" smtClean="0"/>
              <a:t>‹#›</a:t>
            </a:fld>
            <a:endParaRPr lang="en-AU"/>
          </a:p>
        </p:txBody>
      </p:sp>
    </p:spTree>
    <p:extLst>
      <p:ext uri="{BB962C8B-B14F-4D97-AF65-F5344CB8AC3E}">
        <p14:creationId xmlns:p14="http://schemas.microsoft.com/office/powerpoint/2010/main" val="63327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AAAC2E-9503-45BF-A964-F89D68DC18BD}" type="datetimeFigureOut">
              <a:rPr lang="en-AU" smtClean="0"/>
              <a:t>18/11/2021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73AE417-B6E8-41A9-AF08-8D5E60E9EE8E}" type="slidenum">
              <a:rPr lang="en-AU" smtClean="0"/>
              <a:t>‹#›</a:t>
            </a:fld>
            <a:endParaRPr lang="en-AU"/>
          </a:p>
        </p:txBody>
      </p:sp>
    </p:spTree>
    <p:extLst>
      <p:ext uri="{BB962C8B-B14F-4D97-AF65-F5344CB8AC3E}">
        <p14:creationId xmlns:p14="http://schemas.microsoft.com/office/powerpoint/2010/main" val="3120834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AAC2E-9503-45BF-A964-F89D68DC18BD}" type="datetimeFigureOut">
              <a:rPr lang="en-AU" smtClean="0"/>
              <a:t>18/11/2021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73AE417-B6E8-41A9-AF08-8D5E60E9EE8E}" type="slidenum">
              <a:rPr lang="en-AU" smtClean="0"/>
              <a:t>‹#›</a:t>
            </a:fld>
            <a:endParaRPr lang="en-AU"/>
          </a:p>
        </p:txBody>
      </p:sp>
    </p:spTree>
    <p:extLst>
      <p:ext uri="{BB962C8B-B14F-4D97-AF65-F5344CB8AC3E}">
        <p14:creationId xmlns:p14="http://schemas.microsoft.com/office/powerpoint/2010/main" val="38805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16AAAC2E-9503-45BF-A964-F89D68DC18BD}" type="datetimeFigureOut">
              <a:rPr lang="en-AU" smtClean="0"/>
              <a:t>18/11/2021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73AE417-B6E8-41A9-AF08-8D5E60E9EE8E}" type="slidenum">
              <a:rPr lang="en-AU" smtClean="0"/>
              <a:t>‹#›</a:t>
            </a:fld>
            <a:endParaRPr lang="en-AU"/>
          </a:p>
        </p:txBody>
      </p:sp>
    </p:spTree>
    <p:extLst>
      <p:ext uri="{BB962C8B-B14F-4D97-AF65-F5344CB8AC3E}">
        <p14:creationId xmlns:p14="http://schemas.microsoft.com/office/powerpoint/2010/main" val="2044654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16AAAC2E-9503-45BF-A964-F89D68DC18BD}" type="datetimeFigureOut">
              <a:rPr lang="en-AU" smtClean="0"/>
              <a:t>18/11/2021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73AE417-B6E8-41A9-AF08-8D5E60E9EE8E}" type="slidenum">
              <a:rPr lang="en-AU" smtClean="0"/>
              <a:t>‹#›</a:t>
            </a:fld>
            <a:endParaRPr lang="en-AU"/>
          </a:p>
        </p:txBody>
      </p:sp>
    </p:spTree>
    <p:extLst>
      <p:ext uri="{BB962C8B-B14F-4D97-AF65-F5344CB8AC3E}">
        <p14:creationId xmlns:p14="http://schemas.microsoft.com/office/powerpoint/2010/main" val="1515313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16AAAC2E-9503-45BF-A964-F89D68DC18BD}" type="datetimeFigureOut">
              <a:rPr lang="en-AU" smtClean="0"/>
              <a:t>18/11/2021</a:t>
            </a:fld>
            <a:endParaRPr lang="en-AU"/>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473AE417-B6E8-41A9-AF08-8D5E60E9EE8E}" type="slidenum">
              <a:rPr lang="en-AU" smtClean="0"/>
              <a:t>‹#›</a:t>
            </a:fld>
            <a:endParaRPr lang="en-AU"/>
          </a:p>
        </p:txBody>
      </p:sp>
    </p:spTree>
    <p:extLst>
      <p:ext uri="{BB962C8B-B14F-4D97-AF65-F5344CB8AC3E}">
        <p14:creationId xmlns:p14="http://schemas.microsoft.com/office/powerpoint/2010/main" val="245700619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 Placeholder 231"/>
          <p:cNvSpPr>
            <a:spLocks noGrp="1"/>
          </p:cNvSpPr>
          <p:nvPr>
            <p:ph type="body" sz="quarter" idx="10"/>
          </p:nvPr>
        </p:nvSpPr>
        <p:spPr>
          <a:xfrm>
            <a:off x="-5" y="5121464"/>
            <a:ext cx="18343664" cy="6765877"/>
          </a:xfrm>
          <a:noFill/>
        </p:spPr>
        <p:txBody>
          <a:bodyPr/>
          <a:lstStyle/>
          <a:p>
            <a:pPr marL="457200" indent="-457200" algn="just">
              <a:buFont typeface="Wingdings" panose="05000000000000000000" pitchFamily="2" charset="2"/>
              <a:buChar char="q"/>
            </a:pPr>
            <a:r>
              <a:rPr lang="en-US" sz="3110" b="1" dirty="0">
                <a:latin typeface="+mn-lt"/>
              </a:rPr>
              <a:t>Problem: </a:t>
            </a:r>
            <a:r>
              <a:rPr lang="en-US" sz="3110" dirty="0">
                <a:latin typeface="+mn-lt"/>
              </a:rPr>
              <a:t>The automatic detection and interpretation of all roadside signs with text information is a very challenging and difficult problem. The main challenge is to distinguish signs with important information which are similar in shapes, sizes, and colors. </a:t>
            </a:r>
          </a:p>
          <a:p>
            <a:pPr marL="457200" indent="-457200" algn="just">
              <a:buFont typeface="Wingdings" panose="05000000000000000000" pitchFamily="2" charset="2"/>
              <a:buChar char="q"/>
            </a:pPr>
            <a:r>
              <a:rPr lang="en-US" sz="3110" b="1" dirty="0">
                <a:latin typeface="+mn-lt"/>
              </a:rPr>
              <a:t>What is Proposed: </a:t>
            </a:r>
            <a:r>
              <a:rPr lang="en-US" sz="3110" dirty="0">
                <a:latin typeface="+mn-lt"/>
              </a:rPr>
              <a:t>In this research, we offer a multi-stage deep learning-based approach combined with Optical Character Recognition (OCR) for automatic identification and recognition of text in speed limit traffic signs. The proposed technique consists of novel concepts in which deep learning detection and OCR interpretation of attributes is introduced. The technique has been evaluated on real world dataset. A comparison of the data obtained utilizing the proposed approach revealed a significant improvement in speed sign recognition accuracy and misclassifications.</a:t>
            </a:r>
          </a:p>
          <a:p>
            <a:pPr marL="457200" indent="-457200" algn="just">
              <a:buFont typeface="Wingdings" panose="05000000000000000000" pitchFamily="2" charset="2"/>
              <a:buChar char="q"/>
            </a:pPr>
            <a:r>
              <a:rPr lang="en-US" sz="3110" b="1" dirty="0">
                <a:latin typeface="+mn-lt"/>
              </a:rPr>
              <a:t>Data Preparation: </a:t>
            </a:r>
            <a:r>
              <a:rPr lang="en-US" sz="3110" dirty="0">
                <a:latin typeface="+mn-lt"/>
              </a:rPr>
              <a:t>The 549 training images and 106 test images extracted from roadside video data provided by the Department of Transport and Main Roads (DTMR), Queensland, Australia and ARRB have been used to analyze the proposed technique. </a:t>
            </a:r>
            <a:endParaRPr lang="en-AU" sz="3110" dirty="0">
              <a:latin typeface="+mn-lt"/>
            </a:endParaRPr>
          </a:p>
        </p:txBody>
      </p:sp>
      <p:sp>
        <p:nvSpPr>
          <p:cNvPr id="233" name="Text Placeholder 232"/>
          <p:cNvSpPr>
            <a:spLocks noGrp="1"/>
          </p:cNvSpPr>
          <p:nvPr>
            <p:ph type="body" sz="quarter" idx="11"/>
          </p:nvPr>
        </p:nvSpPr>
        <p:spPr>
          <a:xfrm>
            <a:off x="-1" y="4409830"/>
            <a:ext cx="18360000" cy="634828"/>
          </a:xfrm>
          <a:solidFill>
            <a:schemeClr val="accent5">
              <a:lumMod val="60000"/>
              <a:lumOff val="40000"/>
            </a:schemeClr>
          </a:solidFill>
        </p:spPr>
        <p:txBody>
          <a:bodyPr/>
          <a:lstStyle/>
          <a:p>
            <a:r>
              <a:rPr lang="en-US" u="none" dirty="0">
                <a:solidFill>
                  <a:schemeClr val="bg1"/>
                </a:solidFill>
                <a:cs typeface="Times New Roman" panose="02020603050405020304" pitchFamily="18" charset="0"/>
              </a:rPr>
              <a:t>INTRODUCTION</a:t>
            </a:r>
          </a:p>
        </p:txBody>
      </p:sp>
      <p:sp>
        <p:nvSpPr>
          <p:cNvPr id="236" name="Text Placeholder 235"/>
          <p:cNvSpPr>
            <a:spLocks noGrp="1"/>
          </p:cNvSpPr>
          <p:nvPr>
            <p:ph type="body" sz="quarter" idx="20"/>
          </p:nvPr>
        </p:nvSpPr>
        <p:spPr>
          <a:xfrm>
            <a:off x="-4" y="11427665"/>
            <a:ext cx="18359148" cy="633600"/>
          </a:xfrm>
          <a:solidFill>
            <a:schemeClr val="accent5">
              <a:lumMod val="60000"/>
              <a:lumOff val="40000"/>
            </a:schemeClr>
          </a:solidFill>
        </p:spPr>
        <p:txBody>
          <a:bodyPr vert="horz" wrap="square" lIns="63307" tIns="63307" rIns="63307" bIns="63307" rtlCol="0" anchor="ctr" anchorCtr="0">
            <a:spAutoFit/>
          </a:bodyPr>
          <a:lstStyle/>
          <a:p>
            <a:r>
              <a:rPr lang="en-US" u="none" dirty="0">
                <a:solidFill>
                  <a:schemeClr val="bg1"/>
                </a:solidFill>
              </a:rPr>
              <a:t>PROPOSED TECHNIQUE</a:t>
            </a:r>
          </a:p>
        </p:txBody>
      </p:sp>
      <p:sp>
        <p:nvSpPr>
          <p:cNvPr id="240" name="Text Placeholder 239"/>
          <p:cNvSpPr>
            <a:spLocks noGrp="1"/>
          </p:cNvSpPr>
          <p:nvPr>
            <p:ph type="body" sz="quarter" idx="30"/>
          </p:nvPr>
        </p:nvSpPr>
        <p:spPr>
          <a:xfrm>
            <a:off x="18543823" y="41101904"/>
            <a:ext cx="11700653" cy="1611902"/>
          </a:xfrm>
        </p:spPr>
        <p:txBody>
          <a:bodyPr/>
          <a:lstStyle/>
          <a:p>
            <a:pPr lvl="0" algn="just"/>
            <a:r>
              <a:rPr lang="en-US" sz="3110" dirty="0">
                <a:latin typeface="+mn-lt"/>
              </a:rPr>
              <a:t>[1] L. C. Chen, Y. Zhu, G. Papandreou, F. </a:t>
            </a:r>
            <a:r>
              <a:rPr lang="en-US" sz="3110" dirty="0" err="1">
                <a:latin typeface="+mn-lt"/>
              </a:rPr>
              <a:t>Schroff</a:t>
            </a:r>
            <a:r>
              <a:rPr lang="en-US" sz="3110" dirty="0">
                <a:latin typeface="+mn-lt"/>
              </a:rPr>
              <a:t> and H. Adam, “Encoder-decoder with </a:t>
            </a:r>
            <a:r>
              <a:rPr lang="en-US" sz="3110" dirty="0" err="1">
                <a:latin typeface="+mn-lt"/>
              </a:rPr>
              <a:t>atrous</a:t>
            </a:r>
            <a:r>
              <a:rPr lang="en-US" sz="3110" dirty="0">
                <a:latin typeface="+mn-lt"/>
              </a:rPr>
              <a:t> separable convolution for semantic image segmentation,” in Eur. Conf. </a:t>
            </a:r>
            <a:r>
              <a:rPr lang="en-US" sz="3110" dirty="0" err="1">
                <a:latin typeface="+mn-lt"/>
              </a:rPr>
              <a:t>Comput</a:t>
            </a:r>
            <a:r>
              <a:rPr lang="en-US" sz="3110" dirty="0">
                <a:latin typeface="+mn-lt"/>
              </a:rPr>
              <a:t>. Vision (ECCV), 2018.</a:t>
            </a:r>
            <a:endParaRPr lang="en-AU" sz="3110" dirty="0">
              <a:latin typeface="+mn-lt"/>
            </a:endParaRPr>
          </a:p>
        </p:txBody>
      </p:sp>
      <p:sp>
        <p:nvSpPr>
          <p:cNvPr id="283" name="Text Placeholder 282"/>
          <p:cNvSpPr>
            <a:spLocks noGrp="1"/>
          </p:cNvSpPr>
          <p:nvPr>
            <p:ph type="body" sz="quarter" idx="153"/>
          </p:nvPr>
        </p:nvSpPr>
        <p:spPr>
          <a:xfrm>
            <a:off x="8343" y="7504"/>
            <a:ext cx="30266870" cy="1279539"/>
          </a:xfrm>
          <a:solidFill>
            <a:schemeClr val="accent2">
              <a:lumMod val="75000"/>
            </a:schemeClr>
          </a:solidFill>
        </p:spPr>
        <p:txBody>
          <a:bodyPr anchor="ctr">
            <a:normAutofit/>
          </a:bodyPr>
          <a:lstStyle/>
          <a:p>
            <a:r>
              <a:rPr lang="en-US" sz="6600" dirty="0">
                <a:solidFill>
                  <a:schemeClr val="bg1"/>
                </a:solidFill>
              </a:rPr>
              <a:t>Multi-stage Deep Learning Technique for Improving Traffic Sign Recognition </a:t>
            </a:r>
          </a:p>
        </p:txBody>
      </p:sp>
      <p:sp>
        <p:nvSpPr>
          <p:cNvPr id="71" name="Text Placeholder 236">
            <a:extLst>
              <a:ext uri="{FF2B5EF4-FFF2-40B4-BE49-F238E27FC236}">
                <a16:creationId xmlns:a16="http://schemas.microsoft.com/office/drawing/2014/main" id="{E6C7CF28-7803-4102-9474-B73734C67E1B}"/>
              </a:ext>
            </a:extLst>
          </p:cNvPr>
          <p:cNvSpPr txBox="1">
            <a:spLocks/>
          </p:cNvSpPr>
          <p:nvPr/>
        </p:nvSpPr>
        <p:spPr>
          <a:xfrm>
            <a:off x="-6166" y="32002741"/>
            <a:ext cx="18360000" cy="633600"/>
          </a:xfrm>
          <a:prstGeom prst="rect">
            <a:avLst/>
          </a:prstGeom>
          <a:solidFill>
            <a:schemeClr val="accent5">
              <a:lumMod val="60000"/>
              <a:lumOff val="40000"/>
            </a:schemeClr>
          </a:solidFill>
        </p:spPr>
        <p:txBody>
          <a:bodyPr vert="horz" wrap="square" lIns="63307" tIns="63307" rIns="63307" bIns="63307" rtlCol="0" anchor="ctr" anchorCtr="0">
            <a:spAutoFit/>
          </a:bodyPr>
          <a:lstStyle>
            <a:lvl1pPr marL="0" indent="0" algn="ctr" defTabSz="3027487" rtl="0" eaLnBrk="1" latinLnBrk="0" hangingPunct="1">
              <a:lnSpc>
                <a:spcPct val="90000"/>
              </a:lnSpc>
              <a:spcBef>
                <a:spcPts val="3311"/>
              </a:spcBef>
              <a:buFont typeface="Arial" panose="020B0604020202020204" pitchFamily="34" charset="0"/>
              <a:buNone/>
              <a:defRPr sz="3958" b="1" u="sng" kern="1200" baseline="0">
                <a:solidFill>
                  <a:schemeClr val="accent5">
                    <a:lumMod val="50000"/>
                  </a:schemeClr>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r>
              <a:rPr lang="en-US" u="none" dirty="0">
                <a:solidFill>
                  <a:schemeClr val="bg1"/>
                </a:solidFill>
              </a:rPr>
              <a:t>EXPERIMENTAL RESULTS</a:t>
            </a:r>
          </a:p>
        </p:txBody>
      </p:sp>
      <p:sp>
        <p:nvSpPr>
          <p:cNvPr id="72" name="Text Placeholder 237">
            <a:extLst>
              <a:ext uri="{FF2B5EF4-FFF2-40B4-BE49-F238E27FC236}">
                <a16:creationId xmlns:a16="http://schemas.microsoft.com/office/drawing/2014/main" id="{8717B2D5-A2DF-49B0-9AB0-82F5F6258BA1}"/>
              </a:ext>
            </a:extLst>
          </p:cNvPr>
          <p:cNvSpPr txBox="1">
            <a:spLocks/>
          </p:cNvSpPr>
          <p:nvPr/>
        </p:nvSpPr>
        <p:spPr>
          <a:xfrm>
            <a:off x="30736" y="32681505"/>
            <a:ext cx="18350140" cy="9997475"/>
          </a:xfrm>
          <a:prstGeom prst="rect">
            <a:avLst/>
          </a:prstGeom>
          <a:noFill/>
        </p:spPr>
        <p:txBody>
          <a:bodyPr vert="horz" wrap="square" lIns="63307" tIns="63307" rIns="63307" bIns="63307" rtlCol="0" anchor="ctr" anchorCtr="0">
            <a:spAutoFit/>
          </a:bodyPr>
          <a:lstStyle>
            <a:lvl1pPr marL="0" indent="0" algn="ctr" defTabSz="3027487" rtl="0" eaLnBrk="1" latinLnBrk="0" hangingPunct="1">
              <a:lnSpc>
                <a:spcPct val="90000"/>
              </a:lnSpc>
              <a:spcBef>
                <a:spcPts val="3311"/>
              </a:spcBef>
              <a:buFont typeface="Arial" panose="020B0604020202020204" pitchFamily="34" charset="0"/>
              <a:buNone/>
              <a:defRPr sz="3958" b="1" u="sng" kern="1200" baseline="0">
                <a:solidFill>
                  <a:schemeClr val="accent5">
                    <a:lumMod val="50000"/>
                  </a:schemeClr>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457200" indent="-457200" algn="just">
              <a:buFont typeface="Wingdings" panose="05000000000000000000" pitchFamily="2" charset="2"/>
              <a:buChar char="q"/>
            </a:pPr>
            <a:r>
              <a:rPr lang="en-AU" sz="3110" b="0" u="none" dirty="0"/>
              <a:t>We have implemented the proposed approach shown in Fig. 1 in</a:t>
            </a:r>
            <a:r>
              <a:rPr lang="en-US" sz="3110" b="0" u="none" dirty="0"/>
              <a:t> Anaconda environment using Python (version 3.5) and TensorFlow. </a:t>
            </a:r>
            <a:r>
              <a:rPr lang="en-AU" sz="3110" b="0" u="none" dirty="0"/>
              <a:t> </a:t>
            </a:r>
            <a:r>
              <a:rPr lang="en-US" sz="3110" b="0" u="none" dirty="0"/>
              <a:t>Several experiments were carried out on a High-Performance Computing (HPC) facility to validate the proposed technique.</a:t>
            </a:r>
          </a:p>
          <a:p>
            <a:pPr marL="457200" indent="-457200" algn="just">
              <a:buFont typeface="Wingdings" panose="05000000000000000000" pitchFamily="2" charset="2"/>
              <a:buChar char="q"/>
            </a:pPr>
            <a:r>
              <a:rPr lang="en-AU" sz="3110" b="0" u="none" dirty="0"/>
              <a:t>T</a:t>
            </a:r>
            <a:r>
              <a:rPr lang="en-US" sz="3110" b="0" u="none" dirty="0"/>
              <a:t>wo types of experiments (proposed technique with OCR and without OCR) were conducted to assess the effectiveness of the proposed approach. </a:t>
            </a:r>
          </a:p>
          <a:p>
            <a:pPr marL="514350" indent="-514350" algn="just">
              <a:buFont typeface="+mj-lt"/>
              <a:buAutoNum type="arabicPeriod"/>
            </a:pPr>
            <a:r>
              <a:rPr lang="en-US" sz="3110" b="0" u="none" dirty="0"/>
              <a:t>Proposed technique without OCR: A multi-class model with all separate classes including 11 speed signs (total 61 classes) and accuracy for all the 61 attributes were recorded at intervals of 5,000 iterations. The model having comparatively a higher accuracy as well as lower misclassifications was selected as the best model and this model was saved. </a:t>
            </a:r>
          </a:p>
          <a:p>
            <a:pPr marL="514350" indent="-514350" algn="just">
              <a:buFont typeface="+mj-lt"/>
              <a:buAutoNum type="arabicPeriod"/>
            </a:pPr>
            <a:r>
              <a:rPr lang="en-US" sz="3110" b="0" u="none" dirty="0"/>
              <a:t>Proposed technique with OCR: A multi-class model was trained for all the 61 attributes by including all the 11 speed limit signs in one class and all the other attributes in separate classes. The model having comparatively a higher accuracy as well as lower misclassifications was selected as the best model and was saved. </a:t>
            </a:r>
            <a:r>
              <a:rPr lang="en-US" sz="3110" b="0" u="none" dirty="0" err="1"/>
              <a:t>RoI</a:t>
            </a:r>
            <a:r>
              <a:rPr lang="en-US" sz="3110" b="0" u="none" dirty="0"/>
              <a:t> images from corresponding original images were extracted and these </a:t>
            </a:r>
            <a:r>
              <a:rPr lang="en-US" sz="3110" b="0" u="none" dirty="0" err="1"/>
              <a:t>RoI</a:t>
            </a:r>
            <a:r>
              <a:rPr lang="en-US" sz="3110" b="0" u="none" dirty="0"/>
              <a:t> images were passed to an OCR to recognize text in speed limit signs. </a:t>
            </a:r>
          </a:p>
          <a:p>
            <a:pPr marL="514350" indent="-514350" algn="just">
              <a:buFont typeface="Wingdings" panose="05000000000000000000" pitchFamily="2" charset="2"/>
              <a:buChar char="q"/>
            </a:pPr>
            <a:r>
              <a:rPr lang="en-US" sz="3110" b="0" u="none" dirty="0"/>
              <a:t>Fig. 4 shows the best prediction results obtained for some speed limit signs from a multi class model (Prediction 1) and a multi class-based model with one class for all speed limit signs with OCR (Prediction 2).</a:t>
            </a:r>
          </a:p>
          <a:p>
            <a:pPr marL="457200" indent="-457200" algn="just">
              <a:buFont typeface="Wingdings" panose="05000000000000000000" pitchFamily="2" charset="2"/>
              <a:buChar char="q"/>
            </a:pPr>
            <a:r>
              <a:rPr lang="en-AU" sz="3110" b="0" u="none" dirty="0"/>
              <a:t>Following the examples with results, we provide empirical evidence of the classification accuracy and misclassifications of the proposed approach.</a:t>
            </a:r>
          </a:p>
        </p:txBody>
      </p:sp>
      <p:sp>
        <p:nvSpPr>
          <p:cNvPr id="47" name="Text Placeholder 280">
            <a:extLst>
              <a:ext uri="{FF2B5EF4-FFF2-40B4-BE49-F238E27FC236}">
                <a16:creationId xmlns:a16="http://schemas.microsoft.com/office/drawing/2014/main" id="{2DC2A418-10ED-4B69-9899-DFE567AE646C}"/>
              </a:ext>
            </a:extLst>
          </p:cNvPr>
          <p:cNvSpPr txBox="1">
            <a:spLocks/>
          </p:cNvSpPr>
          <p:nvPr/>
        </p:nvSpPr>
        <p:spPr>
          <a:xfrm>
            <a:off x="-1" y="1290918"/>
            <a:ext cx="30275213" cy="3029504"/>
          </a:xfrm>
          <a:prstGeom prst="rect">
            <a:avLst/>
          </a:prstGeom>
          <a:solidFill>
            <a:schemeClr val="accent5">
              <a:lumMod val="50000"/>
            </a:schemeClr>
          </a:solidFill>
        </p:spPr>
        <p:txBody>
          <a:bodyPr vert="horz" lIns="54681" tIns="27341" rIns="54681" bIns="27341" rtlCol="0">
            <a:normAutofit/>
          </a:bodyPr>
          <a:lstStyle>
            <a:lvl1pPr marL="0" indent="0" algn="ctr" defTabSz="3027487" rtl="0" eaLnBrk="1" latinLnBrk="0" hangingPunct="1">
              <a:lnSpc>
                <a:spcPct val="90000"/>
              </a:lnSpc>
              <a:spcBef>
                <a:spcPts val="3311"/>
              </a:spcBef>
              <a:buFontTx/>
              <a:buNone/>
              <a:defRPr sz="6080" kern="1200">
                <a:solidFill>
                  <a:schemeClr val="accent5">
                    <a:lumMod val="50000"/>
                  </a:schemeClr>
                </a:solidFill>
                <a:latin typeface="+mj-lt"/>
                <a:ea typeface="+mn-ea"/>
                <a:cs typeface="+mn-cs"/>
              </a:defRPr>
            </a:lvl1pPr>
            <a:lvl2pPr marL="2270615" indent="-756872" algn="l" defTabSz="3027487" rtl="0" eaLnBrk="1" latinLnBrk="0" hangingPunct="1">
              <a:lnSpc>
                <a:spcPct val="90000"/>
              </a:lnSpc>
              <a:spcBef>
                <a:spcPts val="1655"/>
              </a:spcBef>
              <a:buFontTx/>
              <a:buNone/>
              <a:defRPr sz="6080"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Tx/>
              <a:buNone/>
              <a:defRPr sz="6080"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Tx/>
              <a:buNone/>
              <a:defRPr sz="608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Tx/>
              <a:buNone/>
              <a:defRPr sz="608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lnSpc>
                <a:spcPct val="120000"/>
              </a:lnSpc>
              <a:spcBef>
                <a:spcPts val="0"/>
              </a:spcBef>
            </a:pPr>
            <a:endParaRPr lang="en-US" sz="5091" dirty="0"/>
          </a:p>
        </p:txBody>
      </p:sp>
      <p:sp>
        <p:nvSpPr>
          <p:cNvPr id="48" name="Text Placeholder 280">
            <a:extLst>
              <a:ext uri="{FF2B5EF4-FFF2-40B4-BE49-F238E27FC236}">
                <a16:creationId xmlns:a16="http://schemas.microsoft.com/office/drawing/2014/main" id="{01566B6F-7969-4FDB-AE7F-9136819546BF}"/>
              </a:ext>
            </a:extLst>
          </p:cNvPr>
          <p:cNvSpPr txBox="1">
            <a:spLocks/>
          </p:cNvSpPr>
          <p:nvPr/>
        </p:nvSpPr>
        <p:spPr>
          <a:xfrm>
            <a:off x="-5" y="1367724"/>
            <a:ext cx="8740588" cy="3029504"/>
          </a:xfrm>
          <a:prstGeom prst="rect">
            <a:avLst/>
          </a:prstGeom>
          <a:noFill/>
        </p:spPr>
        <p:txBody>
          <a:bodyPr vert="horz" lIns="54681" tIns="27341" rIns="54681" bIns="27341" rtlCol="0">
            <a:normAutofit fontScale="92500" lnSpcReduction="20000"/>
          </a:bodyPr>
          <a:lstStyle>
            <a:lvl1pPr marL="0" indent="0" algn="ctr" defTabSz="3027487" rtl="0" eaLnBrk="1" latinLnBrk="0" hangingPunct="1">
              <a:lnSpc>
                <a:spcPct val="90000"/>
              </a:lnSpc>
              <a:spcBef>
                <a:spcPts val="3311"/>
              </a:spcBef>
              <a:buFontTx/>
              <a:buNone/>
              <a:defRPr sz="6080" kern="1200">
                <a:solidFill>
                  <a:schemeClr val="accent5">
                    <a:lumMod val="50000"/>
                  </a:schemeClr>
                </a:solidFill>
                <a:latin typeface="+mj-lt"/>
                <a:ea typeface="+mn-ea"/>
                <a:cs typeface="+mn-cs"/>
              </a:defRPr>
            </a:lvl1pPr>
            <a:lvl2pPr marL="2270615" indent="-756872" algn="l" defTabSz="3027487" rtl="0" eaLnBrk="1" latinLnBrk="0" hangingPunct="1">
              <a:lnSpc>
                <a:spcPct val="90000"/>
              </a:lnSpc>
              <a:spcBef>
                <a:spcPts val="1655"/>
              </a:spcBef>
              <a:buFontTx/>
              <a:buNone/>
              <a:defRPr sz="6080"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Tx/>
              <a:buNone/>
              <a:defRPr sz="6080"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Tx/>
              <a:buNone/>
              <a:defRPr sz="608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Tx/>
              <a:buNone/>
              <a:defRPr sz="608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lnSpc>
                <a:spcPct val="120000"/>
              </a:lnSpc>
              <a:spcBef>
                <a:spcPts val="0"/>
              </a:spcBef>
            </a:pPr>
            <a:r>
              <a:rPr lang="en-US" sz="4000" dirty="0">
                <a:solidFill>
                  <a:schemeClr val="bg1"/>
                </a:solidFill>
              </a:rPr>
              <a:t>Pubudu Sanjeewani</a:t>
            </a:r>
          </a:p>
          <a:p>
            <a:pPr>
              <a:lnSpc>
                <a:spcPct val="120000"/>
              </a:lnSpc>
              <a:spcBef>
                <a:spcPts val="0"/>
              </a:spcBef>
            </a:pPr>
            <a:r>
              <a:rPr lang="en-US" sz="4000" dirty="0">
                <a:solidFill>
                  <a:schemeClr val="bg1"/>
                </a:solidFill>
              </a:rPr>
              <a:t>Center for Intelligent Systems</a:t>
            </a:r>
          </a:p>
          <a:p>
            <a:pPr>
              <a:lnSpc>
                <a:spcPct val="120000"/>
              </a:lnSpc>
              <a:spcBef>
                <a:spcPts val="0"/>
              </a:spcBef>
            </a:pPr>
            <a:r>
              <a:rPr lang="en-US" sz="4000" dirty="0">
                <a:solidFill>
                  <a:schemeClr val="bg1"/>
                </a:solidFill>
              </a:rPr>
              <a:t>Central Queensland University</a:t>
            </a:r>
          </a:p>
          <a:p>
            <a:pPr>
              <a:lnSpc>
                <a:spcPct val="120000"/>
              </a:lnSpc>
              <a:spcBef>
                <a:spcPts val="0"/>
              </a:spcBef>
            </a:pPr>
            <a:r>
              <a:rPr lang="en-US" sz="4000" dirty="0">
                <a:solidFill>
                  <a:schemeClr val="bg1"/>
                </a:solidFill>
              </a:rPr>
              <a:t>Brisbane, Australia</a:t>
            </a:r>
          </a:p>
          <a:p>
            <a:pPr>
              <a:lnSpc>
                <a:spcPct val="120000"/>
              </a:lnSpc>
              <a:spcBef>
                <a:spcPts val="0"/>
              </a:spcBef>
            </a:pPr>
            <a:r>
              <a:rPr lang="en-US" sz="4000" u="sng" dirty="0">
                <a:solidFill>
                  <a:schemeClr val="bg1"/>
                </a:solidFill>
              </a:rPr>
              <a:t>p.thihagodagamage@cqu.edu.au</a:t>
            </a:r>
          </a:p>
          <a:p>
            <a:pPr>
              <a:lnSpc>
                <a:spcPct val="120000"/>
              </a:lnSpc>
              <a:spcBef>
                <a:spcPts val="0"/>
              </a:spcBef>
            </a:pPr>
            <a:endParaRPr lang="en-US" sz="5091" dirty="0">
              <a:solidFill>
                <a:schemeClr val="tx1"/>
              </a:solidFill>
            </a:endParaRPr>
          </a:p>
        </p:txBody>
      </p:sp>
      <p:sp>
        <p:nvSpPr>
          <p:cNvPr id="49" name="Text Placeholder 280">
            <a:extLst>
              <a:ext uri="{FF2B5EF4-FFF2-40B4-BE49-F238E27FC236}">
                <a16:creationId xmlns:a16="http://schemas.microsoft.com/office/drawing/2014/main" id="{F774F19C-A165-494D-AF90-A09A3CA57B76}"/>
              </a:ext>
            </a:extLst>
          </p:cNvPr>
          <p:cNvSpPr txBox="1">
            <a:spLocks/>
          </p:cNvSpPr>
          <p:nvPr/>
        </p:nvSpPr>
        <p:spPr>
          <a:xfrm>
            <a:off x="10718933" y="1398531"/>
            <a:ext cx="9103660" cy="3047234"/>
          </a:xfrm>
          <a:prstGeom prst="rect">
            <a:avLst/>
          </a:prstGeom>
          <a:noFill/>
        </p:spPr>
        <p:txBody>
          <a:bodyPr vert="horz" lIns="54681" tIns="27341" rIns="54681" bIns="27341" rtlCol="0">
            <a:normAutofit fontScale="92500" lnSpcReduction="20000"/>
          </a:bodyPr>
          <a:lstStyle>
            <a:lvl1pPr marL="0" indent="0" algn="ctr" defTabSz="3027487" rtl="0" eaLnBrk="1" latinLnBrk="0" hangingPunct="1">
              <a:lnSpc>
                <a:spcPct val="90000"/>
              </a:lnSpc>
              <a:spcBef>
                <a:spcPts val="3311"/>
              </a:spcBef>
              <a:buFontTx/>
              <a:buNone/>
              <a:defRPr sz="6080" kern="1200">
                <a:solidFill>
                  <a:schemeClr val="accent5">
                    <a:lumMod val="50000"/>
                  </a:schemeClr>
                </a:solidFill>
                <a:latin typeface="+mj-lt"/>
                <a:ea typeface="+mn-ea"/>
                <a:cs typeface="+mn-cs"/>
              </a:defRPr>
            </a:lvl1pPr>
            <a:lvl2pPr marL="2270615" indent="-756872" algn="l" defTabSz="3027487" rtl="0" eaLnBrk="1" latinLnBrk="0" hangingPunct="1">
              <a:lnSpc>
                <a:spcPct val="90000"/>
              </a:lnSpc>
              <a:spcBef>
                <a:spcPts val="1655"/>
              </a:spcBef>
              <a:buFontTx/>
              <a:buNone/>
              <a:defRPr sz="6080"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Tx/>
              <a:buNone/>
              <a:defRPr sz="6080"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Tx/>
              <a:buNone/>
              <a:defRPr sz="608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Tx/>
              <a:buNone/>
              <a:defRPr sz="608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lnSpc>
                <a:spcPct val="120000"/>
              </a:lnSpc>
              <a:spcBef>
                <a:spcPts val="0"/>
              </a:spcBef>
            </a:pPr>
            <a:r>
              <a:rPr lang="en-US" sz="4000" dirty="0">
                <a:solidFill>
                  <a:schemeClr val="bg1"/>
                </a:solidFill>
              </a:rPr>
              <a:t>Brijesh Verma</a:t>
            </a:r>
          </a:p>
          <a:p>
            <a:pPr>
              <a:lnSpc>
                <a:spcPct val="120000"/>
              </a:lnSpc>
              <a:spcBef>
                <a:spcPts val="0"/>
              </a:spcBef>
            </a:pPr>
            <a:r>
              <a:rPr lang="en-US" sz="4000" dirty="0">
                <a:solidFill>
                  <a:schemeClr val="bg1"/>
                </a:solidFill>
              </a:rPr>
              <a:t>Center for Intelligent Systems</a:t>
            </a:r>
          </a:p>
          <a:p>
            <a:pPr>
              <a:lnSpc>
                <a:spcPct val="120000"/>
              </a:lnSpc>
              <a:spcBef>
                <a:spcPts val="0"/>
              </a:spcBef>
            </a:pPr>
            <a:r>
              <a:rPr lang="en-US" sz="4000" dirty="0">
                <a:solidFill>
                  <a:schemeClr val="bg1"/>
                </a:solidFill>
              </a:rPr>
              <a:t>Central Queensland University</a:t>
            </a:r>
          </a:p>
          <a:p>
            <a:pPr>
              <a:lnSpc>
                <a:spcPct val="120000"/>
              </a:lnSpc>
              <a:spcBef>
                <a:spcPts val="0"/>
              </a:spcBef>
            </a:pPr>
            <a:r>
              <a:rPr lang="en-US" sz="4000" dirty="0">
                <a:solidFill>
                  <a:schemeClr val="bg1"/>
                </a:solidFill>
              </a:rPr>
              <a:t>Brisbane, Australia</a:t>
            </a:r>
          </a:p>
          <a:p>
            <a:pPr>
              <a:lnSpc>
                <a:spcPct val="120000"/>
              </a:lnSpc>
              <a:spcBef>
                <a:spcPts val="0"/>
              </a:spcBef>
            </a:pPr>
            <a:r>
              <a:rPr lang="en-US" sz="4000" u="sng" dirty="0">
                <a:solidFill>
                  <a:schemeClr val="bg1"/>
                </a:solidFill>
              </a:rPr>
              <a:t>b.verma@cqu.edu.au</a:t>
            </a:r>
          </a:p>
          <a:p>
            <a:pPr>
              <a:lnSpc>
                <a:spcPct val="120000"/>
              </a:lnSpc>
              <a:spcBef>
                <a:spcPts val="0"/>
              </a:spcBef>
            </a:pPr>
            <a:endParaRPr lang="en-US" sz="5091" dirty="0">
              <a:solidFill>
                <a:schemeClr val="tx1"/>
              </a:solidFill>
            </a:endParaRPr>
          </a:p>
        </p:txBody>
      </p:sp>
      <p:sp>
        <p:nvSpPr>
          <p:cNvPr id="50" name="Text Placeholder 280">
            <a:extLst>
              <a:ext uri="{FF2B5EF4-FFF2-40B4-BE49-F238E27FC236}">
                <a16:creationId xmlns:a16="http://schemas.microsoft.com/office/drawing/2014/main" id="{292DC088-C86F-44D0-82DF-764C4D80F73C}"/>
              </a:ext>
            </a:extLst>
          </p:cNvPr>
          <p:cNvSpPr txBox="1">
            <a:spLocks/>
          </p:cNvSpPr>
          <p:nvPr/>
        </p:nvSpPr>
        <p:spPr>
          <a:xfrm>
            <a:off x="21632485" y="1335353"/>
            <a:ext cx="9103660" cy="3047234"/>
          </a:xfrm>
          <a:prstGeom prst="rect">
            <a:avLst/>
          </a:prstGeom>
          <a:noFill/>
        </p:spPr>
        <p:txBody>
          <a:bodyPr vert="horz" lIns="54681" tIns="27341" rIns="54681" bIns="27341" rtlCol="0">
            <a:normAutofit fontScale="92500" lnSpcReduction="20000"/>
          </a:bodyPr>
          <a:lstStyle>
            <a:lvl1pPr marL="0" indent="0" algn="ctr" defTabSz="3027487" rtl="0" eaLnBrk="1" latinLnBrk="0" hangingPunct="1">
              <a:lnSpc>
                <a:spcPct val="90000"/>
              </a:lnSpc>
              <a:spcBef>
                <a:spcPts val="3311"/>
              </a:spcBef>
              <a:buFontTx/>
              <a:buNone/>
              <a:defRPr sz="6080" kern="1200">
                <a:solidFill>
                  <a:schemeClr val="accent5">
                    <a:lumMod val="50000"/>
                  </a:schemeClr>
                </a:solidFill>
                <a:latin typeface="+mj-lt"/>
                <a:ea typeface="+mn-ea"/>
                <a:cs typeface="+mn-cs"/>
              </a:defRPr>
            </a:lvl1pPr>
            <a:lvl2pPr marL="2270615" indent="-756872" algn="l" defTabSz="3027487" rtl="0" eaLnBrk="1" latinLnBrk="0" hangingPunct="1">
              <a:lnSpc>
                <a:spcPct val="90000"/>
              </a:lnSpc>
              <a:spcBef>
                <a:spcPts val="1655"/>
              </a:spcBef>
              <a:buFontTx/>
              <a:buNone/>
              <a:defRPr sz="6080"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Tx/>
              <a:buNone/>
              <a:defRPr sz="6080"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Tx/>
              <a:buNone/>
              <a:defRPr sz="608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Tx/>
              <a:buNone/>
              <a:defRPr sz="608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lnSpc>
                <a:spcPct val="120000"/>
              </a:lnSpc>
              <a:spcBef>
                <a:spcPts val="0"/>
              </a:spcBef>
            </a:pPr>
            <a:r>
              <a:rPr lang="en-US" sz="4000" dirty="0">
                <a:solidFill>
                  <a:schemeClr val="bg1"/>
                </a:solidFill>
              </a:rPr>
              <a:t>Joseph Affum</a:t>
            </a:r>
          </a:p>
          <a:p>
            <a:pPr>
              <a:lnSpc>
                <a:spcPct val="120000"/>
              </a:lnSpc>
              <a:spcBef>
                <a:spcPts val="0"/>
              </a:spcBef>
            </a:pPr>
            <a:r>
              <a:rPr lang="en-US" sz="4000" dirty="0">
                <a:solidFill>
                  <a:schemeClr val="bg1"/>
                </a:solidFill>
              </a:rPr>
              <a:t>Transport Safety</a:t>
            </a:r>
          </a:p>
          <a:p>
            <a:pPr>
              <a:lnSpc>
                <a:spcPct val="120000"/>
              </a:lnSpc>
              <a:spcBef>
                <a:spcPts val="0"/>
              </a:spcBef>
            </a:pPr>
            <a:r>
              <a:rPr lang="en-US" sz="4000" dirty="0">
                <a:solidFill>
                  <a:schemeClr val="bg1"/>
                </a:solidFill>
              </a:rPr>
              <a:t>Australian Road Research Board (ARRB)</a:t>
            </a:r>
          </a:p>
          <a:p>
            <a:pPr>
              <a:lnSpc>
                <a:spcPct val="120000"/>
              </a:lnSpc>
              <a:spcBef>
                <a:spcPts val="0"/>
              </a:spcBef>
            </a:pPr>
            <a:r>
              <a:rPr lang="en-US" sz="4000" dirty="0">
                <a:solidFill>
                  <a:schemeClr val="bg1"/>
                </a:solidFill>
              </a:rPr>
              <a:t>Brisbane, Australia</a:t>
            </a:r>
          </a:p>
          <a:p>
            <a:pPr>
              <a:lnSpc>
                <a:spcPct val="120000"/>
              </a:lnSpc>
              <a:spcBef>
                <a:spcPts val="0"/>
              </a:spcBef>
            </a:pPr>
            <a:r>
              <a:rPr lang="en-US" sz="4000" u="sng" dirty="0">
                <a:solidFill>
                  <a:schemeClr val="bg1"/>
                </a:solidFill>
              </a:rPr>
              <a:t>Joseph.affum@arrb.com.au</a:t>
            </a:r>
          </a:p>
          <a:p>
            <a:pPr>
              <a:lnSpc>
                <a:spcPct val="120000"/>
              </a:lnSpc>
              <a:spcBef>
                <a:spcPts val="0"/>
              </a:spcBef>
            </a:pPr>
            <a:endParaRPr lang="en-US" sz="5091" dirty="0">
              <a:solidFill>
                <a:schemeClr val="tx1"/>
              </a:solidFill>
            </a:endParaRPr>
          </a:p>
        </p:txBody>
      </p:sp>
      <p:pic>
        <p:nvPicPr>
          <p:cNvPr id="51" name="Picture 50">
            <a:extLst>
              <a:ext uri="{FF2B5EF4-FFF2-40B4-BE49-F238E27FC236}">
                <a16:creationId xmlns:a16="http://schemas.microsoft.com/office/drawing/2014/main" id="{B2E81EAD-A3E1-44C4-8D61-422A40A2AE15}"/>
              </a:ext>
            </a:extLst>
          </p:cNvPr>
          <p:cNvPicPr>
            <a:picLocks noChangeAspect="1"/>
          </p:cNvPicPr>
          <p:nvPr/>
        </p:nvPicPr>
        <p:blipFill>
          <a:blip r:embed="rId3"/>
          <a:stretch>
            <a:fillRect/>
          </a:stretch>
        </p:blipFill>
        <p:spPr>
          <a:xfrm>
            <a:off x="13911" y="14985726"/>
            <a:ext cx="18359149" cy="9341420"/>
          </a:xfrm>
          <a:prstGeom prst="rect">
            <a:avLst/>
          </a:prstGeom>
          <a:ln>
            <a:solidFill>
              <a:schemeClr val="bg2"/>
            </a:solidFill>
          </a:ln>
        </p:spPr>
      </p:pic>
      <p:pic>
        <p:nvPicPr>
          <p:cNvPr id="53" name="Picture 52" descr="A picture containing text&#10;&#10;Description automatically generated">
            <a:extLst>
              <a:ext uri="{FF2B5EF4-FFF2-40B4-BE49-F238E27FC236}">
                <a16:creationId xmlns:a16="http://schemas.microsoft.com/office/drawing/2014/main" id="{AEAA3558-BEDB-4E8A-A36D-5B565F03CB8B}"/>
              </a:ext>
            </a:extLst>
          </p:cNvPr>
          <p:cNvPicPr>
            <a:picLocks noChangeAspect="1"/>
          </p:cNvPicPr>
          <p:nvPr/>
        </p:nvPicPr>
        <p:blipFill>
          <a:blip r:embed="rId4"/>
          <a:stretch>
            <a:fillRect/>
          </a:stretch>
        </p:blipFill>
        <p:spPr>
          <a:xfrm>
            <a:off x="9839975" y="26164171"/>
            <a:ext cx="8533086" cy="5316003"/>
          </a:xfrm>
          <a:prstGeom prst="rect">
            <a:avLst/>
          </a:prstGeom>
        </p:spPr>
      </p:pic>
      <p:pic>
        <p:nvPicPr>
          <p:cNvPr id="54" name="Picture 53" descr="A picture containing text, tent&#10;&#10;Description automatically generated">
            <a:extLst>
              <a:ext uri="{FF2B5EF4-FFF2-40B4-BE49-F238E27FC236}">
                <a16:creationId xmlns:a16="http://schemas.microsoft.com/office/drawing/2014/main" id="{33A542EC-382D-43BA-A2A5-D2AFFE950972}"/>
              </a:ext>
            </a:extLst>
          </p:cNvPr>
          <p:cNvPicPr>
            <a:picLocks noChangeAspect="1"/>
          </p:cNvPicPr>
          <p:nvPr/>
        </p:nvPicPr>
        <p:blipFill>
          <a:blip r:embed="rId5"/>
          <a:stretch>
            <a:fillRect/>
          </a:stretch>
        </p:blipFill>
        <p:spPr>
          <a:xfrm>
            <a:off x="18972224" y="4351092"/>
            <a:ext cx="10862733" cy="4058481"/>
          </a:xfrm>
          <a:prstGeom prst="rect">
            <a:avLst/>
          </a:prstGeom>
        </p:spPr>
      </p:pic>
      <p:pic>
        <p:nvPicPr>
          <p:cNvPr id="55" name="Picture 54">
            <a:extLst>
              <a:ext uri="{FF2B5EF4-FFF2-40B4-BE49-F238E27FC236}">
                <a16:creationId xmlns:a16="http://schemas.microsoft.com/office/drawing/2014/main" id="{699B41CC-86D0-44C6-A504-12F9DDF99DE0}"/>
              </a:ext>
            </a:extLst>
          </p:cNvPr>
          <p:cNvPicPr>
            <a:picLocks noChangeAspect="1"/>
          </p:cNvPicPr>
          <p:nvPr/>
        </p:nvPicPr>
        <p:blipFill>
          <a:blip r:embed="rId6"/>
          <a:stretch>
            <a:fillRect/>
          </a:stretch>
        </p:blipFill>
        <p:spPr>
          <a:xfrm>
            <a:off x="20245029" y="11484216"/>
            <a:ext cx="8177350" cy="4280094"/>
          </a:xfrm>
          <a:prstGeom prst="rect">
            <a:avLst/>
          </a:prstGeom>
        </p:spPr>
      </p:pic>
      <p:graphicFrame>
        <p:nvGraphicFramePr>
          <p:cNvPr id="29" name="Table 28">
            <a:extLst>
              <a:ext uri="{FF2B5EF4-FFF2-40B4-BE49-F238E27FC236}">
                <a16:creationId xmlns:a16="http://schemas.microsoft.com/office/drawing/2014/main" id="{3D67E655-9886-43B6-AAE6-4EA4A88C7963}"/>
              </a:ext>
            </a:extLst>
          </p:cNvPr>
          <p:cNvGraphicFramePr>
            <a:graphicFrameLocks noGrp="1"/>
          </p:cNvGraphicFramePr>
          <p:nvPr>
            <p:extLst>
              <p:ext uri="{D42A27DB-BD31-4B8C-83A1-F6EECF244321}">
                <p14:modId xmlns:p14="http://schemas.microsoft.com/office/powerpoint/2010/main" val="1431917799"/>
              </p:ext>
            </p:extLst>
          </p:nvPr>
        </p:nvGraphicFramePr>
        <p:xfrm>
          <a:off x="19722491" y="18894014"/>
          <a:ext cx="9425978" cy="7109460"/>
        </p:xfrm>
        <a:graphic>
          <a:graphicData uri="http://schemas.openxmlformats.org/drawingml/2006/table">
            <a:tbl>
              <a:tblPr>
                <a:tableStyleId>{22838BEF-8BB2-4498-84A7-C5851F593DF1}</a:tableStyleId>
              </a:tblPr>
              <a:tblGrid>
                <a:gridCol w="2534973">
                  <a:extLst>
                    <a:ext uri="{9D8B030D-6E8A-4147-A177-3AD203B41FA5}">
                      <a16:colId xmlns:a16="http://schemas.microsoft.com/office/drawing/2014/main" val="2228944993"/>
                    </a:ext>
                  </a:extLst>
                </a:gridCol>
                <a:gridCol w="1831786">
                  <a:extLst>
                    <a:ext uri="{9D8B030D-6E8A-4147-A177-3AD203B41FA5}">
                      <a16:colId xmlns:a16="http://schemas.microsoft.com/office/drawing/2014/main" val="1158913772"/>
                    </a:ext>
                  </a:extLst>
                </a:gridCol>
                <a:gridCol w="3227433">
                  <a:extLst>
                    <a:ext uri="{9D8B030D-6E8A-4147-A177-3AD203B41FA5}">
                      <a16:colId xmlns:a16="http://schemas.microsoft.com/office/drawing/2014/main" val="4279141523"/>
                    </a:ext>
                  </a:extLst>
                </a:gridCol>
                <a:gridCol w="1831786">
                  <a:extLst>
                    <a:ext uri="{9D8B030D-6E8A-4147-A177-3AD203B41FA5}">
                      <a16:colId xmlns:a16="http://schemas.microsoft.com/office/drawing/2014/main" val="4130603950"/>
                    </a:ext>
                  </a:extLst>
                </a:gridCol>
              </a:tblGrid>
              <a:tr h="152400">
                <a:tc rowSpan="2">
                  <a:txBody>
                    <a:bodyPr/>
                    <a:lstStyle/>
                    <a:p>
                      <a:pPr algn="ctr"/>
                      <a:r>
                        <a:rPr lang="en-US" sz="3110" dirty="0">
                          <a:effectLst/>
                        </a:rPr>
                        <a:t>Speed Limit</a:t>
                      </a:r>
                      <a:endParaRPr lang="en-AU" sz="3110" dirty="0">
                        <a:effectLst/>
                        <a:latin typeface="Times New Roman" panose="02020603050405020304" pitchFamily="18" charset="0"/>
                        <a:ea typeface="SimSun" panose="02010600030101010101" pitchFamily="2" charset="-122"/>
                      </a:endParaRPr>
                    </a:p>
                  </a:txBody>
                  <a:tcPr marL="68580" marR="68580" marT="0" marB="0" anchor="ctr"/>
                </a:tc>
                <a:tc gridSpan="2">
                  <a:txBody>
                    <a:bodyPr/>
                    <a:lstStyle/>
                    <a:p>
                      <a:pPr algn="ctr"/>
                      <a:r>
                        <a:rPr lang="en-US" sz="3110" dirty="0">
                          <a:effectLst/>
                        </a:rPr>
                        <a:t>Attribute wise accuracy (%) without OCR</a:t>
                      </a:r>
                      <a:endParaRPr lang="en-AU" sz="3110" b="1" i="1" dirty="0">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endParaRPr lang="en-AU"/>
                    </a:p>
                  </a:txBody>
                  <a:tcPr/>
                </a:tc>
                <a:tc>
                  <a:txBody>
                    <a:bodyPr/>
                    <a:lstStyle/>
                    <a:p>
                      <a:pPr algn="ctr"/>
                      <a:r>
                        <a:rPr lang="en-US" sz="3110" dirty="0">
                          <a:effectLst/>
                        </a:rPr>
                        <a:t>Proposed technique with OCR</a:t>
                      </a:r>
                      <a:endParaRPr lang="en-AU" sz="3110" b="1" i="1"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752329419"/>
                  </a:ext>
                </a:extLst>
              </a:tr>
              <a:tr h="152400">
                <a:tc vMerge="1">
                  <a:txBody>
                    <a:bodyPr/>
                    <a:lstStyle/>
                    <a:p>
                      <a:endParaRPr lang="en-AU"/>
                    </a:p>
                  </a:txBody>
                  <a:tcPr/>
                </a:tc>
                <a:tc>
                  <a:txBody>
                    <a:bodyPr/>
                    <a:lstStyle/>
                    <a:p>
                      <a:pPr algn="ctr"/>
                      <a:r>
                        <a:rPr lang="en-US" sz="3110">
                          <a:effectLst/>
                        </a:rPr>
                        <a:t>FCN8</a:t>
                      </a:r>
                      <a:endParaRPr lang="en-AU" sz="3110" b="1" i="1">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dirty="0">
                          <a:effectLst/>
                        </a:rPr>
                        <a:t>DeepLabV3+ [1]</a:t>
                      </a:r>
                      <a:endParaRPr lang="en-AU" sz="311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3110">
                          <a:effectLst/>
                        </a:rPr>
                        <a:t>FCN8</a:t>
                      </a:r>
                      <a:endParaRPr lang="en-AU" sz="3110" b="1" i="1">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60860518"/>
                  </a:ext>
                </a:extLst>
              </a:tr>
              <a:tr h="203200">
                <a:tc>
                  <a:txBody>
                    <a:bodyPr/>
                    <a:lstStyle/>
                    <a:p>
                      <a:pPr algn="just"/>
                      <a:r>
                        <a:rPr lang="en-US" sz="3110">
                          <a:effectLst/>
                        </a:rPr>
                        <a:t>Sign 10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dirty="0">
                          <a:effectLst/>
                        </a:rPr>
                        <a:t>50.00</a:t>
                      </a:r>
                      <a:endParaRPr lang="en-AU" sz="311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a:effectLst/>
                        </a:rPr>
                        <a:t>0.00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b="1" dirty="0">
                          <a:effectLst/>
                        </a:rPr>
                        <a:t>50.00</a:t>
                      </a:r>
                      <a:endParaRPr lang="en-AU" sz="3110" b="1"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048452340"/>
                  </a:ext>
                </a:extLst>
              </a:tr>
              <a:tr h="203200">
                <a:tc>
                  <a:txBody>
                    <a:bodyPr/>
                    <a:lstStyle/>
                    <a:p>
                      <a:pPr algn="just"/>
                      <a:r>
                        <a:rPr lang="en-US" sz="3110">
                          <a:effectLst/>
                        </a:rPr>
                        <a:t>Sign 20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a:effectLst/>
                        </a:rPr>
                        <a:t>33.34</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a:effectLst/>
                        </a:rPr>
                        <a:t>0.00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b="1" dirty="0">
                          <a:effectLst/>
                        </a:rPr>
                        <a:t>100.00</a:t>
                      </a:r>
                      <a:endParaRPr lang="en-AU" sz="3110" b="1"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187578878"/>
                  </a:ext>
                </a:extLst>
              </a:tr>
              <a:tr h="203200">
                <a:tc>
                  <a:txBody>
                    <a:bodyPr/>
                    <a:lstStyle/>
                    <a:p>
                      <a:pPr algn="just"/>
                      <a:r>
                        <a:rPr lang="en-US" sz="3110">
                          <a:effectLst/>
                        </a:rPr>
                        <a:t>Sign 30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a:effectLst/>
                        </a:rPr>
                        <a:t>0.00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dirty="0">
                          <a:effectLst/>
                        </a:rPr>
                        <a:t>0.00</a:t>
                      </a:r>
                      <a:endParaRPr lang="en-AU" sz="311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b="1" dirty="0">
                          <a:effectLst/>
                        </a:rPr>
                        <a:t>100.00</a:t>
                      </a:r>
                      <a:endParaRPr lang="en-AU" sz="3110" b="1"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017018801"/>
                  </a:ext>
                </a:extLst>
              </a:tr>
              <a:tr h="203200">
                <a:tc>
                  <a:txBody>
                    <a:bodyPr/>
                    <a:lstStyle/>
                    <a:p>
                      <a:pPr algn="just"/>
                      <a:r>
                        <a:rPr lang="en-US" sz="3110">
                          <a:effectLst/>
                        </a:rPr>
                        <a:t>Sign 40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a:effectLst/>
                        </a:rPr>
                        <a:t>33.34</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a:effectLst/>
                        </a:rPr>
                        <a:t>66.69</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b="1">
                          <a:effectLst/>
                        </a:rPr>
                        <a:t>100.00</a:t>
                      </a:r>
                      <a:endParaRPr lang="en-AU" sz="3110" b="1">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608443371"/>
                  </a:ext>
                </a:extLst>
              </a:tr>
              <a:tr h="203200">
                <a:tc>
                  <a:txBody>
                    <a:bodyPr/>
                    <a:lstStyle/>
                    <a:p>
                      <a:pPr algn="just"/>
                      <a:r>
                        <a:rPr lang="en-US" sz="3110">
                          <a:effectLst/>
                        </a:rPr>
                        <a:t>Sign 50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a:effectLst/>
                        </a:rPr>
                        <a:t>0.00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dirty="0">
                          <a:effectLst/>
                        </a:rPr>
                        <a:t>25.00</a:t>
                      </a:r>
                      <a:endParaRPr lang="en-AU" sz="311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b="1" dirty="0">
                          <a:effectLst/>
                        </a:rPr>
                        <a:t>50.00</a:t>
                      </a:r>
                      <a:endParaRPr lang="en-AU" sz="3110" b="1"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798247755"/>
                  </a:ext>
                </a:extLst>
              </a:tr>
              <a:tr h="203200">
                <a:tc>
                  <a:txBody>
                    <a:bodyPr/>
                    <a:lstStyle/>
                    <a:p>
                      <a:pPr algn="just"/>
                      <a:r>
                        <a:rPr lang="en-US" sz="3110">
                          <a:effectLst/>
                        </a:rPr>
                        <a:t>Sign 60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a:effectLst/>
                        </a:rPr>
                        <a:t>66.69</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dirty="0">
                          <a:effectLst/>
                        </a:rPr>
                        <a:t>80.00</a:t>
                      </a:r>
                      <a:endParaRPr lang="en-AU" sz="311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b="1" dirty="0">
                          <a:effectLst/>
                        </a:rPr>
                        <a:t>83.33</a:t>
                      </a:r>
                      <a:endParaRPr lang="en-AU" sz="3110" b="1"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734698547"/>
                  </a:ext>
                </a:extLst>
              </a:tr>
              <a:tr h="203200">
                <a:tc>
                  <a:txBody>
                    <a:bodyPr/>
                    <a:lstStyle/>
                    <a:p>
                      <a:pPr algn="just"/>
                      <a:r>
                        <a:rPr lang="en-US" sz="3110">
                          <a:effectLst/>
                        </a:rPr>
                        <a:t>Sign 70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a:effectLst/>
                        </a:rPr>
                        <a:t>14.29</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dirty="0">
                          <a:effectLst/>
                        </a:rPr>
                        <a:t>28.58</a:t>
                      </a:r>
                      <a:endParaRPr lang="en-AU" sz="311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b="1" dirty="0">
                          <a:effectLst/>
                        </a:rPr>
                        <a:t>42.86</a:t>
                      </a:r>
                      <a:endParaRPr lang="en-AU" sz="3110" b="1"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34490130"/>
                  </a:ext>
                </a:extLst>
              </a:tr>
              <a:tr h="203200">
                <a:tc>
                  <a:txBody>
                    <a:bodyPr/>
                    <a:lstStyle/>
                    <a:p>
                      <a:pPr algn="just"/>
                      <a:r>
                        <a:rPr lang="en-US" sz="3110">
                          <a:effectLst/>
                        </a:rPr>
                        <a:t>Sign 80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a:effectLst/>
                        </a:rPr>
                        <a:t>100.00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dirty="0">
                          <a:effectLst/>
                        </a:rPr>
                        <a:t>75.00</a:t>
                      </a:r>
                      <a:endParaRPr lang="en-AU" sz="311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b="1" dirty="0">
                          <a:effectLst/>
                        </a:rPr>
                        <a:t>50.00</a:t>
                      </a:r>
                      <a:endParaRPr lang="en-AU" sz="3110" b="1"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382898047"/>
                  </a:ext>
                </a:extLst>
              </a:tr>
              <a:tr h="203200">
                <a:tc>
                  <a:txBody>
                    <a:bodyPr/>
                    <a:lstStyle/>
                    <a:p>
                      <a:pPr algn="just"/>
                      <a:r>
                        <a:rPr lang="en-US" sz="3110">
                          <a:effectLst/>
                        </a:rPr>
                        <a:t>Sign 90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a:effectLst/>
                        </a:rPr>
                        <a:t>50.00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dirty="0">
                          <a:effectLst/>
                        </a:rPr>
                        <a:t>50.00</a:t>
                      </a:r>
                      <a:endParaRPr lang="en-AU" sz="311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b="1" dirty="0">
                          <a:effectLst/>
                        </a:rPr>
                        <a:t>100.00</a:t>
                      </a:r>
                      <a:endParaRPr lang="en-AU" sz="3110" b="1"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987359267"/>
                  </a:ext>
                </a:extLst>
              </a:tr>
              <a:tr h="203200">
                <a:tc>
                  <a:txBody>
                    <a:bodyPr/>
                    <a:lstStyle/>
                    <a:p>
                      <a:pPr algn="just"/>
                      <a:r>
                        <a:rPr lang="en-US" sz="3110">
                          <a:effectLst/>
                        </a:rPr>
                        <a:t>Sign 100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a:effectLst/>
                        </a:rPr>
                        <a:t>75.00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a:effectLst/>
                        </a:rPr>
                        <a:t>75.00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b="1" dirty="0">
                          <a:effectLst/>
                        </a:rPr>
                        <a:t>50.00</a:t>
                      </a:r>
                      <a:endParaRPr lang="en-AU" sz="3110" b="1"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57359795"/>
                  </a:ext>
                </a:extLst>
              </a:tr>
              <a:tr h="203200">
                <a:tc>
                  <a:txBody>
                    <a:bodyPr/>
                    <a:lstStyle/>
                    <a:p>
                      <a:pPr algn="just"/>
                      <a:r>
                        <a:rPr lang="en-US" sz="3110">
                          <a:effectLst/>
                        </a:rPr>
                        <a:t>Sign 110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a:effectLst/>
                        </a:rPr>
                        <a:t>50.00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dirty="0">
                          <a:effectLst/>
                        </a:rPr>
                        <a:t>100.00</a:t>
                      </a:r>
                      <a:endParaRPr lang="en-AU" sz="311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b="1" dirty="0">
                          <a:effectLst/>
                        </a:rPr>
                        <a:t>100.00</a:t>
                      </a:r>
                      <a:endParaRPr lang="en-AU" sz="3110" b="1"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543416780"/>
                  </a:ext>
                </a:extLst>
              </a:tr>
            </a:tbl>
          </a:graphicData>
        </a:graphic>
      </p:graphicFrame>
      <p:graphicFrame>
        <p:nvGraphicFramePr>
          <p:cNvPr id="30" name="Table 29">
            <a:extLst>
              <a:ext uri="{FF2B5EF4-FFF2-40B4-BE49-F238E27FC236}">
                <a16:creationId xmlns:a16="http://schemas.microsoft.com/office/drawing/2014/main" id="{95D1E055-3AE2-46A4-AA04-72AB89BE8127}"/>
              </a:ext>
            </a:extLst>
          </p:cNvPr>
          <p:cNvGraphicFramePr>
            <a:graphicFrameLocks noGrp="1"/>
          </p:cNvGraphicFramePr>
          <p:nvPr>
            <p:extLst>
              <p:ext uri="{D42A27DB-BD31-4B8C-83A1-F6EECF244321}">
                <p14:modId xmlns:p14="http://schemas.microsoft.com/office/powerpoint/2010/main" val="4219449708"/>
              </p:ext>
            </p:extLst>
          </p:nvPr>
        </p:nvGraphicFramePr>
        <p:xfrm>
          <a:off x="19701226" y="26672157"/>
          <a:ext cx="9425979" cy="7109460"/>
        </p:xfrm>
        <a:graphic>
          <a:graphicData uri="http://schemas.openxmlformats.org/drawingml/2006/table">
            <a:tbl>
              <a:tblPr>
                <a:tableStyleId>{8A107856-5554-42FB-B03E-39F5DBC370BA}</a:tableStyleId>
              </a:tblPr>
              <a:tblGrid>
                <a:gridCol w="3342590">
                  <a:extLst>
                    <a:ext uri="{9D8B030D-6E8A-4147-A177-3AD203B41FA5}">
                      <a16:colId xmlns:a16="http://schemas.microsoft.com/office/drawing/2014/main" val="3234665364"/>
                    </a:ext>
                  </a:extLst>
                </a:gridCol>
                <a:gridCol w="2823688">
                  <a:extLst>
                    <a:ext uri="{9D8B030D-6E8A-4147-A177-3AD203B41FA5}">
                      <a16:colId xmlns:a16="http://schemas.microsoft.com/office/drawing/2014/main" val="635719277"/>
                    </a:ext>
                  </a:extLst>
                </a:gridCol>
                <a:gridCol w="3259701">
                  <a:extLst>
                    <a:ext uri="{9D8B030D-6E8A-4147-A177-3AD203B41FA5}">
                      <a16:colId xmlns:a16="http://schemas.microsoft.com/office/drawing/2014/main" val="383241299"/>
                    </a:ext>
                  </a:extLst>
                </a:gridCol>
              </a:tblGrid>
              <a:tr h="152400">
                <a:tc rowSpan="2">
                  <a:txBody>
                    <a:bodyPr/>
                    <a:lstStyle/>
                    <a:p>
                      <a:pPr algn="ctr"/>
                      <a:r>
                        <a:rPr lang="en-US" sz="3110" dirty="0">
                          <a:effectLst/>
                        </a:rPr>
                        <a:t>Speed Limit</a:t>
                      </a:r>
                      <a:endParaRPr lang="en-AU" sz="3110" dirty="0">
                        <a:effectLst/>
                        <a:latin typeface="Times New Roman" panose="02020603050405020304" pitchFamily="18" charset="0"/>
                        <a:ea typeface="SimSun" panose="02010600030101010101" pitchFamily="2" charset="-122"/>
                      </a:endParaRPr>
                    </a:p>
                  </a:txBody>
                  <a:tcPr marL="68580" marR="68580" marT="0" marB="0" anchor="ctr"/>
                </a:tc>
                <a:tc gridSpan="2">
                  <a:txBody>
                    <a:bodyPr/>
                    <a:lstStyle/>
                    <a:p>
                      <a:pPr algn="ctr"/>
                      <a:r>
                        <a:rPr lang="en-US" sz="3110" dirty="0">
                          <a:effectLst/>
                        </a:rPr>
                        <a:t>Misclassifications (%)</a:t>
                      </a:r>
                      <a:endParaRPr lang="en-AU" sz="3110" b="1" i="1" dirty="0">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endParaRPr lang="en-AU"/>
                    </a:p>
                  </a:txBody>
                  <a:tcPr/>
                </a:tc>
                <a:extLst>
                  <a:ext uri="{0D108BD9-81ED-4DB2-BD59-A6C34878D82A}">
                    <a16:rowId xmlns:a16="http://schemas.microsoft.com/office/drawing/2014/main" val="1783691964"/>
                  </a:ext>
                </a:extLst>
              </a:tr>
              <a:tr h="152400">
                <a:tc vMerge="1">
                  <a:txBody>
                    <a:bodyPr/>
                    <a:lstStyle/>
                    <a:p>
                      <a:endParaRPr lang="en-AU"/>
                    </a:p>
                  </a:txBody>
                  <a:tcPr/>
                </a:tc>
                <a:tc>
                  <a:txBody>
                    <a:bodyPr/>
                    <a:lstStyle/>
                    <a:p>
                      <a:pPr algn="ctr"/>
                      <a:r>
                        <a:rPr lang="en-US" sz="3110" dirty="0">
                          <a:effectLst/>
                        </a:rPr>
                        <a:t>Proposed technique without OCR</a:t>
                      </a:r>
                      <a:endParaRPr lang="en-AU" sz="3110" b="1" i="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3110" dirty="0">
                          <a:effectLst/>
                        </a:rPr>
                        <a:t>Proposed technique with OCR</a:t>
                      </a:r>
                      <a:endParaRPr lang="en-AU" sz="3110" b="1" i="1"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422646016"/>
                  </a:ext>
                </a:extLst>
              </a:tr>
              <a:tr h="203200">
                <a:tc>
                  <a:txBody>
                    <a:bodyPr/>
                    <a:lstStyle/>
                    <a:p>
                      <a:pPr algn="just"/>
                      <a:r>
                        <a:rPr lang="en-US" sz="3110">
                          <a:effectLst/>
                        </a:rPr>
                        <a:t>Sign 10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a:effectLst/>
                        </a:rPr>
                        <a:t>0.94</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b="1" dirty="0">
                          <a:effectLst/>
                        </a:rPr>
                        <a:t>0.00</a:t>
                      </a:r>
                      <a:endParaRPr lang="en-AU" sz="3110" b="1"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664106031"/>
                  </a:ext>
                </a:extLst>
              </a:tr>
              <a:tr h="203200">
                <a:tc>
                  <a:txBody>
                    <a:bodyPr/>
                    <a:lstStyle/>
                    <a:p>
                      <a:pPr algn="just"/>
                      <a:r>
                        <a:rPr lang="en-US" sz="3110">
                          <a:effectLst/>
                        </a:rPr>
                        <a:t>Sign 20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a:effectLst/>
                        </a:rPr>
                        <a:t>1.89</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b="1" dirty="0">
                          <a:effectLst/>
                        </a:rPr>
                        <a:t>0.00</a:t>
                      </a:r>
                      <a:endParaRPr lang="en-AU" sz="3110" b="1"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803965645"/>
                  </a:ext>
                </a:extLst>
              </a:tr>
              <a:tr h="203200">
                <a:tc>
                  <a:txBody>
                    <a:bodyPr/>
                    <a:lstStyle/>
                    <a:p>
                      <a:pPr algn="just"/>
                      <a:r>
                        <a:rPr lang="en-US" sz="3110">
                          <a:effectLst/>
                        </a:rPr>
                        <a:t>Sign 30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a:effectLst/>
                        </a:rPr>
                        <a:t>0.94</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b="1" dirty="0">
                          <a:effectLst/>
                        </a:rPr>
                        <a:t>0.00</a:t>
                      </a:r>
                      <a:endParaRPr lang="en-AU" sz="3110" b="1"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702921326"/>
                  </a:ext>
                </a:extLst>
              </a:tr>
              <a:tr h="203200">
                <a:tc>
                  <a:txBody>
                    <a:bodyPr/>
                    <a:lstStyle/>
                    <a:p>
                      <a:pPr algn="just"/>
                      <a:r>
                        <a:rPr lang="en-US" sz="3110">
                          <a:effectLst/>
                        </a:rPr>
                        <a:t>Sign 40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a:effectLst/>
                        </a:rPr>
                        <a:t>0.94</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b="1">
                          <a:effectLst/>
                        </a:rPr>
                        <a:t>0.00</a:t>
                      </a:r>
                      <a:endParaRPr lang="en-AU" sz="3110" b="1">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533809383"/>
                  </a:ext>
                </a:extLst>
              </a:tr>
              <a:tr h="203200">
                <a:tc>
                  <a:txBody>
                    <a:bodyPr/>
                    <a:lstStyle/>
                    <a:p>
                      <a:pPr algn="just"/>
                      <a:r>
                        <a:rPr lang="en-US" sz="3110">
                          <a:effectLst/>
                        </a:rPr>
                        <a:t>Sign 50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a:effectLst/>
                        </a:rPr>
                        <a:t>0.94</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b="1" dirty="0">
                          <a:effectLst/>
                        </a:rPr>
                        <a:t>0.00</a:t>
                      </a:r>
                      <a:endParaRPr lang="en-AU" sz="3110" b="1"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657566978"/>
                  </a:ext>
                </a:extLst>
              </a:tr>
              <a:tr h="203200">
                <a:tc>
                  <a:txBody>
                    <a:bodyPr/>
                    <a:lstStyle/>
                    <a:p>
                      <a:pPr algn="just"/>
                      <a:r>
                        <a:rPr lang="en-US" sz="3110" dirty="0">
                          <a:effectLst/>
                        </a:rPr>
                        <a:t>Sign 60</a:t>
                      </a:r>
                      <a:endParaRPr lang="en-AU" sz="311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a:effectLst/>
                        </a:rPr>
                        <a:t>2.83</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b="1">
                          <a:effectLst/>
                        </a:rPr>
                        <a:t>0.00</a:t>
                      </a:r>
                      <a:endParaRPr lang="en-AU" sz="3110" b="1">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653485537"/>
                  </a:ext>
                </a:extLst>
              </a:tr>
              <a:tr h="203200">
                <a:tc>
                  <a:txBody>
                    <a:bodyPr/>
                    <a:lstStyle/>
                    <a:p>
                      <a:pPr algn="just"/>
                      <a:r>
                        <a:rPr lang="en-US" sz="3110">
                          <a:effectLst/>
                        </a:rPr>
                        <a:t>Sign 70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a:effectLst/>
                        </a:rPr>
                        <a:t>3.77</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b="1" dirty="0">
                          <a:effectLst/>
                        </a:rPr>
                        <a:t>0.00</a:t>
                      </a:r>
                      <a:endParaRPr lang="en-AU" sz="3110" b="1"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951616519"/>
                  </a:ext>
                </a:extLst>
              </a:tr>
              <a:tr h="290390">
                <a:tc>
                  <a:txBody>
                    <a:bodyPr/>
                    <a:lstStyle/>
                    <a:p>
                      <a:pPr algn="just"/>
                      <a:r>
                        <a:rPr lang="en-US" sz="3110">
                          <a:effectLst/>
                        </a:rPr>
                        <a:t>Sign 80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a:effectLst/>
                        </a:rPr>
                        <a:t>0.00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b="1" dirty="0">
                          <a:effectLst/>
                        </a:rPr>
                        <a:t>0.00</a:t>
                      </a:r>
                      <a:endParaRPr lang="en-AU" sz="3110" b="1"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935775996"/>
                  </a:ext>
                </a:extLst>
              </a:tr>
              <a:tr h="203200">
                <a:tc>
                  <a:txBody>
                    <a:bodyPr/>
                    <a:lstStyle/>
                    <a:p>
                      <a:pPr algn="just"/>
                      <a:r>
                        <a:rPr lang="en-US" sz="3110">
                          <a:effectLst/>
                        </a:rPr>
                        <a:t>Sign 90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a:effectLst/>
                        </a:rPr>
                        <a:t>0.94</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b="1" dirty="0">
                          <a:effectLst/>
                        </a:rPr>
                        <a:t>0.00</a:t>
                      </a:r>
                      <a:endParaRPr lang="en-AU" sz="3110" b="1"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923198738"/>
                  </a:ext>
                </a:extLst>
              </a:tr>
              <a:tr h="203200">
                <a:tc>
                  <a:txBody>
                    <a:bodyPr/>
                    <a:lstStyle/>
                    <a:p>
                      <a:pPr algn="just"/>
                      <a:r>
                        <a:rPr lang="en-US" sz="3110">
                          <a:effectLst/>
                        </a:rPr>
                        <a:t>Sign 100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a:effectLst/>
                        </a:rPr>
                        <a:t>0.94</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b="1" dirty="0">
                          <a:effectLst/>
                        </a:rPr>
                        <a:t>0.00</a:t>
                      </a:r>
                      <a:endParaRPr lang="en-AU" sz="3110" b="1"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272559826"/>
                  </a:ext>
                </a:extLst>
              </a:tr>
              <a:tr h="203200">
                <a:tc>
                  <a:txBody>
                    <a:bodyPr/>
                    <a:lstStyle/>
                    <a:p>
                      <a:pPr algn="just"/>
                      <a:r>
                        <a:rPr lang="en-US" sz="3110">
                          <a:effectLst/>
                        </a:rPr>
                        <a:t>Sign 110</a:t>
                      </a:r>
                      <a:endParaRPr lang="en-AU" sz="311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dirty="0">
                          <a:effectLst/>
                        </a:rPr>
                        <a:t>0.94</a:t>
                      </a:r>
                      <a:endParaRPr lang="en-AU" sz="311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3110" b="1" dirty="0">
                          <a:effectLst/>
                        </a:rPr>
                        <a:t>0.00</a:t>
                      </a:r>
                      <a:endParaRPr lang="en-AU" sz="3110" b="1"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042956960"/>
                  </a:ext>
                </a:extLst>
              </a:tr>
            </a:tbl>
          </a:graphicData>
        </a:graphic>
      </p:graphicFrame>
      <p:sp>
        <p:nvSpPr>
          <p:cNvPr id="65" name="Text Placeholder 231">
            <a:extLst>
              <a:ext uri="{FF2B5EF4-FFF2-40B4-BE49-F238E27FC236}">
                <a16:creationId xmlns:a16="http://schemas.microsoft.com/office/drawing/2014/main" id="{BCABFB37-AC0D-4808-9B91-4B08307CF900}"/>
              </a:ext>
            </a:extLst>
          </p:cNvPr>
          <p:cNvSpPr txBox="1">
            <a:spLocks/>
          </p:cNvSpPr>
          <p:nvPr/>
        </p:nvSpPr>
        <p:spPr>
          <a:xfrm>
            <a:off x="-8969" y="12136864"/>
            <a:ext cx="18359148" cy="2904179"/>
          </a:xfrm>
          <a:prstGeom prst="rect">
            <a:avLst/>
          </a:prstGeom>
          <a:noFill/>
        </p:spPr>
        <p:txBody>
          <a:bodyPr vert="horz" wrap="square" lIns="158267" tIns="158267" rIns="158267" bIns="158267" rtlCol="0">
            <a:spAutoFit/>
          </a:bodyPr>
          <a:lstStyle>
            <a:lvl1pPr marL="0" indent="0" algn="l" defTabSz="3027487" rtl="0" eaLnBrk="1" latinLnBrk="0" hangingPunct="1">
              <a:lnSpc>
                <a:spcPct val="90000"/>
              </a:lnSpc>
              <a:spcBef>
                <a:spcPts val="3311"/>
              </a:spcBef>
              <a:buFont typeface="Arial" panose="020B0604020202020204" pitchFamily="34" charset="0"/>
              <a:buNone/>
              <a:defRPr sz="2827"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4396" indent="-559383" algn="l" defTabSz="3027487" rtl="0" eaLnBrk="1" latinLnBrk="0" hangingPunct="1">
              <a:lnSpc>
                <a:spcPct val="90000"/>
              </a:lnSpc>
              <a:spcBef>
                <a:spcPts val="1655"/>
              </a:spcBef>
              <a:buFont typeface="Arial" panose="020B0604020202020204" pitchFamily="34" charset="0"/>
              <a:buChar char="•"/>
              <a:defRPr sz="2403" kern="1200">
                <a:solidFill>
                  <a:schemeClr val="tx1"/>
                </a:solidFill>
                <a:latin typeface="Trebuchet MS" pitchFamily="34" charset="0"/>
                <a:ea typeface="+mn-ea"/>
                <a:cs typeface="+mn-cs"/>
              </a:defRPr>
            </a:lvl2pPr>
            <a:lvl3pPr marL="2013778" indent="-559383" algn="l" defTabSz="3027487" rtl="0" eaLnBrk="1" latinLnBrk="0" hangingPunct="1">
              <a:lnSpc>
                <a:spcPct val="90000"/>
              </a:lnSpc>
              <a:spcBef>
                <a:spcPts val="1655"/>
              </a:spcBef>
              <a:buFont typeface="Arial" panose="020B0604020202020204" pitchFamily="34" charset="0"/>
              <a:buChar char="•"/>
              <a:defRPr sz="2403" kern="1200">
                <a:solidFill>
                  <a:schemeClr val="tx1"/>
                </a:solidFill>
                <a:latin typeface="Trebuchet MS" pitchFamily="34" charset="0"/>
                <a:ea typeface="+mn-ea"/>
                <a:cs typeface="+mn-cs"/>
              </a:defRPr>
            </a:lvl3pPr>
            <a:lvl4pPr marL="2629100" indent="-615321" algn="l" defTabSz="3027487" rtl="0" eaLnBrk="1" latinLnBrk="0" hangingPunct="1">
              <a:lnSpc>
                <a:spcPct val="90000"/>
              </a:lnSpc>
              <a:spcBef>
                <a:spcPts val="1655"/>
              </a:spcBef>
              <a:buFont typeface="Arial" panose="020B0604020202020204" pitchFamily="34" charset="0"/>
              <a:buChar char="•"/>
              <a:defRPr sz="2403" kern="1200">
                <a:solidFill>
                  <a:schemeClr val="tx1"/>
                </a:solidFill>
                <a:latin typeface="Trebuchet MS" pitchFamily="34" charset="0"/>
                <a:ea typeface="+mn-ea"/>
                <a:cs typeface="+mn-cs"/>
              </a:defRPr>
            </a:lvl4pPr>
            <a:lvl5pPr marL="3076606" indent="-447507" algn="l" defTabSz="3027487" rtl="0" eaLnBrk="1" latinLnBrk="0" hangingPunct="1">
              <a:lnSpc>
                <a:spcPct val="90000"/>
              </a:lnSpc>
              <a:spcBef>
                <a:spcPts val="1655"/>
              </a:spcBef>
              <a:buFont typeface="Arial" panose="020B0604020202020204" pitchFamily="34" charset="0"/>
              <a:buChar char="•"/>
              <a:defRPr sz="2403" kern="1200">
                <a:solidFill>
                  <a:schemeClr val="tx1"/>
                </a:solidFill>
                <a:latin typeface="Trebuchet MS" pitchFamily="34" charset="0"/>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lgn="just"/>
            <a:r>
              <a:rPr lang="en-US" sz="3110" dirty="0">
                <a:latin typeface="+mn-lt"/>
              </a:rPr>
              <a:t>The proposed technique consists of multistage detection and recognition technique. In detection stage, deep learner model is trained on all Australian Road Assessment Program (</a:t>
            </a:r>
            <a:r>
              <a:rPr lang="en-US" sz="3110" dirty="0" err="1">
                <a:latin typeface="+mn-lt"/>
              </a:rPr>
              <a:t>AusRAP</a:t>
            </a:r>
            <a:r>
              <a:rPr lang="en-US" sz="3110" dirty="0">
                <a:latin typeface="+mn-lt"/>
              </a:rPr>
              <a:t>) attributes. All speed limit signs are classified as a single attribute at this stage. In recognition stage, Region of Interests (</a:t>
            </a:r>
            <a:r>
              <a:rPr lang="en-US" sz="3110" dirty="0" err="1">
                <a:latin typeface="+mn-lt"/>
              </a:rPr>
              <a:t>RoIs</a:t>
            </a:r>
            <a:r>
              <a:rPr lang="en-US" sz="3110" dirty="0">
                <a:latin typeface="+mn-lt"/>
              </a:rPr>
              <a:t>) are obtained from input images based on detected pixels in detection stage. </a:t>
            </a:r>
            <a:r>
              <a:rPr lang="en-US" sz="3110" dirty="0" err="1">
                <a:latin typeface="+mn-lt"/>
              </a:rPr>
              <a:t>RoIs</a:t>
            </a:r>
            <a:r>
              <a:rPr lang="en-US" sz="3110" dirty="0">
                <a:latin typeface="+mn-lt"/>
              </a:rPr>
              <a:t> are fed to OCR which outputs actual speed limits. The recognized speed limits are used to replace speed classes in predicted frames and final output frames with recognized attributes are produced. </a:t>
            </a:r>
            <a:endParaRPr lang="en-AU" sz="3110" dirty="0"/>
          </a:p>
        </p:txBody>
      </p:sp>
      <p:sp>
        <p:nvSpPr>
          <p:cNvPr id="67" name="TextBox 66">
            <a:extLst>
              <a:ext uri="{FF2B5EF4-FFF2-40B4-BE49-F238E27FC236}">
                <a16:creationId xmlns:a16="http://schemas.microsoft.com/office/drawing/2014/main" id="{2A1C9538-6EAF-43FD-B6B1-5185644E1BDE}"/>
              </a:ext>
            </a:extLst>
          </p:cNvPr>
          <p:cNvSpPr txBox="1"/>
          <p:nvPr/>
        </p:nvSpPr>
        <p:spPr>
          <a:xfrm>
            <a:off x="1592611" y="24260853"/>
            <a:ext cx="13432914" cy="570926"/>
          </a:xfrm>
          <a:prstGeom prst="rect">
            <a:avLst/>
          </a:prstGeom>
          <a:noFill/>
        </p:spPr>
        <p:txBody>
          <a:bodyPr wrap="square">
            <a:spAutoFit/>
          </a:bodyPr>
          <a:lstStyle/>
          <a:p>
            <a:pPr marL="342900" lvl="0" indent="-342900" algn="ctr">
              <a:spcBef>
                <a:spcPts val="400"/>
              </a:spcBef>
              <a:spcAft>
                <a:spcPts val="1000"/>
              </a:spcAft>
              <a:buSzPts val="800"/>
              <a:buFont typeface="Times New Roman" panose="02020603050405020304" pitchFamily="18" charset="0"/>
              <a:buAutoNum type="arabicPeriod"/>
              <a:tabLst>
                <a:tab pos="338455" algn="l"/>
              </a:tabLst>
            </a:pPr>
            <a:r>
              <a:rPr lang="en-US" sz="3110" b="1" dirty="0">
                <a:solidFill>
                  <a:schemeClr val="accent5">
                    <a:lumMod val="50000"/>
                  </a:schemeClr>
                </a:solidFill>
                <a:effectLst/>
                <a:ea typeface="SimSun" panose="02010600030101010101" pitchFamily="2" charset="-122"/>
              </a:rPr>
              <a:t>Fig.</a:t>
            </a:r>
            <a:r>
              <a:rPr lang="en-US" sz="3110" b="1" dirty="0">
                <a:solidFill>
                  <a:schemeClr val="accent5">
                    <a:lumMod val="50000"/>
                  </a:schemeClr>
                </a:solidFill>
                <a:ea typeface="SimSun" panose="02010600030101010101" pitchFamily="2" charset="-122"/>
              </a:rPr>
              <a:t> </a:t>
            </a:r>
            <a:r>
              <a:rPr lang="en-US" sz="3110" b="1" dirty="0">
                <a:solidFill>
                  <a:schemeClr val="accent5">
                    <a:lumMod val="50000"/>
                  </a:schemeClr>
                </a:solidFill>
                <a:effectLst/>
                <a:ea typeface="SimSun" panose="02010600030101010101" pitchFamily="2" charset="-122"/>
              </a:rPr>
              <a:t>1: </a:t>
            </a:r>
            <a:r>
              <a:rPr lang="en-US" sz="3110" dirty="0">
                <a:solidFill>
                  <a:schemeClr val="accent5">
                    <a:lumMod val="50000"/>
                  </a:schemeClr>
                </a:solidFill>
                <a:effectLst/>
                <a:ea typeface="SimSun" panose="02010600030101010101" pitchFamily="2" charset="-122"/>
              </a:rPr>
              <a:t>Architecture of the proposed technique.</a:t>
            </a:r>
            <a:endParaRPr lang="en-AU" sz="3110" dirty="0">
              <a:solidFill>
                <a:schemeClr val="accent5">
                  <a:lumMod val="50000"/>
                </a:schemeClr>
              </a:solidFill>
              <a:effectLst/>
              <a:ea typeface="SimSun" panose="02010600030101010101" pitchFamily="2" charset="-122"/>
            </a:endParaRPr>
          </a:p>
        </p:txBody>
      </p:sp>
      <p:pic>
        <p:nvPicPr>
          <p:cNvPr id="68" name="Picture 67">
            <a:extLst>
              <a:ext uri="{FF2B5EF4-FFF2-40B4-BE49-F238E27FC236}">
                <a16:creationId xmlns:a16="http://schemas.microsoft.com/office/drawing/2014/main" id="{ABC9F4A1-5288-4441-82B1-D9154B6E0E65}"/>
              </a:ext>
            </a:extLst>
          </p:cNvPr>
          <p:cNvPicPr>
            <a:picLocks noChangeAspect="1"/>
          </p:cNvPicPr>
          <p:nvPr/>
        </p:nvPicPr>
        <p:blipFill>
          <a:blip r:embed="rId7"/>
          <a:stretch>
            <a:fillRect/>
          </a:stretch>
        </p:blipFill>
        <p:spPr>
          <a:xfrm>
            <a:off x="57630" y="26147838"/>
            <a:ext cx="9782344" cy="5206324"/>
          </a:xfrm>
          <a:prstGeom prst="rect">
            <a:avLst/>
          </a:prstGeom>
        </p:spPr>
      </p:pic>
      <p:sp>
        <p:nvSpPr>
          <p:cNvPr id="69" name="TextBox 68">
            <a:extLst>
              <a:ext uri="{FF2B5EF4-FFF2-40B4-BE49-F238E27FC236}">
                <a16:creationId xmlns:a16="http://schemas.microsoft.com/office/drawing/2014/main" id="{C5C3C6CB-CC31-4B89-A8F2-92BEBEDDA0A0}"/>
              </a:ext>
            </a:extLst>
          </p:cNvPr>
          <p:cNvSpPr txBox="1"/>
          <p:nvPr/>
        </p:nvSpPr>
        <p:spPr>
          <a:xfrm>
            <a:off x="-1909472" y="31310061"/>
            <a:ext cx="13432914" cy="570926"/>
          </a:xfrm>
          <a:prstGeom prst="rect">
            <a:avLst/>
          </a:prstGeom>
          <a:noFill/>
        </p:spPr>
        <p:txBody>
          <a:bodyPr wrap="square">
            <a:spAutoFit/>
          </a:bodyPr>
          <a:lstStyle/>
          <a:p>
            <a:pPr marL="342900" lvl="0" indent="-342900" algn="ctr">
              <a:spcBef>
                <a:spcPts val="400"/>
              </a:spcBef>
              <a:spcAft>
                <a:spcPts val="1000"/>
              </a:spcAft>
              <a:buSzPts val="800"/>
              <a:buFont typeface="Times New Roman" panose="02020603050405020304" pitchFamily="18" charset="0"/>
              <a:buAutoNum type="arabicPeriod"/>
              <a:tabLst>
                <a:tab pos="338455" algn="l"/>
              </a:tabLst>
            </a:pPr>
            <a:r>
              <a:rPr lang="en-US" sz="3110" b="1" dirty="0">
                <a:solidFill>
                  <a:schemeClr val="accent5">
                    <a:lumMod val="50000"/>
                  </a:schemeClr>
                </a:solidFill>
                <a:effectLst/>
                <a:ea typeface="SimSun" panose="02010600030101010101" pitchFamily="2" charset="-122"/>
              </a:rPr>
              <a:t>Fig. 2: </a:t>
            </a:r>
            <a:r>
              <a:rPr lang="en-US" sz="3110" dirty="0">
                <a:solidFill>
                  <a:schemeClr val="accent5">
                    <a:lumMod val="50000"/>
                  </a:schemeClr>
                </a:solidFill>
                <a:effectLst/>
                <a:ea typeface="SimSun" panose="02010600030101010101" pitchFamily="2" charset="-122"/>
              </a:rPr>
              <a:t>ROI </a:t>
            </a:r>
            <a:r>
              <a:rPr lang="en-US" sz="3110" dirty="0">
                <a:solidFill>
                  <a:schemeClr val="accent5">
                    <a:lumMod val="50000"/>
                  </a:schemeClr>
                </a:solidFill>
                <a:ea typeface="SimSun" panose="02010600030101010101" pitchFamily="2" charset="-122"/>
              </a:rPr>
              <a:t>images input to OCR</a:t>
            </a:r>
            <a:r>
              <a:rPr lang="en-US" sz="3110" dirty="0">
                <a:solidFill>
                  <a:schemeClr val="accent5">
                    <a:lumMod val="50000"/>
                  </a:schemeClr>
                </a:solidFill>
                <a:effectLst/>
                <a:ea typeface="SimSun" panose="02010600030101010101" pitchFamily="2" charset="-122"/>
              </a:rPr>
              <a:t>.</a:t>
            </a:r>
            <a:endParaRPr lang="en-AU" sz="3110" dirty="0">
              <a:solidFill>
                <a:schemeClr val="accent5">
                  <a:lumMod val="50000"/>
                </a:schemeClr>
              </a:solidFill>
              <a:effectLst/>
              <a:ea typeface="SimSun" panose="02010600030101010101" pitchFamily="2" charset="-122"/>
            </a:endParaRPr>
          </a:p>
        </p:txBody>
      </p:sp>
      <p:sp>
        <p:nvSpPr>
          <p:cNvPr id="74" name="TextBox 73">
            <a:extLst>
              <a:ext uri="{FF2B5EF4-FFF2-40B4-BE49-F238E27FC236}">
                <a16:creationId xmlns:a16="http://schemas.microsoft.com/office/drawing/2014/main" id="{F1DCF0C0-E0FF-4F73-85C2-858190DFCD6D}"/>
              </a:ext>
            </a:extLst>
          </p:cNvPr>
          <p:cNvSpPr txBox="1"/>
          <p:nvPr/>
        </p:nvSpPr>
        <p:spPr>
          <a:xfrm>
            <a:off x="10144778" y="31347405"/>
            <a:ext cx="7640678" cy="570926"/>
          </a:xfrm>
          <a:prstGeom prst="rect">
            <a:avLst/>
          </a:prstGeom>
          <a:noFill/>
        </p:spPr>
        <p:txBody>
          <a:bodyPr wrap="square">
            <a:spAutoFit/>
          </a:bodyPr>
          <a:lstStyle/>
          <a:p>
            <a:pPr marL="342900" lvl="0" indent="-342900" algn="ctr">
              <a:spcBef>
                <a:spcPts val="400"/>
              </a:spcBef>
              <a:spcAft>
                <a:spcPts val="1000"/>
              </a:spcAft>
              <a:buSzPts val="800"/>
              <a:buFont typeface="Times New Roman" panose="02020603050405020304" pitchFamily="18" charset="0"/>
              <a:buAutoNum type="arabicPeriod"/>
              <a:tabLst>
                <a:tab pos="338455" algn="l"/>
              </a:tabLst>
            </a:pPr>
            <a:r>
              <a:rPr lang="en-US" sz="3110" b="1" dirty="0">
                <a:solidFill>
                  <a:schemeClr val="accent5">
                    <a:lumMod val="50000"/>
                  </a:schemeClr>
                </a:solidFill>
                <a:effectLst/>
                <a:ea typeface="SimSun" panose="02010600030101010101" pitchFamily="2" charset="-122"/>
              </a:rPr>
              <a:t>Fig. 3: </a:t>
            </a:r>
            <a:r>
              <a:rPr lang="en-US" sz="3110" dirty="0">
                <a:solidFill>
                  <a:schemeClr val="accent5">
                    <a:lumMod val="50000"/>
                  </a:schemeClr>
                </a:solidFill>
                <a:effectLst/>
                <a:ea typeface="SimSun" panose="02010600030101010101" pitchFamily="2" charset="-122"/>
              </a:rPr>
              <a:t>Sample prediction results of OCR.</a:t>
            </a:r>
            <a:endParaRPr lang="en-AU" sz="3110" dirty="0">
              <a:solidFill>
                <a:schemeClr val="accent5">
                  <a:lumMod val="50000"/>
                </a:schemeClr>
              </a:solidFill>
              <a:effectLst/>
              <a:ea typeface="SimSun" panose="02010600030101010101" pitchFamily="2" charset="-122"/>
            </a:endParaRPr>
          </a:p>
        </p:txBody>
      </p:sp>
      <p:sp>
        <p:nvSpPr>
          <p:cNvPr id="75" name="TextBox 74">
            <a:extLst>
              <a:ext uri="{FF2B5EF4-FFF2-40B4-BE49-F238E27FC236}">
                <a16:creationId xmlns:a16="http://schemas.microsoft.com/office/drawing/2014/main" id="{4F16B2C5-BCE2-431E-84C0-77533765859A}"/>
              </a:ext>
            </a:extLst>
          </p:cNvPr>
          <p:cNvSpPr txBox="1"/>
          <p:nvPr/>
        </p:nvSpPr>
        <p:spPr>
          <a:xfrm>
            <a:off x="18405140" y="8297146"/>
            <a:ext cx="11997658" cy="1049518"/>
          </a:xfrm>
          <a:prstGeom prst="rect">
            <a:avLst/>
          </a:prstGeom>
          <a:noFill/>
        </p:spPr>
        <p:txBody>
          <a:bodyPr wrap="square">
            <a:spAutoFit/>
          </a:bodyPr>
          <a:lstStyle/>
          <a:p>
            <a:pPr lvl="0" algn="ctr">
              <a:spcBef>
                <a:spcPts val="400"/>
              </a:spcBef>
              <a:spcAft>
                <a:spcPts val="1000"/>
              </a:spcAft>
              <a:buSzPts val="800"/>
              <a:tabLst>
                <a:tab pos="338455" algn="l"/>
              </a:tabLst>
            </a:pPr>
            <a:r>
              <a:rPr lang="en-US" sz="3110" b="1" dirty="0">
                <a:solidFill>
                  <a:schemeClr val="accent5">
                    <a:lumMod val="50000"/>
                  </a:schemeClr>
                </a:solidFill>
                <a:effectLst/>
                <a:ea typeface="SimSun" panose="02010600030101010101" pitchFamily="2" charset="-122"/>
              </a:rPr>
              <a:t>Fig. 4: </a:t>
            </a:r>
            <a:r>
              <a:rPr lang="en-US" sz="3110" dirty="0">
                <a:solidFill>
                  <a:schemeClr val="accent5">
                    <a:lumMod val="50000"/>
                  </a:schemeClr>
                </a:solidFill>
                <a:effectLst/>
                <a:ea typeface="SimSun" panose="02010600030101010101" pitchFamily="2" charset="-122"/>
              </a:rPr>
              <a:t>Prediction results of sign 70 (a), sign 80 (b), sign 90 (c) and sign 100 (d) obtained by the proposed technique with OCR at the best model.</a:t>
            </a:r>
            <a:endParaRPr lang="en-AU" sz="3110" dirty="0">
              <a:solidFill>
                <a:schemeClr val="accent5">
                  <a:lumMod val="50000"/>
                </a:schemeClr>
              </a:solidFill>
              <a:effectLst/>
              <a:ea typeface="SimSun" panose="02010600030101010101" pitchFamily="2" charset="-122"/>
            </a:endParaRPr>
          </a:p>
        </p:txBody>
      </p:sp>
      <p:sp>
        <p:nvSpPr>
          <p:cNvPr id="76" name="TextBox 75">
            <a:extLst>
              <a:ext uri="{FF2B5EF4-FFF2-40B4-BE49-F238E27FC236}">
                <a16:creationId xmlns:a16="http://schemas.microsoft.com/office/drawing/2014/main" id="{990A9CCF-19FA-41AF-B9F6-234C33DAD987}"/>
              </a:ext>
            </a:extLst>
          </p:cNvPr>
          <p:cNvSpPr txBox="1"/>
          <p:nvPr/>
        </p:nvSpPr>
        <p:spPr>
          <a:xfrm>
            <a:off x="18242119" y="15716613"/>
            <a:ext cx="12297499" cy="570926"/>
          </a:xfrm>
          <a:prstGeom prst="rect">
            <a:avLst/>
          </a:prstGeom>
          <a:noFill/>
        </p:spPr>
        <p:txBody>
          <a:bodyPr wrap="square">
            <a:spAutoFit/>
          </a:bodyPr>
          <a:lstStyle/>
          <a:p>
            <a:pPr lvl="0" algn="ctr">
              <a:spcBef>
                <a:spcPts val="400"/>
              </a:spcBef>
              <a:spcAft>
                <a:spcPts val="1000"/>
              </a:spcAft>
              <a:buSzPts val="800"/>
              <a:tabLst>
                <a:tab pos="338455" algn="l"/>
              </a:tabLst>
            </a:pPr>
            <a:r>
              <a:rPr lang="en-US" sz="3110" b="1" dirty="0">
                <a:solidFill>
                  <a:schemeClr val="accent5">
                    <a:lumMod val="50000"/>
                  </a:schemeClr>
                </a:solidFill>
                <a:effectLst/>
                <a:ea typeface="SimSun" panose="02010600030101010101" pitchFamily="2" charset="-122"/>
              </a:rPr>
              <a:t>Fig. 5: </a:t>
            </a:r>
            <a:r>
              <a:rPr lang="en-US" sz="3110" dirty="0">
                <a:solidFill>
                  <a:schemeClr val="accent5">
                    <a:lumMod val="50000"/>
                  </a:schemeClr>
                </a:solidFill>
                <a:effectLst/>
                <a:ea typeface="SimSun" panose="02010600030101010101" pitchFamily="2" charset="-122"/>
              </a:rPr>
              <a:t>Sample prediction results output by the proposed technique.</a:t>
            </a:r>
            <a:endParaRPr lang="en-AU" sz="3110" b="1" dirty="0">
              <a:solidFill>
                <a:schemeClr val="accent5">
                  <a:lumMod val="50000"/>
                </a:schemeClr>
              </a:solidFill>
              <a:effectLst/>
              <a:ea typeface="SimSun" panose="02010600030101010101" pitchFamily="2" charset="-122"/>
            </a:endParaRPr>
          </a:p>
        </p:txBody>
      </p:sp>
      <p:sp>
        <p:nvSpPr>
          <p:cNvPr id="77" name="TextBox 76">
            <a:extLst>
              <a:ext uri="{FF2B5EF4-FFF2-40B4-BE49-F238E27FC236}">
                <a16:creationId xmlns:a16="http://schemas.microsoft.com/office/drawing/2014/main" id="{CD623125-127B-47E8-8EF2-5B3DC4CC505A}"/>
              </a:ext>
            </a:extLst>
          </p:cNvPr>
          <p:cNvSpPr txBox="1"/>
          <p:nvPr/>
        </p:nvSpPr>
        <p:spPr>
          <a:xfrm>
            <a:off x="18543825" y="9963577"/>
            <a:ext cx="11731379" cy="1528111"/>
          </a:xfrm>
          <a:prstGeom prst="rect">
            <a:avLst/>
          </a:prstGeom>
          <a:noFill/>
        </p:spPr>
        <p:txBody>
          <a:bodyPr wrap="square">
            <a:spAutoFit/>
          </a:bodyPr>
          <a:lstStyle/>
          <a:p>
            <a:pPr algn="just"/>
            <a:r>
              <a:rPr lang="en-US" sz="3110" dirty="0">
                <a:solidFill>
                  <a:schemeClr val="accent5">
                    <a:lumMod val="50000"/>
                  </a:schemeClr>
                </a:solidFill>
                <a:effectLst/>
                <a:ea typeface="SimSun" panose="02010600030101010101" pitchFamily="2" charset="-122"/>
              </a:rPr>
              <a:t>The results of pixels recognized as speed limit signs by the segmentation network without (Prediction 1) and with (Prediction 2) OCR are shown in Fig. 5. </a:t>
            </a:r>
            <a:endParaRPr lang="en-AU" sz="3110" dirty="0">
              <a:solidFill>
                <a:schemeClr val="accent5">
                  <a:lumMod val="50000"/>
                </a:schemeClr>
              </a:solidFill>
            </a:endParaRPr>
          </a:p>
        </p:txBody>
      </p:sp>
      <p:sp>
        <p:nvSpPr>
          <p:cNvPr id="31" name="Text Placeholder 235">
            <a:extLst>
              <a:ext uri="{FF2B5EF4-FFF2-40B4-BE49-F238E27FC236}">
                <a16:creationId xmlns:a16="http://schemas.microsoft.com/office/drawing/2014/main" id="{DDF5619E-1597-4F58-9366-3D5F39F16F86}"/>
              </a:ext>
            </a:extLst>
          </p:cNvPr>
          <p:cNvSpPr txBox="1">
            <a:spLocks/>
          </p:cNvSpPr>
          <p:nvPr/>
        </p:nvSpPr>
        <p:spPr>
          <a:xfrm>
            <a:off x="18525658" y="9339371"/>
            <a:ext cx="11772000" cy="633600"/>
          </a:xfrm>
          <a:prstGeom prst="rect">
            <a:avLst/>
          </a:prstGeom>
          <a:solidFill>
            <a:schemeClr val="accent5">
              <a:lumMod val="60000"/>
              <a:lumOff val="40000"/>
            </a:schemeClr>
          </a:solidFill>
        </p:spPr>
        <p:txBody>
          <a:bodyPr vert="horz" wrap="square" lIns="63307" tIns="63307" rIns="63307" bIns="63307" rtlCol="0" anchor="ctr" anchorCtr="0">
            <a:spAutoFit/>
          </a:bodyPr>
          <a:lstStyle>
            <a:lvl1pPr marL="0" indent="0" algn="ctr" defTabSz="3027487" rtl="0" eaLnBrk="1" latinLnBrk="0" hangingPunct="1">
              <a:lnSpc>
                <a:spcPct val="90000"/>
              </a:lnSpc>
              <a:spcBef>
                <a:spcPts val="3311"/>
              </a:spcBef>
              <a:buFont typeface="Arial" panose="020B0604020202020204" pitchFamily="34" charset="0"/>
              <a:buNone/>
              <a:defRPr sz="3958" b="1" u="sng" kern="1200" baseline="0">
                <a:solidFill>
                  <a:schemeClr val="accent5">
                    <a:lumMod val="50000"/>
                  </a:schemeClr>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r>
              <a:rPr lang="en-US" u="none" dirty="0">
                <a:solidFill>
                  <a:schemeClr val="bg1"/>
                </a:solidFill>
              </a:rPr>
              <a:t>COMPARATIVE ANALYSIS</a:t>
            </a:r>
          </a:p>
        </p:txBody>
      </p:sp>
      <p:sp>
        <p:nvSpPr>
          <p:cNvPr id="32" name="Text Placeholder 231">
            <a:extLst>
              <a:ext uri="{FF2B5EF4-FFF2-40B4-BE49-F238E27FC236}">
                <a16:creationId xmlns:a16="http://schemas.microsoft.com/office/drawing/2014/main" id="{0DA4A94B-2FDD-442C-BE65-4175500C7597}"/>
              </a:ext>
            </a:extLst>
          </p:cNvPr>
          <p:cNvSpPr txBox="1">
            <a:spLocks/>
          </p:cNvSpPr>
          <p:nvPr/>
        </p:nvSpPr>
        <p:spPr>
          <a:xfrm>
            <a:off x="18543823" y="16204436"/>
            <a:ext cx="11752646" cy="2042661"/>
          </a:xfrm>
          <a:prstGeom prst="rect">
            <a:avLst/>
          </a:prstGeom>
          <a:noFill/>
        </p:spPr>
        <p:txBody>
          <a:bodyPr vert="horz" wrap="square" lIns="158267" tIns="158267" rIns="158267" bIns="158267" rtlCol="0">
            <a:spAutoFit/>
          </a:bodyPr>
          <a:lstStyle>
            <a:lvl1pPr marL="0" indent="0" algn="l" defTabSz="3027487" rtl="0" eaLnBrk="1" latinLnBrk="0" hangingPunct="1">
              <a:lnSpc>
                <a:spcPct val="90000"/>
              </a:lnSpc>
              <a:spcBef>
                <a:spcPts val="3311"/>
              </a:spcBef>
              <a:buFont typeface="Arial" panose="020B0604020202020204" pitchFamily="34" charset="0"/>
              <a:buNone/>
              <a:defRPr sz="2827"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4396" indent="-559383" algn="l" defTabSz="3027487" rtl="0" eaLnBrk="1" latinLnBrk="0" hangingPunct="1">
              <a:lnSpc>
                <a:spcPct val="90000"/>
              </a:lnSpc>
              <a:spcBef>
                <a:spcPts val="1655"/>
              </a:spcBef>
              <a:buFont typeface="Arial" panose="020B0604020202020204" pitchFamily="34" charset="0"/>
              <a:buChar char="•"/>
              <a:defRPr sz="2403" kern="1200">
                <a:solidFill>
                  <a:schemeClr val="tx1"/>
                </a:solidFill>
                <a:latin typeface="Trebuchet MS" pitchFamily="34" charset="0"/>
                <a:ea typeface="+mn-ea"/>
                <a:cs typeface="+mn-cs"/>
              </a:defRPr>
            </a:lvl2pPr>
            <a:lvl3pPr marL="2013778" indent="-559383" algn="l" defTabSz="3027487" rtl="0" eaLnBrk="1" latinLnBrk="0" hangingPunct="1">
              <a:lnSpc>
                <a:spcPct val="90000"/>
              </a:lnSpc>
              <a:spcBef>
                <a:spcPts val="1655"/>
              </a:spcBef>
              <a:buFont typeface="Arial" panose="020B0604020202020204" pitchFamily="34" charset="0"/>
              <a:buChar char="•"/>
              <a:defRPr sz="2403" kern="1200">
                <a:solidFill>
                  <a:schemeClr val="tx1"/>
                </a:solidFill>
                <a:latin typeface="Trebuchet MS" pitchFamily="34" charset="0"/>
                <a:ea typeface="+mn-ea"/>
                <a:cs typeface="+mn-cs"/>
              </a:defRPr>
            </a:lvl3pPr>
            <a:lvl4pPr marL="2629100" indent="-615321" algn="l" defTabSz="3027487" rtl="0" eaLnBrk="1" latinLnBrk="0" hangingPunct="1">
              <a:lnSpc>
                <a:spcPct val="90000"/>
              </a:lnSpc>
              <a:spcBef>
                <a:spcPts val="1655"/>
              </a:spcBef>
              <a:buFont typeface="Arial" panose="020B0604020202020204" pitchFamily="34" charset="0"/>
              <a:buChar char="•"/>
              <a:defRPr sz="2403" kern="1200">
                <a:solidFill>
                  <a:schemeClr val="tx1"/>
                </a:solidFill>
                <a:latin typeface="Trebuchet MS" pitchFamily="34" charset="0"/>
                <a:ea typeface="+mn-ea"/>
                <a:cs typeface="+mn-cs"/>
              </a:defRPr>
            </a:lvl4pPr>
            <a:lvl5pPr marL="3076606" indent="-447507" algn="l" defTabSz="3027487" rtl="0" eaLnBrk="1" latinLnBrk="0" hangingPunct="1">
              <a:lnSpc>
                <a:spcPct val="90000"/>
              </a:lnSpc>
              <a:spcBef>
                <a:spcPts val="1655"/>
              </a:spcBef>
              <a:buFont typeface="Arial" panose="020B0604020202020204" pitchFamily="34" charset="0"/>
              <a:buChar char="•"/>
              <a:defRPr sz="2403" kern="1200">
                <a:solidFill>
                  <a:schemeClr val="tx1"/>
                </a:solidFill>
                <a:latin typeface="Trebuchet MS" pitchFamily="34" charset="0"/>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lgn="just"/>
            <a:r>
              <a:rPr lang="en-US" sz="3110" dirty="0">
                <a:latin typeface="+mn-lt"/>
              </a:rPr>
              <a:t>Table 1 compares the attribute-wise accuracy of the proposed approach, DeepLabV3+ [1], and the proposed technique with OCR. Table 2 shows a comparison of misclassifications acquired with and without OCR using the proposed approach.</a:t>
            </a:r>
          </a:p>
        </p:txBody>
      </p:sp>
      <p:sp>
        <p:nvSpPr>
          <p:cNvPr id="38" name="TextBox 37">
            <a:extLst>
              <a:ext uri="{FF2B5EF4-FFF2-40B4-BE49-F238E27FC236}">
                <a16:creationId xmlns:a16="http://schemas.microsoft.com/office/drawing/2014/main" id="{CA7909E1-58CC-46DF-8969-085B0583D381}"/>
              </a:ext>
            </a:extLst>
          </p:cNvPr>
          <p:cNvSpPr txBox="1"/>
          <p:nvPr/>
        </p:nvSpPr>
        <p:spPr>
          <a:xfrm>
            <a:off x="17744833" y="18204058"/>
            <a:ext cx="13432914" cy="570926"/>
          </a:xfrm>
          <a:prstGeom prst="rect">
            <a:avLst/>
          </a:prstGeom>
          <a:noFill/>
        </p:spPr>
        <p:txBody>
          <a:bodyPr wrap="square">
            <a:spAutoFit/>
          </a:bodyPr>
          <a:lstStyle/>
          <a:p>
            <a:pPr lvl="0" algn="ctr">
              <a:spcBef>
                <a:spcPts val="400"/>
              </a:spcBef>
              <a:spcAft>
                <a:spcPts val="1000"/>
              </a:spcAft>
              <a:buSzPts val="800"/>
              <a:tabLst>
                <a:tab pos="338455" algn="l"/>
              </a:tabLst>
            </a:pPr>
            <a:r>
              <a:rPr lang="en-US" sz="3110" b="1" dirty="0">
                <a:solidFill>
                  <a:schemeClr val="accent5">
                    <a:lumMod val="50000"/>
                  </a:schemeClr>
                </a:solidFill>
                <a:ea typeface="SimSun" panose="02010600030101010101" pitchFamily="2" charset="-122"/>
              </a:rPr>
              <a:t>Table 1: </a:t>
            </a:r>
            <a:r>
              <a:rPr lang="en-US" sz="3110" dirty="0">
                <a:solidFill>
                  <a:schemeClr val="accent5">
                    <a:lumMod val="50000"/>
                  </a:schemeClr>
                </a:solidFill>
                <a:ea typeface="SimSun" panose="02010600030101010101" pitchFamily="2" charset="-122"/>
              </a:rPr>
              <a:t>Comparison of Classification Accuracy (%)</a:t>
            </a:r>
            <a:endParaRPr lang="en-AU" sz="3110" dirty="0">
              <a:solidFill>
                <a:schemeClr val="accent5">
                  <a:lumMod val="50000"/>
                </a:schemeClr>
              </a:solidFill>
              <a:effectLst/>
              <a:ea typeface="SimSun" panose="02010600030101010101" pitchFamily="2" charset="-122"/>
            </a:endParaRPr>
          </a:p>
        </p:txBody>
      </p:sp>
      <p:sp>
        <p:nvSpPr>
          <p:cNvPr id="40" name="TextBox 39">
            <a:extLst>
              <a:ext uri="{FF2B5EF4-FFF2-40B4-BE49-F238E27FC236}">
                <a16:creationId xmlns:a16="http://schemas.microsoft.com/office/drawing/2014/main" id="{3316C4FA-364A-490C-A3CB-EFD0584FFBCB}"/>
              </a:ext>
            </a:extLst>
          </p:cNvPr>
          <p:cNvSpPr txBox="1"/>
          <p:nvPr/>
        </p:nvSpPr>
        <p:spPr>
          <a:xfrm>
            <a:off x="17443886" y="26078434"/>
            <a:ext cx="13432914" cy="570926"/>
          </a:xfrm>
          <a:prstGeom prst="rect">
            <a:avLst/>
          </a:prstGeom>
          <a:noFill/>
        </p:spPr>
        <p:txBody>
          <a:bodyPr wrap="square">
            <a:spAutoFit/>
          </a:bodyPr>
          <a:lstStyle/>
          <a:p>
            <a:pPr marL="342900" lvl="0" indent="-342900" algn="ctr">
              <a:spcBef>
                <a:spcPts val="400"/>
              </a:spcBef>
              <a:spcAft>
                <a:spcPts val="1000"/>
              </a:spcAft>
              <a:buSzPts val="800"/>
              <a:buFont typeface="Times New Roman" panose="02020603050405020304" pitchFamily="18" charset="0"/>
              <a:buAutoNum type="arabicPeriod"/>
              <a:tabLst>
                <a:tab pos="338455" algn="l"/>
              </a:tabLst>
            </a:pPr>
            <a:r>
              <a:rPr lang="en-US" sz="3110" b="1" dirty="0">
                <a:solidFill>
                  <a:schemeClr val="accent5">
                    <a:lumMod val="50000"/>
                  </a:schemeClr>
                </a:solidFill>
                <a:ea typeface="SimSun" panose="02010600030101010101" pitchFamily="2" charset="-122"/>
              </a:rPr>
              <a:t>Table 2</a:t>
            </a:r>
            <a:r>
              <a:rPr lang="en-US" sz="3110" b="1" dirty="0">
                <a:solidFill>
                  <a:schemeClr val="accent5">
                    <a:lumMod val="50000"/>
                  </a:schemeClr>
                </a:solidFill>
                <a:effectLst/>
                <a:ea typeface="SimSun" panose="02010600030101010101" pitchFamily="2" charset="-122"/>
              </a:rPr>
              <a:t>: </a:t>
            </a:r>
            <a:r>
              <a:rPr lang="en-US" sz="3110" dirty="0">
                <a:solidFill>
                  <a:schemeClr val="accent5">
                    <a:lumMod val="50000"/>
                  </a:schemeClr>
                </a:solidFill>
                <a:effectLst/>
                <a:ea typeface="SimSun" panose="02010600030101010101" pitchFamily="2" charset="-122"/>
              </a:rPr>
              <a:t>Comparison of Misclassifications</a:t>
            </a:r>
            <a:endParaRPr lang="en-AU" sz="3110" dirty="0">
              <a:solidFill>
                <a:schemeClr val="accent5">
                  <a:lumMod val="50000"/>
                </a:schemeClr>
              </a:solidFill>
              <a:effectLst/>
              <a:ea typeface="SimSun" panose="02010600030101010101" pitchFamily="2" charset="-122"/>
            </a:endParaRPr>
          </a:p>
        </p:txBody>
      </p:sp>
      <p:cxnSp>
        <p:nvCxnSpPr>
          <p:cNvPr id="41" name="Straight Connector 40">
            <a:extLst>
              <a:ext uri="{FF2B5EF4-FFF2-40B4-BE49-F238E27FC236}">
                <a16:creationId xmlns:a16="http://schemas.microsoft.com/office/drawing/2014/main" id="{654360B1-6A70-49C1-B732-77C8215B733C}"/>
              </a:ext>
            </a:extLst>
          </p:cNvPr>
          <p:cNvCxnSpPr>
            <a:cxnSpLocks/>
          </p:cNvCxnSpPr>
          <p:nvPr/>
        </p:nvCxnSpPr>
        <p:spPr bwMode="auto">
          <a:xfrm flipH="1">
            <a:off x="18348444" y="4408097"/>
            <a:ext cx="0" cy="3834000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42" name="TextBox 41">
            <a:extLst>
              <a:ext uri="{FF2B5EF4-FFF2-40B4-BE49-F238E27FC236}">
                <a16:creationId xmlns:a16="http://schemas.microsoft.com/office/drawing/2014/main" id="{75C109EF-CE2A-469E-83BF-487BC93FA259}"/>
              </a:ext>
            </a:extLst>
          </p:cNvPr>
          <p:cNvSpPr txBox="1"/>
          <p:nvPr/>
        </p:nvSpPr>
        <p:spPr>
          <a:xfrm>
            <a:off x="-67523" y="24976566"/>
            <a:ext cx="18417702" cy="1049518"/>
          </a:xfrm>
          <a:prstGeom prst="rect">
            <a:avLst/>
          </a:prstGeom>
          <a:noFill/>
        </p:spPr>
        <p:txBody>
          <a:bodyPr wrap="square">
            <a:spAutoFit/>
          </a:bodyPr>
          <a:lstStyle/>
          <a:p>
            <a:pPr lvl="0" algn="just">
              <a:spcBef>
                <a:spcPts val="400"/>
              </a:spcBef>
              <a:spcAft>
                <a:spcPts val="1000"/>
              </a:spcAft>
              <a:buSzPts val="800"/>
              <a:tabLst>
                <a:tab pos="338455" algn="l"/>
              </a:tabLst>
            </a:pPr>
            <a:r>
              <a:rPr lang="en-US" sz="3110" dirty="0">
                <a:solidFill>
                  <a:schemeClr val="accent5">
                    <a:lumMod val="50000"/>
                  </a:schemeClr>
                </a:solidFill>
                <a:effectLst/>
                <a:ea typeface="SimSun" panose="02010600030101010101" pitchFamily="2" charset="-122"/>
              </a:rPr>
              <a:t>Fig. 2 below shows some of the sample </a:t>
            </a:r>
            <a:r>
              <a:rPr lang="en-US" sz="3110" dirty="0" err="1">
                <a:solidFill>
                  <a:schemeClr val="accent5">
                    <a:lumMod val="50000"/>
                  </a:schemeClr>
                </a:solidFill>
                <a:effectLst/>
                <a:ea typeface="SimSun" panose="02010600030101010101" pitchFamily="2" charset="-122"/>
              </a:rPr>
              <a:t>RoIs</a:t>
            </a:r>
            <a:r>
              <a:rPr lang="en-US" sz="3110" dirty="0">
                <a:solidFill>
                  <a:schemeClr val="accent5">
                    <a:lumMod val="50000"/>
                  </a:schemeClr>
                </a:solidFill>
                <a:effectLst/>
                <a:ea typeface="SimSun" panose="02010600030101010101" pitchFamily="2" charset="-122"/>
              </a:rPr>
              <a:t> which were input to OCR. Fig. 3 below shows some sample prediction results of OCR.</a:t>
            </a:r>
            <a:endParaRPr lang="en-AU" sz="3110" dirty="0">
              <a:solidFill>
                <a:schemeClr val="accent5">
                  <a:lumMod val="50000"/>
                </a:schemeClr>
              </a:solidFill>
              <a:effectLst/>
              <a:ea typeface="SimSun" panose="02010600030101010101" pitchFamily="2" charset="-122"/>
            </a:endParaRPr>
          </a:p>
        </p:txBody>
      </p:sp>
      <p:sp>
        <p:nvSpPr>
          <p:cNvPr id="44" name="Text Placeholder 235">
            <a:extLst>
              <a:ext uri="{FF2B5EF4-FFF2-40B4-BE49-F238E27FC236}">
                <a16:creationId xmlns:a16="http://schemas.microsoft.com/office/drawing/2014/main" id="{523D1C8F-0FC5-4301-96FD-4C60E997C233}"/>
              </a:ext>
            </a:extLst>
          </p:cNvPr>
          <p:cNvSpPr txBox="1">
            <a:spLocks/>
          </p:cNvSpPr>
          <p:nvPr/>
        </p:nvSpPr>
        <p:spPr>
          <a:xfrm>
            <a:off x="18507989" y="40452124"/>
            <a:ext cx="11772000" cy="676014"/>
          </a:xfrm>
          <a:prstGeom prst="rect">
            <a:avLst/>
          </a:prstGeom>
          <a:solidFill>
            <a:schemeClr val="accent5">
              <a:lumMod val="60000"/>
              <a:lumOff val="40000"/>
            </a:schemeClr>
          </a:solidFill>
        </p:spPr>
        <p:txBody>
          <a:bodyPr vert="horz" wrap="square" lIns="63307" tIns="63307" rIns="63307" bIns="63307" rtlCol="0" anchor="ctr" anchorCtr="0">
            <a:spAutoFit/>
          </a:bodyPr>
          <a:lstStyle>
            <a:lvl1pPr marL="0" indent="0" algn="ctr" defTabSz="3027487" rtl="0" eaLnBrk="1" latinLnBrk="0" hangingPunct="1">
              <a:lnSpc>
                <a:spcPct val="90000"/>
              </a:lnSpc>
              <a:spcBef>
                <a:spcPts val="3311"/>
              </a:spcBef>
              <a:buFont typeface="Arial" panose="020B0604020202020204" pitchFamily="34" charset="0"/>
              <a:buNone/>
              <a:defRPr sz="3958" b="1" u="sng" kern="1200" baseline="0">
                <a:solidFill>
                  <a:schemeClr val="accent5">
                    <a:lumMod val="50000"/>
                  </a:schemeClr>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r>
              <a:rPr lang="en-US" u="none" dirty="0">
                <a:solidFill>
                  <a:schemeClr val="bg1"/>
                </a:solidFill>
              </a:rPr>
              <a:t>REFERENCES</a:t>
            </a:r>
          </a:p>
        </p:txBody>
      </p:sp>
      <p:sp>
        <p:nvSpPr>
          <p:cNvPr id="52" name="Text Placeholder 235">
            <a:extLst>
              <a:ext uri="{FF2B5EF4-FFF2-40B4-BE49-F238E27FC236}">
                <a16:creationId xmlns:a16="http://schemas.microsoft.com/office/drawing/2014/main" id="{8E58CB72-67A5-4A82-A2EB-44ADEAADFB83}"/>
              </a:ext>
            </a:extLst>
          </p:cNvPr>
          <p:cNvSpPr txBox="1">
            <a:spLocks/>
          </p:cNvSpPr>
          <p:nvPr/>
        </p:nvSpPr>
        <p:spPr>
          <a:xfrm>
            <a:off x="18511020" y="33919704"/>
            <a:ext cx="11772000" cy="676014"/>
          </a:xfrm>
          <a:prstGeom prst="rect">
            <a:avLst/>
          </a:prstGeom>
          <a:solidFill>
            <a:schemeClr val="accent5">
              <a:lumMod val="60000"/>
              <a:lumOff val="40000"/>
            </a:schemeClr>
          </a:solidFill>
        </p:spPr>
        <p:txBody>
          <a:bodyPr vert="horz" wrap="square" lIns="63307" tIns="63307" rIns="63307" bIns="63307" rtlCol="0" anchor="ctr" anchorCtr="0">
            <a:spAutoFit/>
          </a:bodyPr>
          <a:lstStyle>
            <a:lvl1pPr marL="0" indent="0" algn="ctr" defTabSz="3027487" rtl="0" eaLnBrk="1" latinLnBrk="0" hangingPunct="1">
              <a:lnSpc>
                <a:spcPct val="90000"/>
              </a:lnSpc>
              <a:spcBef>
                <a:spcPts val="3311"/>
              </a:spcBef>
              <a:buFont typeface="Arial" panose="020B0604020202020204" pitchFamily="34" charset="0"/>
              <a:buNone/>
              <a:defRPr sz="3958" b="1" u="sng" kern="1200" baseline="0">
                <a:solidFill>
                  <a:schemeClr val="accent5">
                    <a:lumMod val="50000"/>
                  </a:schemeClr>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r>
              <a:rPr lang="en-US" u="none" dirty="0">
                <a:solidFill>
                  <a:schemeClr val="bg1"/>
                </a:solidFill>
              </a:rPr>
              <a:t>DISCUSSION AND CONCLUSION</a:t>
            </a:r>
          </a:p>
        </p:txBody>
      </p:sp>
      <p:sp>
        <p:nvSpPr>
          <p:cNvPr id="56" name="Text Placeholder 239">
            <a:extLst>
              <a:ext uri="{FF2B5EF4-FFF2-40B4-BE49-F238E27FC236}">
                <a16:creationId xmlns:a16="http://schemas.microsoft.com/office/drawing/2014/main" id="{B6F3FA47-0582-4B75-BE0F-E1E9680D3797}"/>
              </a:ext>
            </a:extLst>
          </p:cNvPr>
          <p:cNvSpPr txBox="1">
            <a:spLocks/>
          </p:cNvSpPr>
          <p:nvPr/>
        </p:nvSpPr>
        <p:spPr>
          <a:xfrm>
            <a:off x="18507989" y="34597094"/>
            <a:ext cx="11736487" cy="5919491"/>
          </a:xfrm>
          <a:prstGeom prst="rect">
            <a:avLst/>
          </a:prstGeom>
        </p:spPr>
        <p:txBody>
          <a:bodyPr vert="horz" wrap="square" lIns="158267" tIns="158267" rIns="158267" bIns="158267" rtlCol="0">
            <a:spAutoFit/>
          </a:bodyPr>
          <a:lstStyle>
            <a:lvl1pPr marL="0" indent="0" algn="l" defTabSz="3027487" rtl="0" eaLnBrk="1" latinLnBrk="0" hangingPunct="1">
              <a:lnSpc>
                <a:spcPct val="90000"/>
              </a:lnSpc>
              <a:spcBef>
                <a:spcPts val="3311"/>
              </a:spcBef>
              <a:buFont typeface="Arial" panose="020B0604020202020204" pitchFamily="34" charset="0"/>
              <a:buNone/>
              <a:defRPr sz="2827"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4396" indent="-559383" algn="l" defTabSz="3027487" rtl="0" eaLnBrk="1" latinLnBrk="0" hangingPunct="1">
              <a:lnSpc>
                <a:spcPct val="90000"/>
              </a:lnSpc>
              <a:spcBef>
                <a:spcPts val="1655"/>
              </a:spcBef>
              <a:buFont typeface="Arial" panose="020B0604020202020204" pitchFamily="34" charset="0"/>
              <a:buChar char="•"/>
              <a:defRPr sz="2403" kern="1200">
                <a:solidFill>
                  <a:schemeClr val="tx1"/>
                </a:solidFill>
                <a:latin typeface="Trebuchet MS" pitchFamily="34" charset="0"/>
                <a:ea typeface="+mn-ea"/>
                <a:cs typeface="+mn-cs"/>
              </a:defRPr>
            </a:lvl2pPr>
            <a:lvl3pPr marL="2013778" indent="-559383" algn="l" defTabSz="3027487" rtl="0" eaLnBrk="1" latinLnBrk="0" hangingPunct="1">
              <a:lnSpc>
                <a:spcPct val="90000"/>
              </a:lnSpc>
              <a:spcBef>
                <a:spcPts val="1655"/>
              </a:spcBef>
              <a:buFont typeface="Arial" panose="020B0604020202020204" pitchFamily="34" charset="0"/>
              <a:buChar char="•"/>
              <a:defRPr sz="2403" kern="1200">
                <a:solidFill>
                  <a:schemeClr val="tx1"/>
                </a:solidFill>
                <a:latin typeface="Trebuchet MS" pitchFamily="34" charset="0"/>
                <a:ea typeface="+mn-ea"/>
                <a:cs typeface="+mn-cs"/>
              </a:defRPr>
            </a:lvl3pPr>
            <a:lvl4pPr marL="2629100" indent="-615321" algn="l" defTabSz="3027487" rtl="0" eaLnBrk="1" latinLnBrk="0" hangingPunct="1">
              <a:lnSpc>
                <a:spcPct val="90000"/>
              </a:lnSpc>
              <a:spcBef>
                <a:spcPts val="1655"/>
              </a:spcBef>
              <a:buFont typeface="Arial" panose="020B0604020202020204" pitchFamily="34" charset="0"/>
              <a:buChar char="•"/>
              <a:defRPr sz="2403" kern="1200">
                <a:solidFill>
                  <a:schemeClr val="tx1"/>
                </a:solidFill>
                <a:latin typeface="Trebuchet MS" pitchFamily="34" charset="0"/>
                <a:ea typeface="+mn-ea"/>
                <a:cs typeface="+mn-cs"/>
              </a:defRPr>
            </a:lvl4pPr>
            <a:lvl5pPr marL="3076606" indent="-447507" algn="l" defTabSz="3027487" rtl="0" eaLnBrk="1" latinLnBrk="0" hangingPunct="1">
              <a:lnSpc>
                <a:spcPct val="90000"/>
              </a:lnSpc>
              <a:spcBef>
                <a:spcPts val="1655"/>
              </a:spcBef>
              <a:buFont typeface="Arial" panose="020B0604020202020204" pitchFamily="34" charset="0"/>
              <a:buChar char="•"/>
              <a:defRPr sz="2403" kern="1200">
                <a:solidFill>
                  <a:schemeClr val="tx1"/>
                </a:solidFill>
                <a:latin typeface="Trebuchet MS" pitchFamily="34" charset="0"/>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lgn="just"/>
            <a:r>
              <a:rPr lang="en-US" sz="3110" dirty="0">
                <a:latin typeface="+mn-lt"/>
              </a:rPr>
              <a:t>The proposed multi-stage deep learning technique for improving speed sign recognition accuracy has been presented and discussed in this research. The proposed technique has been implemented and evaluated on large real-world dataset. Many experiments were conducted to compare the performance of the proposed technique with and without OCR and find the best classification accuracy and minimum misclassifications. The evidence from experiments demonstrated that the proposed technique can produce high accuracy and accurately identify speed limit signs with zero misclassification rates. The performance of the proposed technique for many speed limit signs was promising overall including 100% classification accuracy for most of the speed limit signs. Recognition accuracy was vastly improved by the proposed technique with OCR component. </a:t>
            </a:r>
            <a:endParaRPr lang="en-AU" sz="3110" dirty="0">
              <a:latin typeface="+mn-lt"/>
            </a:endParaRPr>
          </a:p>
        </p:txBody>
      </p:sp>
    </p:spTree>
    <p:extLst>
      <p:ext uri="{BB962C8B-B14F-4D97-AF65-F5344CB8AC3E}">
        <p14:creationId xmlns:p14="http://schemas.microsoft.com/office/powerpoint/2010/main" val="19942831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1835</TotalTime>
  <Words>1133</Words>
  <Application>Microsoft Office PowerPoint</Application>
  <PresentationFormat>Custom</PresentationFormat>
  <Paragraphs>132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Times New Roman</vt:lpstr>
      <vt:lpstr>Trebuchet MS</vt:lpstr>
      <vt:lpstr>Wingdings</vt:lpstr>
      <vt:lpstr>Office Theme</vt:lpstr>
      <vt:lpstr>PowerPoint Presentation</vt:lpstr>
    </vt:vector>
  </TitlesOfParts>
  <Company>IES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Zohaib Jan</dc:creator>
  <cp:lastModifiedBy>Pubudu Sanjeewani Thihagoda Gamage</cp:lastModifiedBy>
  <cp:revision>414</cp:revision>
  <dcterms:created xsi:type="dcterms:W3CDTF">2018-11-12T01:10:33Z</dcterms:created>
  <dcterms:modified xsi:type="dcterms:W3CDTF">2021-11-18T09:17:47Z</dcterms:modified>
</cp:coreProperties>
</file>