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1" r:id="rId4"/>
    <p:sldId id="264" r:id="rId5"/>
    <p:sldId id="257" r:id="rId6"/>
    <p:sldId id="266" r:id="rId7"/>
    <p:sldId id="272" r:id="rId8"/>
    <p:sldId id="263" r:id="rId9"/>
    <p:sldId id="265" r:id="rId10"/>
    <p:sldId id="267" r:id="rId11"/>
    <p:sldId id="270" r:id="rId12"/>
    <p:sldId id="259" r:id="rId13"/>
    <p:sldId id="258" r:id="rId14"/>
    <p:sldId id="26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39FBA-6A0F-43EA-9563-A35DB944E317}" type="datetimeFigureOut">
              <a:rPr lang="en-AU" smtClean="0"/>
              <a:t>01/07/2021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70D96-A6FD-47AE-B7DE-78073B3A80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49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95B-6A3E-4315-B573-B5978A9A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CE24-8BA8-4B44-9346-1100FA459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D5F7-FAE9-4877-A870-926AF146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13CF-964F-440E-BFB3-5EF26948F037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25AF-B6E1-4E9F-B2F6-F083AC0C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5D03-D163-48AA-8223-0EA0626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41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1F7-50B1-414F-8AE1-DE7290B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7A459-F6C7-4BA9-9B9F-04F8063A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99C19-66F2-473E-ADBE-6D825148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1B2B-996D-4561-BA07-3DFDB840C948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A213-9302-4B8B-9D98-3B495D9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F210-CF98-49C9-A0C0-D905296E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31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135BB-74B6-45CD-A9DD-DABDB56EF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523F2-F920-4F09-A394-CE0242A6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95F8-1006-48D2-91BB-E64C746E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0D31-B4F4-42D6-87BC-83317DD07891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B5C0D-DAC2-4928-BFEA-76A72B1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D0A1-F9A2-4656-9C30-E3357850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6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162-85D0-4D96-A5F4-9D5D65E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2F36-5400-4C7D-8A04-4546148B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6FDC-3D3F-4427-9D9E-1A7100E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F7650-03C9-4C04-8D4E-6703CD0C5329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7FC28-AE26-42C6-9201-B79656F8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3908F-187A-4119-882C-F15066C2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6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A77E-72B5-4BDA-8072-CCA6825F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9EF4-707B-4126-9D3A-8DDA5F8F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D39C-7B4B-4C07-844F-372CC28D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5B66-94B2-473E-B79C-3A7D801FA915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E640-09E3-41A4-933A-DB97920B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4321-1D86-45C3-9BDC-B499FB74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05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64DA-9872-4680-BF21-DBAD22BA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283-D5F1-4D58-BD87-A135F1AFC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50E49-E3B1-4495-93EE-9C7FB89D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C7D2F-469B-43B1-A22A-AD7EACA2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F858-D957-4DE5-B126-89F47E78BAD6}" type="datetime1">
              <a:rPr lang="en-AU" smtClean="0"/>
              <a:t>01/07/2021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E1652-B9CC-4D19-B76E-8F9B1A10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77E5-62A5-4767-9372-7D1AC27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150E-F0BD-44AB-9E07-E937D257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8EC7-BEE6-4461-B9D6-6F536028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026AF-C402-464D-929E-349A465C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3B727-83E4-421B-A3AB-5B13CA71C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7D700-6E5D-4618-80C7-F8374D05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4A714-FD29-43EA-B96B-39DC49E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7EEB-2880-4918-A430-0F7831CFDEA0}" type="datetime1">
              <a:rPr lang="en-AU" smtClean="0"/>
              <a:t>01/07/2021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30440-04FF-4431-B684-46F30DA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C137D-265D-4FBC-B774-9869BB90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48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008B-BA89-4B5F-B3AB-B507FBDE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2B23-855D-4B60-ADD7-5C60F2C7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018D-9408-4654-AA5A-AD6C4B8F9066}" type="datetime1">
              <a:rPr lang="en-AU" smtClean="0"/>
              <a:t>01/07/2021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B6F55-D8CB-410A-9429-2A087A37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BA334-2ECF-4FFC-8537-4D84823A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DAF1E-A96D-4979-943A-DB1AD236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B966-954B-406F-BB7E-B3A7F1A0E558}" type="datetime1">
              <a:rPr lang="en-AU" smtClean="0"/>
              <a:t>01/07/2021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3AE9C-7215-4784-A30B-0D3CE1F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FB4D-2410-46E0-B48A-EAAD382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05E-8D6C-4DB4-B352-D27A2FE7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DD22-DBE6-4AD1-9B5A-62E2C3C7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B5C1-B227-433C-9AF9-3D7CBDD5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338A-3D09-48B2-B576-B19E7242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11AC-3E12-4B30-AB22-F86649DDEA4B}" type="datetime1">
              <a:rPr lang="en-AU" smtClean="0"/>
              <a:t>01/07/2021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94F4-C81B-46F5-A540-14F1EDF9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386B-9A2F-49BC-95EB-55CB0C33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38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29C4-FE4A-4227-9D85-40FCC45B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002-3F2E-4465-BADC-AB250508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A535-D591-4C60-9E29-A38F8EB0D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1F62-A0E0-4671-9B19-3E475A0A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5641-EFAD-4689-9F1A-4872149E44AA}" type="datetime1">
              <a:rPr lang="en-AU" smtClean="0"/>
              <a:t>01/07/2021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CAC4-91FF-4CE7-9679-7366CFC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13351-1BFC-4563-9C6C-E0A9B52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55AB2-5092-46F2-951F-62B113AF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ABDBA-D8CF-48CC-9005-86D37BFC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6C6F-B0F6-4906-9866-972D381D5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1DD1-D0DE-4983-82F3-CED9DADED729}" type="datetime1">
              <a:rPr lang="en-AU" smtClean="0"/>
              <a:t>01/07/2021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74CC-4D3E-47E4-8FC6-DF4765C46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DC67-4975-4052-96E6-15FB8013F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D56E-A513-4FB8-807D-BC55FEA6DE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2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wig Solar-powered Radar Speed Sign Potable Traffic Flashing Speed Limit  Signs Scp-3 - Buy Solar-powed Led Speed Limit Sign,Speed Sign,Speed Limit Traffic  Warning Solar Powered Led Display Speed Radar Product on Alibaba.com">
            <a:extLst>
              <a:ext uri="{FF2B5EF4-FFF2-40B4-BE49-F238E27FC236}">
                <a16:creationId xmlns:a16="http://schemas.microsoft.com/office/drawing/2014/main" id="{4645BBDB-CB71-43F1-BF42-42BBDC6CC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t="9091" r="22481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C492-44AE-4591-A9D9-26EF546E2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904908"/>
            <a:ext cx="5881722" cy="255736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 Novel Evolving Classifier with a False Alarm Class for Speed Limit Sign Recognition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FBAB-9ABE-4DC4-A4B7-2B44DE58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Authors: </a:t>
            </a:r>
          </a:p>
          <a:p>
            <a:pPr algn="l"/>
            <a:r>
              <a:rPr lang="en-US" sz="1600" dirty="0"/>
              <a:t>Pubudu Sanjeewani (Presenting Author)</a:t>
            </a:r>
          </a:p>
          <a:p>
            <a:pPr algn="l"/>
            <a:r>
              <a:rPr lang="en-US" sz="1600" dirty="0"/>
              <a:t>Brijesh Verma</a:t>
            </a:r>
          </a:p>
          <a:p>
            <a:pPr algn="l"/>
            <a:r>
              <a:rPr lang="en-US" sz="1600" dirty="0"/>
              <a:t>Joseph Affum</a:t>
            </a:r>
            <a:endParaRPr lang="en-AU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5C6087-CC98-49F1-AB3D-E7905D1A6BA7}"/>
              </a:ext>
            </a:extLst>
          </p:cNvPr>
          <p:cNvSpPr txBox="1">
            <a:spLocks/>
          </p:cNvSpPr>
          <p:nvPr/>
        </p:nvSpPr>
        <p:spPr>
          <a:xfrm>
            <a:off x="-1048512" y="3769983"/>
            <a:ext cx="9144000" cy="50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IEEE Congress on Evolutionary Computation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7328-B4FE-42BB-9892-D91348DC9D60}"/>
              </a:ext>
            </a:extLst>
          </p:cNvPr>
          <p:cNvSpPr txBox="1"/>
          <p:nvPr/>
        </p:nvSpPr>
        <p:spPr>
          <a:xfrm>
            <a:off x="5077757" y="6275598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 Images</a:t>
            </a:r>
            <a:endParaRPr lang="en-AU" dirty="0"/>
          </a:p>
        </p:txBody>
      </p:sp>
      <p:pic>
        <p:nvPicPr>
          <p:cNvPr id="1026" name="Picture 2" descr="2021 IEEE CEC - Home">
            <a:extLst>
              <a:ext uri="{FF2B5EF4-FFF2-40B4-BE49-F238E27FC236}">
                <a16:creationId xmlns:a16="http://schemas.microsoft.com/office/drawing/2014/main" id="{43674E5B-83E2-4DD9-B33B-4FED2742C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60"/>
          <a:stretch/>
        </p:blipFill>
        <p:spPr bwMode="auto">
          <a:xfrm>
            <a:off x="11129921" y="51370"/>
            <a:ext cx="1013125" cy="11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EE3-603D-432E-BE25-C28F17AA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6" y="68844"/>
            <a:ext cx="3553534" cy="640072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Numeric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C6FC4-71DA-4C05-8058-DA0A71368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35760"/>
              </p:ext>
            </p:extLst>
          </p:nvPr>
        </p:nvGraphicFramePr>
        <p:xfrm>
          <a:off x="685328" y="1148879"/>
          <a:ext cx="4264650" cy="2600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5118">
                  <a:extLst>
                    <a:ext uri="{9D8B030D-6E8A-4147-A177-3AD203B41FA5}">
                      <a16:colId xmlns:a16="http://schemas.microsoft.com/office/drawing/2014/main" val="1956322220"/>
                    </a:ext>
                  </a:extLst>
                </a:gridCol>
                <a:gridCol w="1062579">
                  <a:extLst>
                    <a:ext uri="{9D8B030D-6E8A-4147-A177-3AD203B41FA5}">
                      <a16:colId xmlns:a16="http://schemas.microsoft.com/office/drawing/2014/main" val="2361031639"/>
                    </a:ext>
                  </a:extLst>
                </a:gridCol>
                <a:gridCol w="799463">
                  <a:extLst>
                    <a:ext uri="{9D8B030D-6E8A-4147-A177-3AD203B41FA5}">
                      <a16:colId xmlns:a16="http://schemas.microsoft.com/office/drawing/2014/main" val="3280870187"/>
                    </a:ext>
                  </a:extLst>
                </a:gridCol>
                <a:gridCol w="1477490">
                  <a:extLst>
                    <a:ext uri="{9D8B030D-6E8A-4147-A177-3AD203B41FA5}">
                      <a16:colId xmlns:a16="http://schemas.microsoft.com/office/drawing/2014/main" val="1377625745"/>
                    </a:ext>
                  </a:extLst>
                </a:gridCol>
              </a:tblGrid>
              <a:tr h="152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Speed Limit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Accuracy (%)</a:t>
                      </a:r>
                      <a:endParaRPr lang="en-AU" sz="1200" b="1" i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Misclassifications (%)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318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 Wise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Pixel Wise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54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48.00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0.94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6864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20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33.34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13.00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1.89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9120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30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0.94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0020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40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33.34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28.00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0.94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3100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50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0797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60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66.69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36.00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335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70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14.29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12.00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224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80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76.00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5735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90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50.97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0.94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1135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75.00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46.00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0.94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1237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36.00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49927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26CE1C-3677-495B-A2A8-B3B56773E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77966"/>
              </p:ext>
            </p:extLst>
          </p:nvPr>
        </p:nvGraphicFramePr>
        <p:xfrm>
          <a:off x="3773159" y="4105902"/>
          <a:ext cx="4494090" cy="2746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7325">
                  <a:extLst>
                    <a:ext uri="{9D8B030D-6E8A-4147-A177-3AD203B41FA5}">
                      <a16:colId xmlns:a16="http://schemas.microsoft.com/office/drawing/2014/main" val="2566133331"/>
                    </a:ext>
                  </a:extLst>
                </a:gridCol>
                <a:gridCol w="1210502">
                  <a:extLst>
                    <a:ext uri="{9D8B030D-6E8A-4147-A177-3AD203B41FA5}">
                      <a16:colId xmlns:a16="http://schemas.microsoft.com/office/drawing/2014/main" val="494369696"/>
                    </a:ext>
                  </a:extLst>
                </a:gridCol>
                <a:gridCol w="1666263">
                  <a:extLst>
                    <a:ext uri="{9D8B030D-6E8A-4147-A177-3AD203B41FA5}">
                      <a16:colId xmlns:a16="http://schemas.microsoft.com/office/drawing/2014/main" val="2694576405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Speed Limit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Accuracy (%)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Misclassifications (%)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493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Sign 10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0.027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861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Sign 20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3599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30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59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40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07510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50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4177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60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751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70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85.71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0.027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06310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80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6132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90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7528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69811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21753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Non-signs (False alarm)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98509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BA2DB9-1AEA-4044-A165-A24FA1AD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03875"/>
              </p:ext>
            </p:extLst>
          </p:nvPr>
        </p:nvGraphicFramePr>
        <p:xfrm>
          <a:off x="7095994" y="1146949"/>
          <a:ext cx="4264651" cy="25431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93428">
                  <a:extLst>
                    <a:ext uri="{9D8B030D-6E8A-4147-A177-3AD203B41FA5}">
                      <a16:colId xmlns:a16="http://schemas.microsoft.com/office/drawing/2014/main" val="3596380191"/>
                    </a:ext>
                  </a:extLst>
                </a:gridCol>
                <a:gridCol w="1869897">
                  <a:extLst>
                    <a:ext uri="{9D8B030D-6E8A-4147-A177-3AD203B41FA5}">
                      <a16:colId xmlns:a16="http://schemas.microsoft.com/office/drawing/2014/main" val="578034809"/>
                    </a:ext>
                  </a:extLst>
                </a:gridCol>
                <a:gridCol w="1501326">
                  <a:extLst>
                    <a:ext uri="{9D8B030D-6E8A-4147-A177-3AD203B41FA5}">
                      <a16:colId xmlns:a16="http://schemas.microsoft.com/office/drawing/2014/main" val="415700984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Speed Limit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Attribute Wise Accuracy (%)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Misclassifications (%)</a:t>
                      </a:r>
                      <a:endParaRPr lang="en-AU" sz="12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322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Sign 10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80304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20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100.00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119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30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918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40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33.33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5151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50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100.00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06685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60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16.67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2.17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798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70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85.71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72906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80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743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90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70902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50.00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0.00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682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Sign 110</a:t>
                      </a:r>
                      <a:endParaRPr lang="en-AU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75.00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2.17</a:t>
                      </a:r>
                      <a:endParaRPr lang="en-AU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9538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F875AAC-E3ED-41C6-9F31-D2C933DDA6E2}"/>
              </a:ext>
            </a:extLst>
          </p:cNvPr>
          <p:cNvSpPr txBox="1"/>
          <p:nvPr/>
        </p:nvSpPr>
        <p:spPr>
          <a:xfrm>
            <a:off x="128821" y="822577"/>
            <a:ext cx="5336569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Best Accuracy and Misclassifications Obtained by the FCN Classification Technique </a:t>
            </a:r>
            <a:endParaRPr lang="en-A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52F94-86C3-4846-81CA-C30363B4DEFD}"/>
              </a:ext>
            </a:extLst>
          </p:cNvPr>
          <p:cNvSpPr txBox="1"/>
          <p:nvPr/>
        </p:nvSpPr>
        <p:spPr>
          <a:xfrm>
            <a:off x="3604902" y="3790707"/>
            <a:ext cx="4775361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Best Accuracy and Misclassifications Obtained by the Proposed Technique </a:t>
            </a:r>
            <a:endParaRPr lang="en-A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01814-D8FE-475F-BE92-016155921F1F}"/>
              </a:ext>
            </a:extLst>
          </p:cNvPr>
          <p:cNvSpPr txBox="1"/>
          <p:nvPr/>
        </p:nvSpPr>
        <p:spPr>
          <a:xfrm>
            <a:off x="6472267" y="820510"/>
            <a:ext cx="544575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Best Accuracy and Misclassifications Obtained by the OCR Classifier Based Technique </a:t>
            </a:r>
            <a:endParaRPr lang="en-AU" sz="12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7ACD653-C896-4317-B370-6F26393C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0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94EA-C2A7-48ED-803F-D66B9A3B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93" y="282932"/>
            <a:ext cx="4524910" cy="696664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Comparative Analysis</a:t>
            </a:r>
            <a:endParaRPr lang="en-AU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405AA8-F538-4B23-88CA-47743F637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54411"/>
              </p:ext>
            </p:extLst>
          </p:nvPr>
        </p:nvGraphicFramePr>
        <p:xfrm>
          <a:off x="838200" y="1276367"/>
          <a:ext cx="10685122" cy="507998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57577">
                  <a:extLst>
                    <a:ext uri="{9D8B030D-6E8A-4147-A177-3AD203B41FA5}">
                      <a16:colId xmlns:a16="http://schemas.microsoft.com/office/drawing/2014/main" val="804232136"/>
                    </a:ext>
                  </a:extLst>
                </a:gridCol>
                <a:gridCol w="2689238">
                  <a:extLst>
                    <a:ext uri="{9D8B030D-6E8A-4147-A177-3AD203B41FA5}">
                      <a16:colId xmlns:a16="http://schemas.microsoft.com/office/drawing/2014/main" val="3124930444"/>
                    </a:ext>
                  </a:extLst>
                </a:gridCol>
                <a:gridCol w="2911544">
                  <a:extLst>
                    <a:ext uri="{9D8B030D-6E8A-4147-A177-3AD203B41FA5}">
                      <a16:colId xmlns:a16="http://schemas.microsoft.com/office/drawing/2014/main" val="3310898437"/>
                    </a:ext>
                  </a:extLst>
                </a:gridCol>
                <a:gridCol w="2626763">
                  <a:extLst>
                    <a:ext uri="{9D8B030D-6E8A-4147-A177-3AD203B41FA5}">
                      <a16:colId xmlns:a16="http://schemas.microsoft.com/office/drawing/2014/main" val="4007446561"/>
                    </a:ext>
                  </a:extLst>
                </a:gridCol>
              </a:tblGrid>
              <a:tr h="31749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Speed Limit</a:t>
                      </a:r>
                      <a:endParaRPr lang="en-AU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Attribute Wise Accuracy (%)</a:t>
                      </a:r>
                      <a:endParaRPr lang="en-AU" sz="16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48373"/>
                  </a:ext>
                </a:extLst>
              </a:tr>
              <a:tr h="952496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Proposed Technique</a:t>
                      </a:r>
                      <a:endParaRPr lang="en-AU" sz="16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Proposed Technique with OCR</a:t>
                      </a:r>
                      <a:endParaRPr lang="en-AU" sz="16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Proposed Technique with FCN</a:t>
                      </a:r>
                      <a:endParaRPr lang="en-AU" sz="1600" b="1" i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74778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573329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Sign 20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100.00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33.34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366144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30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185291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40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33.33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33.34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1894391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100.00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44538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60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16.67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66.69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6101724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70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85.71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85.71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14.29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8849769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80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100.00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5024794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90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3549009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75.00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2053485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Sign 110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75.00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50.00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737707"/>
                  </a:ext>
                </a:extLst>
              </a:tr>
              <a:tr h="317499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False alarms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100.00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NA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NA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122165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6BA8F-A6F2-4778-B148-33FE193A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24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30E47-E6F4-49EB-BA3E-85594AAC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880" y="1018891"/>
            <a:ext cx="6035042" cy="648915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 and Future Work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ED81-E7FE-4163-BAE9-E4C64E6F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19" y="1913249"/>
            <a:ext cx="8090140" cy="38953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1800" b="0" i="0" u="none" strike="noStrike" baseline="0" dirty="0"/>
              <a:t>A novel technique for detection and classification of speed limit signs is presented.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86D50-AFE3-4052-A6A3-07DD9F3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AU" sz="1000"/>
              <a:pPr>
                <a:spcAft>
                  <a:spcPts val="600"/>
                </a:spcAft>
              </a:pPr>
              <a:t>12</a:t>
            </a:fld>
            <a:endParaRPr lang="en-AU"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0A860-0FE7-44DE-99DF-D44E10FE4B13}"/>
              </a:ext>
            </a:extLst>
          </p:cNvPr>
          <p:cNvSpPr txBox="1"/>
          <p:nvPr/>
        </p:nvSpPr>
        <p:spPr>
          <a:xfrm>
            <a:off x="951118" y="2420073"/>
            <a:ext cx="956961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technique has been implemented and evaluated on a large real-world dataset from industry.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3100A-962B-40C9-A5A0-36ABCBF7B3C7}"/>
              </a:ext>
            </a:extLst>
          </p:cNvPr>
          <p:cNvSpPr txBox="1"/>
          <p:nvPr/>
        </p:nvSpPr>
        <p:spPr>
          <a:xfrm>
            <a:off x="951117" y="2874717"/>
            <a:ext cx="105045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Comparative analysis shows that the proposed technique produces the best classification accuracy and minimum misclassifications compared to OCR based classifier, CNN and FCN with majority pixel-based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3A84D-C8B3-4412-B193-91FE40334875}"/>
              </a:ext>
            </a:extLst>
          </p:cNvPr>
          <p:cNvSpPr txBox="1"/>
          <p:nvPr/>
        </p:nvSpPr>
        <p:spPr>
          <a:xfrm>
            <a:off x="937002" y="3890833"/>
            <a:ext cx="31726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b="0" i="0" u="none" strike="noStrike" baseline="0" dirty="0"/>
              <a:t>alse alarm reduced to zero.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3B282-8D58-46D5-8185-8C8B5A1872A8}"/>
              </a:ext>
            </a:extLst>
          </p:cNvPr>
          <p:cNvSpPr txBox="1"/>
          <p:nvPr/>
        </p:nvSpPr>
        <p:spPr>
          <a:xfrm>
            <a:off x="910020" y="4367947"/>
            <a:ext cx="105456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The overall accuracy achieved by the proposed technique is 95.45% which is much higher than accuracy obtained by other existing techniques.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E7EE7-BD3B-4F98-8D5B-CD0A67EDE7DA}"/>
              </a:ext>
            </a:extLst>
          </p:cNvPr>
          <p:cNvSpPr txBox="1"/>
          <p:nvPr/>
        </p:nvSpPr>
        <p:spPr>
          <a:xfrm>
            <a:off x="885631" y="5072912"/>
            <a:ext cx="1057005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/>
              <a:t>In our future work, we will evaluate the proposed technique on all state roads in Queensland and, we will extend it to recognize other </a:t>
            </a:r>
            <a:r>
              <a:rPr lang="en-US" sz="1800" b="0" i="0" u="none" strike="noStrike" baseline="0" dirty="0" err="1"/>
              <a:t>AusRAP</a:t>
            </a:r>
            <a:r>
              <a:rPr lang="en-US" sz="1800" b="0" i="0" u="none" strike="noStrike" baseline="0" dirty="0"/>
              <a:t> attributes which are very similar in shape, size and color.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58151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7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Freeform: Shape 7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Thank You Green Images, Stock Photos &amp; Vectors | Shutterstock">
            <a:extLst>
              <a:ext uri="{FF2B5EF4-FFF2-40B4-BE49-F238E27FC236}">
                <a16:creationId xmlns:a16="http://schemas.microsoft.com/office/drawing/2014/main" id="{DB82D311-6B92-4E20-9456-D34E0DC93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5"/>
          <a:stretch/>
        </p:blipFill>
        <p:spPr bwMode="auto">
          <a:xfrm>
            <a:off x="3842128" y="1201003"/>
            <a:ext cx="4768186" cy="38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12C6-4B3F-499E-B6F6-253A443C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E9AD5A-81F7-4003-9C98-3478693F37BD}"/>
              </a:ext>
            </a:extLst>
          </p:cNvPr>
          <p:cNvSpPr txBox="1"/>
          <p:nvPr/>
        </p:nvSpPr>
        <p:spPr>
          <a:xfrm>
            <a:off x="5077757" y="6275598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 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445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Etims Quiz – Can you win The Sandy McMahon Cup! – eTims">
            <a:extLst>
              <a:ext uri="{FF2B5EF4-FFF2-40B4-BE49-F238E27FC236}">
                <a16:creationId xmlns:a16="http://schemas.microsoft.com/office/drawing/2014/main" id="{6E4D1493-8122-4FFE-9E1D-89BEDD1B1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98" b="9205"/>
          <a:stretch/>
        </p:blipFill>
        <p:spPr bwMode="auto">
          <a:xfrm>
            <a:off x="3759642" y="1820333"/>
            <a:ext cx="4672716" cy="34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57519-8840-40E2-BBE8-03942567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37D56E-A513-4FB8-807D-BC55FEA6DEE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67258-CC45-4657-B498-2FCBAFC33E79}"/>
              </a:ext>
            </a:extLst>
          </p:cNvPr>
          <p:cNvSpPr txBox="1"/>
          <p:nvPr/>
        </p:nvSpPr>
        <p:spPr>
          <a:xfrm>
            <a:off x="5077757" y="6275598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 Images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676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7512-3843-4CFE-A523-183EB3BE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016" y="2430230"/>
            <a:ext cx="5449584" cy="1325563"/>
          </a:xfrm>
          <a:solidFill>
            <a:schemeClr val="accent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Supplementary Slides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C89C4-B312-469D-B5C7-B47980CB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37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E63A-BBDF-43E2-92B0-E357E2C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58" y="136526"/>
            <a:ext cx="11805006" cy="110664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Evolutionary Algorithms and Architectural Parameters for the Proposed Classifier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39DE-AB6B-4E21-A7A5-70D2D25B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16</a:t>
            </a:fld>
            <a:endParaRPr lang="en-A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CF25F8-E228-49BA-86A1-4CF16F27CC98}"/>
              </a:ext>
            </a:extLst>
          </p:cNvPr>
          <p:cNvGraphicFramePr>
            <a:graphicFrameLocks noGrp="1"/>
          </p:cNvGraphicFramePr>
          <p:nvPr/>
        </p:nvGraphicFramePr>
        <p:xfrm>
          <a:off x="1243173" y="1448657"/>
          <a:ext cx="9411128" cy="49922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35226">
                  <a:extLst>
                    <a:ext uri="{9D8B030D-6E8A-4147-A177-3AD203B41FA5}">
                      <a16:colId xmlns:a16="http://schemas.microsoft.com/office/drawing/2014/main" val="65668886"/>
                    </a:ext>
                  </a:extLst>
                </a:gridCol>
                <a:gridCol w="2348553">
                  <a:extLst>
                    <a:ext uri="{9D8B030D-6E8A-4147-A177-3AD203B41FA5}">
                      <a16:colId xmlns:a16="http://schemas.microsoft.com/office/drawing/2014/main" val="1520139043"/>
                    </a:ext>
                  </a:extLst>
                </a:gridCol>
                <a:gridCol w="2388716">
                  <a:extLst>
                    <a:ext uri="{9D8B030D-6E8A-4147-A177-3AD203B41FA5}">
                      <a16:colId xmlns:a16="http://schemas.microsoft.com/office/drawing/2014/main" val="2656711700"/>
                    </a:ext>
                  </a:extLst>
                </a:gridCol>
                <a:gridCol w="2238633">
                  <a:extLst>
                    <a:ext uri="{9D8B030D-6E8A-4147-A177-3AD203B41FA5}">
                      <a16:colId xmlns:a16="http://schemas.microsoft.com/office/drawing/2014/main" val="3117996265"/>
                    </a:ext>
                  </a:extLst>
                </a:gridCol>
              </a:tblGrid>
              <a:tr h="8170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Evolving Parameters (Min/Max Values in Our Experiments)</a:t>
                      </a:r>
                      <a:endParaRPr lang="en-AU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Input and Output Parameters</a:t>
                      </a:r>
                      <a:endParaRPr lang="en-AU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Number of Evolving Layers</a:t>
                      </a:r>
                      <a:endParaRPr lang="en-AU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Number of Other Layers</a:t>
                      </a:r>
                      <a:endParaRPr lang="en-AU" sz="16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18718"/>
                  </a:ext>
                </a:extLst>
              </a:tr>
              <a:tr h="714915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Number of generations: min 5 and max 200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Input size 30×30×3 (resized detected RoI)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Conv2D (32, kernel size = (5, 5), activation = ReLU)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MaxPooling2D (pool size = (2,2)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429124760"/>
                  </a:ext>
                </a:extLst>
              </a:tr>
              <a:tr h="81704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Number of individuals: min 10 and max 100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Conv2D (filters = 32, kernel size = (5,5), activation = ReLU)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Dropout (0.25)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625736928"/>
                  </a:ext>
                </a:extLst>
              </a:tr>
              <a:tr h="817046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Number of epochs: min 1 and max 50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Conv2D (filters = 64, kernel size = (3, 3), activation = ReLU)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MaxPooling2D (pool size = (2,2)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421093242"/>
                  </a:ext>
                </a:extLst>
              </a:tr>
              <a:tr h="817046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Mutate factor: 0.05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Output size 12 (11 for speed signs and 1 for false alarms)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Conv2D (filters = 64, kernel size = (3, 3), activation = ReLU)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Dropout (rate=0.25)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3202645717"/>
                  </a:ext>
                </a:extLst>
              </a:tr>
              <a:tr h="49848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Dense (256, activation = ReLU)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Flatten ()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1666663030"/>
                  </a:ext>
                </a:extLst>
              </a:tr>
              <a:tr h="51065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Dense (12, activation = Softmax)</a:t>
                      </a:r>
                      <a:endParaRPr lang="en-AU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Dropout (0.5)</a:t>
                      </a:r>
                      <a:endParaRPr lang="en-AU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992" marR="50992" marT="0" marB="0"/>
                </a:tc>
                <a:extLst>
                  <a:ext uri="{0D108BD9-81ED-4DB2-BD59-A6C34878D82A}">
                    <a16:rowId xmlns:a16="http://schemas.microsoft.com/office/drawing/2014/main" val="68342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72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29"/>
    </mc:Choice>
    <mc:Fallback xmlns="">
      <p:transition spd="slow" advTm="180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AF9B-2796-4B97-A877-E32E99D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1" y="170095"/>
            <a:ext cx="4853682" cy="61074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bg1"/>
                </a:solidFill>
              </a:rPr>
              <a:t>Sample of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06141-0A11-4EC6-A88D-390A61B6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96" y="1356190"/>
            <a:ext cx="11168008" cy="4726112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800" b="1" i="0" u="none" strike="noStrike" baseline="0" dirty="0">
                <a:solidFill>
                  <a:srgbClr val="000000"/>
                </a:solidFill>
              </a:rPr>
              <a:t>Generation 1: </a:t>
            </a:r>
          </a:p>
          <a:p>
            <a:pPr marL="0" indent="0">
              <a:buNone/>
            </a:pPr>
            <a:r>
              <a:rPr lang="en-AU" sz="1800" b="0" i="0" u="none" strike="noStrike" baseline="0" dirty="0">
                <a:solidFill>
                  <a:srgbClr val="000000"/>
                </a:solidFill>
              </a:rPr>
              <a:t>[2.4199, 2.4533, 2.4495, 2.4574, 2.4538, 2.4502, 2.4277, 2.424, 2.435, 2.4544]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56ms/step - loss: 2.3263 - accuracy: 0.1571 -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2.1675 -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0.3758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58ms/step - loss: 1.7056 - accuracy: 0.4503 -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0.7705 -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0.8153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58ms/step - loss: 1.7444 - accuracy: 0.4343 -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0.7938 -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0.7580 </a:t>
            </a:r>
          </a:p>
          <a:p>
            <a:pPr marL="0" indent="0">
              <a:buNone/>
            </a:pPr>
            <a:endParaRPr lang="en-AU" sz="18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800" b="1" i="0" u="none" strike="noStrike" baseline="0" dirty="0">
                <a:solidFill>
                  <a:srgbClr val="000000"/>
                </a:solidFill>
              </a:rPr>
              <a:t>Generation 2: </a:t>
            </a:r>
          </a:p>
          <a:p>
            <a:pPr marL="0" indent="0">
              <a:buNone/>
            </a:pPr>
            <a:r>
              <a:rPr lang="en-AU" sz="1800" b="0" i="0" u="none" strike="noStrike" baseline="0" dirty="0">
                <a:solidFill>
                  <a:srgbClr val="000000"/>
                </a:solidFill>
              </a:rPr>
              <a:t>[2.3263, 2.3223, 2.3751, 2.2884, 2.1214, 2.4202, 1.2107, 1.7056, 2.3321, 1.7444]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58ms/step - loss: 0.5806 - accuracy: 0.8189 -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0.2290 -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0.9490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60ms/step - loss: 0.3196 - accuracy: 0.9103 -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0.1444 -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0.9809 </a:t>
            </a:r>
          </a:p>
          <a:p>
            <a:pPr marL="0" indent="0">
              <a:buNone/>
            </a:pPr>
            <a:endParaRPr lang="en-AU" sz="1800" b="1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AU" sz="1800" b="1" i="0" u="none" strike="noStrike" baseline="0" dirty="0">
                <a:solidFill>
                  <a:srgbClr val="000000"/>
                </a:solidFill>
              </a:rPr>
              <a:t>Generation 3: </a:t>
            </a:r>
          </a:p>
          <a:p>
            <a:pPr marL="0" indent="0">
              <a:buNone/>
            </a:pPr>
            <a:r>
              <a:rPr lang="en-AU" sz="1800" b="0" i="0" u="none" strike="noStrike" baseline="0" dirty="0">
                <a:solidFill>
                  <a:srgbClr val="000000"/>
                </a:solidFill>
              </a:rPr>
              <a:t>[0.5806, 0.7859, 0.4164, 0.2897, 0.3235, 0.8239, 0.2353, 0.1665, 0.4943, 0.3196]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20/20 [==============================] - 1s 57ms/step - loss: 0.1615 - accuracy: 0.9599 -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val_loss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0.1511 -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val_accuracy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0.9618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BAE-0AF6-47B7-8DA9-02E7E954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00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7"/>
    </mc:Choice>
    <mc:Fallback xmlns="">
      <p:transition spd="slow" advTm="1780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F0E-6813-476E-87CF-9FB7DFF4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757755" cy="847225"/>
          </a:xfrm>
          <a:solidFill>
            <a:schemeClr val="accent6"/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AA809-B3E3-4CD7-AE19-39CD3D7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5B25B-CA08-4E6D-A0BF-A6F25171398E}"/>
              </a:ext>
            </a:extLst>
          </p:cNvPr>
          <p:cNvSpPr txBox="1"/>
          <p:nvPr/>
        </p:nvSpPr>
        <p:spPr>
          <a:xfrm>
            <a:off x="838200" y="3511792"/>
            <a:ext cx="105156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major problem is the misclassification of many attributes with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74AFB-4FD0-4225-A915-4100ACFD5D73}"/>
              </a:ext>
            </a:extLst>
          </p:cNvPr>
          <p:cNvSpPr txBox="1"/>
          <p:nvPr/>
        </p:nvSpPr>
        <p:spPr>
          <a:xfrm>
            <a:off x="838200" y="4210011"/>
            <a:ext cx="105156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 interpretation of information written on roadside signs is very useful.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10A2E-9E05-46EB-AF10-40F924F35D93}"/>
              </a:ext>
            </a:extLst>
          </p:cNvPr>
          <p:cNvSpPr txBox="1"/>
          <p:nvPr/>
        </p:nvSpPr>
        <p:spPr>
          <a:xfrm>
            <a:off x="838200" y="1486786"/>
            <a:ext cx="1051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purpose is to develop an Australian Road Assessment Program (</a:t>
            </a:r>
            <a:r>
              <a:rPr lang="en-US" sz="2400" dirty="0" err="1"/>
              <a:t>AusRAP</a:t>
            </a:r>
            <a:r>
              <a:rPr lang="en-US" sz="2400" dirty="0"/>
              <a:t>) attribute detection system.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27B5F-F3CA-41BA-AF95-83EF4B0DF270}"/>
              </a:ext>
            </a:extLst>
          </p:cNvPr>
          <p:cNvSpPr txBox="1"/>
          <p:nvPr/>
        </p:nvSpPr>
        <p:spPr>
          <a:xfrm>
            <a:off x="838200" y="2475063"/>
            <a:ext cx="10515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of </a:t>
            </a:r>
            <a:r>
              <a:rPr lang="en-US" sz="2400" dirty="0" err="1"/>
              <a:t>AusRAP</a:t>
            </a:r>
            <a:r>
              <a:rPr lang="en-US" sz="2400" dirty="0"/>
              <a:t> attribute detection system is to detect and identify all road attributes to assess road safety.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063838-E9B7-4427-A9E3-8D6A6FD1DE06}"/>
              </a:ext>
            </a:extLst>
          </p:cNvPr>
          <p:cNvSpPr txBox="1"/>
          <p:nvPr/>
        </p:nvSpPr>
        <p:spPr>
          <a:xfrm>
            <a:off x="838200" y="4915998"/>
            <a:ext cx="10515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e propose a novel technique for automatic detection and recognition of speed limit signs.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047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1BDE-B11C-4BFE-BBA3-63CF7208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6" y="245948"/>
            <a:ext cx="4268056" cy="723936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What is Proposed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28FA-B47F-42F8-8CAD-3D6111A83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64"/>
            <a:ext cx="10515600" cy="435133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Fully Convolutional Network (FCN) with all signs into one class to segment sign pixels into Region of Interests (</a:t>
            </a:r>
            <a:r>
              <a:rPr lang="en-US" dirty="0" err="1"/>
              <a:t>RoIs</a:t>
            </a:r>
            <a:r>
              <a:rPr lang="en-US" dirty="0"/>
              <a:t>) for accurately identifying speed signs in our </a:t>
            </a:r>
            <a:r>
              <a:rPr lang="en-US" dirty="0" err="1"/>
              <a:t>AusRAP</a:t>
            </a:r>
            <a:r>
              <a:rPr lang="en-US" dirty="0"/>
              <a:t> safety attribute detection,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novel evolving classifier with a false alarm class that classifies detected pixels into individual signs or non-signs, and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 number of experiments and comparative analysis have been conducted on real-world roadside video data which have been obtained from our industry partners.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E786-9EEB-48A9-A4EF-2CECDA79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3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4FD01-A562-4AFA-9F24-5EB964231AE0}"/>
              </a:ext>
            </a:extLst>
          </p:cNvPr>
          <p:cNvSpPr txBox="1">
            <a:spLocks/>
          </p:cNvSpPr>
          <p:nvPr/>
        </p:nvSpPr>
        <p:spPr>
          <a:xfrm>
            <a:off x="160106" y="1292591"/>
            <a:ext cx="2276582" cy="6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propose a,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84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0576-F9BD-48C1-B122-72ADE209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70" y="224252"/>
            <a:ext cx="3671727" cy="757382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E8B3CA2-7EBC-4483-81D0-5698617E04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348" y="2090380"/>
            <a:ext cx="6359702" cy="319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5490A-3617-4603-A51B-C7F5E88B25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318" y="2059286"/>
            <a:ext cx="5530920" cy="3285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5D62EB-B86A-4758-B497-E3585E4D3CB3}"/>
              </a:ext>
            </a:extLst>
          </p:cNvPr>
          <p:cNvSpPr txBox="1"/>
          <p:nvPr/>
        </p:nvSpPr>
        <p:spPr>
          <a:xfrm>
            <a:off x="657543" y="5476212"/>
            <a:ext cx="443843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1: </a:t>
            </a:r>
            <a:r>
              <a:rPr lang="en-US" dirty="0" err="1"/>
              <a:t>RoI</a:t>
            </a:r>
            <a:r>
              <a:rPr lang="en-US" dirty="0"/>
              <a:t> Images Input to Evolved Classifier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59530-03D7-4B4C-BDE1-848CCE4320E1}"/>
              </a:ext>
            </a:extLst>
          </p:cNvPr>
          <p:cNvSpPr txBox="1"/>
          <p:nvPr/>
        </p:nvSpPr>
        <p:spPr>
          <a:xfrm>
            <a:off x="6126821" y="5450484"/>
            <a:ext cx="57090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2: Speed Sign Frames and Corresponding Annotations</a:t>
            </a:r>
            <a:endParaRPr lang="en-AU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D15AE34-359E-4F44-BE05-31AEBC3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9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DD9-DAF6-402E-9435-1F9FF31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0" y="127780"/>
            <a:ext cx="4350250" cy="703387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Proposed Technique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CFEFF-74E4-4CBB-9003-34EC048644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4" y="979749"/>
            <a:ext cx="11258478" cy="55131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41FE-F04C-4AA8-9C81-9C4D35D9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99881-B16D-402F-A717-C32EB3D89490}"/>
              </a:ext>
            </a:extLst>
          </p:cNvPr>
          <p:cNvSpPr txBox="1"/>
          <p:nvPr/>
        </p:nvSpPr>
        <p:spPr>
          <a:xfrm>
            <a:off x="4562577" y="6463605"/>
            <a:ext cx="28553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3: Proposed Technique</a:t>
            </a:r>
          </a:p>
        </p:txBody>
      </p:sp>
    </p:spTree>
    <p:extLst>
      <p:ext uri="{BB962C8B-B14F-4D97-AF65-F5344CB8AC3E}">
        <p14:creationId xmlns:p14="http://schemas.microsoft.com/office/powerpoint/2010/main" val="38070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AC0-6102-4A51-8E14-3694ECF2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3" y="133566"/>
            <a:ext cx="8056963" cy="544529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Architecture of the Proposed Classifier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1D4CBB-0850-402A-BA84-3CE6A4F92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5706"/>
            <a:ext cx="10689404" cy="5270644"/>
          </a:xfrm>
          <a:prstGeom prst="rect">
            <a:avLst/>
          </a:prstGeom>
          <a:ln w="12700">
            <a:solidFill>
              <a:schemeClr val="accent6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3C9EC-249A-4CFF-8351-784484AF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E10E2-197B-460A-BF41-3BD2753B4EFC}"/>
              </a:ext>
            </a:extLst>
          </p:cNvPr>
          <p:cNvSpPr txBox="1"/>
          <p:nvPr/>
        </p:nvSpPr>
        <p:spPr>
          <a:xfrm>
            <a:off x="3581401" y="6443629"/>
            <a:ext cx="467389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4: Architecture of the Proposed Classifier</a:t>
            </a:r>
          </a:p>
        </p:txBody>
      </p:sp>
    </p:spTree>
    <p:extLst>
      <p:ext uri="{BB962C8B-B14F-4D97-AF65-F5344CB8AC3E}">
        <p14:creationId xmlns:p14="http://schemas.microsoft.com/office/powerpoint/2010/main" val="30871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D911-8CDB-4A3E-935A-CD555DF5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136525"/>
            <a:ext cx="8768137" cy="682839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Evolutionary Process for Classifier Training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1CAD2-471B-45D1-BCF2-A52323A60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156"/>
            <a:ext cx="10515600" cy="522619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1: Pre-processing and resizing of detected </a:t>
            </a:r>
            <a:r>
              <a:rPr lang="en-US" dirty="0" err="1"/>
              <a:t>RoIs</a:t>
            </a:r>
            <a:r>
              <a:rPr lang="en-US" dirty="0"/>
              <a:t> into 30×30 images and creating a vector for   12 classes.</a:t>
            </a:r>
          </a:p>
          <a:p>
            <a:endParaRPr lang="en-US" dirty="0"/>
          </a:p>
          <a:p>
            <a:r>
              <a:rPr lang="en-US" dirty="0"/>
              <a:t>Step 2: Setting initial parameters including population (set of individuals), generation and epochs.</a:t>
            </a:r>
          </a:p>
          <a:p>
            <a:endParaRPr lang="en-US" dirty="0"/>
          </a:p>
          <a:p>
            <a:r>
              <a:rPr lang="en-US" dirty="0"/>
              <a:t>Step 3: Initializing population with different values of random weights for the classifier.</a:t>
            </a:r>
          </a:p>
          <a:p>
            <a:endParaRPr lang="en-US" dirty="0"/>
          </a:p>
          <a:p>
            <a:r>
              <a:rPr lang="en-US" dirty="0"/>
              <a:t>Step 4: Calculating the fitness of each individual in the population based on accuracy on validation set.</a:t>
            </a:r>
          </a:p>
          <a:p>
            <a:endParaRPr lang="en-US" dirty="0"/>
          </a:p>
          <a:p>
            <a:r>
              <a:rPr lang="en-US" dirty="0"/>
              <a:t>Step 5: Selecting the number of individuals from the population based on fitness.</a:t>
            </a:r>
          </a:p>
          <a:p>
            <a:endParaRPr lang="en-US" dirty="0"/>
          </a:p>
          <a:p>
            <a:r>
              <a:rPr lang="en-US" dirty="0"/>
              <a:t>Step 6: Performing the crossover and mutation of 6-layer weights to form better classifier weights.</a:t>
            </a:r>
          </a:p>
          <a:p>
            <a:endParaRPr lang="en-US" dirty="0"/>
          </a:p>
          <a:p>
            <a:r>
              <a:rPr lang="en-US" dirty="0"/>
              <a:t>Step 7: Repeating steps 4-6 until number of generations are reached.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EF9CA-00B3-48FA-A5F9-867837A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5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840-CD61-4526-AD6E-210A9BFA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0" y="155293"/>
            <a:ext cx="3007335" cy="646330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Visual Results</a:t>
            </a:r>
            <a:endParaRPr lang="en-AU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70040-28C7-44B2-8CA8-9A0DC5111A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69478" y="1294544"/>
            <a:ext cx="7586180" cy="45617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47CFB-DF96-42B6-B602-F38D9F97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349EC-BF4B-4478-8DC3-6383E8BEB38C}"/>
              </a:ext>
            </a:extLst>
          </p:cNvPr>
          <p:cNvSpPr txBox="1"/>
          <p:nvPr/>
        </p:nvSpPr>
        <p:spPr>
          <a:xfrm>
            <a:off x="1292617" y="5982590"/>
            <a:ext cx="973990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</a:rPr>
              <a:t>Fig. 5: Sample Prediction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esults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btained by the Proposed </a:t>
            </a: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echnique </a:t>
            </a:r>
            <a:r>
              <a:rPr lang="en-US" dirty="0">
                <a:solidFill>
                  <a:srgbClr val="000000"/>
                </a:solidFill>
              </a:rPr>
              <a:t>W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ith (Prediction 2) and Without (Prediction 1) </a:t>
            </a: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ur </a:t>
            </a:r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ovel </a:t>
            </a: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lassifier with a False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larm Class </a:t>
            </a:r>
          </a:p>
        </p:txBody>
      </p:sp>
    </p:spTree>
    <p:extLst>
      <p:ext uri="{BB962C8B-B14F-4D97-AF65-F5344CB8AC3E}">
        <p14:creationId xmlns:p14="http://schemas.microsoft.com/office/powerpoint/2010/main" val="265895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A4E-126A-42D1-ADBB-D5F7CCBA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6" y="41096"/>
            <a:ext cx="2603642" cy="585729"/>
          </a:xfrm>
          <a:solidFill>
            <a:schemeClr val="accent6"/>
          </a:solidFill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Continued..</a:t>
            </a:r>
            <a:endParaRPr lang="en-AU" sz="4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04C3DD-7ADD-41CB-A165-58E3C1FFD9A9}"/>
              </a:ext>
            </a:extLst>
          </p:cNvPr>
          <p:cNvGrpSpPr/>
          <p:nvPr/>
        </p:nvGrpSpPr>
        <p:grpSpPr>
          <a:xfrm>
            <a:off x="642997" y="630766"/>
            <a:ext cx="8326345" cy="6121389"/>
            <a:chOff x="1629314" y="630766"/>
            <a:chExt cx="8326345" cy="61213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C99C10-3859-4E0C-A3C7-31BBC20FA78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34533" y="630766"/>
              <a:ext cx="7761267" cy="11512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111F33-708A-4785-AE17-2928AF4D43B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927258" y="2058017"/>
              <a:ext cx="7761267" cy="1261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3CACCC-CDD6-4C56-A609-36D4F5EBB58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27259" y="3619628"/>
              <a:ext cx="7768541" cy="12799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86D5FC-4DDB-4823-BAE7-B4C1B140F5FB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27260" y="5184977"/>
              <a:ext cx="7768540" cy="12882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2DF62D-C1B4-4FEC-B5FB-3100B2FA8D8F}"/>
                </a:ext>
              </a:extLst>
            </p:cNvPr>
            <p:cNvSpPr txBox="1"/>
            <p:nvPr/>
          </p:nvSpPr>
          <p:spPr>
            <a:xfrm>
              <a:off x="1690958" y="1746255"/>
              <a:ext cx="819278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Fig. 6: Prediction Results of Sign 70 (First Set) and Sign 80 (Second Set) Obtained by the Proposed Technique at 115,000 Iterations</a:t>
              </a:r>
              <a:endParaRPr lang="en-AU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FE1C3-C5D8-4734-BF81-DAE7121B606F}"/>
                </a:ext>
              </a:extLst>
            </p:cNvPr>
            <p:cNvSpPr txBox="1"/>
            <p:nvPr/>
          </p:nvSpPr>
          <p:spPr>
            <a:xfrm>
              <a:off x="1660134" y="3308697"/>
              <a:ext cx="8295525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lvl="0" algn="ctr">
                <a:spcBef>
                  <a:spcPts val="400"/>
                </a:spcBef>
                <a:spcAft>
                  <a:spcPts val="600"/>
                </a:spcAft>
                <a:buSzPts val="800"/>
                <a:tabLst>
                  <a:tab pos="338455" algn="l"/>
                </a:tabLst>
              </a:pPr>
              <a:r>
                <a:rPr lang="en-US" sz="1200" dirty="0">
                  <a:effectLst/>
                  <a:ea typeface="SimSun" panose="02010600030101010101" pitchFamily="2" charset="-122"/>
                </a:rPr>
                <a:t>Fig 7: Prediction Results of Sign 90 (First Set) and Sign 100 (Second Set) Obtained by </a:t>
              </a:r>
              <a:r>
                <a:rPr lang="en-US" sz="1200" dirty="0">
                  <a:ea typeface="SimSun" panose="02010600030101010101" pitchFamily="2" charset="-122"/>
                </a:rPr>
                <a:t>t</a:t>
              </a:r>
              <a:r>
                <a:rPr lang="en-US" sz="1200" dirty="0">
                  <a:effectLst/>
                  <a:ea typeface="SimSun" panose="02010600030101010101" pitchFamily="2" charset="-122"/>
                </a:rPr>
                <a:t>he Proposed Technique at 115,000 Iterations</a:t>
              </a:r>
              <a:endParaRPr lang="en-AU" sz="1200" dirty="0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A79F62-B425-492D-951A-6F15F2DE2174}"/>
                </a:ext>
              </a:extLst>
            </p:cNvPr>
            <p:cNvSpPr txBox="1"/>
            <p:nvPr/>
          </p:nvSpPr>
          <p:spPr>
            <a:xfrm>
              <a:off x="1629314" y="4889259"/>
              <a:ext cx="8285248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just">
                <a:spcBef>
                  <a:spcPts val="400"/>
                </a:spcBef>
                <a:spcAft>
                  <a:spcPts val="1000"/>
                </a:spcAft>
                <a:buSzPts val="800"/>
                <a:tabLst>
                  <a:tab pos="338455" algn="l"/>
                </a:tabLst>
              </a:pPr>
              <a:r>
                <a:rPr lang="en-US" sz="1200" dirty="0">
                  <a:effectLst/>
                  <a:ea typeface="SimSun" panose="02010600030101010101" pitchFamily="2" charset="-122"/>
                </a:rPr>
                <a:t>Fig. 8: Prediction Results of Sign 110 (First Set) and Sign 60 (Second Set) Obtained by </a:t>
              </a:r>
              <a:r>
                <a:rPr lang="en-US" sz="1200" dirty="0">
                  <a:ea typeface="SimSun" panose="02010600030101010101" pitchFamily="2" charset="-122"/>
                </a:rPr>
                <a:t>t</a:t>
              </a:r>
              <a:r>
                <a:rPr lang="en-US" sz="1200" dirty="0">
                  <a:effectLst/>
                  <a:ea typeface="SimSun" panose="02010600030101010101" pitchFamily="2" charset="-122"/>
                </a:rPr>
                <a:t>he Proposed Technique at 115,000 Iterations</a:t>
              </a:r>
              <a:endParaRPr lang="en-AU" sz="1200" dirty="0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7C3636-0C2A-4EAF-885E-F7F837674D2D}"/>
                </a:ext>
              </a:extLst>
            </p:cNvPr>
            <p:cNvSpPr txBox="1"/>
            <p:nvPr/>
          </p:nvSpPr>
          <p:spPr>
            <a:xfrm>
              <a:off x="1680683" y="6475156"/>
              <a:ext cx="8213330" cy="2769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lvl="0" algn="just">
                <a:spcBef>
                  <a:spcPts val="400"/>
                </a:spcBef>
                <a:spcAft>
                  <a:spcPts val="1000"/>
                </a:spcAft>
                <a:buSzPts val="800"/>
                <a:tabLst>
                  <a:tab pos="338455" algn="l"/>
                </a:tabLst>
              </a:pPr>
              <a:r>
                <a:rPr lang="en-US" sz="1200" dirty="0">
                  <a:effectLst/>
                  <a:ea typeface="SimSun" panose="02010600030101010101" pitchFamily="2" charset="-122"/>
                </a:rPr>
                <a:t>Fig. 9: Prediction Results of Sign 20 (First Set) and Sign 40 (Second Set) Obtained by </a:t>
              </a:r>
              <a:r>
                <a:rPr lang="en-US" sz="1200" dirty="0">
                  <a:ea typeface="SimSun" panose="02010600030101010101" pitchFamily="2" charset="-122"/>
                </a:rPr>
                <a:t>t</a:t>
              </a:r>
              <a:r>
                <a:rPr lang="en-US" sz="1200" dirty="0">
                  <a:effectLst/>
                  <a:ea typeface="SimSun" panose="02010600030101010101" pitchFamily="2" charset="-122"/>
                </a:rPr>
                <a:t>he Proposed Technique at 115,000 Iterations</a:t>
              </a:r>
              <a:endParaRPr lang="en-AU" sz="1200" dirty="0">
                <a:effectLst/>
                <a:ea typeface="SimSun" panose="02010600030101010101" pitchFamily="2" charset="-122"/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1FDB861-1BEC-4F81-B95B-A7D20C3C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D56E-A513-4FB8-807D-BC55FEA6DEE7}" type="slidenum">
              <a:rPr lang="en-AU" smtClean="0"/>
              <a:t>9</a:t>
            </a:fld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67526-0A1E-4575-A5DB-761D4A6E2D50}"/>
              </a:ext>
            </a:extLst>
          </p:cNvPr>
          <p:cNvSpPr txBox="1"/>
          <p:nvPr/>
        </p:nvSpPr>
        <p:spPr>
          <a:xfrm>
            <a:off x="8969332" y="2195532"/>
            <a:ext cx="312335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1: Without Classifier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1E008-363A-4460-A48C-500AE9295440}"/>
              </a:ext>
            </a:extLst>
          </p:cNvPr>
          <p:cNvSpPr txBox="1"/>
          <p:nvPr/>
        </p:nvSpPr>
        <p:spPr>
          <a:xfrm>
            <a:off x="9138857" y="2689001"/>
            <a:ext cx="282539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 2: With Classifier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1400</Words>
  <Application>Microsoft Office PowerPoint</Application>
  <PresentationFormat>Widescreen</PresentationFormat>
  <Paragraphs>296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 Novel Evolving Classifier with a False Alarm Class for Speed Limit Sign Recognition</vt:lpstr>
      <vt:lpstr>Introduction</vt:lpstr>
      <vt:lpstr>What is Proposed ?</vt:lpstr>
      <vt:lpstr>Data Preparation</vt:lpstr>
      <vt:lpstr>Proposed Technique</vt:lpstr>
      <vt:lpstr>Architecture of the Proposed Classifier</vt:lpstr>
      <vt:lpstr>Evolutionary Process for Classifier Training</vt:lpstr>
      <vt:lpstr>Visual Results</vt:lpstr>
      <vt:lpstr>Continued..</vt:lpstr>
      <vt:lpstr>Numeric Results</vt:lpstr>
      <vt:lpstr>Comparative Analysis</vt:lpstr>
      <vt:lpstr>Conclusion and Future Work</vt:lpstr>
      <vt:lpstr>PowerPoint Presentation</vt:lpstr>
      <vt:lpstr>PowerPoint Presentation</vt:lpstr>
      <vt:lpstr>Supplementary Slides</vt:lpstr>
      <vt:lpstr>Evolutionary Algorithms and Architectural Parameters for the Proposed Classifier</vt:lpstr>
      <vt:lpstr>Sample of Generations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Evolving Classifier with a False Alarm Class for Speed Limit Sign Recognition</dc:title>
  <dc:creator>Pubudu Sanjeewani Thihagoda Gamage</dc:creator>
  <cp:lastModifiedBy>Pubudu Sanjeewani Thihagoda Gamage</cp:lastModifiedBy>
  <cp:revision>479</cp:revision>
  <dcterms:created xsi:type="dcterms:W3CDTF">2021-05-04T23:38:34Z</dcterms:created>
  <dcterms:modified xsi:type="dcterms:W3CDTF">2021-07-01T10:24:05Z</dcterms:modified>
</cp:coreProperties>
</file>