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8" r:id="rId3"/>
    <p:sldId id="268" r:id="rId4"/>
    <p:sldId id="266" r:id="rId5"/>
    <p:sldId id="270" r:id="rId6"/>
    <p:sldId id="257" r:id="rId7"/>
    <p:sldId id="273" r:id="rId8"/>
    <p:sldId id="272" r:id="rId9"/>
    <p:sldId id="260" r:id="rId10"/>
    <p:sldId id="264" r:id="rId11"/>
    <p:sldId id="271"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B3E03-1B65-4E3B-8C17-3FBE4261C229}" type="datetimeFigureOut">
              <a:rPr lang="en-AU" smtClean="0"/>
              <a:t>26/11/2020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2372F-90AA-4907-B616-3CA4512591B7}" type="slidenum">
              <a:rPr lang="en-AU" smtClean="0"/>
              <a:t>‹#›</a:t>
            </a:fld>
            <a:endParaRPr lang="en-AU"/>
          </a:p>
        </p:txBody>
      </p:sp>
    </p:spTree>
    <p:extLst>
      <p:ext uri="{BB962C8B-B14F-4D97-AF65-F5344CB8AC3E}">
        <p14:creationId xmlns:p14="http://schemas.microsoft.com/office/powerpoint/2010/main" val="105070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702372F-90AA-4907-B616-3CA4512591B7}" type="slidenum">
              <a:rPr lang="en-AU" smtClean="0"/>
              <a:t>8</a:t>
            </a:fld>
            <a:endParaRPr lang="en-AU"/>
          </a:p>
        </p:txBody>
      </p:sp>
    </p:spTree>
    <p:extLst>
      <p:ext uri="{BB962C8B-B14F-4D97-AF65-F5344CB8AC3E}">
        <p14:creationId xmlns:p14="http://schemas.microsoft.com/office/powerpoint/2010/main" val="83561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769D-A72C-433E-B3BC-E3E13F0C05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ED4B0FC-7EB7-41CA-B41A-6DAED7C37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8F69AD-56D4-4F19-B8A6-45FAC25276C7}"/>
              </a:ext>
            </a:extLst>
          </p:cNvPr>
          <p:cNvSpPr>
            <a:spLocks noGrp="1"/>
          </p:cNvSpPr>
          <p:nvPr>
            <p:ph type="dt" sz="half" idx="10"/>
          </p:nvPr>
        </p:nvSpPr>
        <p:spPr/>
        <p:txBody>
          <a:bodyPr/>
          <a:lstStyle/>
          <a:p>
            <a:fld id="{DB4BDC11-B1EB-4E93-901D-48D524664B14}" type="datetime1">
              <a:rPr lang="en-AU" smtClean="0"/>
              <a:t>26/11/2020</a:t>
            </a:fld>
            <a:endParaRPr lang="en-AU"/>
          </a:p>
        </p:txBody>
      </p:sp>
      <p:sp>
        <p:nvSpPr>
          <p:cNvPr id="5" name="Footer Placeholder 4">
            <a:extLst>
              <a:ext uri="{FF2B5EF4-FFF2-40B4-BE49-F238E27FC236}">
                <a16:creationId xmlns:a16="http://schemas.microsoft.com/office/drawing/2014/main" id="{AC617F18-00A9-43CA-B1E3-D86F6A9C8D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EE52A5B-2413-432F-8860-7C258C205390}"/>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407265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F950-35D8-4D90-8608-7048EEED83C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D273D9-68C4-44FE-BF50-A7A94C658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BA9C05-FE07-4E8E-9B0E-F8BC5CC15499}"/>
              </a:ext>
            </a:extLst>
          </p:cNvPr>
          <p:cNvSpPr>
            <a:spLocks noGrp="1"/>
          </p:cNvSpPr>
          <p:nvPr>
            <p:ph type="dt" sz="half" idx="10"/>
          </p:nvPr>
        </p:nvSpPr>
        <p:spPr/>
        <p:txBody>
          <a:bodyPr/>
          <a:lstStyle/>
          <a:p>
            <a:fld id="{892001B5-FFEB-4DAB-9612-B3C9CF573268}" type="datetime1">
              <a:rPr lang="en-AU" smtClean="0"/>
              <a:t>26/11/2020</a:t>
            </a:fld>
            <a:endParaRPr lang="en-AU"/>
          </a:p>
        </p:txBody>
      </p:sp>
      <p:sp>
        <p:nvSpPr>
          <p:cNvPr id="5" name="Footer Placeholder 4">
            <a:extLst>
              <a:ext uri="{FF2B5EF4-FFF2-40B4-BE49-F238E27FC236}">
                <a16:creationId xmlns:a16="http://schemas.microsoft.com/office/drawing/2014/main" id="{40781514-AD97-4C61-A9C3-F4CE3445DF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B9B365-336B-4A49-99E1-AE2BEAAAC9E8}"/>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256983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691BC-9A35-4088-A76F-39AA27DA4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4A4CA35-26DE-46EC-94F6-93C13BBEB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CBC4E3-39FE-41FA-9EC7-E6BD46D0D2EA}"/>
              </a:ext>
            </a:extLst>
          </p:cNvPr>
          <p:cNvSpPr>
            <a:spLocks noGrp="1"/>
          </p:cNvSpPr>
          <p:nvPr>
            <p:ph type="dt" sz="half" idx="10"/>
          </p:nvPr>
        </p:nvSpPr>
        <p:spPr/>
        <p:txBody>
          <a:bodyPr/>
          <a:lstStyle/>
          <a:p>
            <a:fld id="{592BF961-4DC4-48B8-9765-92CC9B6C7821}" type="datetime1">
              <a:rPr lang="en-AU" smtClean="0"/>
              <a:t>26/11/2020</a:t>
            </a:fld>
            <a:endParaRPr lang="en-AU"/>
          </a:p>
        </p:txBody>
      </p:sp>
      <p:sp>
        <p:nvSpPr>
          <p:cNvPr id="5" name="Footer Placeholder 4">
            <a:extLst>
              <a:ext uri="{FF2B5EF4-FFF2-40B4-BE49-F238E27FC236}">
                <a16:creationId xmlns:a16="http://schemas.microsoft.com/office/drawing/2014/main" id="{07117C38-970F-46BE-8622-3A4FB40EA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7F839-D0D1-407A-9501-5C5111FF1EB1}"/>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679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EEA4-32AA-4F3E-BEC2-9CDC6E710C3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FA3A39F-9FFF-4007-8494-24668D25B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DA5B83-1037-43AF-9550-1F973609D2D5}"/>
              </a:ext>
            </a:extLst>
          </p:cNvPr>
          <p:cNvSpPr>
            <a:spLocks noGrp="1"/>
          </p:cNvSpPr>
          <p:nvPr>
            <p:ph type="dt" sz="half" idx="10"/>
          </p:nvPr>
        </p:nvSpPr>
        <p:spPr/>
        <p:txBody>
          <a:bodyPr/>
          <a:lstStyle/>
          <a:p>
            <a:fld id="{9DFEA946-E5F8-44F5-A6F1-28D79BAA7D73}" type="datetime1">
              <a:rPr lang="en-AU" smtClean="0"/>
              <a:t>26/11/2020</a:t>
            </a:fld>
            <a:endParaRPr lang="en-AU"/>
          </a:p>
        </p:txBody>
      </p:sp>
      <p:sp>
        <p:nvSpPr>
          <p:cNvPr id="5" name="Footer Placeholder 4">
            <a:extLst>
              <a:ext uri="{FF2B5EF4-FFF2-40B4-BE49-F238E27FC236}">
                <a16:creationId xmlns:a16="http://schemas.microsoft.com/office/drawing/2014/main" id="{90C9959E-6DC5-4286-89D1-06B288DCC6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90EA81-783E-4D0D-8551-AD416A80F0EB}"/>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218105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3546-1CD9-410B-AE93-A25937522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5969F67-4E3F-4AB8-9E01-53B05E0AC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B8FEE-2479-4885-BB53-2D4DF1C7C250}"/>
              </a:ext>
            </a:extLst>
          </p:cNvPr>
          <p:cNvSpPr>
            <a:spLocks noGrp="1"/>
          </p:cNvSpPr>
          <p:nvPr>
            <p:ph type="dt" sz="half" idx="10"/>
          </p:nvPr>
        </p:nvSpPr>
        <p:spPr/>
        <p:txBody>
          <a:bodyPr/>
          <a:lstStyle/>
          <a:p>
            <a:fld id="{13B661DB-8814-43EE-8681-A996C596D259}" type="datetime1">
              <a:rPr lang="en-AU" smtClean="0"/>
              <a:t>26/11/2020</a:t>
            </a:fld>
            <a:endParaRPr lang="en-AU"/>
          </a:p>
        </p:txBody>
      </p:sp>
      <p:sp>
        <p:nvSpPr>
          <p:cNvPr id="5" name="Footer Placeholder 4">
            <a:extLst>
              <a:ext uri="{FF2B5EF4-FFF2-40B4-BE49-F238E27FC236}">
                <a16:creationId xmlns:a16="http://schemas.microsoft.com/office/drawing/2014/main" id="{4724EA77-9E0B-4B52-897A-C26D29C773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4C5E74-C95F-4074-A2C4-2BB4A22623AE}"/>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426213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884B-162D-4AAA-BC60-6E11BFACD74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C43AAEF-16D5-4F58-B705-626053F1B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683CEB2-C462-40F9-91A3-868E5333E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682F6DF-E049-419F-B650-780E6DC0407E}"/>
              </a:ext>
            </a:extLst>
          </p:cNvPr>
          <p:cNvSpPr>
            <a:spLocks noGrp="1"/>
          </p:cNvSpPr>
          <p:nvPr>
            <p:ph type="dt" sz="half" idx="10"/>
          </p:nvPr>
        </p:nvSpPr>
        <p:spPr/>
        <p:txBody>
          <a:bodyPr/>
          <a:lstStyle/>
          <a:p>
            <a:fld id="{44C5932B-3918-4D02-9BFE-2F98BB334FEF}" type="datetime1">
              <a:rPr lang="en-AU" smtClean="0"/>
              <a:t>26/11/2020</a:t>
            </a:fld>
            <a:endParaRPr lang="en-AU"/>
          </a:p>
        </p:txBody>
      </p:sp>
      <p:sp>
        <p:nvSpPr>
          <p:cNvPr id="6" name="Footer Placeholder 5">
            <a:extLst>
              <a:ext uri="{FF2B5EF4-FFF2-40B4-BE49-F238E27FC236}">
                <a16:creationId xmlns:a16="http://schemas.microsoft.com/office/drawing/2014/main" id="{8D676753-6DC9-4061-B5E7-558EA7EAC4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33F1397-D91D-4D91-95DF-CC6A03188982}"/>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313798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EA53-49F4-4D40-A879-0FD911ADE0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E08F71C-9696-4708-8E70-51AA35D97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1CBBB-E577-4744-AB67-C7942394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8256DFD-3014-480B-AF07-DB30B392B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58E25-2CEB-4F44-88A5-05EC2509E3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2116553-412A-4E9B-B4BF-F0A8528B0BF0}"/>
              </a:ext>
            </a:extLst>
          </p:cNvPr>
          <p:cNvSpPr>
            <a:spLocks noGrp="1"/>
          </p:cNvSpPr>
          <p:nvPr>
            <p:ph type="dt" sz="half" idx="10"/>
          </p:nvPr>
        </p:nvSpPr>
        <p:spPr/>
        <p:txBody>
          <a:bodyPr/>
          <a:lstStyle/>
          <a:p>
            <a:fld id="{002B29B9-5A51-47AE-B989-7427E48E00DD}" type="datetime1">
              <a:rPr lang="en-AU" smtClean="0"/>
              <a:t>26/11/2020</a:t>
            </a:fld>
            <a:endParaRPr lang="en-AU"/>
          </a:p>
        </p:txBody>
      </p:sp>
      <p:sp>
        <p:nvSpPr>
          <p:cNvPr id="8" name="Footer Placeholder 7">
            <a:extLst>
              <a:ext uri="{FF2B5EF4-FFF2-40B4-BE49-F238E27FC236}">
                <a16:creationId xmlns:a16="http://schemas.microsoft.com/office/drawing/2014/main" id="{0FACF117-BF03-46DC-96E8-B972AF8E2F2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72B48AF-7848-467D-9EC3-432B1BE75CDC}"/>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31731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26FE-9F51-4420-9D25-F23D024CBB0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E253FF3-6BFE-409F-A24C-DEF5505E5549}"/>
              </a:ext>
            </a:extLst>
          </p:cNvPr>
          <p:cNvSpPr>
            <a:spLocks noGrp="1"/>
          </p:cNvSpPr>
          <p:nvPr>
            <p:ph type="dt" sz="half" idx="10"/>
          </p:nvPr>
        </p:nvSpPr>
        <p:spPr/>
        <p:txBody>
          <a:bodyPr/>
          <a:lstStyle/>
          <a:p>
            <a:fld id="{7AD77A1C-33EF-4728-BBE7-F0817A264F21}" type="datetime1">
              <a:rPr lang="en-AU" smtClean="0"/>
              <a:t>26/11/2020</a:t>
            </a:fld>
            <a:endParaRPr lang="en-AU"/>
          </a:p>
        </p:txBody>
      </p:sp>
      <p:sp>
        <p:nvSpPr>
          <p:cNvPr id="4" name="Footer Placeholder 3">
            <a:extLst>
              <a:ext uri="{FF2B5EF4-FFF2-40B4-BE49-F238E27FC236}">
                <a16:creationId xmlns:a16="http://schemas.microsoft.com/office/drawing/2014/main" id="{48163B61-596E-490E-8F9D-24510944313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C1D29BA-012D-40F5-B845-15ACC9C10799}"/>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319943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1E054-208B-43B7-B919-3175000965DC}"/>
              </a:ext>
            </a:extLst>
          </p:cNvPr>
          <p:cNvSpPr>
            <a:spLocks noGrp="1"/>
          </p:cNvSpPr>
          <p:nvPr>
            <p:ph type="dt" sz="half" idx="10"/>
          </p:nvPr>
        </p:nvSpPr>
        <p:spPr/>
        <p:txBody>
          <a:bodyPr/>
          <a:lstStyle/>
          <a:p>
            <a:fld id="{4B318D1C-37ED-40EA-8270-7B8159E70F05}" type="datetime1">
              <a:rPr lang="en-AU" smtClean="0"/>
              <a:t>26/11/2020</a:t>
            </a:fld>
            <a:endParaRPr lang="en-AU"/>
          </a:p>
        </p:txBody>
      </p:sp>
      <p:sp>
        <p:nvSpPr>
          <p:cNvPr id="3" name="Footer Placeholder 2">
            <a:extLst>
              <a:ext uri="{FF2B5EF4-FFF2-40B4-BE49-F238E27FC236}">
                <a16:creationId xmlns:a16="http://schemas.microsoft.com/office/drawing/2014/main" id="{C394D1DE-0E4A-4C1F-8F74-210E789239E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D546998-4E17-4595-8EA8-06DDF319A4F4}"/>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48671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D57A-31EA-4C8E-9716-0DA47F6FA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12832CC-79E4-4E0D-B183-D58A155CE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B13E789-F4CC-43DF-9D0A-2EF734612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5CE05-6F2A-4785-9B18-C0006C898F82}"/>
              </a:ext>
            </a:extLst>
          </p:cNvPr>
          <p:cNvSpPr>
            <a:spLocks noGrp="1"/>
          </p:cNvSpPr>
          <p:nvPr>
            <p:ph type="dt" sz="half" idx="10"/>
          </p:nvPr>
        </p:nvSpPr>
        <p:spPr/>
        <p:txBody>
          <a:bodyPr/>
          <a:lstStyle/>
          <a:p>
            <a:fld id="{07A2A479-B29E-4622-B6DB-4216AEE72977}" type="datetime1">
              <a:rPr lang="en-AU" smtClean="0"/>
              <a:t>26/11/2020</a:t>
            </a:fld>
            <a:endParaRPr lang="en-AU"/>
          </a:p>
        </p:txBody>
      </p:sp>
      <p:sp>
        <p:nvSpPr>
          <p:cNvPr id="6" name="Footer Placeholder 5">
            <a:extLst>
              <a:ext uri="{FF2B5EF4-FFF2-40B4-BE49-F238E27FC236}">
                <a16:creationId xmlns:a16="http://schemas.microsoft.com/office/drawing/2014/main" id="{B7CAEEC3-F20A-4093-B137-AB55B51246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1D1410-A25F-4F7F-BC23-18DF0E2169B9}"/>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227584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6115-1E91-46E5-A1AE-0E7B2C82E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40E632-0BED-4004-90BB-8DA1876A9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F7DAE12-CACB-412A-A8F5-777531CA0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CD4C7-AB83-4ACB-9C94-47EE354B72E4}"/>
              </a:ext>
            </a:extLst>
          </p:cNvPr>
          <p:cNvSpPr>
            <a:spLocks noGrp="1"/>
          </p:cNvSpPr>
          <p:nvPr>
            <p:ph type="dt" sz="half" idx="10"/>
          </p:nvPr>
        </p:nvSpPr>
        <p:spPr/>
        <p:txBody>
          <a:bodyPr/>
          <a:lstStyle/>
          <a:p>
            <a:fld id="{B111BBD3-BD2A-4A99-A572-85D3B31F75E3}" type="datetime1">
              <a:rPr lang="en-AU" smtClean="0"/>
              <a:t>26/11/2020</a:t>
            </a:fld>
            <a:endParaRPr lang="en-AU"/>
          </a:p>
        </p:txBody>
      </p:sp>
      <p:sp>
        <p:nvSpPr>
          <p:cNvPr id="6" name="Footer Placeholder 5">
            <a:extLst>
              <a:ext uri="{FF2B5EF4-FFF2-40B4-BE49-F238E27FC236}">
                <a16:creationId xmlns:a16="http://schemas.microsoft.com/office/drawing/2014/main" id="{2D8A7DE0-97FF-4998-9BA8-9F9C99FB0BF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FD62223-7AFB-4398-A3AE-3D73BDB3009E}"/>
              </a:ext>
            </a:extLst>
          </p:cNvPr>
          <p:cNvSpPr>
            <a:spLocks noGrp="1"/>
          </p:cNvSpPr>
          <p:nvPr>
            <p:ph type="sldNum" sz="quarter" idx="12"/>
          </p:nvPr>
        </p:nvSpPr>
        <p:spPr/>
        <p:txBody>
          <a:bodyPr/>
          <a:lstStyle/>
          <a:p>
            <a:fld id="{91395566-47C1-4279-B5B4-9320EF1BE460}" type="slidenum">
              <a:rPr lang="en-AU" smtClean="0"/>
              <a:t>‹#›</a:t>
            </a:fld>
            <a:endParaRPr lang="en-AU"/>
          </a:p>
        </p:txBody>
      </p:sp>
    </p:spTree>
    <p:extLst>
      <p:ext uri="{BB962C8B-B14F-4D97-AF65-F5344CB8AC3E}">
        <p14:creationId xmlns:p14="http://schemas.microsoft.com/office/powerpoint/2010/main" val="21989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6700F-72B6-4C59-9816-857793260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4DB5F58-442D-4FEC-A7FE-75DC0E445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F614B62-9FC7-4F17-9E69-3E20DE034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E8D59-C086-4831-95E3-FB86BEDEC564}" type="datetime1">
              <a:rPr lang="en-AU" smtClean="0"/>
              <a:t>26/11/2020</a:t>
            </a:fld>
            <a:endParaRPr lang="en-AU"/>
          </a:p>
        </p:txBody>
      </p:sp>
      <p:sp>
        <p:nvSpPr>
          <p:cNvPr id="5" name="Footer Placeholder 4">
            <a:extLst>
              <a:ext uri="{FF2B5EF4-FFF2-40B4-BE49-F238E27FC236}">
                <a16:creationId xmlns:a16="http://schemas.microsoft.com/office/drawing/2014/main" id="{260A62CE-B3AF-4D5F-9516-A9356E044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3BDEC2F-4CAE-46B0-8049-E0A522449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95566-47C1-4279-B5B4-9320EF1BE460}" type="slidenum">
              <a:rPr lang="en-AU" smtClean="0"/>
              <a:t>‹#›</a:t>
            </a:fld>
            <a:endParaRPr lang="en-AU"/>
          </a:p>
        </p:txBody>
      </p:sp>
    </p:spTree>
    <p:extLst>
      <p:ext uri="{BB962C8B-B14F-4D97-AF65-F5344CB8AC3E}">
        <p14:creationId xmlns:p14="http://schemas.microsoft.com/office/powerpoint/2010/main" val="429218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Optimization PNG Clipart | PNG Mart">
            <a:extLst>
              <a:ext uri="{FF2B5EF4-FFF2-40B4-BE49-F238E27FC236}">
                <a16:creationId xmlns:a16="http://schemas.microsoft.com/office/drawing/2014/main" id="{D429917A-DE56-42A3-B446-2665C3B7AB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416"/>
          <a:stretch/>
        </p:blipFill>
        <p:spPr bwMode="auto">
          <a:xfrm>
            <a:off x="6728728" y="1289462"/>
            <a:ext cx="5887479" cy="5568538"/>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9E73C2-2289-4947-A37E-12BB5F5BF017}"/>
              </a:ext>
            </a:extLst>
          </p:cNvPr>
          <p:cNvSpPr>
            <a:spLocks noGrp="1"/>
          </p:cNvSpPr>
          <p:nvPr>
            <p:ph type="ctrTitle"/>
          </p:nvPr>
        </p:nvSpPr>
        <p:spPr>
          <a:xfrm>
            <a:off x="841248" y="365759"/>
            <a:ext cx="7769352" cy="1325880"/>
          </a:xfrm>
        </p:spPr>
        <p:txBody>
          <a:bodyPr vert="horz" lIns="91440" tIns="45720" rIns="91440" bIns="45720" rtlCol="0" anchor="ctr">
            <a:normAutofit/>
          </a:bodyPr>
          <a:lstStyle/>
          <a:p>
            <a:pPr algn="l"/>
            <a:r>
              <a:rPr lang="en-US" sz="3100" b="1" dirty="0">
                <a:solidFill>
                  <a:schemeClr val="bg1"/>
                </a:solidFill>
              </a:rPr>
              <a:t>An Optimization Technique for the Detection of</a:t>
            </a:r>
            <a:br>
              <a:rPr lang="en-US" sz="3100" b="1" dirty="0">
                <a:solidFill>
                  <a:schemeClr val="bg1"/>
                </a:solidFill>
              </a:rPr>
            </a:br>
            <a:r>
              <a:rPr lang="en-US" sz="3100" b="1" dirty="0">
                <a:solidFill>
                  <a:schemeClr val="bg1"/>
                </a:solidFill>
              </a:rPr>
              <a:t>Safety Attributes Using Roadside Video Data</a:t>
            </a:r>
          </a:p>
        </p:txBody>
      </p:sp>
      <p:sp>
        <p:nvSpPr>
          <p:cNvPr id="75" name="Freeform: Shape 74">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DAF99E7-7298-468A-BB39-962657339DC4}"/>
              </a:ext>
            </a:extLst>
          </p:cNvPr>
          <p:cNvSpPr>
            <a:spLocks noGrp="1"/>
          </p:cNvSpPr>
          <p:nvPr>
            <p:ph type="subTitle" idx="1"/>
          </p:nvPr>
        </p:nvSpPr>
        <p:spPr>
          <a:xfrm>
            <a:off x="841248" y="2209800"/>
            <a:ext cx="5887479" cy="4010025"/>
          </a:xfrm>
        </p:spPr>
        <p:txBody>
          <a:bodyPr vert="horz" lIns="91440" tIns="45720" rIns="91440" bIns="45720" rtlCol="0" anchor="t">
            <a:normAutofit/>
          </a:bodyPr>
          <a:lstStyle/>
          <a:p>
            <a:pPr algn="l"/>
            <a:r>
              <a:rPr lang="en-US" sz="2000" b="1" dirty="0">
                <a:solidFill>
                  <a:srgbClr val="FFFFFF"/>
                </a:solidFill>
              </a:rPr>
              <a:t>Presented by: </a:t>
            </a:r>
          </a:p>
          <a:p>
            <a:pPr algn="l"/>
            <a:endParaRPr lang="en-US" sz="2000" b="1" dirty="0">
              <a:solidFill>
                <a:srgbClr val="FFFFFF"/>
              </a:solidFill>
            </a:endParaRPr>
          </a:p>
          <a:p>
            <a:pPr algn="l"/>
            <a:r>
              <a:rPr lang="en-US" sz="2000" dirty="0">
                <a:solidFill>
                  <a:srgbClr val="FFFFFF"/>
                </a:solidFill>
              </a:rPr>
              <a:t>Pubudu Sanjeewani,</a:t>
            </a:r>
          </a:p>
          <a:p>
            <a:pPr algn="l"/>
            <a:r>
              <a:rPr lang="en-US" sz="2000" dirty="0">
                <a:solidFill>
                  <a:srgbClr val="FFFFFF"/>
                </a:solidFill>
              </a:rPr>
              <a:t>Centre for Intelligent Systems, </a:t>
            </a:r>
          </a:p>
          <a:p>
            <a:pPr algn="l"/>
            <a:r>
              <a:rPr lang="en-US" sz="2000" dirty="0">
                <a:solidFill>
                  <a:srgbClr val="FFFFFF"/>
                </a:solidFill>
              </a:rPr>
              <a:t>School of Engineering and Technology, </a:t>
            </a:r>
          </a:p>
          <a:p>
            <a:pPr algn="l"/>
            <a:r>
              <a:rPr lang="en-US" sz="2000" dirty="0">
                <a:solidFill>
                  <a:srgbClr val="FFFFFF"/>
                </a:solidFill>
              </a:rPr>
              <a:t>Central Queensland University,</a:t>
            </a:r>
          </a:p>
          <a:p>
            <a:pPr algn="l"/>
            <a:r>
              <a:rPr lang="en-US" sz="2000" dirty="0">
                <a:solidFill>
                  <a:srgbClr val="FFFFFF"/>
                </a:solidFill>
              </a:rPr>
              <a:t>Brisbane, Australia</a:t>
            </a:r>
          </a:p>
          <a:p>
            <a:pPr algn="l"/>
            <a:r>
              <a:rPr lang="en-US" sz="2000" i="1" dirty="0">
                <a:solidFill>
                  <a:srgbClr val="FFFFFF"/>
                </a:solidFill>
              </a:rPr>
              <a:t>p.thihagodagamage@cqu.edu.au</a:t>
            </a:r>
          </a:p>
        </p:txBody>
      </p:sp>
      <p:sp>
        <p:nvSpPr>
          <p:cNvPr id="33" name="Footer Placeholder 15">
            <a:extLst>
              <a:ext uri="{FF2B5EF4-FFF2-40B4-BE49-F238E27FC236}">
                <a16:creationId xmlns:a16="http://schemas.microsoft.com/office/drawing/2014/main" id="{7256BD89-3488-4658-8263-E99CC330311E}"/>
              </a:ext>
            </a:extLst>
          </p:cNvPr>
          <p:cNvSpPr>
            <a:spLocks noGrp="1"/>
          </p:cNvSpPr>
          <p:nvPr>
            <p:ph type="ftr" sz="quarter" idx="11"/>
          </p:nvPr>
        </p:nvSpPr>
        <p:spPr>
          <a:xfrm>
            <a:off x="3894764" y="6356350"/>
            <a:ext cx="4114800" cy="365125"/>
          </a:xfrm>
        </p:spPr>
        <p:txBody>
          <a:bodyPr/>
          <a:lstStyle/>
          <a:p>
            <a:r>
              <a:rPr lang="en-US" dirty="0"/>
              <a:t>Source: Google Images</a:t>
            </a:r>
            <a:endParaRPr lang="en-AU" dirty="0"/>
          </a:p>
        </p:txBody>
      </p:sp>
    </p:spTree>
    <p:extLst>
      <p:ext uri="{BB962C8B-B14F-4D97-AF65-F5344CB8AC3E}">
        <p14:creationId xmlns:p14="http://schemas.microsoft.com/office/powerpoint/2010/main" val="18109823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9D49E-53B4-49BC-B92D-E86856D7FEF8}"/>
              </a:ext>
            </a:extLst>
          </p:cNvPr>
          <p:cNvSpPr>
            <a:spLocks noGrp="1"/>
          </p:cNvSpPr>
          <p:nvPr>
            <p:ph type="title"/>
          </p:nvPr>
        </p:nvSpPr>
        <p:spPr>
          <a:xfrm>
            <a:off x="835155" y="234409"/>
            <a:ext cx="4538229" cy="772460"/>
          </a:xfrm>
          <a:solidFill>
            <a:schemeClr val="accent5">
              <a:lumMod val="75000"/>
            </a:schemeClr>
          </a:solidFill>
        </p:spPr>
        <p:txBody>
          <a:bodyPr anchor="ctr">
            <a:normAutofit/>
          </a:bodyPr>
          <a:lstStyle/>
          <a:p>
            <a:r>
              <a:rPr lang="en-US" sz="4000" dirty="0">
                <a:solidFill>
                  <a:schemeClr val="bg1"/>
                </a:solidFill>
              </a:rPr>
              <a:t>Comparative Analysis</a:t>
            </a:r>
            <a:endParaRPr lang="en-AU" sz="4000" dirty="0">
              <a:solidFill>
                <a:schemeClr val="bg1"/>
              </a:solidFill>
            </a:endParaRPr>
          </a:p>
        </p:txBody>
      </p:sp>
      <p:sp>
        <p:nvSpPr>
          <p:cNvPr id="5" name="Slide Number Placeholder 4">
            <a:extLst>
              <a:ext uri="{FF2B5EF4-FFF2-40B4-BE49-F238E27FC236}">
                <a16:creationId xmlns:a16="http://schemas.microsoft.com/office/drawing/2014/main" id="{B78877E8-4507-4CDA-A865-C2309B268D2A}"/>
              </a:ext>
            </a:extLst>
          </p:cNvPr>
          <p:cNvSpPr>
            <a:spLocks noGrp="1"/>
          </p:cNvSpPr>
          <p:nvPr>
            <p:ph type="sldNum" sz="quarter" idx="12"/>
          </p:nvPr>
        </p:nvSpPr>
        <p:spPr>
          <a:xfrm>
            <a:off x="8610600" y="6356350"/>
            <a:ext cx="2743200" cy="365125"/>
          </a:xfrm>
        </p:spPr>
        <p:txBody>
          <a:bodyPr>
            <a:normAutofit/>
          </a:bodyPr>
          <a:lstStyle/>
          <a:p>
            <a:pPr>
              <a:spcAft>
                <a:spcPts val="600"/>
              </a:spcAft>
            </a:pPr>
            <a:fld id="{91395566-47C1-4279-B5B4-9320EF1BE460}" type="slidenum">
              <a:rPr lang="en-AU" smtClean="0"/>
              <a:pPr>
                <a:spcAft>
                  <a:spcPts val="600"/>
                </a:spcAft>
              </a:pPr>
              <a:t>10</a:t>
            </a:fld>
            <a:endParaRPr lang="en-AU"/>
          </a:p>
        </p:txBody>
      </p:sp>
      <p:graphicFrame>
        <p:nvGraphicFramePr>
          <p:cNvPr id="13" name="Content Placeholder 9">
            <a:extLst>
              <a:ext uri="{FF2B5EF4-FFF2-40B4-BE49-F238E27FC236}">
                <a16:creationId xmlns:a16="http://schemas.microsoft.com/office/drawing/2014/main" id="{2AC3EB71-9A1C-4BB9-9294-415A9B1206F9}"/>
              </a:ext>
            </a:extLst>
          </p:cNvPr>
          <p:cNvGraphicFramePr>
            <a:graphicFrameLocks/>
          </p:cNvGraphicFramePr>
          <p:nvPr>
            <p:extLst>
              <p:ext uri="{D42A27DB-BD31-4B8C-83A1-F6EECF244321}">
                <p14:modId xmlns:p14="http://schemas.microsoft.com/office/powerpoint/2010/main" val="2732767472"/>
              </p:ext>
            </p:extLst>
          </p:nvPr>
        </p:nvGraphicFramePr>
        <p:xfrm>
          <a:off x="835155" y="1724795"/>
          <a:ext cx="10515571" cy="1870368"/>
        </p:xfrm>
        <a:graphic>
          <a:graphicData uri="http://schemas.openxmlformats.org/drawingml/2006/table">
            <a:tbl>
              <a:tblPr>
                <a:tableStyleId>{BDBED569-4797-4DF1-A0F4-6AAB3CD982D8}</a:tableStyleId>
              </a:tblPr>
              <a:tblGrid>
                <a:gridCol w="1733384">
                  <a:extLst>
                    <a:ext uri="{9D8B030D-6E8A-4147-A177-3AD203B41FA5}">
                      <a16:colId xmlns:a16="http://schemas.microsoft.com/office/drawing/2014/main" val="4222539303"/>
                    </a:ext>
                  </a:extLst>
                </a:gridCol>
                <a:gridCol w="3192330">
                  <a:extLst>
                    <a:ext uri="{9D8B030D-6E8A-4147-A177-3AD203B41FA5}">
                      <a16:colId xmlns:a16="http://schemas.microsoft.com/office/drawing/2014/main" val="904372065"/>
                    </a:ext>
                  </a:extLst>
                </a:gridCol>
                <a:gridCol w="1475621">
                  <a:extLst>
                    <a:ext uri="{9D8B030D-6E8A-4147-A177-3AD203B41FA5}">
                      <a16:colId xmlns:a16="http://schemas.microsoft.com/office/drawing/2014/main" val="506873619"/>
                    </a:ext>
                  </a:extLst>
                </a:gridCol>
                <a:gridCol w="2801362">
                  <a:extLst>
                    <a:ext uri="{9D8B030D-6E8A-4147-A177-3AD203B41FA5}">
                      <a16:colId xmlns:a16="http://schemas.microsoft.com/office/drawing/2014/main" val="727012211"/>
                    </a:ext>
                  </a:extLst>
                </a:gridCol>
                <a:gridCol w="1312874">
                  <a:extLst>
                    <a:ext uri="{9D8B030D-6E8A-4147-A177-3AD203B41FA5}">
                      <a16:colId xmlns:a16="http://schemas.microsoft.com/office/drawing/2014/main" val="3145092038"/>
                    </a:ext>
                  </a:extLst>
                </a:gridCol>
              </a:tblGrid>
              <a:tr h="682989">
                <a:tc>
                  <a:txBody>
                    <a:bodyPr/>
                    <a:lstStyle/>
                    <a:p>
                      <a:pPr algn="ctr" fontAlgn="ctr">
                        <a:spcBef>
                          <a:spcPts val="0"/>
                        </a:spcBef>
                        <a:spcAft>
                          <a:spcPts val="0"/>
                        </a:spcAft>
                      </a:pPr>
                      <a:r>
                        <a:rPr lang="en-US" sz="1900" b="1" u="none" strike="noStrike" dirty="0">
                          <a:effectLst/>
                        </a:rPr>
                        <a:t>Attribute</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1" u="none" strike="noStrike" dirty="0">
                          <a:effectLst/>
                        </a:rPr>
                        <a:t>Attribute Wise Accuracy (%)</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1" u="none" strike="noStrike" dirty="0">
                          <a:effectLst/>
                        </a:rPr>
                        <a:t>Loss (%)</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1" u="none" strike="noStrike" dirty="0">
                          <a:effectLst/>
                        </a:rPr>
                        <a:t>Pixel Wise Accuracy (%)</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1" u="none" strike="noStrike" dirty="0">
                          <a:effectLst/>
                        </a:rPr>
                        <a:t>Loss (%)</a:t>
                      </a:r>
                      <a:endParaRPr lang="en-US" sz="4200" b="0" i="0" u="none" strike="noStrike" dirty="0">
                        <a:effectLst/>
                        <a:latin typeface="+mn-lt"/>
                      </a:endParaRPr>
                    </a:p>
                  </a:txBody>
                  <a:tcPr marL="161548" marR="161548" marT="22437" marB="0" anchor="ctr"/>
                </a:tc>
                <a:extLst>
                  <a:ext uri="{0D108BD9-81ED-4DB2-BD59-A6C34878D82A}">
                    <a16:rowId xmlns:a16="http://schemas.microsoft.com/office/drawing/2014/main" val="550288018"/>
                  </a:ext>
                </a:extLst>
              </a:tr>
              <a:tr h="395793">
                <a:tc>
                  <a:txBody>
                    <a:bodyPr/>
                    <a:lstStyle/>
                    <a:p>
                      <a:pPr algn="l" fontAlgn="ctr">
                        <a:spcBef>
                          <a:spcPts val="0"/>
                        </a:spcBef>
                        <a:spcAft>
                          <a:spcPts val="0"/>
                        </a:spcAft>
                      </a:pPr>
                      <a:r>
                        <a:rPr lang="en-US" sz="1900" b="0" u="none" strike="noStrike" dirty="0">
                          <a:effectLst/>
                        </a:rPr>
                        <a:t>Rumble Strip</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100.00</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0.00</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a:effectLst/>
                        </a:rPr>
                        <a:t>73.00</a:t>
                      </a:r>
                      <a:endParaRPr lang="en-US" sz="4200" b="0" i="0" u="none" strike="noStrike">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a:effectLst/>
                        </a:rPr>
                        <a:t>27.00</a:t>
                      </a:r>
                      <a:endParaRPr lang="en-US" sz="4200" b="0" i="0" u="none" strike="noStrike">
                        <a:effectLst/>
                        <a:latin typeface="+mn-lt"/>
                      </a:endParaRPr>
                    </a:p>
                  </a:txBody>
                  <a:tcPr marL="161548" marR="161548" marT="22437" marB="0" anchor="ctr"/>
                </a:tc>
                <a:extLst>
                  <a:ext uri="{0D108BD9-81ED-4DB2-BD59-A6C34878D82A}">
                    <a16:rowId xmlns:a16="http://schemas.microsoft.com/office/drawing/2014/main" val="3854381964"/>
                  </a:ext>
                </a:extLst>
              </a:tr>
              <a:tr h="395793">
                <a:tc>
                  <a:txBody>
                    <a:bodyPr/>
                    <a:lstStyle/>
                    <a:p>
                      <a:pPr algn="l" fontAlgn="ctr">
                        <a:spcBef>
                          <a:spcPts val="0"/>
                        </a:spcBef>
                        <a:spcAft>
                          <a:spcPts val="0"/>
                        </a:spcAft>
                      </a:pPr>
                      <a:r>
                        <a:rPr lang="en-US" sz="1900" b="0" u="none" strike="noStrike">
                          <a:effectLst/>
                        </a:rPr>
                        <a:t>Flexipost</a:t>
                      </a:r>
                      <a:endParaRPr lang="en-US" sz="4200" b="0" i="0" u="none" strike="noStrike">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85.59</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14.41</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69.00</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31.00</a:t>
                      </a:r>
                      <a:endParaRPr lang="en-US" sz="4200" b="0" i="0" u="none" strike="noStrike" dirty="0">
                        <a:effectLst/>
                        <a:latin typeface="+mn-lt"/>
                      </a:endParaRPr>
                    </a:p>
                  </a:txBody>
                  <a:tcPr marL="161548" marR="161548" marT="22437" marB="0" anchor="ctr"/>
                </a:tc>
                <a:extLst>
                  <a:ext uri="{0D108BD9-81ED-4DB2-BD59-A6C34878D82A}">
                    <a16:rowId xmlns:a16="http://schemas.microsoft.com/office/drawing/2014/main" val="4165968364"/>
                  </a:ext>
                </a:extLst>
              </a:tr>
              <a:tr h="395793">
                <a:tc>
                  <a:txBody>
                    <a:bodyPr/>
                    <a:lstStyle/>
                    <a:p>
                      <a:pPr algn="l" fontAlgn="ctr">
                        <a:spcBef>
                          <a:spcPts val="0"/>
                        </a:spcBef>
                        <a:spcAft>
                          <a:spcPts val="0"/>
                        </a:spcAft>
                      </a:pPr>
                      <a:r>
                        <a:rPr lang="en-US" sz="1900" b="0" u="none" strike="noStrike">
                          <a:effectLst/>
                        </a:rPr>
                        <a:t>Guidepost</a:t>
                      </a:r>
                      <a:endParaRPr lang="en-US" sz="4200" b="0" i="0" u="none" strike="noStrike">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a:effectLst/>
                        </a:rPr>
                        <a:t>92.19</a:t>
                      </a:r>
                      <a:endParaRPr lang="en-US" sz="4200" b="0" i="0" u="none" strike="noStrike">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a:effectLst/>
                        </a:rPr>
                        <a:t>7.81</a:t>
                      </a:r>
                      <a:endParaRPr lang="en-US" sz="4200" b="0" i="0" u="none" strike="noStrike">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65.00</a:t>
                      </a:r>
                      <a:endParaRPr lang="en-US" sz="4200" b="0" i="0" u="none" strike="noStrike" dirty="0">
                        <a:effectLst/>
                        <a:latin typeface="+mn-lt"/>
                      </a:endParaRPr>
                    </a:p>
                  </a:txBody>
                  <a:tcPr marL="161548" marR="161548" marT="22437" marB="0" anchor="ctr"/>
                </a:tc>
                <a:tc>
                  <a:txBody>
                    <a:bodyPr/>
                    <a:lstStyle/>
                    <a:p>
                      <a:pPr algn="ctr" fontAlgn="ctr">
                        <a:spcBef>
                          <a:spcPts val="0"/>
                        </a:spcBef>
                        <a:spcAft>
                          <a:spcPts val="0"/>
                        </a:spcAft>
                      </a:pPr>
                      <a:r>
                        <a:rPr lang="en-US" sz="1900" b="0" u="none" strike="noStrike" dirty="0">
                          <a:effectLst/>
                        </a:rPr>
                        <a:t>35.00</a:t>
                      </a:r>
                      <a:endParaRPr lang="en-US" sz="4200" b="0" i="0" u="none" strike="noStrike" dirty="0">
                        <a:effectLst/>
                        <a:latin typeface="+mn-lt"/>
                      </a:endParaRPr>
                    </a:p>
                  </a:txBody>
                  <a:tcPr marL="161548" marR="161548" marT="22437" marB="0" anchor="ctr"/>
                </a:tc>
                <a:extLst>
                  <a:ext uri="{0D108BD9-81ED-4DB2-BD59-A6C34878D82A}">
                    <a16:rowId xmlns:a16="http://schemas.microsoft.com/office/drawing/2014/main" val="3699574940"/>
                  </a:ext>
                </a:extLst>
              </a:tr>
            </a:tbl>
          </a:graphicData>
        </a:graphic>
      </p:graphicFrame>
      <p:sp>
        <p:nvSpPr>
          <p:cNvPr id="12" name="TextBox 11">
            <a:extLst>
              <a:ext uri="{FF2B5EF4-FFF2-40B4-BE49-F238E27FC236}">
                <a16:creationId xmlns:a16="http://schemas.microsoft.com/office/drawing/2014/main" id="{04CA4605-34DB-44B1-A761-5A3245A24AEE}"/>
              </a:ext>
            </a:extLst>
          </p:cNvPr>
          <p:cNvSpPr txBox="1"/>
          <p:nvPr/>
        </p:nvSpPr>
        <p:spPr>
          <a:xfrm>
            <a:off x="803223" y="1101179"/>
            <a:ext cx="10415047" cy="646331"/>
          </a:xfrm>
          <a:prstGeom prst="rect">
            <a:avLst/>
          </a:prstGeom>
          <a:noFill/>
        </p:spPr>
        <p:txBody>
          <a:bodyPr wrap="square">
            <a:spAutoFit/>
          </a:bodyPr>
          <a:lstStyle/>
          <a:p>
            <a:pPr algn="ctr"/>
            <a:r>
              <a:rPr lang="en-US" dirty="0"/>
              <a:t>Table 2: The Best Classification Accuracies Obtained by FCN Using EA for Different Sets of Parameters [Image Size, Iteration, Backpropagation Algorithm]</a:t>
            </a:r>
          </a:p>
        </p:txBody>
      </p:sp>
      <p:pic>
        <p:nvPicPr>
          <p:cNvPr id="8194" name="Picture 2" descr="Crowdfund Masterminds asks, Kickstarter or Indiegogo? – Crowdfund  Masterminds">
            <a:extLst>
              <a:ext uri="{FF2B5EF4-FFF2-40B4-BE49-F238E27FC236}">
                <a16:creationId xmlns:a16="http://schemas.microsoft.com/office/drawing/2014/main" id="{B9CDB362-457B-4666-8B73-A71DE6C15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839" y="194486"/>
            <a:ext cx="964654" cy="964654"/>
          </a:xfrm>
          <a:prstGeom prst="rect">
            <a:avLst/>
          </a:prstGeom>
          <a:noFill/>
          <a:extLst>
            <a:ext uri="{909E8E84-426E-40DD-AFC4-6F175D3DCCD1}">
              <a14:hiddenFill xmlns:a14="http://schemas.microsoft.com/office/drawing/2010/main">
                <a:solidFill>
                  <a:srgbClr val="FFFFFF"/>
                </a:solidFill>
              </a14:hiddenFill>
            </a:ext>
          </a:extLst>
        </p:spPr>
      </p:pic>
      <p:sp>
        <p:nvSpPr>
          <p:cNvPr id="19" name="Footer Placeholder 15">
            <a:extLst>
              <a:ext uri="{FF2B5EF4-FFF2-40B4-BE49-F238E27FC236}">
                <a16:creationId xmlns:a16="http://schemas.microsoft.com/office/drawing/2014/main" id="{93388FD1-0C3C-49FD-B969-E9891AE68F33}"/>
              </a:ext>
            </a:extLst>
          </p:cNvPr>
          <p:cNvSpPr>
            <a:spLocks noGrp="1"/>
          </p:cNvSpPr>
          <p:nvPr>
            <p:ph type="ftr" sz="quarter" idx="11"/>
          </p:nvPr>
        </p:nvSpPr>
        <p:spPr>
          <a:xfrm>
            <a:off x="4005942"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Source: Google Images</a:t>
            </a:r>
          </a:p>
        </p:txBody>
      </p:sp>
      <p:graphicFrame>
        <p:nvGraphicFramePr>
          <p:cNvPr id="3" name="Table 2">
            <a:extLst>
              <a:ext uri="{FF2B5EF4-FFF2-40B4-BE49-F238E27FC236}">
                <a16:creationId xmlns:a16="http://schemas.microsoft.com/office/drawing/2014/main" id="{477E79C1-17A0-4E21-AA57-C5D0D70486FA}"/>
              </a:ext>
            </a:extLst>
          </p:cNvPr>
          <p:cNvGraphicFramePr>
            <a:graphicFrameLocks noGrp="1"/>
          </p:cNvGraphicFramePr>
          <p:nvPr>
            <p:extLst>
              <p:ext uri="{D42A27DB-BD31-4B8C-83A1-F6EECF244321}">
                <p14:modId xmlns:p14="http://schemas.microsoft.com/office/powerpoint/2010/main" val="2649121363"/>
              </p:ext>
            </p:extLst>
          </p:nvPr>
        </p:nvGraphicFramePr>
        <p:xfrm>
          <a:off x="752946" y="4280106"/>
          <a:ext cx="10515600" cy="2026920"/>
        </p:xfrm>
        <a:graphic>
          <a:graphicData uri="http://schemas.openxmlformats.org/drawingml/2006/table">
            <a:tbl>
              <a:tblPr>
                <a:tableStyleId>{BDBED569-4797-4DF1-A0F4-6AAB3CD982D8}</a:tableStyleId>
              </a:tblPr>
              <a:tblGrid>
                <a:gridCol w="3785616">
                  <a:extLst>
                    <a:ext uri="{9D8B030D-6E8A-4147-A177-3AD203B41FA5}">
                      <a16:colId xmlns:a16="http://schemas.microsoft.com/office/drawing/2014/main" val="2730051201"/>
                    </a:ext>
                  </a:extLst>
                </a:gridCol>
                <a:gridCol w="3364992">
                  <a:extLst>
                    <a:ext uri="{9D8B030D-6E8A-4147-A177-3AD203B41FA5}">
                      <a16:colId xmlns:a16="http://schemas.microsoft.com/office/drawing/2014/main" val="1247477541"/>
                    </a:ext>
                  </a:extLst>
                </a:gridCol>
                <a:gridCol w="3364992">
                  <a:extLst>
                    <a:ext uri="{9D8B030D-6E8A-4147-A177-3AD203B41FA5}">
                      <a16:colId xmlns:a16="http://schemas.microsoft.com/office/drawing/2014/main" val="375724112"/>
                    </a:ext>
                  </a:extLst>
                </a:gridCol>
              </a:tblGrid>
              <a:tr h="88265">
                <a:tc rowSpan="2">
                  <a:txBody>
                    <a:bodyPr/>
                    <a:lstStyle/>
                    <a:p>
                      <a:pPr algn="ctr"/>
                      <a:r>
                        <a:rPr lang="en-US" sz="1900" b="1" dirty="0">
                          <a:effectLst/>
                        </a:rPr>
                        <a:t>Attribute</a:t>
                      </a:r>
                      <a:endParaRPr lang="en-AU" sz="1900" b="1" dirty="0">
                        <a:effectLst/>
                        <a:latin typeface="Times New Roman" panose="02020603050405020304" pitchFamily="18" charset="0"/>
                        <a:ea typeface="SimSun" panose="02010600030101010101" pitchFamily="2" charset="-122"/>
                      </a:endParaRPr>
                    </a:p>
                  </a:txBody>
                  <a:tcPr marL="68580" marR="68580" marT="0" marB="0" anchor="ctr"/>
                </a:tc>
                <a:tc gridSpan="2">
                  <a:txBody>
                    <a:bodyPr/>
                    <a:lstStyle/>
                    <a:p>
                      <a:pPr algn="ctr"/>
                      <a:r>
                        <a:rPr lang="en-US" sz="1900" b="1" dirty="0">
                          <a:effectLst/>
                        </a:rPr>
                        <a:t>Accuracy (%)</a:t>
                      </a:r>
                      <a:endParaRPr lang="en-AU" sz="1900" b="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AU"/>
                    </a:p>
                  </a:txBody>
                  <a:tcPr/>
                </a:tc>
                <a:extLst>
                  <a:ext uri="{0D108BD9-81ED-4DB2-BD59-A6C34878D82A}">
                    <a16:rowId xmlns:a16="http://schemas.microsoft.com/office/drawing/2014/main" val="1404889958"/>
                  </a:ext>
                </a:extLst>
              </a:tr>
              <a:tr h="88265">
                <a:tc vMerge="1">
                  <a:txBody>
                    <a:bodyPr/>
                    <a:lstStyle/>
                    <a:p>
                      <a:endParaRPr lang="en-AU"/>
                    </a:p>
                  </a:txBody>
                  <a:tcPr/>
                </a:tc>
                <a:tc>
                  <a:txBody>
                    <a:bodyPr/>
                    <a:lstStyle/>
                    <a:p>
                      <a:pPr algn="ctr"/>
                      <a:r>
                        <a:rPr lang="en-US" sz="1900" b="1" dirty="0">
                          <a:effectLst/>
                        </a:rPr>
                        <a:t>Proposed Technique</a:t>
                      </a:r>
                      <a:endParaRPr lang="en-AU" sz="19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b="1" dirty="0">
                          <a:effectLst/>
                        </a:rPr>
                        <a:t>Proposed Technique without Optimization</a:t>
                      </a:r>
                      <a:endParaRPr lang="en-AU" sz="1900" b="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86405492"/>
                  </a:ext>
                </a:extLst>
              </a:tr>
              <a:tr h="203200">
                <a:tc>
                  <a:txBody>
                    <a:bodyPr/>
                    <a:lstStyle/>
                    <a:p>
                      <a:pPr algn="l"/>
                      <a:r>
                        <a:rPr lang="en-US" sz="1900" dirty="0">
                          <a:effectLst/>
                        </a:rPr>
                        <a:t>Signal Light</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100.00</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a:effectLst/>
                        </a:rPr>
                        <a:t>88.88</a:t>
                      </a:r>
                      <a:endParaRPr lang="en-AU" sz="190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779530964"/>
                  </a:ext>
                </a:extLst>
              </a:tr>
              <a:tr h="203200">
                <a:tc>
                  <a:txBody>
                    <a:bodyPr/>
                    <a:lstStyle/>
                    <a:p>
                      <a:pPr algn="l"/>
                      <a:r>
                        <a:rPr lang="en-US" sz="1900" dirty="0">
                          <a:effectLst/>
                        </a:rPr>
                        <a:t>Rumble Strip</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100.00</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74.00</a:t>
                      </a:r>
                      <a:endParaRPr lang="en-AU" sz="1900" dirty="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1955703730"/>
                  </a:ext>
                </a:extLst>
              </a:tr>
              <a:tr h="203200">
                <a:tc>
                  <a:txBody>
                    <a:bodyPr/>
                    <a:lstStyle/>
                    <a:p>
                      <a:pPr algn="l"/>
                      <a:r>
                        <a:rPr lang="en-US" sz="1900" dirty="0" err="1">
                          <a:effectLst/>
                        </a:rPr>
                        <a:t>Flexipost</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85.59</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90.94</a:t>
                      </a:r>
                      <a:endParaRPr lang="en-AU" sz="1900" dirty="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3640849271"/>
                  </a:ext>
                </a:extLst>
              </a:tr>
              <a:tr h="203200">
                <a:tc>
                  <a:txBody>
                    <a:bodyPr/>
                    <a:lstStyle/>
                    <a:p>
                      <a:pPr algn="l"/>
                      <a:r>
                        <a:rPr lang="en-US" sz="1900">
                          <a:effectLst/>
                        </a:rPr>
                        <a:t>Guidepost</a:t>
                      </a:r>
                      <a:endParaRPr lang="en-AU" sz="19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92.19</a:t>
                      </a:r>
                      <a:endParaRPr lang="en-AU" sz="19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900" dirty="0">
                          <a:effectLst/>
                        </a:rPr>
                        <a:t>92.31</a:t>
                      </a:r>
                      <a:endParaRPr lang="en-AU" sz="1900" dirty="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802703493"/>
                  </a:ext>
                </a:extLst>
              </a:tr>
            </a:tbl>
          </a:graphicData>
        </a:graphic>
      </p:graphicFrame>
      <p:sp>
        <p:nvSpPr>
          <p:cNvPr id="4" name="TextBox 3">
            <a:extLst>
              <a:ext uri="{FF2B5EF4-FFF2-40B4-BE49-F238E27FC236}">
                <a16:creationId xmlns:a16="http://schemas.microsoft.com/office/drawing/2014/main" id="{CD5ECE39-CA4A-4059-9A8F-3D9D9905474D}"/>
              </a:ext>
            </a:extLst>
          </p:cNvPr>
          <p:cNvSpPr txBox="1"/>
          <p:nvPr/>
        </p:nvSpPr>
        <p:spPr>
          <a:xfrm>
            <a:off x="667692" y="3826351"/>
            <a:ext cx="10415047" cy="369332"/>
          </a:xfrm>
          <a:prstGeom prst="rect">
            <a:avLst/>
          </a:prstGeom>
          <a:noFill/>
        </p:spPr>
        <p:txBody>
          <a:bodyPr wrap="square">
            <a:spAutoFit/>
          </a:bodyPr>
          <a:lstStyle/>
          <a:p>
            <a:pPr algn="ctr"/>
            <a:r>
              <a:rPr lang="en-US" dirty="0"/>
              <a:t>Table 3: Comparative Analysis of Results</a:t>
            </a:r>
          </a:p>
        </p:txBody>
      </p:sp>
    </p:spTree>
    <p:extLst>
      <p:ext uri="{BB962C8B-B14F-4D97-AF65-F5344CB8AC3E}">
        <p14:creationId xmlns:p14="http://schemas.microsoft.com/office/powerpoint/2010/main" val="118621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A09BFF-1918-4ED1-8A58-13CD608D1472}"/>
              </a:ext>
            </a:extLst>
          </p:cNvPr>
          <p:cNvSpPr>
            <a:spLocks noGrp="1"/>
          </p:cNvSpPr>
          <p:nvPr>
            <p:ph type="sldNum" sz="quarter" idx="12"/>
          </p:nvPr>
        </p:nvSpPr>
        <p:spPr/>
        <p:txBody>
          <a:bodyPr/>
          <a:lstStyle/>
          <a:p>
            <a:fld id="{91395566-47C1-4279-B5B4-9320EF1BE460}" type="slidenum">
              <a:rPr lang="en-AU" smtClean="0"/>
              <a:t>11</a:t>
            </a:fld>
            <a:endParaRPr lang="en-AU"/>
          </a:p>
        </p:txBody>
      </p:sp>
      <p:sp>
        <p:nvSpPr>
          <p:cNvPr id="7" name="Title 1">
            <a:extLst>
              <a:ext uri="{FF2B5EF4-FFF2-40B4-BE49-F238E27FC236}">
                <a16:creationId xmlns:a16="http://schemas.microsoft.com/office/drawing/2014/main" id="{69EB7716-2D0A-4319-98AC-0AB1762AFD1C}"/>
              </a:ext>
            </a:extLst>
          </p:cNvPr>
          <p:cNvSpPr txBox="1">
            <a:spLocks/>
          </p:cNvSpPr>
          <p:nvPr/>
        </p:nvSpPr>
        <p:spPr>
          <a:xfrm>
            <a:off x="838200" y="365126"/>
            <a:ext cx="6713306" cy="862260"/>
          </a:xfrm>
          <a:prstGeom prst="rect">
            <a:avLst/>
          </a:prstGeom>
          <a:solidFill>
            <a:schemeClr val="accent5">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Conclusion and Future Work</a:t>
            </a:r>
            <a:endParaRPr lang="en-AU" dirty="0">
              <a:solidFill>
                <a:schemeClr val="bg1"/>
              </a:solidFill>
            </a:endParaRPr>
          </a:p>
        </p:txBody>
      </p:sp>
      <p:sp>
        <p:nvSpPr>
          <p:cNvPr id="9" name="TextBox 8">
            <a:extLst>
              <a:ext uri="{FF2B5EF4-FFF2-40B4-BE49-F238E27FC236}">
                <a16:creationId xmlns:a16="http://schemas.microsoft.com/office/drawing/2014/main" id="{1943814D-9F8F-4A9C-BC1F-48D88C3F0B28}"/>
              </a:ext>
            </a:extLst>
          </p:cNvPr>
          <p:cNvSpPr txBox="1"/>
          <p:nvPr/>
        </p:nvSpPr>
        <p:spPr>
          <a:xfrm>
            <a:off x="196710" y="1501164"/>
            <a:ext cx="10524166" cy="400110"/>
          </a:xfrm>
          <a:prstGeom prst="rect">
            <a:avLst/>
          </a:prstGeom>
          <a:noFill/>
        </p:spPr>
        <p:txBody>
          <a:bodyPr wrap="square">
            <a:spAutoFit/>
          </a:bodyPr>
          <a:lstStyle/>
          <a:p>
            <a:pPr>
              <a:spcAft>
                <a:spcPts val="600"/>
              </a:spcAft>
            </a:pPr>
            <a:r>
              <a:rPr lang="en-US" sz="2000" dirty="0"/>
              <a:t>The proposed technique,</a:t>
            </a:r>
          </a:p>
        </p:txBody>
      </p:sp>
      <p:sp>
        <p:nvSpPr>
          <p:cNvPr id="11" name="TextBox 10">
            <a:extLst>
              <a:ext uri="{FF2B5EF4-FFF2-40B4-BE49-F238E27FC236}">
                <a16:creationId xmlns:a16="http://schemas.microsoft.com/office/drawing/2014/main" id="{D48FC731-C2F2-4CEF-8C53-B3EABD6E4375}"/>
              </a:ext>
            </a:extLst>
          </p:cNvPr>
          <p:cNvSpPr txBox="1"/>
          <p:nvPr/>
        </p:nvSpPr>
        <p:spPr>
          <a:xfrm>
            <a:off x="1455500" y="5586251"/>
            <a:ext cx="10534439" cy="707886"/>
          </a:xfrm>
          <a:prstGeom prst="rect">
            <a:avLst/>
          </a:prstGeom>
          <a:solidFill>
            <a:schemeClr val="accent1">
              <a:lumMod val="20000"/>
              <a:lumOff val="80000"/>
            </a:schemeClr>
          </a:solidFill>
        </p:spPr>
        <p:txBody>
          <a:bodyPr wrap="square">
            <a:spAutoFit/>
          </a:bodyPr>
          <a:lstStyle/>
          <a:p>
            <a:pPr marL="342900" indent="-342900">
              <a:spcAft>
                <a:spcPts val="600"/>
              </a:spcAft>
              <a:buFont typeface="Arial" panose="020B0604020202020204" pitchFamily="34" charset="0"/>
              <a:buChar char="•"/>
            </a:pPr>
            <a:r>
              <a:rPr lang="en-US" sz="2000" dirty="0"/>
              <a:t>will be extended to optimize FCN for all roadside safety attributes and more experiments with all parameters will be conducted so that we can fully develop an automated system for road rating.</a:t>
            </a:r>
            <a:endParaRPr lang="en-AU" sz="2000" dirty="0"/>
          </a:p>
        </p:txBody>
      </p:sp>
      <p:sp>
        <p:nvSpPr>
          <p:cNvPr id="13" name="TextBox 12">
            <a:extLst>
              <a:ext uri="{FF2B5EF4-FFF2-40B4-BE49-F238E27FC236}">
                <a16:creationId xmlns:a16="http://schemas.microsoft.com/office/drawing/2014/main" id="{B42C794B-C9DE-4D39-AADA-484C1617C265}"/>
              </a:ext>
            </a:extLst>
          </p:cNvPr>
          <p:cNvSpPr txBox="1"/>
          <p:nvPr/>
        </p:nvSpPr>
        <p:spPr>
          <a:xfrm>
            <a:off x="1464918" y="2739718"/>
            <a:ext cx="10533585" cy="400110"/>
          </a:xfrm>
          <a:prstGeom prst="rect">
            <a:avLst/>
          </a:prstGeom>
          <a:solidFill>
            <a:schemeClr val="accent5">
              <a:lumMod val="40000"/>
              <a:lumOff val="60000"/>
            </a:schemeClr>
          </a:solidFill>
        </p:spPr>
        <p:txBody>
          <a:bodyPr wrap="square">
            <a:spAutoFit/>
          </a:bodyPr>
          <a:lstStyle/>
          <a:p>
            <a:pPr marL="342900" indent="-342900">
              <a:spcAft>
                <a:spcPts val="600"/>
              </a:spcAft>
              <a:buFont typeface="Arial" panose="020B0604020202020204" pitchFamily="34" charset="0"/>
              <a:buChar char="•"/>
            </a:pPr>
            <a:r>
              <a:rPr lang="en-US" sz="2000" dirty="0"/>
              <a:t>achieved 85-100% accuracy for various attributes using a set of optimized parameters. </a:t>
            </a:r>
          </a:p>
        </p:txBody>
      </p:sp>
      <p:sp>
        <p:nvSpPr>
          <p:cNvPr id="15" name="TextBox 14">
            <a:extLst>
              <a:ext uri="{FF2B5EF4-FFF2-40B4-BE49-F238E27FC236}">
                <a16:creationId xmlns:a16="http://schemas.microsoft.com/office/drawing/2014/main" id="{34E88B64-E07B-4D17-BCDE-EDD4317F3BBD}"/>
              </a:ext>
            </a:extLst>
          </p:cNvPr>
          <p:cNvSpPr txBox="1"/>
          <p:nvPr/>
        </p:nvSpPr>
        <p:spPr>
          <a:xfrm>
            <a:off x="1455501" y="3392162"/>
            <a:ext cx="10533584" cy="400110"/>
          </a:xfrm>
          <a:prstGeom prst="rect">
            <a:avLst/>
          </a:prstGeom>
          <a:solidFill>
            <a:schemeClr val="accent5">
              <a:lumMod val="20000"/>
              <a:lumOff val="80000"/>
            </a:schemeClr>
          </a:solidFill>
        </p:spPr>
        <p:txBody>
          <a:bodyPr wrap="square">
            <a:spAutoFit/>
          </a:bodyPr>
          <a:lstStyle/>
          <a:p>
            <a:pPr marL="285750" indent="-285750">
              <a:spcAft>
                <a:spcPts val="600"/>
              </a:spcAft>
              <a:buFont typeface="Arial" panose="020B0604020202020204" pitchFamily="34" charset="0"/>
              <a:buChar char="•"/>
            </a:pPr>
            <a:r>
              <a:rPr lang="en-US" sz="2000" dirty="0"/>
              <a:t>is better than the proposed technique without optimization in terms of accuracy.</a:t>
            </a:r>
          </a:p>
        </p:txBody>
      </p:sp>
      <p:sp>
        <p:nvSpPr>
          <p:cNvPr id="17" name="TextBox 16">
            <a:extLst>
              <a:ext uri="{FF2B5EF4-FFF2-40B4-BE49-F238E27FC236}">
                <a16:creationId xmlns:a16="http://schemas.microsoft.com/office/drawing/2014/main" id="{B1EAF032-9589-4249-BE14-2EA6C88756EF}"/>
              </a:ext>
            </a:extLst>
          </p:cNvPr>
          <p:cNvSpPr txBox="1"/>
          <p:nvPr/>
        </p:nvSpPr>
        <p:spPr>
          <a:xfrm>
            <a:off x="1454645" y="4090340"/>
            <a:ext cx="10534439" cy="400110"/>
          </a:xfrm>
          <a:prstGeom prst="rect">
            <a:avLst/>
          </a:prstGeom>
          <a:solidFill>
            <a:schemeClr val="accent1">
              <a:lumMod val="20000"/>
              <a:lumOff val="80000"/>
            </a:schemeClr>
          </a:solidFill>
        </p:spPr>
        <p:txBody>
          <a:bodyPr wrap="square">
            <a:spAutoFit/>
          </a:bodyPr>
          <a:lstStyle/>
          <a:p>
            <a:pPr marL="285750" indent="-285750">
              <a:spcAft>
                <a:spcPts val="600"/>
              </a:spcAft>
              <a:buFont typeface="Arial" panose="020B0604020202020204" pitchFamily="34" charset="0"/>
              <a:buChar char="•"/>
            </a:pPr>
            <a:r>
              <a:rPr lang="en-US" sz="2000" dirty="0"/>
              <a:t>can be used to automatically design an FCN for safety attributes. </a:t>
            </a:r>
          </a:p>
        </p:txBody>
      </p:sp>
      <p:sp>
        <p:nvSpPr>
          <p:cNvPr id="19" name="TextBox 18">
            <a:extLst>
              <a:ext uri="{FF2B5EF4-FFF2-40B4-BE49-F238E27FC236}">
                <a16:creationId xmlns:a16="http://schemas.microsoft.com/office/drawing/2014/main" id="{60B477B5-C966-4D3C-960B-EBD26972A0D9}"/>
              </a:ext>
            </a:extLst>
          </p:cNvPr>
          <p:cNvSpPr txBox="1"/>
          <p:nvPr/>
        </p:nvSpPr>
        <p:spPr>
          <a:xfrm>
            <a:off x="1455500" y="4901532"/>
            <a:ext cx="10534439" cy="400110"/>
          </a:xfrm>
          <a:prstGeom prst="rect">
            <a:avLst/>
          </a:prstGeom>
          <a:solidFill>
            <a:schemeClr val="accent3">
              <a:lumMod val="40000"/>
              <a:lumOff val="60000"/>
            </a:schemeClr>
          </a:solidFill>
        </p:spPr>
        <p:txBody>
          <a:bodyPr wrap="square">
            <a:spAutoFit/>
          </a:bodyPr>
          <a:lstStyle/>
          <a:p>
            <a:pPr marL="285750" indent="-285750">
              <a:spcAft>
                <a:spcPts val="600"/>
              </a:spcAft>
              <a:buFont typeface="Arial" panose="020B0604020202020204" pitchFamily="34" charset="0"/>
              <a:buChar char="•"/>
            </a:pPr>
            <a:r>
              <a:rPr lang="en-US" sz="2000" dirty="0"/>
              <a:t>was initially used to optimize a limited number of roadside safety attributes.</a:t>
            </a:r>
          </a:p>
        </p:txBody>
      </p:sp>
      <p:sp>
        <p:nvSpPr>
          <p:cNvPr id="21" name="TextBox 20">
            <a:extLst>
              <a:ext uri="{FF2B5EF4-FFF2-40B4-BE49-F238E27FC236}">
                <a16:creationId xmlns:a16="http://schemas.microsoft.com/office/drawing/2014/main" id="{9A3331AA-18F6-48F5-83A0-3067FBDF46CB}"/>
              </a:ext>
            </a:extLst>
          </p:cNvPr>
          <p:cNvSpPr txBox="1"/>
          <p:nvPr/>
        </p:nvSpPr>
        <p:spPr>
          <a:xfrm>
            <a:off x="1464918" y="2090910"/>
            <a:ext cx="10524166" cy="400110"/>
          </a:xfrm>
          <a:prstGeom prst="rect">
            <a:avLst/>
          </a:prstGeom>
          <a:solidFill>
            <a:schemeClr val="accent5">
              <a:lumMod val="60000"/>
              <a:lumOff val="40000"/>
            </a:schemeClr>
          </a:solidFill>
        </p:spPr>
        <p:txBody>
          <a:bodyPr wrap="square">
            <a:spAutoFit/>
          </a:bodyPr>
          <a:lstStyle/>
          <a:p>
            <a:pPr marL="285750" indent="-285750">
              <a:spcAft>
                <a:spcPts val="600"/>
              </a:spcAft>
              <a:buFont typeface="Arial" panose="020B0604020202020204" pitchFamily="34" charset="0"/>
              <a:buChar char="•"/>
            </a:pPr>
            <a:r>
              <a:rPr lang="en-US" sz="2000" dirty="0"/>
              <a:t>is capable of automatically finding suitable network parameters for detection of safety attributes. </a:t>
            </a:r>
          </a:p>
        </p:txBody>
      </p:sp>
      <p:sp>
        <p:nvSpPr>
          <p:cNvPr id="23" name="Footer Placeholder 15">
            <a:extLst>
              <a:ext uri="{FF2B5EF4-FFF2-40B4-BE49-F238E27FC236}">
                <a16:creationId xmlns:a16="http://schemas.microsoft.com/office/drawing/2014/main" id="{EBA5622D-12DD-423D-BB0E-C9BE6E32736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Source: Google Images</a:t>
            </a:r>
          </a:p>
        </p:txBody>
      </p:sp>
      <p:pic>
        <p:nvPicPr>
          <p:cNvPr id="14338" name="Picture 2">
            <a:extLst>
              <a:ext uri="{FF2B5EF4-FFF2-40B4-BE49-F238E27FC236}">
                <a16:creationId xmlns:a16="http://schemas.microsoft.com/office/drawing/2014/main" id="{1FE085E8-B4BB-41B2-A0D8-6737633BA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11279" y="1967346"/>
            <a:ext cx="444220" cy="63439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Netrometer | Digital Lensometer">
            <a:extLst>
              <a:ext uri="{FF2B5EF4-FFF2-40B4-BE49-F238E27FC236}">
                <a16:creationId xmlns:a16="http://schemas.microsoft.com/office/drawing/2014/main" id="{0376A65D-BF54-4826-A1BF-8B84BEFF6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8" y="2588843"/>
            <a:ext cx="694143" cy="694143"/>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0A4696B1-8244-43BD-B054-D9D47870F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660" y="3307658"/>
            <a:ext cx="538358" cy="538358"/>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Management - Free user icons">
            <a:extLst>
              <a:ext uri="{FF2B5EF4-FFF2-40B4-BE49-F238E27FC236}">
                <a16:creationId xmlns:a16="http://schemas.microsoft.com/office/drawing/2014/main" id="{0528CD3B-A342-4C7C-84B9-455DC60D73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16" y="4038970"/>
            <a:ext cx="538358" cy="538358"/>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descr="Blue Up Limit Clip Art at Clker.com - vector clip art online, royalty free  &amp; public domain">
            <a:extLst>
              <a:ext uri="{FF2B5EF4-FFF2-40B4-BE49-F238E27FC236}">
                <a16:creationId xmlns:a16="http://schemas.microsoft.com/office/drawing/2014/main" id="{BB9C746A-FC55-4A80-B97B-2A566D4715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209" y="4892738"/>
            <a:ext cx="373992" cy="4058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Shape&#10;&#10;Description automatically generated">
            <a:extLst>
              <a:ext uri="{FF2B5EF4-FFF2-40B4-BE49-F238E27FC236}">
                <a16:creationId xmlns:a16="http://schemas.microsoft.com/office/drawing/2014/main" id="{38469DF8-4279-453E-8AB7-B54A77463C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08" y="5735337"/>
            <a:ext cx="498672" cy="416699"/>
          </a:xfrm>
          <a:prstGeom prst="rect">
            <a:avLst/>
          </a:prstGeom>
        </p:spPr>
      </p:pic>
    </p:spTree>
    <p:extLst>
      <p:ext uri="{BB962C8B-B14F-4D97-AF65-F5344CB8AC3E}">
        <p14:creationId xmlns:p14="http://schemas.microsoft.com/office/powerpoint/2010/main" val="417007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7" name="Rectangle 143">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354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8C4A0DFE-57D9-42F2-A204-59040EC131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1395566-47C1-4279-B5B4-9320EF1BE460}" type="slidenum">
              <a:rPr lang="en-US" smtClean="0"/>
              <a:pPr>
                <a:spcAft>
                  <a:spcPts val="600"/>
                </a:spcAft>
              </a:pPr>
              <a:t>12</a:t>
            </a:fld>
            <a:endParaRPr lang="en-US"/>
          </a:p>
        </p:txBody>
      </p:sp>
      <p:sp>
        <p:nvSpPr>
          <p:cNvPr id="148" name="Freeform: Shape 147">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8" name="Picture 4" descr="Thank You Thank You Transparent Blue- - Thank You Png Blue Clipart (741x577), Png Download">
            <a:extLst>
              <a:ext uri="{FF2B5EF4-FFF2-40B4-BE49-F238E27FC236}">
                <a16:creationId xmlns:a16="http://schemas.microsoft.com/office/drawing/2014/main" id="{7BE388CF-179F-4DEA-BE94-FE0AAE4769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8565" y="1192421"/>
            <a:ext cx="5462546" cy="424712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15">
            <a:extLst>
              <a:ext uri="{FF2B5EF4-FFF2-40B4-BE49-F238E27FC236}">
                <a16:creationId xmlns:a16="http://schemas.microsoft.com/office/drawing/2014/main" id="{51A91F16-5532-494B-9C28-0CAAF2D3DB58}"/>
              </a:ext>
            </a:extLst>
          </p:cNvPr>
          <p:cNvSpPr>
            <a:spLocks noGrp="1"/>
          </p:cNvSpPr>
          <p:nvPr>
            <p:ph type="ftr" sz="quarter" idx="11"/>
          </p:nvPr>
        </p:nvSpPr>
        <p:spPr>
          <a:xfrm>
            <a:off x="4005942"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Source: Google Images</a:t>
            </a:r>
          </a:p>
        </p:txBody>
      </p:sp>
    </p:spTree>
    <p:extLst>
      <p:ext uri="{BB962C8B-B14F-4D97-AF65-F5344CB8AC3E}">
        <p14:creationId xmlns:p14="http://schemas.microsoft.com/office/powerpoint/2010/main" val="16244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9"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ooter Placeholder 15">
            <a:extLst>
              <a:ext uri="{FF2B5EF4-FFF2-40B4-BE49-F238E27FC236}">
                <a16:creationId xmlns:a16="http://schemas.microsoft.com/office/drawing/2014/main" id="{3909929A-88CA-4613-A361-A9A2543F55D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Google Images</a:t>
            </a:r>
          </a:p>
        </p:txBody>
      </p:sp>
      <p:sp>
        <p:nvSpPr>
          <p:cNvPr id="5" name="Slide Number Placeholder 4">
            <a:extLst>
              <a:ext uri="{FF2B5EF4-FFF2-40B4-BE49-F238E27FC236}">
                <a16:creationId xmlns:a16="http://schemas.microsoft.com/office/drawing/2014/main" id="{E520177A-B334-44B0-B3B3-D62498F34497}"/>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91395566-47C1-4279-B5B4-9320EF1BE460}" type="slidenum">
              <a:rPr lang="en-US" smtClean="0"/>
              <a:pPr>
                <a:spcAft>
                  <a:spcPts val="600"/>
                </a:spcAft>
              </a:pPr>
              <a:t>13</a:t>
            </a:fld>
            <a:endParaRPr lang="en-US"/>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questions and answers png - Clip Art Library">
            <a:extLst>
              <a:ext uri="{FF2B5EF4-FFF2-40B4-BE49-F238E27FC236}">
                <a16:creationId xmlns:a16="http://schemas.microsoft.com/office/drawing/2014/main" id="{E6B86C20-04E3-40D2-A3DB-2F277ABD08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6361" y="278257"/>
            <a:ext cx="6010382" cy="601038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0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E790-ED80-4516-B8DC-37CF7200B471}"/>
              </a:ext>
            </a:extLst>
          </p:cNvPr>
          <p:cNvSpPr>
            <a:spLocks noGrp="1"/>
          </p:cNvSpPr>
          <p:nvPr>
            <p:ph type="title"/>
          </p:nvPr>
        </p:nvSpPr>
        <p:spPr>
          <a:xfrm>
            <a:off x="838200" y="365126"/>
            <a:ext cx="2983787" cy="878048"/>
          </a:xfrm>
          <a:solidFill>
            <a:schemeClr val="accent5">
              <a:lumMod val="75000"/>
            </a:schemeClr>
          </a:solidFill>
        </p:spPr>
        <p:txBody>
          <a:bodyPr/>
          <a:lstStyle/>
          <a:p>
            <a:r>
              <a:rPr lang="en-US">
                <a:solidFill>
                  <a:schemeClr val="bg1"/>
                </a:solidFill>
              </a:rPr>
              <a:t>Introduction</a:t>
            </a:r>
            <a:endParaRPr lang="en-AU" dirty="0">
              <a:solidFill>
                <a:schemeClr val="bg1"/>
              </a:solidFill>
            </a:endParaRPr>
          </a:p>
        </p:txBody>
      </p:sp>
      <p:sp>
        <p:nvSpPr>
          <p:cNvPr id="3" name="Content Placeholder 2">
            <a:extLst>
              <a:ext uri="{FF2B5EF4-FFF2-40B4-BE49-F238E27FC236}">
                <a16:creationId xmlns:a16="http://schemas.microsoft.com/office/drawing/2014/main" id="{670F247C-567D-4FCB-A049-88FD6AA7CB9A}"/>
              </a:ext>
            </a:extLst>
          </p:cNvPr>
          <p:cNvSpPr>
            <a:spLocks noGrp="1"/>
          </p:cNvSpPr>
          <p:nvPr>
            <p:ph idx="1"/>
          </p:nvPr>
        </p:nvSpPr>
        <p:spPr>
          <a:xfrm>
            <a:off x="2330093" y="1897544"/>
            <a:ext cx="5139219" cy="393593"/>
          </a:xfrm>
          <a:solidFill>
            <a:schemeClr val="accent1">
              <a:lumMod val="60000"/>
              <a:lumOff val="40000"/>
            </a:schemeClr>
          </a:solidFill>
        </p:spPr>
        <p:txBody>
          <a:bodyPr>
            <a:normAutofit/>
          </a:bodyPr>
          <a:lstStyle/>
          <a:p>
            <a:r>
              <a:rPr lang="en-US" sz="2000"/>
              <a:t>Road safety attributes detection is important.</a:t>
            </a:r>
            <a:endParaRPr lang="en-AU" sz="2000" dirty="0"/>
          </a:p>
        </p:txBody>
      </p:sp>
      <p:pic>
        <p:nvPicPr>
          <p:cNvPr id="1030" name="Picture 6" descr="Quick Tips For The Safer Driver – The Commercial Driver | TechnoBok Reviews">
            <a:extLst>
              <a:ext uri="{FF2B5EF4-FFF2-40B4-BE49-F238E27FC236}">
                <a16:creationId xmlns:a16="http://schemas.microsoft.com/office/drawing/2014/main" id="{3E0D9F0F-E168-43AF-88CA-11171F9F4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121" y="1856448"/>
            <a:ext cx="634801" cy="62830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5687F0C0-3A21-4F90-861F-2D0EBBB92048}"/>
              </a:ext>
            </a:extLst>
          </p:cNvPr>
          <p:cNvSpPr txBox="1">
            <a:spLocks/>
          </p:cNvSpPr>
          <p:nvPr/>
        </p:nvSpPr>
        <p:spPr>
          <a:xfrm>
            <a:off x="2330092" y="2921014"/>
            <a:ext cx="9053674" cy="664667"/>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Different combinations of parameters such as image sizes, architectures, iterations, and learning algorithms result in different prediction accuracy.</a:t>
            </a:r>
          </a:p>
          <a:p>
            <a:pPr marL="0" indent="0">
              <a:buNone/>
            </a:pPr>
            <a:endParaRPr lang="en-AU" sz="2000" dirty="0"/>
          </a:p>
        </p:txBody>
      </p:sp>
      <p:pic>
        <p:nvPicPr>
          <p:cNvPr id="1032" name="Picture 8" descr="Target Free PNG Image | PNG All">
            <a:extLst>
              <a:ext uri="{FF2B5EF4-FFF2-40B4-BE49-F238E27FC236}">
                <a16:creationId xmlns:a16="http://schemas.microsoft.com/office/drawing/2014/main" id="{A27A55C8-C49B-42F3-B327-C6B5E26E1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85" y="2980846"/>
            <a:ext cx="748484" cy="54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C886C1FB-9CB9-4961-9CD5-46BAD04AB1D4}"/>
              </a:ext>
            </a:extLst>
          </p:cNvPr>
          <p:cNvSpPr txBox="1">
            <a:spLocks/>
          </p:cNvSpPr>
          <p:nvPr/>
        </p:nvSpPr>
        <p:spPr>
          <a:xfrm>
            <a:off x="2330092" y="4302584"/>
            <a:ext cx="9053674" cy="474900"/>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best model parameters for one dataset are not the best across all datasets.</a:t>
            </a:r>
          </a:p>
          <a:p>
            <a:pPr marL="0" indent="0">
              <a:buNone/>
            </a:pPr>
            <a:endParaRPr lang="en-AU" sz="2000" dirty="0"/>
          </a:p>
        </p:txBody>
      </p:sp>
      <p:sp>
        <p:nvSpPr>
          <p:cNvPr id="7" name="Content Placeholder 2">
            <a:extLst>
              <a:ext uri="{FF2B5EF4-FFF2-40B4-BE49-F238E27FC236}">
                <a16:creationId xmlns:a16="http://schemas.microsoft.com/office/drawing/2014/main" id="{E25C2F28-1909-4570-8B2C-8287C4A8D324}"/>
              </a:ext>
            </a:extLst>
          </p:cNvPr>
          <p:cNvSpPr txBox="1">
            <a:spLocks/>
          </p:cNvSpPr>
          <p:nvPr/>
        </p:nvSpPr>
        <p:spPr>
          <a:xfrm>
            <a:off x="2330092" y="5381223"/>
            <a:ext cx="9053674" cy="474900"/>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Finding the best parameter combination manually is a difficult task.</a:t>
            </a:r>
          </a:p>
          <a:p>
            <a:endParaRPr lang="en-AU" sz="2000" dirty="0"/>
          </a:p>
        </p:txBody>
      </p:sp>
      <p:pic>
        <p:nvPicPr>
          <p:cNvPr id="1034" name="Picture 10" descr="Cog, custom, customize, hand, manual, settings, user setup icon - Download  on Iconfinder">
            <a:extLst>
              <a:ext uri="{FF2B5EF4-FFF2-40B4-BE49-F238E27FC236}">
                <a16:creationId xmlns:a16="http://schemas.microsoft.com/office/drawing/2014/main" id="{2BE38716-9B1D-47B2-B4B9-74A95A138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690" y="5284676"/>
            <a:ext cx="696289" cy="69628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ribbean blue data recovery icon - Free caribbean blue database icons">
            <a:extLst>
              <a:ext uri="{FF2B5EF4-FFF2-40B4-BE49-F238E27FC236}">
                <a16:creationId xmlns:a16="http://schemas.microsoft.com/office/drawing/2014/main" id="{6DF595D2-070E-4FFF-9870-F3CB033089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121" y="4249896"/>
            <a:ext cx="594370" cy="594370"/>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15">
            <a:extLst>
              <a:ext uri="{FF2B5EF4-FFF2-40B4-BE49-F238E27FC236}">
                <a16:creationId xmlns:a16="http://schemas.microsoft.com/office/drawing/2014/main" id="{2B14E562-5146-4B92-BD35-68E88D8B8744}"/>
              </a:ext>
            </a:extLst>
          </p:cNvPr>
          <p:cNvSpPr>
            <a:spLocks noGrp="1"/>
          </p:cNvSpPr>
          <p:nvPr>
            <p:ph type="ftr" sz="quarter" idx="11"/>
          </p:nvPr>
        </p:nvSpPr>
        <p:spPr/>
        <p:txBody>
          <a:bodyPr/>
          <a:lstStyle/>
          <a:p>
            <a:r>
              <a:rPr lang="en-US"/>
              <a:t>Source: Google Images</a:t>
            </a:r>
            <a:endParaRPr lang="en-AU" dirty="0"/>
          </a:p>
        </p:txBody>
      </p:sp>
      <p:sp>
        <p:nvSpPr>
          <p:cNvPr id="17" name="Slide Number Placeholder 16">
            <a:extLst>
              <a:ext uri="{FF2B5EF4-FFF2-40B4-BE49-F238E27FC236}">
                <a16:creationId xmlns:a16="http://schemas.microsoft.com/office/drawing/2014/main" id="{4623FB60-5BFB-4762-9F43-61FFB1EA7E1C}"/>
              </a:ext>
            </a:extLst>
          </p:cNvPr>
          <p:cNvSpPr>
            <a:spLocks noGrp="1"/>
          </p:cNvSpPr>
          <p:nvPr>
            <p:ph type="sldNum" sz="quarter" idx="12"/>
          </p:nvPr>
        </p:nvSpPr>
        <p:spPr/>
        <p:txBody>
          <a:bodyPr/>
          <a:lstStyle/>
          <a:p>
            <a:fld id="{91395566-47C1-4279-B5B4-9320EF1BE460}" type="slidenum">
              <a:rPr lang="en-AU" smtClean="0"/>
              <a:t>2</a:t>
            </a:fld>
            <a:endParaRPr lang="en-AU"/>
          </a:p>
        </p:txBody>
      </p:sp>
    </p:spTree>
    <p:extLst>
      <p:ext uri="{BB962C8B-B14F-4D97-AF65-F5344CB8AC3E}">
        <p14:creationId xmlns:p14="http://schemas.microsoft.com/office/powerpoint/2010/main" val="182136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536A-4C25-4BD2-995F-034D7B222113}"/>
              </a:ext>
            </a:extLst>
          </p:cNvPr>
          <p:cNvSpPr>
            <a:spLocks noGrp="1"/>
          </p:cNvSpPr>
          <p:nvPr>
            <p:ph type="title"/>
          </p:nvPr>
        </p:nvSpPr>
        <p:spPr>
          <a:xfrm>
            <a:off x="838201" y="365125"/>
            <a:ext cx="2963238" cy="1006489"/>
          </a:xfrm>
          <a:solidFill>
            <a:schemeClr val="accent5">
              <a:lumMod val="75000"/>
            </a:schemeClr>
          </a:solidFill>
        </p:spPr>
        <p:txBody>
          <a:bodyPr/>
          <a:lstStyle/>
          <a:p>
            <a:r>
              <a:rPr lang="en-US">
                <a:solidFill>
                  <a:schemeClr val="bg1"/>
                </a:solidFill>
              </a:rPr>
              <a:t>Continued..</a:t>
            </a:r>
            <a:endParaRPr lang="en-AU" dirty="0">
              <a:solidFill>
                <a:schemeClr val="bg1"/>
              </a:solidFill>
            </a:endParaRPr>
          </a:p>
        </p:txBody>
      </p:sp>
      <p:pic>
        <p:nvPicPr>
          <p:cNvPr id="3076" name="Picture 4" descr="Algorithm with 3d man stock illustration. Illustration of choose - 23460065">
            <a:extLst>
              <a:ext uri="{FF2B5EF4-FFF2-40B4-BE49-F238E27FC236}">
                <a16:creationId xmlns:a16="http://schemas.microsoft.com/office/drawing/2014/main" id="{A6AF6EF7-BFC6-466A-B03B-950AFA9C5B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119" y="1897544"/>
            <a:ext cx="928955" cy="75477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CB16D802-F0F0-4512-A35D-1CD19D6D2856}"/>
              </a:ext>
            </a:extLst>
          </p:cNvPr>
          <p:cNvSpPr txBox="1">
            <a:spLocks/>
          </p:cNvSpPr>
          <p:nvPr/>
        </p:nvSpPr>
        <p:spPr>
          <a:xfrm>
            <a:off x="2330093" y="1897544"/>
            <a:ext cx="8940658" cy="527157"/>
          </a:xfrm>
          <a:prstGeom prst="rect">
            <a:avLst/>
          </a:prstGeom>
          <a:solidFill>
            <a:schemeClr val="accent1">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Evolutionary Algorithms (EAs) are well known to solve optimization problems.</a:t>
            </a:r>
          </a:p>
          <a:p>
            <a:endParaRPr lang="en-AU" sz="1800" dirty="0"/>
          </a:p>
        </p:txBody>
      </p:sp>
      <p:sp>
        <p:nvSpPr>
          <p:cNvPr id="7" name="Content Placeholder 2">
            <a:extLst>
              <a:ext uri="{FF2B5EF4-FFF2-40B4-BE49-F238E27FC236}">
                <a16:creationId xmlns:a16="http://schemas.microsoft.com/office/drawing/2014/main" id="{3B5E909C-3E5F-47DF-AA79-36F7ABD2C76E}"/>
              </a:ext>
            </a:extLst>
          </p:cNvPr>
          <p:cNvSpPr txBox="1">
            <a:spLocks/>
          </p:cNvSpPr>
          <p:nvPr/>
        </p:nvSpPr>
        <p:spPr>
          <a:xfrm>
            <a:off x="2330093" y="2751959"/>
            <a:ext cx="8940658" cy="743065"/>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Genetic Algorithms (GAs) have been widely used in literature for features or network parameter selection and have shown promising results. </a:t>
            </a:r>
            <a:endParaRPr lang="en-AU" sz="2000" dirty="0"/>
          </a:p>
        </p:txBody>
      </p:sp>
      <p:sp>
        <p:nvSpPr>
          <p:cNvPr id="12" name="Content Placeholder 2">
            <a:extLst>
              <a:ext uri="{FF2B5EF4-FFF2-40B4-BE49-F238E27FC236}">
                <a16:creationId xmlns:a16="http://schemas.microsoft.com/office/drawing/2014/main" id="{0F501761-DC5C-47C7-A163-C94ED959B860}"/>
              </a:ext>
            </a:extLst>
          </p:cNvPr>
          <p:cNvSpPr txBox="1">
            <a:spLocks/>
          </p:cNvSpPr>
          <p:nvPr/>
        </p:nvSpPr>
        <p:spPr>
          <a:xfrm>
            <a:off x="2330093" y="3859857"/>
            <a:ext cx="8940658" cy="74306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There exists a gap in literature to find an automatic technique to get optimal parameters for training of deep learning-based networks.</a:t>
            </a:r>
          </a:p>
          <a:p>
            <a:endParaRPr lang="en-AU" sz="2000" dirty="0"/>
          </a:p>
        </p:txBody>
      </p:sp>
      <p:sp>
        <p:nvSpPr>
          <p:cNvPr id="16" name="Content Placeholder 2">
            <a:extLst>
              <a:ext uri="{FF2B5EF4-FFF2-40B4-BE49-F238E27FC236}">
                <a16:creationId xmlns:a16="http://schemas.microsoft.com/office/drawing/2014/main" id="{C63FA988-A09A-4FE1-B0E7-83943BB41697}"/>
              </a:ext>
            </a:extLst>
          </p:cNvPr>
          <p:cNvSpPr txBox="1">
            <a:spLocks/>
          </p:cNvSpPr>
          <p:nvPr/>
        </p:nvSpPr>
        <p:spPr>
          <a:xfrm>
            <a:off x="2330093" y="4988303"/>
            <a:ext cx="8940658" cy="743065"/>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Therefore, the aim of our research is to automatically find suitable parameters to train Fully Convolutional Neural Network (FCN) to detect road safety attributes.</a:t>
            </a:r>
          </a:p>
          <a:p>
            <a:endParaRPr lang="en-US" sz="2000" dirty="0"/>
          </a:p>
          <a:p>
            <a:endParaRPr lang="en-AU" sz="2000" dirty="0"/>
          </a:p>
        </p:txBody>
      </p:sp>
      <p:sp>
        <p:nvSpPr>
          <p:cNvPr id="20" name="Slide Number Placeholder 19">
            <a:extLst>
              <a:ext uri="{FF2B5EF4-FFF2-40B4-BE49-F238E27FC236}">
                <a16:creationId xmlns:a16="http://schemas.microsoft.com/office/drawing/2014/main" id="{3EC5DAC3-0546-4CDE-B29F-D60ABBFB3FBB}"/>
              </a:ext>
            </a:extLst>
          </p:cNvPr>
          <p:cNvSpPr>
            <a:spLocks noGrp="1"/>
          </p:cNvSpPr>
          <p:nvPr>
            <p:ph type="sldNum" sz="quarter" idx="12"/>
          </p:nvPr>
        </p:nvSpPr>
        <p:spPr/>
        <p:txBody>
          <a:bodyPr/>
          <a:lstStyle/>
          <a:p>
            <a:fld id="{91395566-47C1-4279-B5B4-9320EF1BE460}" type="slidenum">
              <a:rPr lang="en-AU" smtClean="0"/>
              <a:t>3</a:t>
            </a:fld>
            <a:endParaRPr lang="en-AU"/>
          </a:p>
        </p:txBody>
      </p:sp>
      <p:sp>
        <p:nvSpPr>
          <p:cNvPr id="24" name="Footer Placeholder 15">
            <a:extLst>
              <a:ext uri="{FF2B5EF4-FFF2-40B4-BE49-F238E27FC236}">
                <a16:creationId xmlns:a16="http://schemas.microsoft.com/office/drawing/2014/main" id="{FC535123-1A89-4F29-A57B-90C893A194D7}"/>
              </a:ext>
            </a:extLst>
          </p:cNvPr>
          <p:cNvSpPr>
            <a:spLocks noGrp="1"/>
          </p:cNvSpPr>
          <p:nvPr>
            <p:ph type="ftr" sz="quarter" idx="11"/>
          </p:nvPr>
        </p:nvSpPr>
        <p:spPr>
          <a:xfrm>
            <a:off x="4038600" y="6356350"/>
            <a:ext cx="4114800" cy="365125"/>
          </a:xfrm>
        </p:spPr>
        <p:txBody>
          <a:bodyPr/>
          <a:lstStyle/>
          <a:p>
            <a:r>
              <a:rPr lang="en-US"/>
              <a:t>Source: Google Images</a:t>
            </a:r>
            <a:endParaRPr lang="en-AU" dirty="0"/>
          </a:p>
        </p:txBody>
      </p:sp>
      <p:pic>
        <p:nvPicPr>
          <p:cNvPr id="22" name="Picture 21" descr="A picture containing shape&#10;&#10;Description automatically generated">
            <a:extLst>
              <a:ext uri="{FF2B5EF4-FFF2-40B4-BE49-F238E27FC236}">
                <a16:creationId xmlns:a16="http://schemas.microsoft.com/office/drawing/2014/main" id="{5721635C-C806-4F89-AD77-877AE303364C}"/>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4958" y="3932239"/>
            <a:ext cx="975713" cy="641357"/>
          </a:xfrm>
          <a:prstGeom prst="rect">
            <a:avLst/>
          </a:prstGeom>
        </p:spPr>
      </p:pic>
      <p:pic>
        <p:nvPicPr>
          <p:cNvPr id="3080" name="Picture 8" descr="Target Icons No Attribution PNG Transparent Background, Free Download #4521  - FreeIconsPNG">
            <a:extLst>
              <a:ext uri="{FF2B5EF4-FFF2-40B4-BE49-F238E27FC236}">
                <a16:creationId xmlns:a16="http://schemas.microsoft.com/office/drawing/2014/main" id="{2B963EC1-3314-4095-B9BA-D860C1CB9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03" y="4988303"/>
            <a:ext cx="636421" cy="7081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Icon&#10;&#10;Description automatically generated">
            <a:extLst>
              <a:ext uri="{FF2B5EF4-FFF2-40B4-BE49-F238E27FC236}">
                <a16:creationId xmlns:a16="http://schemas.microsoft.com/office/drawing/2014/main" id="{342752B6-9EAB-4F51-981C-227DC0E79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864" y="2781283"/>
            <a:ext cx="739743" cy="641357"/>
          </a:xfrm>
          <a:prstGeom prst="rect">
            <a:avLst/>
          </a:prstGeom>
        </p:spPr>
      </p:pic>
    </p:spTree>
    <p:extLst>
      <p:ext uri="{BB962C8B-B14F-4D97-AF65-F5344CB8AC3E}">
        <p14:creationId xmlns:p14="http://schemas.microsoft.com/office/powerpoint/2010/main" val="164616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9DAB8E51-3517-4041-BD13-6A63FBCAD209}"/>
              </a:ext>
            </a:extLst>
          </p:cNvPr>
          <p:cNvSpPr>
            <a:spLocks noGrp="1"/>
          </p:cNvSpPr>
          <p:nvPr>
            <p:ph type="title"/>
          </p:nvPr>
        </p:nvSpPr>
        <p:spPr>
          <a:xfrm>
            <a:off x="708164" y="456680"/>
            <a:ext cx="2856969" cy="786493"/>
          </a:xfrm>
          <a:solidFill>
            <a:schemeClr val="accent5">
              <a:lumMod val="60000"/>
              <a:lumOff val="40000"/>
            </a:schemeClr>
          </a:solidFill>
        </p:spPr>
        <p:txBody>
          <a:bodyPr>
            <a:normAutofit/>
          </a:bodyPr>
          <a:lstStyle/>
          <a:p>
            <a:r>
              <a:rPr lang="en-US" dirty="0">
                <a:solidFill>
                  <a:schemeClr val="bg1"/>
                </a:solidFill>
              </a:rPr>
              <a:t>Continued..</a:t>
            </a:r>
            <a:endParaRPr lang="en-AU" dirty="0">
              <a:solidFill>
                <a:schemeClr val="bg1"/>
              </a:solidFill>
            </a:endParaRPr>
          </a:p>
        </p:txBody>
      </p:sp>
      <p:sp>
        <p:nvSpPr>
          <p:cNvPr id="3" name="Content Placeholder 2">
            <a:extLst>
              <a:ext uri="{FF2B5EF4-FFF2-40B4-BE49-F238E27FC236}">
                <a16:creationId xmlns:a16="http://schemas.microsoft.com/office/drawing/2014/main" id="{88F3136A-5073-4906-B205-2A977F64D42B}"/>
              </a:ext>
            </a:extLst>
          </p:cNvPr>
          <p:cNvSpPr>
            <a:spLocks noGrp="1"/>
          </p:cNvSpPr>
          <p:nvPr>
            <p:ph idx="1"/>
          </p:nvPr>
        </p:nvSpPr>
        <p:spPr>
          <a:xfrm>
            <a:off x="661824" y="1527500"/>
            <a:ext cx="6468442" cy="4873820"/>
          </a:xfrm>
        </p:spPr>
        <p:txBody>
          <a:bodyPr anchor="ctr">
            <a:normAutofit fontScale="92500" lnSpcReduction="20000"/>
          </a:bodyPr>
          <a:lstStyle/>
          <a:p>
            <a:pPr marL="0" indent="0">
              <a:buNone/>
            </a:pPr>
            <a:r>
              <a:rPr lang="en-US" sz="2000" dirty="0">
                <a:solidFill>
                  <a:srgbClr val="000000"/>
                </a:solidFill>
              </a:rPr>
              <a:t>The parameters include,</a:t>
            </a:r>
          </a:p>
          <a:p>
            <a:r>
              <a:rPr lang="en-US" sz="2000" dirty="0">
                <a:solidFill>
                  <a:srgbClr val="000000"/>
                </a:solidFill>
              </a:rPr>
              <a:t>image sizes: 32, 64, 256, 400, and 800;</a:t>
            </a:r>
          </a:p>
          <a:p>
            <a:endParaRPr lang="en-US" sz="2000" dirty="0">
              <a:solidFill>
                <a:srgbClr val="000000"/>
              </a:solidFill>
            </a:endParaRPr>
          </a:p>
          <a:p>
            <a:r>
              <a:rPr lang="en-US" sz="2000" dirty="0">
                <a:solidFill>
                  <a:srgbClr val="000000"/>
                </a:solidFill>
              </a:rPr>
              <a:t> number of epochs: 1,000, 2,000, 5,000, 15,000, 20,000, 30,000, and 40,000;</a:t>
            </a:r>
          </a:p>
          <a:p>
            <a:endParaRPr lang="en-US" sz="2000" dirty="0">
              <a:solidFill>
                <a:srgbClr val="000000"/>
              </a:solidFill>
            </a:endParaRPr>
          </a:p>
          <a:p>
            <a:r>
              <a:rPr lang="en-US" sz="2000" dirty="0">
                <a:solidFill>
                  <a:srgbClr val="000000"/>
                </a:solidFill>
              </a:rPr>
              <a:t>learning algorithms: Adam, </a:t>
            </a:r>
            <a:r>
              <a:rPr lang="en-US" sz="2000" dirty="0" err="1">
                <a:solidFill>
                  <a:srgbClr val="000000"/>
                </a:solidFill>
              </a:rPr>
              <a:t>RMSProp</a:t>
            </a:r>
            <a:r>
              <a:rPr lang="en-US" sz="2000" dirty="0">
                <a:solidFill>
                  <a:srgbClr val="000000"/>
                </a:solidFill>
              </a:rPr>
              <a:t>, and </a:t>
            </a:r>
            <a:r>
              <a:rPr lang="en-US" sz="2000" dirty="0" err="1">
                <a:solidFill>
                  <a:srgbClr val="000000"/>
                </a:solidFill>
              </a:rPr>
              <a:t>Adadelta</a:t>
            </a:r>
            <a:r>
              <a:rPr lang="en-US" sz="2000" dirty="0">
                <a:solidFill>
                  <a:srgbClr val="000000"/>
                </a:solidFill>
              </a:rPr>
              <a:t>; </a:t>
            </a:r>
          </a:p>
          <a:p>
            <a:endParaRPr lang="en-US" sz="2000" dirty="0">
              <a:solidFill>
                <a:srgbClr val="000000"/>
              </a:solidFill>
            </a:endParaRPr>
          </a:p>
          <a:p>
            <a:r>
              <a:rPr lang="en-US" sz="2000" dirty="0">
                <a:solidFill>
                  <a:srgbClr val="000000"/>
                </a:solidFill>
              </a:rPr>
              <a:t>number of layers: 2, 4, 6, 8, 10, 18, and 24;</a:t>
            </a:r>
          </a:p>
          <a:p>
            <a:endParaRPr lang="en-US" sz="2000" dirty="0">
              <a:solidFill>
                <a:srgbClr val="000000"/>
              </a:solidFill>
            </a:endParaRPr>
          </a:p>
          <a:p>
            <a:r>
              <a:rPr lang="en-US" sz="2000" dirty="0">
                <a:solidFill>
                  <a:srgbClr val="000000"/>
                </a:solidFill>
              </a:rPr>
              <a:t>activation functions: </a:t>
            </a:r>
            <a:r>
              <a:rPr lang="en-US" sz="2000" dirty="0" err="1">
                <a:solidFill>
                  <a:srgbClr val="000000"/>
                </a:solidFill>
              </a:rPr>
              <a:t>ReLU</a:t>
            </a:r>
            <a:r>
              <a:rPr lang="en-US" sz="2000" dirty="0">
                <a:solidFill>
                  <a:srgbClr val="000000"/>
                </a:solidFill>
              </a:rPr>
              <a:t>, and Sigmoid; and</a:t>
            </a:r>
          </a:p>
          <a:p>
            <a:endParaRPr lang="en-US" sz="2000" dirty="0">
              <a:solidFill>
                <a:srgbClr val="000000"/>
              </a:solidFill>
            </a:endParaRPr>
          </a:p>
          <a:p>
            <a:r>
              <a:rPr lang="en-US" sz="2000" dirty="0">
                <a:solidFill>
                  <a:srgbClr val="000000"/>
                </a:solidFill>
              </a:rPr>
              <a:t> pooling types: average and max.</a:t>
            </a:r>
          </a:p>
          <a:p>
            <a:pPr marL="0" indent="0">
              <a:buNone/>
            </a:pPr>
            <a:r>
              <a:rPr lang="en-US" sz="2000" dirty="0">
                <a:solidFill>
                  <a:srgbClr val="000000"/>
                </a:solidFill>
              </a:rPr>
              <a:t>Manually choosing the best value of these parameters is time consuming and inefficient.</a:t>
            </a:r>
          </a:p>
        </p:txBody>
      </p:sp>
      <p:sp>
        <p:nvSpPr>
          <p:cNvPr id="7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4" name="Picture 2" descr="Keynote, parameters icon - Free download on Iconfinder">
            <a:extLst>
              <a:ext uri="{FF2B5EF4-FFF2-40B4-BE49-F238E27FC236}">
                <a16:creationId xmlns:a16="http://schemas.microsoft.com/office/drawing/2014/main" id="{80144255-B30A-471E-85CD-95CD5F3F2183}"/>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6578" r="6522"/>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
        <p:nvSpPr>
          <p:cNvPr id="6" name="Footer Placeholder 15">
            <a:extLst>
              <a:ext uri="{FF2B5EF4-FFF2-40B4-BE49-F238E27FC236}">
                <a16:creationId xmlns:a16="http://schemas.microsoft.com/office/drawing/2014/main" id="{58D16BD2-75D1-4123-BC4D-B7567AD72D1A}"/>
              </a:ext>
            </a:extLst>
          </p:cNvPr>
          <p:cNvSpPr>
            <a:spLocks noGrp="1"/>
          </p:cNvSpPr>
          <p:nvPr>
            <p:ph type="ftr" sz="quarter" idx="11"/>
          </p:nvPr>
        </p:nvSpPr>
        <p:spPr>
          <a:xfrm>
            <a:off x="805661" y="6223702"/>
            <a:ext cx="6584750" cy="314067"/>
          </a:xfrm>
        </p:spPr>
        <p:txBody>
          <a:bodyPr>
            <a:normAutofit/>
          </a:bodyPr>
          <a:lstStyle/>
          <a:p>
            <a:pPr algn="l">
              <a:spcAft>
                <a:spcPts val="600"/>
              </a:spcAft>
            </a:pPr>
            <a:r>
              <a:rPr lang="en-US" sz="1100">
                <a:solidFill>
                  <a:srgbClr val="898989"/>
                </a:solidFill>
              </a:rPr>
              <a:t>Source: Google Images</a:t>
            </a:r>
            <a:endParaRPr lang="en-AU" sz="1100">
              <a:solidFill>
                <a:srgbClr val="898989"/>
              </a:solidFill>
            </a:endParaRPr>
          </a:p>
        </p:txBody>
      </p:sp>
      <p:sp>
        <p:nvSpPr>
          <p:cNvPr id="5" name="Slide Number Placeholder 4">
            <a:extLst>
              <a:ext uri="{FF2B5EF4-FFF2-40B4-BE49-F238E27FC236}">
                <a16:creationId xmlns:a16="http://schemas.microsoft.com/office/drawing/2014/main" id="{68A56BB7-8259-4AC9-A4D2-92B5E77E7332}"/>
              </a:ext>
            </a:extLst>
          </p:cNvPr>
          <p:cNvSpPr>
            <a:spLocks noGrp="1"/>
          </p:cNvSpPr>
          <p:nvPr>
            <p:ph type="sldNum" sz="quarter" idx="12"/>
          </p:nvPr>
        </p:nvSpPr>
        <p:spPr>
          <a:xfrm>
            <a:off x="10825930" y="6223702"/>
            <a:ext cx="570728" cy="314067"/>
          </a:xfrm>
        </p:spPr>
        <p:txBody>
          <a:bodyPr>
            <a:normAutofit/>
          </a:bodyPr>
          <a:lstStyle/>
          <a:p>
            <a:pPr>
              <a:spcAft>
                <a:spcPts val="600"/>
              </a:spcAft>
            </a:pPr>
            <a:fld id="{91395566-47C1-4279-B5B4-9320EF1BE460}" type="slidenum">
              <a:rPr lang="en-AU" sz="1100">
                <a:solidFill>
                  <a:srgbClr val="FFFFFF"/>
                </a:solidFill>
              </a:rPr>
              <a:pPr>
                <a:spcAft>
                  <a:spcPts val="600"/>
                </a:spcAft>
              </a:pPr>
              <a:t>4</a:t>
            </a:fld>
            <a:endParaRPr lang="en-AU" sz="1100">
              <a:solidFill>
                <a:srgbClr val="FFFFFF"/>
              </a:solidFill>
            </a:endParaRPr>
          </a:p>
        </p:txBody>
      </p:sp>
    </p:spTree>
    <p:extLst>
      <p:ext uri="{BB962C8B-B14F-4D97-AF65-F5344CB8AC3E}">
        <p14:creationId xmlns:p14="http://schemas.microsoft.com/office/powerpoint/2010/main" val="277161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A09BFF-1918-4ED1-8A58-13CD608D1472}"/>
              </a:ext>
            </a:extLst>
          </p:cNvPr>
          <p:cNvSpPr>
            <a:spLocks noGrp="1"/>
          </p:cNvSpPr>
          <p:nvPr>
            <p:ph type="sldNum" sz="quarter" idx="12"/>
          </p:nvPr>
        </p:nvSpPr>
        <p:spPr/>
        <p:txBody>
          <a:bodyPr/>
          <a:lstStyle/>
          <a:p>
            <a:fld id="{91395566-47C1-4279-B5B4-9320EF1BE460}" type="slidenum">
              <a:rPr lang="en-AU" smtClean="0"/>
              <a:t>5</a:t>
            </a:fld>
            <a:endParaRPr lang="en-AU"/>
          </a:p>
        </p:txBody>
      </p:sp>
      <p:sp>
        <p:nvSpPr>
          <p:cNvPr id="7" name="Title 1">
            <a:extLst>
              <a:ext uri="{FF2B5EF4-FFF2-40B4-BE49-F238E27FC236}">
                <a16:creationId xmlns:a16="http://schemas.microsoft.com/office/drawing/2014/main" id="{69EB7716-2D0A-4319-98AC-0AB1762AFD1C}"/>
              </a:ext>
            </a:extLst>
          </p:cNvPr>
          <p:cNvSpPr txBox="1">
            <a:spLocks/>
          </p:cNvSpPr>
          <p:nvPr/>
        </p:nvSpPr>
        <p:spPr>
          <a:xfrm>
            <a:off x="879297" y="386599"/>
            <a:ext cx="4452991" cy="862260"/>
          </a:xfrm>
          <a:prstGeom prst="rect">
            <a:avLst/>
          </a:prstGeom>
          <a:solidFill>
            <a:schemeClr val="accent5">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rPr>
              <a:t>Novel Contribution</a:t>
            </a:r>
            <a:endParaRPr lang="en-AU" dirty="0">
              <a:solidFill>
                <a:schemeClr val="bg1"/>
              </a:solidFill>
            </a:endParaRPr>
          </a:p>
        </p:txBody>
      </p:sp>
      <p:sp>
        <p:nvSpPr>
          <p:cNvPr id="13" name="TextBox 12">
            <a:extLst>
              <a:ext uri="{FF2B5EF4-FFF2-40B4-BE49-F238E27FC236}">
                <a16:creationId xmlns:a16="http://schemas.microsoft.com/office/drawing/2014/main" id="{B42C794B-C9DE-4D39-AADA-484C1617C265}"/>
              </a:ext>
            </a:extLst>
          </p:cNvPr>
          <p:cNvSpPr txBox="1"/>
          <p:nvPr/>
        </p:nvSpPr>
        <p:spPr>
          <a:xfrm>
            <a:off x="4875673" y="3681151"/>
            <a:ext cx="2743200" cy="1631216"/>
          </a:xfrm>
          <a:prstGeom prst="rect">
            <a:avLst/>
          </a:prstGeom>
          <a:solidFill>
            <a:schemeClr val="accent5">
              <a:lumMod val="40000"/>
              <a:lumOff val="60000"/>
            </a:schemeClr>
          </a:solidFill>
        </p:spPr>
        <p:txBody>
          <a:bodyPr wrap="square">
            <a:spAutoFit/>
          </a:bodyPr>
          <a:lstStyle/>
          <a:p>
            <a:pPr algn="ctr"/>
            <a:r>
              <a:rPr lang="en-US" sz="2000" dirty="0"/>
              <a:t>Design an FCN model with a set of optimized parameters for improved road safety attribute detection.</a:t>
            </a:r>
          </a:p>
        </p:txBody>
      </p:sp>
      <p:sp>
        <p:nvSpPr>
          <p:cNvPr id="15" name="TextBox 14">
            <a:extLst>
              <a:ext uri="{FF2B5EF4-FFF2-40B4-BE49-F238E27FC236}">
                <a16:creationId xmlns:a16="http://schemas.microsoft.com/office/drawing/2014/main" id="{34E88B64-E07B-4D17-BCDE-EDD4317F3BBD}"/>
              </a:ext>
            </a:extLst>
          </p:cNvPr>
          <p:cNvSpPr txBox="1"/>
          <p:nvPr/>
        </p:nvSpPr>
        <p:spPr>
          <a:xfrm>
            <a:off x="8830539" y="3670877"/>
            <a:ext cx="2633383" cy="2554545"/>
          </a:xfrm>
          <a:prstGeom prst="rect">
            <a:avLst/>
          </a:prstGeom>
          <a:solidFill>
            <a:schemeClr val="accent5">
              <a:lumMod val="20000"/>
              <a:lumOff val="80000"/>
            </a:schemeClr>
          </a:solidFill>
        </p:spPr>
        <p:txBody>
          <a:bodyPr wrap="square">
            <a:spAutoFit/>
          </a:bodyPr>
          <a:lstStyle/>
          <a:p>
            <a:pPr algn="ctr"/>
            <a:r>
              <a:rPr lang="en-US" sz="2000" dirty="0"/>
              <a:t>A comparative analysis of results obtained by the proposed optimized technique and non-optimized techniques for road safety attributes detection.</a:t>
            </a:r>
            <a:endParaRPr lang="en-AU" sz="2000" dirty="0"/>
          </a:p>
        </p:txBody>
      </p:sp>
      <p:sp>
        <p:nvSpPr>
          <p:cNvPr id="21" name="TextBox 20">
            <a:extLst>
              <a:ext uri="{FF2B5EF4-FFF2-40B4-BE49-F238E27FC236}">
                <a16:creationId xmlns:a16="http://schemas.microsoft.com/office/drawing/2014/main" id="{9A3331AA-18F6-48F5-83A0-3067FBDF46CB}"/>
              </a:ext>
            </a:extLst>
          </p:cNvPr>
          <p:cNvSpPr txBox="1"/>
          <p:nvPr/>
        </p:nvSpPr>
        <p:spPr>
          <a:xfrm>
            <a:off x="769287" y="3664359"/>
            <a:ext cx="2777093" cy="1938992"/>
          </a:xfrm>
          <a:prstGeom prst="rect">
            <a:avLst/>
          </a:prstGeom>
          <a:solidFill>
            <a:schemeClr val="accent5">
              <a:lumMod val="60000"/>
              <a:lumOff val="40000"/>
            </a:schemeClr>
          </a:solidFill>
        </p:spPr>
        <p:txBody>
          <a:bodyPr wrap="square">
            <a:spAutoFit/>
          </a:bodyPr>
          <a:lstStyle/>
          <a:p>
            <a:pPr algn="ctr"/>
            <a:r>
              <a:rPr lang="en-US" sz="2000" dirty="0"/>
              <a:t>A design of a novel technique based on EA and FCN to find a suitable set of parameters for safety attribute detection.</a:t>
            </a:r>
          </a:p>
        </p:txBody>
      </p:sp>
      <p:sp>
        <p:nvSpPr>
          <p:cNvPr id="23" name="Footer Placeholder 15">
            <a:extLst>
              <a:ext uri="{FF2B5EF4-FFF2-40B4-BE49-F238E27FC236}">
                <a16:creationId xmlns:a16="http://schemas.microsoft.com/office/drawing/2014/main" id="{EBA5622D-12DD-423D-BB0E-C9BE6E32736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Google Images</a:t>
            </a:r>
            <a:endParaRPr lang="en-US" kern="1200" dirty="0">
              <a:solidFill>
                <a:schemeClr val="tx1">
                  <a:tint val="75000"/>
                </a:schemeClr>
              </a:solidFill>
              <a:latin typeface="+mn-lt"/>
              <a:ea typeface="+mn-ea"/>
              <a:cs typeface="+mn-cs"/>
            </a:endParaRPr>
          </a:p>
        </p:txBody>
      </p:sp>
      <p:pic>
        <p:nvPicPr>
          <p:cNvPr id="27" name="Picture 26" descr="Shape&#10;&#10;Description automatically generated">
            <a:extLst>
              <a:ext uri="{FF2B5EF4-FFF2-40B4-BE49-F238E27FC236}">
                <a16:creationId xmlns:a16="http://schemas.microsoft.com/office/drawing/2014/main" id="{5682FE56-95B3-480A-9BA3-90BF9C7B7EE6}"/>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506442" y="2133636"/>
            <a:ext cx="1064925" cy="782394"/>
          </a:xfrm>
          <a:prstGeom prst="rect">
            <a:avLst/>
          </a:prstGeom>
        </p:spPr>
      </p:pic>
      <p:pic>
        <p:nvPicPr>
          <p:cNvPr id="14370" name="Picture 34" descr="Image result for performance icon">
            <a:extLst>
              <a:ext uri="{FF2B5EF4-FFF2-40B4-BE49-F238E27FC236}">
                <a16:creationId xmlns:a16="http://schemas.microsoft.com/office/drawing/2014/main" id="{C6D9006B-32D1-405C-9B69-3A8A6B58B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571" y="1890147"/>
            <a:ext cx="1312310" cy="1146084"/>
          </a:xfrm>
          <a:prstGeom prst="rect">
            <a:avLst/>
          </a:prstGeom>
          <a:noFill/>
          <a:extLst>
            <a:ext uri="{909E8E84-426E-40DD-AFC4-6F175D3DCCD1}">
              <a14:hiddenFill xmlns:a14="http://schemas.microsoft.com/office/drawing/2010/main">
                <a:solidFill>
                  <a:srgbClr val="FFFFFF"/>
                </a:solidFill>
              </a14:hiddenFill>
            </a:ext>
          </a:extLst>
        </p:spPr>
      </p:pic>
      <p:pic>
        <p:nvPicPr>
          <p:cNvPr id="14374" name="Picture 38" descr="Treatment Process Icon Clipart - Full Size Clipart (#391230) - PinClipart">
            <a:extLst>
              <a:ext uri="{FF2B5EF4-FFF2-40B4-BE49-F238E27FC236}">
                <a16:creationId xmlns:a16="http://schemas.microsoft.com/office/drawing/2014/main" id="{2E7207E4-6562-459E-A8F6-1D07732A2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633" y="1951791"/>
            <a:ext cx="989004" cy="992844"/>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a:extLst>
              <a:ext uri="{FF2B5EF4-FFF2-40B4-BE49-F238E27FC236}">
                <a16:creationId xmlns:a16="http://schemas.microsoft.com/office/drawing/2014/main" id="{AA6EDA39-585B-4CF2-AA9C-7E14F5920D9C}"/>
              </a:ext>
            </a:extLst>
          </p:cNvPr>
          <p:cNvSpPr/>
          <p:nvPr/>
        </p:nvSpPr>
        <p:spPr>
          <a:xfrm>
            <a:off x="1269800" y="1617575"/>
            <a:ext cx="1684831" cy="1684800"/>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5E5C9B56-17D2-409C-BDEB-BA9FF951FCCA}"/>
              </a:ext>
            </a:extLst>
          </p:cNvPr>
          <p:cNvSpPr/>
          <p:nvPr/>
        </p:nvSpPr>
        <p:spPr>
          <a:xfrm>
            <a:off x="9212350" y="1547803"/>
            <a:ext cx="1684831" cy="1684800"/>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 name="Oval 29">
            <a:extLst>
              <a:ext uri="{FF2B5EF4-FFF2-40B4-BE49-F238E27FC236}">
                <a16:creationId xmlns:a16="http://schemas.microsoft.com/office/drawing/2014/main" id="{76D85648-E269-4764-8FBB-7D167CD63FB5}"/>
              </a:ext>
            </a:extLst>
          </p:cNvPr>
          <p:cNvSpPr/>
          <p:nvPr/>
        </p:nvSpPr>
        <p:spPr>
          <a:xfrm>
            <a:off x="5384310" y="1617575"/>
            <a:ext cx="1684831" cy="1684800"/>
          </a:xfrm>
          <a:prstGeom prst="ellipse">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85022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F002-8119-4E8A-A2BA-A0FF922AAD3B}"/>
              </a:ext>
            </a:extLst>
          </p:cNvPr>
          <p:cNvSpPr>
            <a:spLocks noGrp="1"/>
          </p:cNvSpPr>
          <p:nvPr>
            <p:ph type="title"/>
          </p:nvPr>
        </p:nvSpPr>
        <p:spPr>
          <a:xfrm>
            <a:off x="848474" y="435463"/>
            <a:ext cx="4781764" cy="775306"/>
          </a:xfrm>
          <a:solidFill>
            <a:schemeClr val="accent5">
              <a:lumMod val="75000"/>
            </a:schemeClr>
          </a:solidFill>
        </p:spPr>
        <p:txBody>
          <a:bodyPr>
            <a:normAutofit/>
          </a:bodyPr>
          <a:lstStyle/>
          <a:p>
            <a:r>
              <a:rPr lang="en-US" dirty="0">
                <a:solidFill>
                  <a:schemeClr val="bg1"/>
                </a:solidFill>
              </a:rPr>
              <a:t>Proposed Technique</a:t>
            </a:r>
            <a:endParaRPr lang="en-AU" dirty="0">
              <a:solidFill>
                <a:schemeClr val="bg1"/>
              </a:solidFill>
            </a:endParaRPr>
          </a:p>
        </p:txBody>
      </p:sp>
      <p:pic>
        <p:nvPicPr>
          <p:cNvPr id="6" name="Content Placeholder 5">
            <a:extLst>
              <a:ext uri="{FF2B5EF4-FFF2-40B4-BE49-F238E27FC236}">
                <a16:creationId xmlns:a16="http://schemas.microsoft.com/office/drawing/2014/main" id="{CCBDDF7D-25D4-4371-BA0D-A35208001BF5}"/>
              </a:ext>
            </a:extLst>
          </p:cNvPr>
          <p:cNvPicPr>
            <a:picLocks noGrp="1"/>
          </p:cNvPicPr>
          <p:nvPr>
            <p:ph idx="1"/>
          </p:nvPr>
        </p:nvPicPr>
        <p:blipFill>
          <a:blip r:embed="rId2"/>
          <a:stretch>
            <a:fillRect/>
          </a:stretch>
        </p:blipFill>
        <p:spPr>
          <a:xfrm>
            <a:off x="296238" y="1700573"/>
            <a:ext cx="11703978" cy="4381727"/>
          </a:xfrm>
          <a:prstGeom prst="rect">
            <a:avLst/>
          </a:prstGeom>
        </p:spPr>
      </p:pic>
      <p:sp>
        <p:nvSpPr>
          <p:cNvPr id="8" name="Slide Number Placeholder 7">
            <a:extLst>
              <a:ext uri="{FF2B5EF4-FFF2-40B4-BE49-F238E27FC236}">
                <a16:creationId xmlns:a16="http://schemas.microsoft.com/office/drawing/2014/main" id="{25242FDF-D65C-424F-8732-F8E1FF18E3AC}"/>
              </a:ext>
            </a:extLst>
          </p:cNvPr>
          <p:cNvSpPr>
            <a:spLocks noGrp="1"/>
          </p:cNvSpPr>
          <p:nvPr>
            <p:ph type="sldNum" sz="quarter" idx="12"/>
          </p:nvPr>
        </p:nvSpPr>
        <p:spPr/>
        <p:txBody>
          <a:bodyPr/>
          <a:lstStyle/>
          <a:p>
            <a:fld id="{91395566-47C1-4279-B5B4-9320EF1BE460}" type="slidenum">
              <a:rPr lang="en-AU" smtClean="0"/>
              <a:t>6</a:t>
            </a:fld>
            <a:endParaRPr lang="en-AU"/>
          </a:p>
        </p:txBody>
      </p:sp>
      <p:sp>
        <p:nvSpPr>
          <p:cNvPr id="11" name="TextBox 10">
            <a:extLst>
              <a:ext uri="{FF2B5EF4-FFF2-40B4-BE49-F238E27FC236}">
                <a16:creationId xmlns:a16="http://schemas.microsoft.com/office/drawing/2014/main" id="{292B605A-5F0C-4CF6-91B2-9486B053DA4E}"/>
              </a:ext>
            </a:extLst>
          </p:cNvPr>
          <p:cNvSpPr txBox="1"/>
          <p:nvPr/>
        </p:nvSpPr>
        <p:spPr>
          <a:xfrm>
            <a:off x="4297812" y="6234144"/>
            <a:ext cx="3700829" cy="400110"/>
          </a:xfrm>
          <a:prstGeom prst="rect">
            <a:avLst/>
          </a:prstGeom>
          <a:solidFill>
            <a:schemeClr val="accent4">
              <a:lumMod val="20000"/>
              <a:lumOff val="80000"/>
            </a:schemeClr>
          </a:solidFill>
        </p:spPr>
        <p:txBody>
          <a:bodyPr wrap="square">
            <a:spAutoFit/>
          </a:bodyPr>
          <a:lstStyle/>
          <a:p>
            <a:pPr algn="ctr"/>
            <a:r>
              <a:rPr lang="en-US" sz="2000" dirty="0"/>
              <a:t>Figure 1: Proposed Technique.</a:t>
            </a:r>
          </a:p>
        </p:txBody>
      </p:sp>
    </p:spTree>
    <p:extLst>
      <p:ext uri="{BB962C8B-B14F-4D97-AF65-F5344CB8AC3E}">
        <p14:creationId xmlns:p14="http://schemas.microsoft.com/office/powerpoint/2010/main" val="384043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4C06-2A29-4928-B30D-EB2328067EEF}"/>
              </a:ext>
            </a:extLst>
          </p:cNvPr>
          <p:cNvSpPr>
            <a:spLocks noGrp="1"/>
          </p:cNvSpPr>
          <p:nvPr>
            <p:ph type="title"/>
          </p:nvPr>
        </p:nvSpPr>
        <p:spPr>
          <a:xfrm>
            <a:off x="565080" y="300941"/>
            <a:ext cx="10500188" cy="765032"/>
          </a:xfrm>
          <a:solidFill>
            <a:schemeClr val="accent4">
              <a:lumMod val="20000"/>
              <a:lumOff val="80000"/>
            </a:schemeClr>
          </a:solidFill>
        </p:spPr>
        <p:txBody>
          <a:bodyPr>
            <a:normAutofit fontScale="90000"/>
          </a:bodyPr>
          <a:lstStyle/>
          <a:p>
            <a:r>
              <a:rPr lang="en-US" dirty="0"/>
              <a:t>Flowchart to Optimize and Evaluate FCN Using EA</a:t>
            </a:r>
            <a:endParaRPr lang="en-AU" dirty="0"/>
          </a:p>
        </p:txBody>
      </p:sp>
      <p:sp>
        <p:nvSpPr>
          <p:cNvPr id="5" name="Slide Number Placeholder 4">
            <a:extLst>
              <a:ext uri="{FF2B5EF4-FFF2-40B4-BE49-F238E27FC236}">
                <a16:creationId xmlns:a16="http://schemas.microsoft.com/office/drawing/2014/main" id="{7DEEABD3-0897-41B0-BDA1-D134B7AEC56E}"/>
              </a:ext>
            </a:extLst>
          </p:cNvPr>
          <p:cNvSpPr>
            <a:spLocks noGrp="1"/>
          </p:cNvSpPr>
          <p:nvPr>
            <p:ph type="sldNum" sz="quarter" idx="12"/>
          </p:nvPr>
        </p:nvSpPr>
        <p:spPr/>
        <p:txBody>
          <a:bodyPr/>
          <a:lstStyle/>
          <a:p>
            <a:fld id="{91395566-47C1-4279-B5B4-9320EF1BE460}" type="slidenum">
              <a:rPr lang="en-AU" smtClean="0"/>
              <a:t>7</a:t>
            </a:fld>
            <a:endParaRPr lang="en-AU"/>
          </a:p>
        </p:txBody>
      </p:sp>
      <p:sp>
        <p:nvSpPr>
          <p:cNvPr id="8" name="TextBox 7">
            <a:extLst>
              <a:ext uri="{FF2B5EF4-FFF2-40B4-BE49-F238E27FC236}">
                <a16:creationId xmlns:a16="http://schemas.microsoft.com/office/drawing/2014/main" id="{F2C563E2-9762-4152-B9D9-976B96E296AC}"/>
              </a:ext>
            </a:extLst>
          </p:cNvPr>
          <p:cNvSpPr txBox="1"/>
          <p:nvPr/>
        </p:nvSpPr>
        <p:spPr>
          <a:xfrm>
            <a:off x="285331" y="1404750"/>
            <a:ext cx="2224556" cy="923330"/>
          </a:xfrm>
          <a:prstGeom prst="rect">
            <a:avLst/>
          </a:prstGeom>
          <a:solidFill>
            <a:schemeClr val="accent1">
              <a:lumMod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bg1"/>
                </a:solidFill>
              </a:rPr>
              <a:t>Parameters </a:t>
            </a:r>
          </a:p>
          <a:p>
            <a:pPr algn="ctr"/>
            <a:r>
              <a:rPr lang="en-US" dirty="0">
                <a:solidFill>
                  <a:schemeClr val="bg1"/>
                </a:solidFill>
              </a:rPr>
              <a:t>Image Size, Iteration, Backpropagation</a:t>
            </a:r>
            <a:endParaRPr lang="en-AU" dirty="0">
              <a:solidFill>
                <a:schemeClr val="bg1"/>
              </a:solidFill>
            </a:endParaRPr>
          </a:p>
        </p:txBody>
      </p:sp>
      <p:sp>
        <p:nvSpPr>
          <p:cNvPr id="10" name="TextBox 9">
            <a:extLst>
              <a:ext uri="{FF2B5EF4-FFF2-40B4-BE49-F238E27FC236}">
                <a16:creationId xmlns:a16="http://schemas.microsoft.com/office/drawing/2014/main" id="{D5897DF4-06BD-48C1-AC7C-28185FECCA04}"/>
              </a:ext>
            </a:extLst>
          </p:cNvPr>
          <p:cNvSpPr txBox="1"/>
          <p:nvPr/>
        </p:nvSpPr>
        <p:spPr>
          <a:xfrm>
            <a:off x="3272605" y="1537159"/>
            <a:ext cx="1721656" cy="646331"/>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bg1"/>
                </a:solidFill>
              </a:rPr>
              <a:t>Represent Each Individual</a:t>
            </a:r>
            <a:endParaRPr lang="en-AU" dirty="0">
              <a:solidFill>
                <a:schemeClr val="bg1"/>
              </a:solidFill>
            </a:endParaRPr>
          </a:p>
        </p:txBody>
      </p:sp>
      <p:sp>
        <p:nvSpPr>
          <p:cNvPr id="12" name="TextBox 11">
            <a:extLst>
              <a:ext uri="{FF2B5EF4-FFF2-40B4-BE49-F238E27FC236}">
                <a16:creationId xmlns:a16="http://schemas.microsoft.com/office/drawing/2014/main" id="{94444999-485D-4A08-A842-A855A88C9E4E}"/>
              </a:ext>
            </a:extLst>
          </p:cNvPr>
          <p:cNvSpPr txBox="1"/>
          <p:nvPr/>
        </p:nvSpPr>
        <p:spPr>
          <a:xfrm>
            <a:off x="5619966" y="1404750"/>
            <a:ext cx="2577946" cy="92333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Individual (Chromosome (Set of Genes (Allele, Locus)))</a:t>
            </a:r>
            <a:endParaRPr lang="en-AU" dirty="0"/>
          </a:p>
        </p:txBody>
      </p:sp>
      <p:sp>
        <p:nvSpPr>
          <p:cNvPr id="14" name="TextBox 13">
            <a:extLst>
              <a:ext uri="{FF2B5EF4-FFF2-40B4-BE49-F238E27FC236}">
                <a16:creationId xmlns:a16="http://schemas.microsoft.com/office/drawing/2014/main" id="{F52757D6-CF5E-48A8-8C1F-E83B102444F0}"/>
              </a:ext>
            </a:extLst>
          </p:cNvPr>
          <p:cNvSpPr txBox="1"/>
          <p:nvPr/>
        </p:nvSpPr>
        <p:spPr>
          <a:xfrm>
            <a:off x="8823617" y="1404750"/>
            <a:ext cx="3197605" cy="1200329"/>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Initialize Population</a:t>
            </a:r>
          </a:p>
          <a:p>
            <a:pPr algn="ctr"/>
            <a:r>
              <a:rPr lang="en-US" dirty="0"/>
              <a:t>Population (Size: = Number of solutions/individuals)</a:t>
            </a:r>
          </a:p>
          <a:p>
            <a:pPr algn="ctr"/>
            <a:r>
              <a:rPr lang="en-US" dirty="0"/>
              <a:t>P1, P2, P3, ……, </a:t>
            </a:r>
            <a:r>
              <a:rPr lang="en-US" dirty="0" err="1"/>
              <a:t>Pn</a:t>
            </a:r>
            <a:endParaRPr lang="en-AU" dirty="0"/>
          </a:p>
        </p:txBody>
      </p:sp>
      <p:sp>
        <p:nvSpPr>
          <p:cNvPr id="16" name="TextBox 15">
            <a:extLst>
              <a:ext uri="{FF2B5EF4-FFF2-40B4-BE49-F238E27FC236}">
                <a16:creationId xmlns:a16="http://schemas.microsoft.com/office/drawing/2014/main" id="{EFBB65B2-52D9-4B5A-8032-B8996AACDC7D}"/>
              </a:ext>
            </a:extLst>
          </p:cNvPr>
          <p:cNvSpPr txBox="1"/>
          <p:nvPr/>
        </p:nvSpPr>
        <p:spPr>
          <a:xfrm>
            <a:off x="7920227" y="3074035"/>
            <a:ext cx="4151901" cy="203132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Fitness Evaluation</a:t>
            </a:r>
          </a:p>
          <a:p>
            <a:pPr algn="ctr"/>
            <a:endParaRPr lang="en-US" dirty="0"/>
          </a:p>
          <a:p>
            <a:pPr algn="ctr"/>
            <a:r>
              <a:rPr lang="en-US" dirty="0"/>
              <a:t>Training FCN for an Attribute</a:t>
            </a:r>
          </a:p>
          <a:p>
            <a:pPr algn="ctr"/>
            <a:endParaRPr lang="en-US" dirty="0"/>
          </a:p>
          <a:p>
            <a:pPr algn="ctr"/>
            <a:r>
              <a:rPr lang="en-US" dirty="0"/>
              <a:t>Validating FCN</a:t>
            </a:r>
          </a:p>
          <a:p>
            <a:pPr algn="ctr"/>
            <a:endParaRPr lang="en-US" dirty="0"/>
          </a:p>
          <a:p>
            <a:pPr algn="ctr"/>
            <a:r>
              <a:rPr lang="en-US" dirty="0"/>
              <a:t>Calculating the Accuracy (Fitness Value (f))</a:t>
            </a:r>
            <a:endParaRPr lang="en-AU" dirty="0"/>
          </a:p>
        </p:txBody>
      </p:sp>
      <p:sp>
        <p:nvSpPr>
          <p:cNvPr id="19" name="Flowchart: Decision 18">
            <a:extLst>
              <a:ext uri="{FF2B5EF4-FFF2-40B4-BE49-F238E27FC236}">
                <a16:creationId xmlns:a16="http://schemas.microsoft.com/office/drawing/2014/main" id="{71E0C13A-E426-42A2-AB08-35F86FA4CCB7}"/>
              </a:ext>
            </a:extLst>
          </p:cNvPr>
          <p:cNvSpPr/>
          <p:nvPr/>
        </p:nvSpPr>
        <p:spPr>
          <a:xfrm>
            <a:off x="5149522" y="3482202"/>
            <a:ext cx="2280863" cy="1232899"/>
          </a:xfrm>
          <a:prstGeom prst="flowChartDecisi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FD2D1BCA-9BE1-40D0-8639-DEE0434A97C9}"/>
              </a:ext>
            </a:extLst>
          </p:cNvPr>
          <p:cNvSpPr txBox="1"/>
          <p:nvPr/>
        </p:nvSpPr>
        <p:spPr>
          <a:xfrm>
            <a:off x="5399374" y="3870412"/>
            <a:ext cx="1831142"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If fp1 &gt; Threshold</a:t>
            </a:r>
            <a:endParaRPr lang="en-AU" dirty="0"/>
          </a:p>
        </p:txBody>
      </p:sp>
      <p:sp>
        <p:nvSpPr>
          <p:cNvPr id="23" name="TextBox 22">
            <a:extLst>
              <a:ext uri="{FF2B5EF4-FFF2-40B4-BE49-F238E27FC236}">
                <a16:creationId xmlns:a16="http://schemas.microsoft.com/office/drawing/2014/main" id="{ED5D6EC9-1D5B-44DC-BA5D-3D8D23C0B990}"/>
              </a:ext>
            </a:extLst>
          </p:cNvPr>
          <p:cNvSpPr txBox="1"/>
          <p:nvPr/>
        </p:nvSpPr>
        <p:spPr>
          <a:xfrm>
            <a:off x="1501055" y="3309074"/>
            <a:ext cx="3158625" cy="1477328"/>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Parents Selection</a:t>
            </a:r>
          </a:p>
          <a:p>
            <a:pPr algn="ctr"/>
            <a:endParaRPr lang="en-US" dirty="0"/>
          </a:p>
          <a:p>
            <a:pPr algn="ctr"/>
            <a:r>
              <a:rPr lang="en-US" dirty="0"/>
              <a:t>Mutation</a:t>
            </a:r>
          </a:p>
          <a:p>
            <a:pPr algn="ctr"/>
            <a:endParaRPr lang="en-US" dirty="0"/>
          </a:p>
          <a:p>
            <a:pPr algn="ctr"/>
            <a:r>
              <a:rPr lang="en-US" dirty="0"/>
              <a:t>Offspring</a:t>
            </a:r>
            <a:endParaRPr lang="en-AU" dirty="0"/>
          </a:p>
        </p:txBody>
      </p:sp>
      <p:sp>
        <p:nvSpPr>
          <p:cNvPr id="25" name="TextBox 24">
            <a:extLst>
              <a:ext uri="{FF2B5EF4-FFF2-40B4-BE49-F238E27FC236}">
                <a16:creationId xmlns:a16="http://schemas.microsoft.com/office/drawing/2014/main" id="{4263679E-F510-4D80-897F-848EB7DAA7D0}"/>
              </a:ext>
            </a:extLst>
          </p:cNvPr>
          <p:cNvSpPr txBox="1"/>
          <p:nvPr/>
        </p:nvSpPr>
        <p:spPr>
          <a:xfrm>
            <a:off x="4750523" y="4141764"/>
            <a:ext cx="485519"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Yes</a:t>
            </a:r>
            <a:endParaRPr lang="en-AU" dirty="0"/>
          </a:p>
        </p:txBody>
      </p:sp>
      <p:sp>
        <p:nvSpPr>
          <p:cNvPr id="27" name="TextBox 26">
            <a:extLst>
              <a:ext uri="{FF2B5EF4-FFF2-40B4-BE49-F238E27FC236}">
                <a16:creationId xmlns:a16="http://schemas.microsoft.com/office/drawing/2014/main" id="{AFFEBA9C-FC20-4057-A047-69F40709A0FC}"/>
              </a:ext>
            </a:extLst>
          </p:cNvPr>
          <p:cNvSpPr txBox="1"/>
          <p:nvPr/>
        </p:nvSpPr>
        <p:spPr>
          <a:xfrm>
            <a:off x="6341767" y="3004596"/>
            <a:ext cx="45557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No</a:t>
            </a:r>
            <a:endParaRPr lang="en-AU" dirty="0"/>
          </a:p>
        </p:txBody>
      </p:sp>
      <p:sp>
        <p:nvSpPr>
          <p:cNvPr id="29" name="TextBox 28">
            <a:extLst>
              <a:ext uri="{FF2B5EF4-FFF2-40B4-BE49-F238E27FC236}">
                <a16:creationId xmlns:a16="http://schemas.microsoft.com/office/drawing/2014/main" id="{F2E2C077-C9F8-4287-A63D-A97ADAD0E306}"/>
              </a:ext>
            </a:extLst>
          </p:cNvPr>
          <p:cNvSpPr txBox="1"/>
          <p:nvPr/>
        </p:nvSpPr>
        <p:spPr>
          <a:xfrm>
            <a:off x="4157186" y="2668384"/>
            <a:ext cx="1524776" cy="369332"/>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Kill Individuals</a:t>
            </a:r>
            <a:endParaRPr lang="en-AU" dirty="0"/>
          </a:p>
        </p:txBody>
      </p:sp>
      <p:sp>
        <p:nvSpPr>
          <p:cNvPr id="31" name="TextBox 30">
            <a:extLst>
              <a:ext uri="{FF2B5EF4-FFF2-40B4-BE49-F238E27FC236}">
                <a16:creationId xmlns:a16="http://schemas.microsoft.com/office/drawing/2014/main" id="{437F38EF-D084-47F7-B70C-7245D4AADE8B}"/>
              </a:ext>
            </a:extLst>
          </p:cNvPr>
          <p:cNvSpPr txBox="1"/>
          <p:nvPr/>
        </p:nvSpPr>
        <p:spPr>
          <a:xfrm>
            <a:off x="1432264" y="3517908"/>
            <a:ext cx="110421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Crossover</a:t>
            </a:r>
            <a:endParaRPr lang="en-AU" dirty="0"/>
          </a:p>
        </p:txBody>
      </p:sp>
      <p:sp>
        <p:nvSpPr>
          <p:cNvPr id="33" name="TextBox 32">
            <a:extLst>
              <a:ext uri="{FF2B5EF4-FFF2-40B4-BE49-F238E27FC236}">
                <a16:creationId xmlns:a16="http://schemas.microsoft.com/office/drawing/2014/main" id="{61CF02BF-FB69-4168-93F2-D308B0371C6A}"/>
              </a:ext>
            </a:extLst>
          </p:cNvPr>
          <p:cNvSpPr txBox="1"/>
          <p:nvPr/>
        </p:nvSpPr>
        <p:spPr>
          <a:xfrm>
            <a:off x="1470247" y="4303562"/>
            <a:ext cx="1059777"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Mutation</a:t>
            </a:r>
            <a:endParaRPr lang="en-AU" dirty="0"/>
          </a:p>
        </p:txBody>
      </p:sp>
      <p:sp>
        <p:nvSpPr>
          <p:cNvPr id="35" name="TextBox 34">
            <a:extLst>
              <a:ext uri="{FF2B5EF4-FFF2-40B4-BE49-F238E27FC236}">
                <a16:creationId xmlns:a16="http://schemas.microsoft.com/office/drawing/2014/main" id="{93964570-2F97-4FCD-9B09-3B8B1F97AA68}"/>
              </a:ext>
            </a:extLst>
          </p:cNvPr>
          <p:cNvSpPr txBox="1"/>
          <p:nvPr/>
        </p:nvSpPr>
        <p:spPr>
          <a:xfrm>
            <a:off x="225750" y="3877406"/>
            <a:ext cx="1314462"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Mating Pool</a:t>
            </a:r>
            <a:endParaRPr lang="en-AU" dirty="0"/>
          </a:p>
        </p:txBody>
      </p:sp>
      <p:sp>
        <p:nvSpPr>
          <p:cNvPr id="37" name="Flowchart: Decision 36">
            <a:extLst>
              <a:ext uri="{FF2B5EF4-FFF2-40B4-BE49-F238E27FC236}">
                <a16:creationId xmlns:a16="http://schemas.microsoft.com/office/drawing/2014/main" id="{BE202A1A-5A26-45B2-B958-03987BB7C54F}"/>
              </a:ext>
            </a:extLst>
          </p:cNvPr>
          <p:cNvSpPr/>
          <p:nvPr/>
        </p:nvSpPr>
        <p:spPr>
          <a:xfrm>
            <a:off x="147912" y="5202724"/>
            <a:ext cx="3897547" cy="1298417"/>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TextBox 38">
            <a:extLst>
              <a:ext uri="{FF2B5EF4-FFF2-40B4-BE49-F238E27FC236}">
                <a16:creationId xmlns:a16="http://schemas.microsoft.com/office/drawing/2014/main" id="{F6A21D77-A6D8-481F-8DDD-7A6BEC167189}"/>
              </a:ext>
            </a:extLst>
          </p:cNvPr>
          <p:cNvSpPr txBox="1"/>
          <p:nvPr/>
        </p:nvSpPr>
        <p:spPr>
          <a:xfrm>
            <a:off x="804024" y="5584096"/>
            <a:ext cx="2877477" cy="6463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If Iteration &gt;=Max Iteration OR f &gt;Threshold</a:t>
            </a:r>
            <a:endParaRPr lang="en-AU" dirty="0"/>
          </a:p>
        </p:txBody>
      </p:sp>
      <p:sp>
        <p:nvSpPr>
          <p:cNvPr id="41" name="TextBox 40">
            <a:extLst>
              <a:ext uri="{FF2B5EF4-FFF2-40B4-BE49-F238E27FC236}">
                <a16:creationId xmlns:a16="http://schemas.microsoft.com/office/drawing/2014/main" id="{C6A1ABA2-62F6-47D3-88A5-4C8DF7005C00}"/>
              </a:ext>
            </a:extLst>
          </p:cNvPr>
          <p:cNvSpPr txBox="1"/>
          <p:nvPr/>
        </p:nvSpPr>
        <p:spPr>
          <a:xfrm>
            <a:off x="4056667" y="5932946"/>
            <a:ext cx="485519"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Yes</a:t>
            </a:r>
            <a:endParaRPr lang="en-AU" dirty="0"/>
          </a:p>
        </p:txBody>
      </p:sp>
      <p:sp>
        <p:nvSpPr>
          <p:cNvPr id="43" name="TextBox 42">
            <a:extLst>
              <a:ext uri="{FF2B5EF4-FFF2-40B4-BE49-F238E27FC236}">
                <a16:creationId xmlns:a16="http://schemas.microsoft.com/office/drawing/2014/main" id="{AA756047-E9E5-48C7-B7C5-ABF7062D75D7}"/>
              </a:ext>
            </a:extLst>
          </p:cNvPr>
          <p:cNvSpPr txBox="1"/>
          <p:nvPr/>
        </p:nvSpPr>
        <p:spPr>
          <a:xfrm>
            <a:off x="2707092" y="6361399"/>
            <a:ext cx="45557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No</a:t>
            </a:r>
            <a:endParaRPr lang="en-AU" dirty="0"/>
          </a:p>
        </p:txBody>
      </p:sp>
      <p:sp>
        <p:nvSpPr>
          <p:cNvPr id="45" name="TextBox 44">
            <a:extLst>
              <a:ext uri="{FF2B5EF4-FFF2-40B4-BE49-F238E27FC236}">
                <a16:creationId xmlns:a16="http://schemas.microsoft.com/office/drawing/2014/main" id="{B7D18918-50D5-4F4A-A7B3-BBCBCEC42D5A}"/>
              </a:ext>
            </a:extLst>
          </p:cNvPr>
          <p:cNvSpPr txBox="1"/>
          <p:nvPr/>
        </p:nvSpPr>
        <p:spPr>
          <a:xfrm>
            <a:off x="4680992" y="5141080"/>
            <a:ext cx="1353701" cy="1477328"/>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FCN with Highest Accuracy (Optimized FCN)</a:t>
            </a:r>
            <a:endParaRPr lang="en-AU" dirty="0"/>
          </a:p>
        </p:txBody>
      </p:sp>
      <p:sp>
        <p:nvSpPr>
          <p:cNvPr id="47" name="TextBox 46">
            <a:extLst>
              <a:ext uri="{FF2B5EF4-FFF2-40B4-BE49-F238E27FC236}">
                <a16:creationId xmlns:a16="http://schemas.microsoft.com/office/drawing/2014/main" id="{DF05D3E0-FBEC-42CB-A9BA-12B60EEC26AB}"/>
              </a:ext>
            </a:extLst>
          </p:cNvPr>
          <p:cNvSpPr txBox="1"/>
          <p:nvPr/>
        </p:nvSpPr>
        <p:spPr>
          <a:xfrm>
            <a:off x="6455124" y="5505199"/>
            <a:ext cx="997631" cy="646331"/>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Test Images</a:t>
            </a:r>
            <a:endParaRPr lang="en-AU" dirty="0"/>
          </a:p>
        </p:txBody>
      </p:sp>
      <p:sp>
        <p:nvSpPr>
          <p:cNvPr id="49" name="TextBox 48">
            <a:extLst>
              <a:ext uri="{FF2B5EF4-FFF2-40B4-BE49-F238E27FC236}">
                <a16:creationId xmlns:a16="http://schemas.microsoft.com/office/drawing/2014/main" id="{D889D8DF-C2EE-4390-93A4-9FA2F0E8F1EB}"/>
              </a:ext>
            </a:extLst>
          </p:cNvPr>
          <p:cNvSpPr txBox="1"/>
          <p:nvPr/>
        </p:nvSpPr>
        <p:spPr>
          <a:xfrm>
            <a:off x="7868857" y="5279579"/>
            <a:ext cx="1404806" cy="1200329"/>
          </a:xfrm>
          <a:prstGeom prst="rect">
            <a:avLst/>
          </a:prstGeom>
          <a:solidFill>
            <a:schemeClr val="accent4">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bg1"/>
                </a:solidFill>
              </a:rPr>
              <a:t>Prediction Results for Visual Comparison</a:t>
            </a:r>
            <a:endParaRPr lang="en-AU" dirty="0">
              <a:solidFill>
                <a:schemeClr val="bg1"/>
              </a:solidFill>
            </a:endParaRPr>
          </a:p>
        </p:txBody>
      </p:sp>
      <p:sp>
        <p:nvSpPr>
          <p:cNvPr id="51" name="TextBox 50">
            <a:extLst>
              <a:ext uri="{FF2B5EF4-FFF2-40B4-BE49-F238E27FC236}">
                <a16:creationId xmlns:a16="http://schemas.microsoft.com/office/drawing/2014/main" id="{4907E115-2619-4DF2-93FB-078890A609A7}"/>
              </a:ext>
            </a:extLst>
          </p:cNvPr>
          <p:cNvSpPr txBox="1"/>
          <p:nvPr/>
        </p:nvSpPr>
        <p:spPr>
          <a:xfrm>
            <a:off x="9703021" y="5245452"/>
            <a:ext cx="2163631" cy="1200329"/>
          </a:xfrm>
          <a:prstGeom prst="rect">
            <a:avLst/>
          </a:prstGeom>
          <a:solidFill>
            <a:schemeClr val="accent4">
              <a:lumMod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solidFill>
                  <a:schemeClr val="bg1"/>
                </a:solidFill>
              </a:rPr>
              <a:t>Calculate Classification Accuracy, Error Values and F1 Score</a:t>
            </a:r>
            <a:endParaRPr lang="en-AU" dirty="0">
              <a:solidFill>
                <a:schemeClr val="bg1"/>
              </a:solidFill>
            </a:endParaRPr>
          </a:p>
        </p:txBody>
      </p:sp>
      <p:cxnSp>
        <p:nvCxnSpPr>
          <p:cNvPr id="53" name="Straight Arrow Connector 52">
            <a:extLst>
              <a:ext uri="{FF2B5EF4-FFF2-40B4-BE49-F238E27FC236}">
                <a16:creationId xmlns:a16="http://schemas.microsoft.com/office/drawing/2014/main" id="{7D3A19EE-53D7-49D1-B74D-B864557F7BE5}"/>
              </a:ext>
            </a:extLst>
          </p:cNvPr>
          <p:cNvCxnSpPr>
            <a:stCxn id="8" idx="3"/>
            <a:endCxn id="10" idx="1"/>
          </p:cNvCxnSpPr>
          <p:nvPr/>
        </p:nvCxnSpPr>
        <p:spPr>
          <a:xfrm flipV="1">
            <a:off x="2509887" y="1860325"/>
            <a:ext cx="762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4EEB14B-EDC0-4AFC-885C-F3F3BA754048}"/>
              </a:ext>
            </a:extLst>
          </p:cNvPr>
          <p:cNvCxnSpPr>
            <a:cxnSpLocks/>
            <a:endCxn id="12" idx="1"/>
          </p:cNvCxnSpPr>
          <p:nvPr/>
        </p:nvCxnSpPr>
        <p:spPr>
          <a:xfrm flipV="1">
            <a:off x="4994261" y="1866415"/>
            <a:ext cx="625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E713C52-5457-4425-87B8-A80E11384C9B}"/>
              </a:ext>
            </a:extLst>
          </p:cNvPr>
          <p:cNvCxnSpPr>
            <a:cxnSpLocks/>
          </p:cNvCxnSpPr>
          <p:nvPr/>
        </p:nvCxnSpPr>
        <p:spPr>
          <a:xfrm flipV="1">
            <a:off x="8192418" y="1885952"/>
            <a:ext cx="625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B6C0C39-2810-4C55-AD4C-93E048B132B1}"/>
              </a:ext>
            </a:extLst>
          </p:cNvPr>
          <p:cNvCxnSpPr>
            <a:cxnSpLocks/>
            <a:stCxn id="14" idx="2"/>
          </p:cNvCxnSpPr>
          <p:nvPr/>
        </p:nvCxnSpPr>
        <p:spPr>
          <a:xfrm>
            <a:off x="10422420" y="2605079"/>
            <a:ext cx="0" cy="43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5B378DD-09FE-430C-93D4-36496DFF198D}"/>
              </a:ext>
            </a:extLst>
          </p:cNvPr>
          <p:cNvCxnSpPr>
            <a:cxnSpLocks/>
          </p:cNvCxnSpPr>
          <p:nvPr/>
        </p:nvCxnSpPr>
        <p:spPr>
          <a:xfrm>
            <a:off x="10062825" y="3361330"/>
            <a:ext cx="0" cy="35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99C127-9207-445D-A8B7-2E062AC806EC}"/>
              </a:ext>
            </a:extLst>
          </p:cNvPr>
          <p:cNvCxnSpPr>
            <a:cxnSpLocks/>
          </p:cNvCxnSpPr>
          <p:nvPr/>
        </p:nvCxnSpPr>
        <p:spPr>
          <a:xfrm>
            <a:off x="10073100" y="3905762"/>
            <a:ext cx="0" cy="35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2516174-E77A-4947-8D09-97334966651C}"/>
              </a:ext>
            </a:extLst>
          </p:cNvPr>
          <p:cNvCxnSpPr>
            <a:cxnSpLocks/>
          </p:cNvCxnSpPr>
          <p:nvPr/>
        </p:nvCxnSpPr>
        <p:spPr>
          <a:xfrm>
            <a:off x="10062825" y="4463333"/>
            <a:ext cx="0" cy="35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8EA3907-6D06-4E9B-8EC9-EB570117F83E}"/>
              </a:ext>
            </a:extLst>
          </p:cNvPr>
          <p:cNvCxnSpPr>
            <a:cxnSpLocks/>
          </p:cNvCxnSpPr>
          <p:nvPr/>
        </p:nvCxnSpPr>
        <p:spPr>
          <a:xfrm flipH="1" flipV="1">
            <a:off x="7420111" y="4088378"/>
            <a:ext cx="50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29E6C39-132D-4782-9016-8E08E776E85F}"/>
              </a:ext>
            </a:extLst>
          </p:cNvPr>
          <p:cNvCxnSpPr>
            <a:stCxn id="19" idx="0"/>
            <a:endCxn id="29" idx="3"/>
          </p:cNvCxnSpPr>
          <p:nvPr/>
        </p:nvCxnSpPr>
        <p:spPr>
          <a:xfrm rot="16200000" flipV="1">
            <a:off x="5671382" y="2863630"/>
            <a:ext cx="629152" cy="6079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BD8BDE7-8B1E-41D6-9FE1-9E16775D1598}"/>
              </a:ext>
            </a:extLst>
          </p:cNvPr>
          <p:cNvCxnSpPr>
            <a:cxnSpLocks/>
          </p:cNvCxnSpPr>
          <p:nvPr/>
        </p:nvCxnSpPr>
        <p:spPr>
          <a:xfrm flipH="1" flipV="1">
            <a:off x="4669516" y="4098651"/>
            <a:ext cx="50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228EA33-78FB-4338-BA28-A207EBE62E2A}"/>
              </a:ext>
            </a:extLst>
          </p:cNvPr>
          <p:cNvCxnSpPr>
            <a:cxnSpLocks/>
          </p:cNvCxnSpPr>
          <p:nvPr/>
        </p:nvCxnSpPr>
        <p:spPr>
          <a:xfrm>
            <a:off x="3021435" y="3587822"/>
            <a:ext cx="0" cy="35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60EE9C1-D3CF-4D7E-903C-7A66AA2085EC}"/>
              </a:ext>
            </a:extLst>
          </p:cNvPr>
          <p:cNvCxnSpPr>
            <a:cxnSpLocks/>
          </p:cNvCxnSpPr>
          <p:nvPr/>
        </p:nvCxnSpPr>
        <p:spPr>
          <a:xfrm>
            <a:off x="3021435" y="4129064"/>
            <a:ext cx="0" cy="35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F2F66B8-176D-4849-8A11-8BD7F29510BA}"/>
              </a:ext>
            </a:extLst>
          </p:cNvPr>
          <p:cNvCxnSpPr>
            <a:cxnSpLocks/>
          </p:cNvCxnSpPr>
          <p:nvPr/>
        </p:nvCxnSpPr>
        <p:spPr>
          <a:xfrm flipH="1" flipV="1">
            <a:off x="2118899" y="3809506"/>
            <a:ext cx="520318" cy="22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04CB9F2-F661-4F66-B27C-DECD8242E0A4}"/>
              </a:ext>
            </a:extLst>
          </p:cNvPr>
          <p:cNvCxnSpPr>
            <a:cxnSpLocks/>
          </p:cNvCxnSpPr>
          <p:nvPr/>
        </p:nvCxnSpPr>
        <p:spPr>
          <a:xfrm flipH="1">
            <a:off x="2202361" y="4062164"/>
            <a:ext cx="436856" cy="32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E30D8F7-B4A7-4597-8669-D2B129511F60}"/>
              </a:ext>
            </a:extLst>
          </p:cNvPr>
          <p:cNvSpPr txBox="1"/>
          <p:nvPr/>
        </p:nvSpPr>
        <p:spPr>
          <a:xfrm>
            <a:off x="4693414" y="4511096"/>
            <a:ext cx="1045479"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t>Selection</a:t>
            </a:r>
            <a:endParaRPr lang="en-AU" dirty="0"/>
          </a:p>
        </p:txBody>
      </p:sp>
      <p:cxnSp>
        <p:nvCxnSpPr>
          <p:cNvPr id="86" name="Straight Arrow Connector 85">
            <a:extLst>
              <a:ext uri="{FF2B5EF4-FFF2-40B4-BE49-F238E27FC236}">
                <a16:creationId xmlns:a16="http://schemas.microsoft.com/office/drawing/2014/main" id="{216E726D-5C91-4A63-932A-D5BD5C1DFDFC}"/>
              </a:ext>
            </a:extLst>
          </p:cNvPr>
          <p:cNvCxnSpPr>
            <a:cxnSpLocks/>
            <a:endCxn id="37" idx="0"/>
          </p:cNvCxnSpPr>
          <p:nvPr/>
        </p:nvCxnSpPr>
        <p:spPr>
          <a:xfrm>
            <a:off x="2096685" y="4805838"/>
            <a:ext cx="1" cy="39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8B494B8-4A79-4D5A-868B-7A4F8EF52580}"/>
              </a:ext>
            </a:extLst>
          </p:cNvPr>
          <p:cNvCxnSpPr>
            <a:cxnSpLocks/>
          </p:cNvCxnSpPr>
          <p:nvPr/>
        </p:nvCxnSpPr>
        <p:spPr>
          <a:xfrm flipV="1">
            <a:off x="4033975" y="5841658"/>
            <a:ext cx="625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52A06ED0-8E09-4EFF-BA3B-FF3E6CEC7774}"/>
              </a:ext>
            </a:extLst>
          </p:cNvPr>
          <p:cNvCxnSpPr>
            <a:cxnSpLocks/>
            <a:stCxn id="37" idx="2"/>
            <a:endCxn id="14" idx="3"/>
          </p:cNvCxnSpPr>
          <p:nvPr/>
        </p:nvCxnSpPr>
        <p:spPr>
          <a:xfrm rot="5400000" flipH="1" flipV="1">
            <a:off x="4810841" y="-709240"/>
            <a:ext cx="4496226" cy="9924536"/>
          </a:xfrm>
          <a:prstGeom prst="bentConnector4">
            <a:avLst>
              <a:gd name="adj1" fmla="val -5084"/>
              <a:gd name="adj2" fmla="val 1010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8376A9F-F927-4BF8-BC5C-49E3E70538A0}"/>
              </a:ext>
            </a:extLst>
          </p:cNvPr>
          <p:cNvCxnSpPr>
            <a:cxnSpLocks/>
          </p:cNvCxnSpPr>
          <p:nvPr/>
        </p:nvCxnSpPr>
        <p:spPr>
          <a:xfrm>
            <a:off x="6032333" y="5838639"/>
            <a:ext cx="42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710C0AB-CBE8-45D5-9D74-D163ECDE056F}"/>
              </a:ext>
            </a:extLst>
          </p:cNvPr>
          <p:cNvCxnSpPr>
            <a:cxnSpLocks/>
          </p:cNvCxnSpPr>
          <p:nvPr/>
        </p:nvCxnSpPr>
        <p:spPr>
          <a:xfrm>
            <a:off x="7447825" y="5806102"/>
            <a:ext cx="42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4818A22-D70E-4874-8E7D-4FB79158EB31}"/>
              </a:ext>
            </a:extLst>
          </p:cNvPr>
          <p:cNvCxnSpPr>
            <a:cxnSpLocks/>
          </p:cNvCxnSpPr>
          <p:nvPr/>
        </p:nvCxnSpPr>
        <p:spPr>
          <a:xfrm>
            <a:off x="9273663" y="5797034"/>
            <a:ext cx="42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1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AB3A-9019-4978-A831-AB70A9387EDE}"/>
              </a:ext>
            </a:extLst>
          </p:cNvPr>
          <p:cNvSpPr>
            <a:spLocks noGrp="1"/>
          </p:cNvSpPr>
          <p:nvPr>
            <p:ph type="title"/>
          </p:nvPr>
        </p:nvSpPr>
        <p:spPr>
          <a:xfrm>
            <a:off x="838200" y="365125"/>
            <a:ext cx="3384479" cy="785581"/>
          </a:xfrm>
          <a:solidFill>
            <a:schemeClr val="accent5">
              <a:lumMod val="75000"/>
            </a:schemeClr>
          </a:solidFill>
        </p:spPr>
        <p:txBody>
          <a:bodyPr/>
          <a:lstStyle/>
          <a:p>
            <a:r>
              <a:rPr lang="en-US" dirty="0">
                <a:solidFill>
                  <a:schemeClr val="bg1"/>
                </a:solidFill>
              </a:rPr>
              <a:t>Visual Results</a:t>
            </a:r>
            <a:endParaRPr lang="en-AU" dirty="0">
              <a:solidFill>
                <a:schemeClr val="bg1"/>
              </a:solidFill>
            </a:endParaRPr>
          </a:p>
        </p:txBody>
      </p:sp>
      <p:sp>
        <p:nvSpPr>
          <p:cNvPr id="5" name="Slide Number Placeholder 4">
            <a:extLst>
              <a:ext uri="{FF2B5EF4-FFF2-40B4-BE49-F238E27FC236}">
                <a16:creationId xmlns:a16="http://schemas.microsoft.com/office/drawing/2014/main" id="{9A20FE67-05FF-48CA-AB16-D5B3D44999F9}"/>
              </a:ext>
            </a:extLst>
          </p:cNvPr>
          <p:cNvSpPr>
            <a:spLocks noGrp="1"/>
          </p:cNvSpPr>
          <p:nvPr>
            <p:ph type="sldNum" sz="quarter" idx="12"/>
          </p:nvPr>
        </p:nvSpPr>
        <p:spPr/>
        <p:txBody>
          <a:bodyPr/>
          <a:lstStyle/>
          <a:p>
            <a:fld id="{91395566-47C1-4279-B5B4-9320EF1BE460}" type="slidenum">
              <a:rPr lang="en-AU" smtClean="0"/>
              <a:t>8</a:t>
            </a:fld>
            <a:endParaRPr lang="en-AU"/>
          </a:p>
        </p:txBody>
      </p:sp>
      <p:pic>
        <p:nvPicPr>
          <p:cNvPr id="6" name="Picture 5">
            <a:extLst>
              <a:ext uri="{FF2B5EF4-FFF2-40B4-BE49-F238E27FC236}">
                <a16:creationId xmlns:a16="http://schemas.microsoft.com/office/drawing/2014/main" id="{5E2D2F4A-76B2-44BD-AFE1-280EA6249F2B}"/>
              </a:ext>
            </a:extLst>
          </p:cNvPr>
          <p:cNvPicPr/>
          <p:nvPr/>
        </p:nvPicPr>
        <p:blipFill rotWithShape="1">
          <a:blip r:embed="rId3"/>
          <a:srcRect b="31359"/>
          <a:stretch/>
        </p:blipFill>
        <p:spPr>
          <a:xfrm>
            <a:off x="931524" y="1550817"/>
            <a:ext cx="10585806" cy="1878184"/>
          </a:xfrm>
          <a:prstGeom prst="rect">
            <a:avLst/>
          </a:prstGeom>
        </p:spPr>
      </p:pic>
      <p:pic>
        <p:nvPicPr>
          <p:cNvPr id="7" name="Picture 6">
            <a:extLst>
              <a:ext uri="{FF2B5EF4-FFF2-40B4-BE49-F238E27FC236}">
                <a16:creationId xmlns:a16="http://schemas.microsoft.com/office/drawing/2014/main" id="{9B44FFFE-3D1C-4BD2-9AE7-9DBCC9DC1F7E}"/>
              </a:ext>
            </a:extLst>
          </p:cNvPr>
          <p:cNvPicPr/>
          <p:nvPr/>
        </p:nvPicPr>
        <p:blipFill rotWithShape="1">
          <a:blip r:embed="rId4"/>
          <a:srcRect b="29918"/>
          <a:stretch/>
        </p:blipFill>
        <p:spPr>
          <a:xfrm>
            <a:off x="931524" y="4184975"/>
            <a:ext cx="10585806" cy="1878184"/>
          </a:xfrm>
          <a:prstGeom prst="rect">
            <a:avLst/>
          </a:prstGeom>
        </p:spPr>
      </p:pic>
      <p:sp>
        <p:nvSpPr>
          <p:cNvPr id="9" name="TextBox 8">
            <a:extLst>
              <a:ext uri="{FF2B5EF4-FFF2-40B4-BE49-F238E27FC236}">
                <a16:creationId xmlns:a16="http://schemas.microsoft.com/office/drawing/2014/main" id="{AB55E89D-B157-47CE-A42B-A76797BCCB30}"/>
              </a:ext>
            </a:extLst>
          </p:cNvPr>
          <p:cNvSpPr txBox="1"/>
          <p:nvPr/>
        </p:nvSpPr>
        <p:spPr>
          <a:xfrm>
            <a:off x="2598086" y="3535071"/>
            <a:ext cx="1912269" cy="400110"/>
          </a:xfrm>
          <a:prstGeom prst="rect">
            <a:avLst/>
          </a:prstGeom>
          <a:solidFill>
            <a:schemeClr val="accent4">
              <a:lumMod val="20000"/>
              <a:lumOff val="80000"/>
            </a:schemeClr>
          </a:solidFill>
        </p:spPr>
        <p:txBody>
          <a:bodyPr wrap="square">
            <a:spAutoFit/>
          </a:bodyPr>
          <a:lstStyle/>
          <a:p>
            <a:pPr algn="ctr"/>
            <a:r>
              <a:rPr lang="en-US" sz="2000" dirty="0"/>
              <a:t>Rumble Strip</a:t>
            </a:r>
          </a:p>
        </p:txBody>
      </p:sp>
      <p:sp>
        <p:nvSpPr>
          <p:cNvPr id="13" name="TextBox 12">
            <a:extLst>
              <a:ext uri="{FF2B5EF4-FFF2-40B4-BE49-F238E27FC236}">
                <a16:creationId xmlns:a16="http://schemas.microsoft.com/office/drawing/2014/main" id="{BF14F052-3CD1-4424-A5CB-9ECDB64E824F}"/>
              </a:ext>
            </a:extLst>
          </p:cNvPr>
          <p:cNvSpPr txBox="1"/>
          <p:nvPr/>
        </p:nvSpPr>
        <p:spPr>
          <a:xfrm>
            <a:off x="8056232" y="6166008"/>
            <a:ext cx="1817232" cy="400110"/>
          </a:xfrm>
          <a:prstGeom prst="rect">
            <a:avLst/>
          </a:prstGeom>
          <a:solidFill>
            <a:schemeClr val="accent4">
              <a:lumMod val="20000"/>
              <a:lumOff val="80000"/>
            </a:schemeClr>
          </a:solidFill>
        </p:spPr>
        <p:txBody>
          <a:bodyPr wrap="square">
            <a:spAutoFit/>
          </a:bodyPr>
          <a:lstStyle/>
          <a:p>
            <a:pPr algn="ctr"/>
            <a:r>
              <a:rPr lang="en-US" sz="2000" dirty="0" err="1"/>
              <a:t>Flexipost</a:t>
            </a:r>
            <a:endParaRPr lang="en-US" sz="2000" dirty="0"/>
          </a:p>
        </p:txBody>
      </p:sp>
      <p:sp>
        <p:nvSpPr>
          <p:cNvPr id="15" name="TextBox 14">
            <a:extLst>
              <a:ext uri="{FF2B5EF4-FFF2-40B4-BE49-F238E27FC236}">
                <a16:creationId xmlns:a16="http://schemas.microsoft.com/office/drawing/2014/main" id="{B036AD2A-CD90-4302-9887-3C450B8570F1}"/>
              </a:ext>
            </a:extLst>
          </p:cNvPr>
          <p:cNvSpPr txBox="1"/>
          <p:nvPr/>
        </p:nvSpPr>
        <p:spPr>
          <a:xfrm>
            <a:off x="8000915" y="3503937"/>
            <a:ext cx="1912269" cy="400110"/>
          </a:xfrm>
          <a:prstGeom prst="rect">
            <a:avLst/>
          </a:prstGeom>
          <a:solidFill>
            <a:schemeClr val="accent4">
              <a:lumMod val="20000"/>
              <a:lumOff val="80000"/>
            </a:schemeClr>
          </a:solidFill>
        </p:spPr>
        <p:txBody>
          <a:bodyPr wrap="square">
            <a:spAutoFit/>
          </a:bodyPr>
          <a:lstStyle/>
          <a:p>
            <a:pPr algn="ctr"/>
            <a:r>
              <a:rPr lang="en-US" sz="2000" dirty="0"/>
              <a:t>Signal Light</a:t>
            </a:r>
          </a:p>
        </p:txBody>
      </p:sp>
      <p:sp>
        <p:nvSpPr>
          <p:cNvPr id="17" name="TextBox 16">
            <a:extLst>
              <a:ext uri="{FF2B5EF4-FFF2-40B4-BE49-F238E27FC236}">
                <a16:creationId xmlns:a16="http://schemas.microsoft.com/office/drawing/2014/main" id="{83EA9E54-ADD5-46DD-B90E-99DD1DB65053}"/>
              </a:ext>
            </a:extLst>
          </p:cNvPr>
          <p:cNvSpPr txBox="1"/>
          <p:nvPr/>
        </p:nvSpPr>
        <p:spPr>
          <a:xfrm>
            <a:off x="2567264" y="6155734"/>
            <a:ext cx="2025285" cy="400110"/>
          </a:xfrm>
          <a:prstGeom prst="rect">
            <a:avLst/>
          </a:prstGeom>
          <a:solidFill>
            <a:schemeClr val="accent4">
              <a:lumMod val="20000"/>
              <a:lumOff val="80000"/>
            </a:schemeClr>
          </a:solidFill>
        </p:spPr>
        <p:txBody>
          <a:bodyPr wrap="square">
            <a:spAutoFit/>
          </a:bodyPr>
          <a:lstStyle/>
          <a:p>
            <a:pPr algn="ctr"/>
            <a:r>
              <a:rPr lang="en-US" sz="2000" dirty="0"/>
              <a:t>Guidepost</a:t>
            </a:r>
          </a:p>
        </p:txBody>
      </p:sp>
    </p:spTree>
    <p:extLst>
      <p:ext uri="{BB962C8B-B14F-4D97-AF65-F5344CB8AC3E}">
        <p14:creationId xmlns:p14="http://schemas.microsoft.com/office/powerpoint/2010/main" val="264952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3407-835A-4BD3-B83D-FD5994C8B4EB}"/>
              </a:ext>
            </a:extLst>
          </p:cNvPr>
          <p:cNvSpPr>
            <a:spLocks noGrp="1"/>
          </p:cNvSpPr>
          <p:nvPr>
            <p:ph type="title"/>
          </p:nvPr>
        </p:nvSpPr>
        <p:spPr>
          <a:xfrm>
            <a:off x="838201" y="344578"/>
            <a:ext cx="5257799" cy="795853"/>
          </a:xfrm>
          <a:solidFill>
            <a:schemeClr val="accent5">
              <a:lumMod val="75000"/>
            </a:schemeClr>
          </a:solidFill>
        </p:spPr>
        <p:txBody>
          <a:bodyPr>
            <a:normAutofit fontScale="90000"/>
          </a:bodyPr>
          <a:lstStyle/>
          <a:p>
            <a:r>
              <a:rPr lang="en-US" dirty="0">
                <a:solidFill>
                  <a:schemeClr val="bg1"/>
                </a:solidFill>
              </a:rPr>
              <a:t>Experiments and Results</a:t>
            </a:r>
            <a:endParaRPr lang="en-AU" dirty="0">
              <a:solidFill>
                <a:schemeClr val="bg1"/>
              </a:solidFill>
            </a:endParaRPr>
          </a:p>
        </p:txBody>
      </p:sp>
      <p:graphicFrame>
        <p:nvGraphicFramePr>
          <p:cNvPr id="7" name="Content Placeholder 6">
            <a:extLst>
              <a:ext uri="{FF2B5EF4-FFF2-40B4-BE49-F238E27FC236}">
                <a16:creationId xmlns:a16="http://schemas.microsoft.com/office/drawing/2014/main" id="{C0811A5E-9E43-43FC-BA9C-16CA0F47E848}"/>
              </a:ext>
            </a:extLst>
          </p:cNvPr>
          <p:cNvGraphicFramePr>
            <a:graphicFrameLocks noGrp="1"/>
          </p:cNvGraphicFramePr>
          <p:nvPr>
            <p:ph idx="1"/>
            <p:extLst>
              <p:ext uri="{D42A27DB-BD31-4B8C-83A1-F6EECF244321}">
                <p14:modId xmlns:p14="http://schemas.microsoft.com/office/powerpoint/2010/main" val="4186398879"/>
              </p:ext>
            </p:extLst>
          </p:nvPr>
        </p:nvGraphicFramePr>
        <p:xfrm>
          <a:off x="838201" y="2297688"/>
          <a:ext cx="10802848" cy="4136307"/>
        </p:xfrm>
        <a:graphic>
          <a:graphicData uri="http://schemas.openxmlformats.org/drawingml/2006/table">
            <a:tbl>
              <a:tblPr>
                <a:tableStyleId>{5FD0F851-EC5A-4D38-B0AD-8093EC10F338}</a:tableStyleId>
              </a:tblPr>
              <a:tblGrid>
                <a:gridCol w="1735066">
                  <a:extLst>
                    <a:ext uri="{9D8B030D-6E8A-4147-A177-3AD203B41FA5}">
                      <a16:colId xmlns:a16="http://schemas.microsoft.com/office/drawing/2014/main" val="401417566"/>
                    </a:ext>
                  </a:extLst>
                </a:gridCol>
                <a:gridCol w="5845517">
                  <a:extLst>
                    <a:ext uri="{9D8B030D-6E8A-4147-A177-3AD203B41FA5}">
                      <a16:colId xmlns:a16="http://schemas.microsoft.com/office/drawing/2014/main" val="4235341728"/>
                    </a:ext>
                  </a:extLst>
                </a:gridCol>
                <a:gridCol w="3222265">
                  <a:extLst>
                    <a:ext uri="{9D8B030D-6E8A-4147-A177-3AD203B41FA5}">
                      <a16:colId xmlns:a16="http://schemas.microsoft.com/office/drawing/2014/main" val="1443591977"/>
                    </a:ext>
                  </a:extLst>
                </a:gridCol>
              </a:tblGrid>
              <a:tr h="790446">
                <a:tc>
                  <a:txBody>
                    <a:bodyPr/>
                    <a:lstStyle/>
                    <a:p>
                      <a:pPr algn="ctr" fontAlgn="ctr"/>
                      <a:r>
                        <a:rPr lang="en-US" sz="1600" b="1" u="none" strike="noStrike" dirty="0">
                          <a:effectLst/>
                        </a:rPr>
                        <a:t>Generation</a:t>
                      </a:r>
                      <a:endParaRPr lang="en-AU" sz="1600" b="1" i="0" u="none" strike="noStrike" dirty="0">
                        <a:solidFill>
                          <a:srgbClr val="000000"/>
                        </a:solidFill>
                        <a:effectLst/>
                        <a:latin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600" b="1" u="none" strike="noStrike" dirty="0">
                          <a:effectLst/>
                        </a:rPr>
                        <a:t>Individual Solutions Selected [Image Size, Iteration, Learning Algorithm]</a:t>
                      </a:r>
                      <a:endParaRPr lang="en-AU" sz="1600" b="1" i="0" u="none" strike="noStrike" dirty="0">
                        <a:solidFill>
                          <a:srgbClr val="000000"/>
                        </a:solidFill>
                        <a:effectLst/>
                        <a:latin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600" b="1" u="none" strike="noStrike" dirty="0">
                          <a:effectLst/>
                        </a:rPr>
                        <a:t>Attribute Wise Accuracy (%)</a:t>
                      </a:r>
                      <a:endParaRPr lang="en-AU" sz="1600" b="1" i="0" u="none" strike="noStrike" dirty="0">
                        <a:solidFill>
                          <a:srgbClr val="000000"/>
                        </a:solidFill>
                        <a:effectLst/>
                        <a:latin typeface="Times New Roman" panose="02020603050405020304" pitchFamily="18" charset="0"/>
                      </a:endParaRPr>
                    </a:p>
                  </a:txBody>
                  <a:tcPr marL="6350" marR="6350" marT="635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52320289"/>
                  </a:ext>
                </a:extLst>
              </a:tr>
              <a:tr h="335669">
                <a:tc>
                  <a:txBody>
                    <a:bodyPr/>
                    <a:lstStyle/>
                    <a:p>
                      <a:pPr algn="ctr" fontAlgn="ctr"/>
                      <a:r>
                        <a:rPr lang="en-US" sz="1600" u="none" strike="noStrike" dirty="0">
                          <a:effectLst/>
                        </a:rPr>
                        <a:t>1</a:t>
                      </a:r>
                      <a:endParaRPr lang="en-AU" sz="1600" b="0" i="0" u="none" strike="noStrike" dirty="0">
                        <a:solidFill>
                          <a:srgbClr val="000000"/>
                        </a:solidFill>
                        <a:effectLst/>
                        <a:latin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600" u="none" strike="noStrike" dirty="0">
                          <a:effectLst/>
                        </a:rPr>
                        <a:t>[400 × 400 pixels, 40, 000, </a:t>
                      </a:r>
                      <a:r>
                        <a:rPr lang="en-US" sz="1600" u="none" strike="noStrike" dirty="0" err="1">
                          <a:effectLst/>
                        </a:rPr>
                        <a:t>Adadelta</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tc>
                  <a:txBody>
                    <a:bodyPr/>
                    <a:lstStyle/>
                    <a:p>
                      <a:pPr algn="ctr" fontAlgn="ctr"/>
                      <a:r>
                        <a:rPr lang="en-US" sz="1600" u="none" strike="noStrike">
                          <a:effectLst/>
                        </a:rPr>
                        <a:t>27.27</a:t>
                      </a:r>
                      <a:endParaRPr lang="en-AU" sz="1600" b="0" i="0" u="none" strike="noStrike">
                        <a:solidFill>
                          <a:srgbClr val="000000"/>
                        </a:solidFill>
                        <a:effectLst/>
                        <a:latin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47825485"/>
                  </a:ext>
                </a:extLst>
              </a:tr>
              <a:tr h="335669">
                <a:tc>
                  <a:txBody>
                    <a:bodyPr/>
                    <a:lstStyle/>
                    <a:p>
                      <a:pPr algn="ctr" fontAlgn="ctr"/>
                      <a:r>
                        <a:rPr lang="en-US" sz="1600" u="none" strike="noStrike" dirty="0">
                          <a:effectLst/>
                        </a:rPr>
                        <a:t>2</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30, 000, </a:t>
                      </a:r>
                      <a:r>
                        <a:rPr lang="en-US" sz="1600" u="none" strike="noStrike" dirty="0" err="1">
                          <a:effectLst/>
                        </a:rPr>
                        <a:t>Adadelta</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a:effectLst/>
                        </a:rPr>
                        <a:t>38.47</a:t>
                      </a:r>
                      <a:endParaRPr lang="en-AU" sz="1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189209641"/>
                  </a:ext>
                </a:extLst>
              </a:tr>
              <a:tr h="335669">
                <a:tc>
                  <a:txBody>
                    <a:bodyPr/>
                    <a:lstStyle/>
                    <a:p>
                      <a:pPr algn="ctr" fontAlgn="ctr"/>
                      <a:r>
                        <a:rPr lang="en-US" sz="1600" u="none" strike="noStrike" dirty="0">
                          <a:effectLst/>
                        </a:rPr>
                        <a:t>3</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40, 000, </a:t>
                      </a:r>
                      <a:r>
                        <a:rPr lang="en-US" sz="1600" u="none" strike="noStrike" dirty="0" err="1">
                          <a:effectLst/>
                        </a:rPr>
                        <a:t>Adadelta</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46.16</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190189095"/>
                  </a:ext>
                </a:extLst>
              </a:tr>
              <a:tr h="335669">
                <a:tc>
                  <a:txBody>
                    <a:bodyPr/>
                    <a:lstStyle/>
                    <a:p>
                      <a:pPr algn="ctr" fontAlgn="ctr"/>
                      <a:r>
                        <a:rPr lang="en-US" sz="1600" u="none" strike="noStrike" dirty="0">
                          <a:effectLst/>
                        </a:rPr>
                        <a:t>4</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[400 × 400 pixels, 20, 000, Adam]</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54.53</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44959748"/>
                  </a:ext>
                </a:extLst>
              </a:tr>
              <a:tr h="335669">
                <a:tc>
                  <a:txBody>
                    <a:bodyPr/>
                    <a:lstStyle/>
                    <a:p>
                      <a:pPr algn="ctr" fontAlgn="ctr"/>
                      <a:r>
                        <a:rPr lang="en-US" sz="1600" u="none" strike="noStrike" dirty="0">
                          <a:effectLst/>
                        </a:rPr>
                        <a:t>5</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40, 000, </a:t>
                      </a:r>
                      <a:r>
                        <a:rPr lang="en-US" sz="1600" u="none" strike="noStrike" dirty="0" err="1">
                          <a:effectLst/>
                        </a:rPr>
                        <a:t>RMSProp</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84.63</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234212109"/>
                  </a:ext>
                </a:extLst>
              </a:tr>
              <a:tr h="335669">
                <a:tc>
                  <a:txBody>
                    <a:bodyPr/>
                    <a:lstStyle/>
                    <a:p>
                      <a:pPr algn="ctr" fontAlgn="ctr"/>
                      <a:r>
                        <a:rPr lang="en-US" sz="1600" u="none" strike="noStrike" dirty="0">
                          <a:effectLst/>
                        </a:rPr>
                        <a:t>6</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15, 000, Adam]</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93.31</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80088879"/>
                  </a:ext>
                </a:extLst>
              </a:tr>
              <a:tr h="335669">
                <a:tc>
                  <a:txBody>
                    <a:bodyPr/>
                    <a:lstStyle/>
                    <a:p>
                      <a:pPr algn="ctr" fontAlgn="ctr"/>
                      <a:r>
                        <a:rPr lang="en-US" sz="1600" u="none" strike="noStrike" dirty="0">
                          <a:effectLst/>
                        </a:rPr>
                        <a:t>7</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15, 000, </a:t>
                      </a:r>
                      <a:r>
                        <a:rPr lang="en-US" sz="1600" u="none" strike="noStrike" dirty="0" err="1">
                          <a:effectLst/>
                        </a:rPr>
                        <a:t>RMSProp</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92.31</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683404448"/>
                  </a:ext>
                </a:extLst>
              </a:tr>
              <a:tr h="335669">
                <a:tc>
                  <a:txBody>
                    <a:bodyPr/>
                    <a:lstStyle/>
                    <a:p>
                      <a:pPr algn="ctr" fontAlgn="ctr"/>
                      <a:r>
                        <a:rPr lang="en-US" sz="1600" u="none" strike="noStrike" dirty="0">
                          <a:effectLst/>
                        </a:rPr>
                        <a:t>8</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[800 × 800 pixels, 15, 000, </a:t>
                      </a:r>
                      <a:r>
                        <a:rPr lang="en-US" sz="1600" u="none" strike="noStrike" dirty="0" err="1">
                          <a:effectLst/>
                        </a:rPr>
                        <a:t>RMSProp</a:t>
                      </a: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92.31</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88063239"/>
                  </a:ext>
                </a:extLst>
              </a:tr>
              <a:tr h="335669">
                <a:tc>
                  <a:txBody>
                    <a:bodyPr/>
                    <a:lstStyle/>
                    <a:p>
                      <a:pPr algn="ctr" fontAlgn="ct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a:effectLst/>
                        </a:rPr>
                        <a:t>:</a:t>
                      </a:r>
                      <a:endParaRPr lang="en-AU" sz="1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u="none" strike="noStrike" dirty="0">
                          <a:effectLst/>
                        </a:rPr>
                        <a:t>:</a:t>
                      </a:r>
                      <a:endParaRPr lang="en-AU" sz="1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920954899"/>
                  </a:ext>
                </a:extLst>
              </a:tr>
              <a:tr h="324840">
                <a:tc>
                  <a:txBody>
                    <a:bodyPr/>
                    <a:lstStyle/>
                    <a:p>
                      <a:pPr algn="ctr" fontAlgn="ctr"/>
                      <a:r>
                        <a:rPr lang="en-US" sz="1600" b="1" u="none" strike="noStrike" dirty="0">
                          <a:effectLst/>
                        </a:rPr>
                        <a:t>Best</a:t>
                      </a:r>
                      <a:endParaRPr lang="en-AU" sz="16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b="1" u="none" strike="noStrike" dirty="0">
                          <a:effectLst/>
                        </a:rPr>
                        <a:t>[400 × 400 pixels, 40, 000, </a:t>
                      </a:r>
                      <a:r>
                        <a:rPr lang="en-US" sz="1600" b="1" u="none" strike="noStrike" dirty="0" err="1">
                          <a:effectLst/>
                        </a:rPr>
                        <a:t>RMSProp</a:t>
                      </a:r>
                      <a:r>
                        <a:rPr lang="en-US" sz="1600" b="1" u="none" strike="noStrike" dirty="0">
                          <a:effectLst/>
                        </a:rPr>
                        <a:t>]</a:t>
                      </a:r>
                      <a:endParaRPr lang="en-AU" sz="1600" b="1"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600" b="1" u="none" strike="noStrike" dirty="0">
                          <a:effectLst/>
                        </a:rPr>
                        <a:t>100</a:t>
                      </a:r>
                      <a:endParaRPr lang="en-AU" sz="1600" b="1"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503720254"/>
                  </a:ext>
                </a:extLst>
              </a:tr>
            </a:tbl>
          </a:graphicData>
        </a:graphic>
      </p:graphicFrame>
      <p:sp>
        <p:nvSpPr>
          <p:cNvPr id="5" name="Slide Number Placeholder 4">
            <a:extLst>
              <a:ext uri="{FF2B5EF4-FFF2-40B4-BE49-F238E27FC236}">
                <a16:creationId xmlns:a16="http://schemas.microsoft.com/office/drawing/2014/main" id="{D2B1E0D9-E26A-4F1A-B47A-82A94C35289E}"/>
              </a:ext>
            </a:extLst>
          </p:cNvPr>
          <p:cNvSpPr>
            <a:spLocks noGrp="1"/>
          </p:cNvSpPr>
          <p:nvPr>
            <p:ph type="sldNum" sz="quarter" idx="12"/>
          </p:nvPr>
        </p:nvSpPr>
        <p:spPr/>
        <p:txBody>
          <a:bodyPr/>
          <a:lstStyle/>
          <a:p>
            <a:fld id="{91395566-47C1-4279-B5B4-9320EF1BE460}" type="slidenum">
              <a:rPr lang="en-AU" smtClean="0"/>
              <a:t>9</a:t>
            </a:fld>
            <a:endParaRPr lang="en-AU"/>
          </a:p>
        </p:txBody>
      </p:sp>
      <p:sp>
        <p:nvSpPr>
          <p:cNvPr id="11" name="TextBox 10">
            <a:extLst>
              <a:ext uri="{FF2B5EF4-FFF2-40B4-BE49-F238E27FC236}">
                <a16:creationId xmlns:a16="http://schemas.microsoft.com/office/drawing/2014/main" id="{AA0D3D3E-7021-4184-97CE-03F2AC0E5D8E}"/>
              </a:ext>
            </a:extLst>
          </p:cNvPr>
          <p:cNvSpPr txBox="1"/>
          <p:nvPr/>
        </p:nvSpPr>
        <p:spPr>
          <a:xfrm>
            <a:off x="1001732" y="1456942"/>
            <a:ext cx="10346077" cy="646331"/>
          </a:xfrm>
          <a:prstGeom prst="rect">
            <a:avLst/>
          </a:prstGeom>
          <a:noFill/>
        </p:spPr>
        <p:txBody>
          <a:bodyPr wrap="square">
            <a:spAutoFit/>
          </a:bodyPr>
          <a:lstStyle/>
          <a:p>
            <a:pPr algn="ctr"/>
            <a:r>
              <a:rPr lang="en-US" dirty="0"/>
              <a:t>Table 1: Individual Solutions Selected by EA and the Corresponding Classification Accuracies Obtained by the Proposed Technique for Signal Light Attribute.</a:t>
            </a:r>
          </a:p>
        </p:txBody>
      </p:sp>
    </p:spTree>
    <p:extLst>
      <p:ext uri="{BB962C8B-B14F-4D97-AF65-F5344CB8AC3E}">
        <p14:creationId xmlns:p14="http://schemas.microsoft.com/office/powerpoint/2010/main" val="82669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905</Words>
  <Application>Microsoft Office PowerPoint</Application>
  <PresentationFormat>Widescreen</PresentationFormat>
  <Paragraphs>183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An Optimization Technique for the Detection of Safety Attributes Using Roadside Video Data</vt:lpstr>
      <vt:lpstr>Introduction</vt:lpstr>
      <vt:lpstr>Continued..</vt:lpstr>
      <vt:lpstr>Continued..</vt:lpstr>
      <vt:lpstr>PowerPoint Presentation</vt:lpstr>
      <vt:lpstr>Proposed Technique</vt:lpstr>
      <vt:lpstr>Flowchart to Optimize and Evaluate FCN Using EA</vt:lpstr>
      <vt:lpstr>Visual Results</vt:lpstr>
      <vt:lpstr>Experiments and Results</vt:lpstr>
      <vt:lpstr>Comparative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Optimization Technique for the Detection of Safety Attributes Using Roadside Video Data</dc:title>
  <dc:creator>Pubudu Sanjeewani Thihagoda Gamage</dc:creator>
  <cp:lastModifiedBy>Pubudu Sanjeewani Thihagoda Gamage</cp:lastModifiedBy>
  <cp:revision>100</cp:revision>
  <dcterms:created xsi:type="dcterms:W3CDTF">2020-11-18T00:40:27Z</dcterms:created>
  <dcterms:modified xsi:type="dcterms:W3CDTF">2020-11-25T22:49:15Z</dcterms:modified>
</cp:coreProperties>
</file>