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
  </p:notesMasterIdLst>
  <p:sldIdLst>
    <p:sldId id="257"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0" d="100"/>
          <a:sy n="30" d="100"/>
        </p:scale>
        <p:origin x="316" y="-5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153EB-1096-4AEF-9858-F9A640DA7B05}" type="datetimeFigureOut">
              <a:rPr lang="en-AU" smtClean="0"/>
              <a:t>27/11/2019</a:t>
            </a:fld>
            <a:endParaRPr lang="en-AU"/>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CE346-F6BB-48AC-935A-EC1C558AE435}" type="slidenum">
              <a:rPr lang="en-AU" smtClean="0"/>
              <a:t>‹#›</a:t>
            </a:fld>
            <a:endParaRPr lang="en-AU"/>
          </a:p>
        </p:txBody>
      </p:sp>
    </p:spTree>
    <p:extLst>
      <p:ext uri="{BB962C8B-B14F-4D97-AF65-F5344CB8AC3E}">
        <p14:creationId xmlns:p14="http://schemas.microsoft.com/office/powerpoint/2010/main" val="708869041"/>
      </p:ext>
    </p:extLst>
  </p:cSld>
  <p:clrMap bg1="lt1" tx1="dk1" bg2="lt2" tx2="dk2" accent1="accent1" accent2="accent2" accent3="accent3" accent4="accent4" accent5="accent5" accent6="accent6" hlink="hlink" folHlink="folHlink"/>
  <p:notesStyle>
    <a:lvl1pPr marL="0" algn="l" defTabSz="3507752" rtl="0" eaLnBrk="1" latinLnBrk="0" hangingPunct="1">
      <a:defRPr sz="4603" kern="1200">
        <a:solidFill>
          <a:schemeClr val="tx1"/>
        </a:solidFill>
        <a:latin typeface="+mn-lt"/>
        <a:ea typeface="+mn-ea"/>
        <a:cs typeface="+mn-cs"/>
      </a:defRPr>
    </a:lvl1pPr>
    <a:lvl2pPr marL="1753875" algn="l" defTabSz="3507752" rtl="0" eaLnBrk="1" latinLnBrk="0" hangingPunct="1">
      <a:defRPr sz="4603" kern="1200">
        <a:solidFill>
          <a:schemeClr val="tx1"/>
        </a:solidFill>
        <a:latin typeface="+mn-lt"/>
        <a:ea typeface="+mn-ea"/>
        <a:cs typeface="+mn-cs"/>
      </a:defRPr>
    </a:lvl2pPr>
    <a:lvl3pPr marL="3507752" algn="l" defTabSz="3507752" rtl="0" eaLnBrk="1" latinLnBrk="0" hangingPunct="1">
      <a:defRPr sz="4603" kern="1200">
        <a:solidFill>
          <a:schemeClr val="tx1"/>
        </a:solidFill>
        <a:latin typeface="+mn-lt"/>
        <a:ea typeface="+mn-ea"/>
        <a:cs typeface="+mn-cs"/>
      </a:defRPr>
    </a:lvl3pPr>
    <a:lvl4pPr marL="5261627" algn="l" defTabSz="3507752" rtl="0" eaLnBrk="1" latinLnBrk="0" hangingPunct="1">
      <a:defRPr sz="4603" kern="1200">
        <a:solidFill>
          <a:schemeClr val="tx1"/>
        </a:solidFill>
        <a:latin typeface="+mn-lt"/>
        <a:ea typeface="+mn-ea"/>
        <a:cs typeface="+mn-cs"/>
      </a:defRPr>
    </a:lvl4pPr>
    <a:lvl5pPr marL="7015504" algn="l" defTabSz="3507752" rtl="0" eaLnBrk="1" latinLnBrk="0" hangingPunct="1">
      <a:defRPr sz="4603" kern="1200">
        <a:solidFill>
          <a:schemeClr val="tx1"/>
        </a:solidFill>
        <a:latin typeface="+mn-lt"/>
        <a:ea typeface="+mn-ea"/>
        <a:cs typeface="+mn-cs"/>
      </a:defRPr>
    </a:lvl5pPr>
    <a:lvl6pPr marL="8769379" algn="l" defTabSz="3507752" rtl="0" eaLnBrk="1" latinLnBrk="0" hangingPunct="1">
      <a:defRPr sz="4603" kern="1200">
        <a:solidFill>
          <a:schemeClr val="tx1"/>
        </a:solidFill>
        <a:latin typeface="+mn-lt"/>
        <a:ea typeface="+mn-ea"/>
        <a:cs typeface="+mn-cs"/>
      </a:defRPr>
    </a:lvl6pPr>
    <a:lvl7pPr marL="10523255" algn="l" defTabSz="3507752" rtl="0" eaLnBrk="1" latinLnBrk="0" hangingPunct="1">
      <a:defRPr sz="4603" kern="1200">
        <a:solidFill>
          <a:schemeClr val="tx1"/>
        </a:solidFill>
        <a:latin typeface="+mn-lt"/>
        <a:ea typeface="+mn-ea"/>
        <a:cs typeface="+mn-cs"/>
      </a:defRPr>
    </a:lvl7pPr>
    <a:lvl8pPr marL="12277132" algn="l" defTabSz="3507752" rtl="0" eaLnBrk="1" latinLnBrk="0" hangingPunct="1">
      <a:defRPr sz="4603" kern="1200">
        <a:solidFill>
          <a:schemeClr val="tx1"/>
        </a:solidFill>
        <a:latin typeface="+mn-lt"/>
        <a:ea typeface="+mn-ea"/>
        <a:cs typeface="+mn-cs"/>
      </a:defRPr>
    </a:lvl8pPr>
    <a:lvl9pPr marL="14031007" algn="l" defTabSz="3507752"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186366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AAAC2E-9503-45BF-A964-F89D68DC18BD}" type="datetimeFigureOut">
              <a:rPr lang="en-AU" smtClean="0"/>
              <a:t>27/11/2019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3AE417-B6E8-41A9-AF08-8D5E60E9EE8E}" type="slidenum">
              <a:rPr lang="en-AU" smtClean="0"/>
              <a:t>‹#›</a:t>
            </a:fld>
            <a:endParaRPr lang="en-AU"/>
          </a:p>
        </p:txBody>
      </p:sp>
    </p:spTree>
    <p:extLst>
      <p:ext uri="{BB962C8B-B14F-4D97-AF65-F5344CB8AC3E}">
        <p14:creationId xmlns:p14="http://schemas.microsoft.com/office/powerpoint/2010/main" val="1482958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AAC2E-9503-45BF-A964-F89D68DC18BD}" type="datetimeFigureOut">
              <a:rPr lang="en-AU" smtClean="0"/>
              <a:t>27/11/2019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3AE417-B6E8-41A9-AF08-8D5E60E9EE8E}" type="slidenum">
              <a:rPr lang="en-AU" smtClean="0"/>
              <a:t>‹#›</a:t>
            </a:fld>
            <a:endParaRPr lang="en-AU"/>
          </a:p>
        </p:txBody>
      </p:sp>
    </p:spTree>
    <p:extLst>
      <p:ext uri="{BB962C8B-B14F-4D97-AF65-F5344CB8AC3E}">
        <p14:creationId xmlns:p14="http://schemas.microsoft.com/office/powerpoint/2010/main" val="1753774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AAC2E-9503-45BF-A964-F89D68DC18BD}" type="datetimeFigureOut">
              <a:rPr lang="en-AU" smtClean="0"/>
              <a:t>27/11/2019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3AE417-B6E8-41A9-AF08-8D5E60E9EE8E}" type="slidenum">
              <a:rPr lang="en-AU" smtClean="0"/>
              <a:t>‹#›</a:t>
            </a:fld>
            <a:endParaRPr lang="en-AU"/>
          </a:p>
        </p:txBody>
      </p:sp>
    </p:spTree>
    <p:extLst>
      <p:ext uri="{BB962C8B-B14F-4D97-AF65-F5344CB8AC3E}">
        <p14:creationId xmlns:p14="http://schemas.microsoft.com/office/powerpoint/2010/main" val="1307464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4" cy="711207"/>
          </a:xfrm>
          <a:prstGeom prst="rect">
            <a:avLst/>
          </a:prstGeom>
        </p:spPr>
        <p:txBody>
          <a:bodyPr wrap="square" lIns="158267" tIns="158267" rIns="158267" bIns="158267">
            <a:spAutoFit/>
          </a:bodyPr>
          <a:lstStyle>
            <a:lvl1pPr marL="0" indent="0">
              <a:buNone/>
              <a:defRPr sz="2827">
                <a:solidFill>
                  <a:schemeClr val="accent5">
                    <a:lumMod val="50000"/>
                  </a:schemeClr>
                </a:solidFill>
                <a:latin typeface="Times New Roman" panose="02020603050405020304" pitchFamily="18" charset="0"/>
                <a:cs typeface="Times New Roman" panose="02020603050405020304" pitchFamily="18" charset="0"/>
              </a:defRPr>
            </a:lvl1pPr>
            <a:lvl2pPr marL="1454396" indent="-559383">
              <a:defRPr sz="2403">
                <a:latin typeface="Trebuchet MS" pitchFamily="34" charset="0"/>
              </a:defRPr>
            </a:lvl2pPr>
            <a:lvl3pPr marL="2013778" indent="-559383">
              <a:defRPr sz="2403">
                <a:latin typeface="Trebuchet MS" pitchFamily="34" charset="0"/>
              </a:defRPr>
            </a:lvl3pPr>
            <a:lvl4pPr marL="2629100" indent="-615321">
              <a:defRPr sz="2403">
                <a:latin typeface="Trebuchet MS" pitchFamily="34" charset="0"/>
              </a:defRPr>
            </a:lvl4pPr>
            <a:lvl5pPr marL="3076606" indent="-447507">
              <a:defRPr sz="240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4" y="6909161"/>
            <a:ext cx="14287867" cy="676014"/>
          </a:xfrm>
          <a:prstGeom prst="rect">
            <a:avLst/>
          </a:prstGeom>
          <a:noFill/>
        </p:spPr>
        <p:txBody>
          <a:bodyPr wrap="square" lIns="63307" tIns="63307" rIns="63307" bIns="63307" anchor="ctr" anchorCtr="0">
            <a:spAutoFit/>
          </a:bodyPr>
          <a:lstStyle>
            <a:lvl1pPr marL="0" indent="0" algn="ctr">
              <a:buNone/>
              <a:defRPr sz="3958"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542644"/>
            <a:ext cx="14291359" cy="676014"/>
          </a:xfrm>
          <a:prstGeom prst="rect">
            <a:avLst/>
          </a:prstGeom>
          <a:noFill/>
        </p:spPr>
        <p:txBody>
          <a:bodyPr wrap="square" lIns="63307" tIns="63307" rIns="63307" bIns="63307" anchor="ctr" anchorCtr="0">
            <a:spAutoFit/>
          </a:bodyPr>
          <a:lstStyle>
            <a:lvl1pPr marL="0" indent="0" algn="ctr">
              <a:buNone/>
              <a:defRPr sz="3958"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909161"/>
            <a:ext cx="14287683" cy="676014"/>
          </a:xfrm>
          <a:prstGeom prst="rect">
            <a:avLst/>
          </a:prstGeom>
          <a:noFill/>
        </p:spPr>
        <p:txBody>
          <a:bodyPr wrap="square" lIns="63307" tIns="63307" rIns="63307" bIns="63307" anchor="ctr" anchorCtr="0">
            <a:spAutoFit/>
          </a:bodyPr>
          <a:lstStyle>
            <a:lvl1pPr marL="0" indent="0" algn="ctr">
              <a:buNone/>
              <a:defRPr sz="3958"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585962"/>
            <a:ext cx="14287683" cy="711207"/>
          </a:xfrm>
          <a:prstGeom prst="rect">
            <a:avLst/>
          </a:prstGeom>
        </p:spPr>
        <p:txBody>
          <a:bodyPr wrap="square" lIns="158267" tIns="158267" rIns="158267" bIns="158267">
            <a:spAutoFit/>
          </a:bodyPr>
          <a:lstStyle>
            <a:lvl1pPr marL="0" indent="0">
              <a:buNone/>
              <a:defRPr sz="2827">
                <a:solidFill>
                  <a:schemeClr val="accent5">
                    <a:lumMod val="50000"/>
                  </a:schemeClr>
                </a:solidFill>
                <a:latin typeface="Times New Roman" panose="02020603050405020304" pitchFamily="18" charset="0"/>
                <a:cs typeface="Times New Roman" panose="02020603050405020304" pitchFamily="18" charset="0"/>
              </a:defRPr>
            </a:lvl1pPr>
            <a:lvl2pPr marL="1454396" indent="-559383">
              <a:defRPr sz="2403">
                <a:latin typeface="Trebuchet MS" pitchFamily="34" charset="0"/>
              </a:defRPr>
            </a:lvl2pPr>
            <a:lvl3pPr marL="2013778" indent="-559383">
              <a:defRPr sz="2403">
                <a:latin typeface="Trebuchet MS" pitchFamily="34" charset="0"/>
              </a:defRPr>
            </a:lvl3pPr>
            <a:lvl4pPr marL="2629100" indent="-615321">
              <a:defRPr sz="2403">
                <a:latin typeface="Trebuchet MS" pitchFamily="34" charset="0"/>
              </a:defRPr>
            </a:lvl4pPr>
            <a:lvl5pPr marL="3076606" indent="-447507">
              <a:defRPr sz="240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30" y="18565220"/>
            <a:ext cx="14283756" cy="676014"/>
          </a:xfrm>
          <a:prstGeom prst="rect">
            <a:avLst/>
          </a:prstGeom>
          <a:noFill/>
        </p:spPr>
        <p:txBody>
          <a:bodyPr wrap="square" lIns="63307" tIns="63307" rIns="63307" bIns="63307" anchor="ctr" anchorCtr="0">
            <a:spAutoFit/>
          </a:bodyPr>
          <a:lstStyle>
            <a:lvl1pPr marL="0" indent="0" algn="ctr">
              <a:buNone/>
              <a:defRPr sz="3958"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4" y="19296378"/>
            <a:ext cx="14289232" cy="711207"/>
          </a:xfrm>
          <a:prstGeom prst="rect">
            <a:avLst/>
          </a:prstGeom>
        </p:spPr>
        <p:txBody>
          <a:bodyPr wrap="square" lIns="158267" tIns="158267" rIns="158267" bIns="158267">
            <a:spAutoFit/>
          </a:bodyPr>
          <a:lstStyle>
            <a:lvl1pPr marL="0" indent="0">
              <a:buNone/>
              <a:defRPr sz="2827">
                <a:solidFill>
                  <a:schemeClr val="accent5">
                    <a:lumMod val="50000"/>
                  </a:schemeClr>
                </a:solidFill>
                <a:latin typeface="Times New Roman" panose="02020603050405020304" pitchFamily="18" charset="0"/>
                <a:cs typeface="Times New Roman" panose="02020603050405020304" pitchFamily="18" charset="0"/>
              </a:defRPr>
            </a:lvl1pPr>
            <a:lvl2pPr marL="1454396" indent="-559383">
              <a:defRPr sz="2403">
                <a:latin typeface="Trebuchet MS" pitchFamily="34" charset="0"/>
              </a:defRPr>
            </a:lvl2pPr>
            <a:lvl3pPr marL="2013778" indent="-559383">
              <a:defRPr sz="2403">
                <a:latin typeface="Trebuchet MS" pitchFamily="34" charset="0"/>
              </a:defRPr>
            </a:lvl3pPr>
            <a:lvl4pPr marL="2629100" indent="-615321">
              <a:defRPr sz="2403">
                <a:latin typeface="Trebuchet MS" pitchFamily="34" charset="0"/>
              </a:defRPr>
            </a:lvl4pPr>
            <a:lvl5pPr marL="3076606" indent="-447507">
              <a:defRPr sz="240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5" y="33453026"/>
            <a:ext cx="14276605" cy="676014"/>
          </a:xfrm>
          <a:prstGeom prst="rect">
            <a:avLst/>
          </a:prstGeom>
          <a:noFill/>
        </p:spPr>
        <p:txBody>
          <a:bodyPr wrap="square" lIns="63307" tIns="63307" rIns="63307" bIns="63307" anchor="ctr" anchorCtr="0">
            <a:spAutoFit/>
          </a:bodyPr>
          <a:lstStyle>
            <a:lvl1pPr marL="0" indent="0" algn="ctr">
              <a:buNone/>
              <a:defRPr sz="3958"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30" y="34204185"/>
            <a:ext cx="14283756" cy="711207"/>
          </a:xfrm>
          <a:prstGeom prst="rect">
            <a:avLst/>
          </a:prstGeom>
        </p:spPr>
        <p:txBody>
          <a:bodyPr wrap="square" lIns="158267" tIns="158267" rIns="158267" bIns="158267">
            <a:spAutoFit/>
          </a:bodyPr>
          <a:lstStyle>
            <a:lvl1pPr marL="0" indent="0">
              <a:buNone/>
              <a:defRPr sz="2827">
                <a:solidFill>
                  <a:schemeClr val="accent5">
                    <a:lumMod val="50000"/>
                  </a:schemeClr>
                </a:solidFill>
                <a:latin typeface="Times New Roman" panose="02020603050405020304" pitchFamily="18" charset="0"/>
                <a:cs typeface="Times New Roman" panose="02020603050405020304" pitchFamily="18" charset="0"/>
              </a:defRPr>
            </a:lvl1pPr>
            <a:lvl2pPr marL="1454396" indent="-559383">
              <a:defRPr sz="2403">
                <a:latin typeface="Trebuchet MS" pitchFamily="34" charset="0"/>
              </a:defRPr>
            </a:lvl2pPr>
            <a:lvl3pPr marL="2013778" indent="-559383">
              <a:defRPr sz="2403">
                <a:latin typeface="Trebuchet MS" pitchFamily="34" charset="0"/>
              </a:defRPr>
            </a:lvl3pPr>
            <a:lvl4pPr marL="2629100" indent="-615321">
              <a:defRPr sz="2403">
                <a:latin typeface="Trebuchet MS" pitchFamily="34" charset="0"/>
              </a:defRPr>
            </a:lvl4pPr>
            <a:lvl5pPr marL="3076606" indent="-447507">
              <a:defRPr sz="240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2" y="19275662"/>
            <a:ext cx="14300388" cy="711207"/>
          </a:xfrm>
          <a:prstGeom prst="rect">
            <a:avLst/>
          </a:prstGeom>
        </p:spPr>
        <p:txBody>
          <a:bodyPr wrap="square" lIns="158267" tIns="158267" rIns="158267" bIns="158267">
            <a:spAutoFit/>
          </a:bodyPr>
          <a:lstStyle>
            <a:lvl1pPr marL="0" indent="0">
              <a:buNone/>
              <a:defRPr sz="2827">
                <a:solidFill>
                  <a:schemeClr val="accent5">
                    <a:lumMod val="50000"/>
                  </a:schemeClr>
                </a:solidFill>
                <a:latin typeface="Times New Roman" panose="02020603050405020304" pitchFamily="18" charset="0"/>
                <a:cs typeface="Times New Roman" panose="02020603050405020304" pitchFamily="18" charset="0"/>
              </a:defRPr>
            </a:lvl1pPr>
            <a:lvl2pPr marL="1454396" indent="-559383">
              <a:defRPr sz="2403">
                <a:latin typeface="Trebuchet MS" pitchFamily="34" charset="0"/>
              </a:defRPr>
            </a:lvl2pPr>
            <a:lvl3pPr marL="2013778" indent="-559383">
              <a:defRPr sz="2403">
                <a:latin typeface="Trebuchet MS" pitchFamily="34" charset="0"/>
              </a:defRPr>
            </a:lvl3pPr>
            <a:lvl4pPr marL="2629100" indent="-615321">
              <a:defRPr sz="2403">
                <a:latin typeface="Trebuchet MS" pitchFamily="34" charset="0"/>
              </a:defRPr>
            </a:lvl4pPr>
            <a:lvl5pPr marL="3076606" indent="-447507">
              <a:defRPr sz="240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5025078"/>
            <a:ext cx="22093416" cy="1087558"/>
          </a:xfrm>
          <a:prstGeom prst="rect">
            <a:avLst/>
          </a:prstGeom>
        </p:spPr>
        <p:txBody>
          <a:bodyPr lIns="54681" tIns="27341" rIns="54681" bIns="27341">
            <a:normAutofit/>
          </a:bodyPr>
          <a:lstStyle>
            <a:lvl1pPr marL="0" indent="0" algn="ctr">
              <a:buFontTx/>
              <a:buNone/>
              <a:defRPr sz="6080">
                <a:solidFill>
                  <a:schemeClr val="accent5">
                    <a:lumMod val="50000"/>
                  </a:schemeClr>
                </a:solidFill>
                <a:latin typeface="+mj-lt"/>
              </a:defRPr>
            </a:lvl1pPr>
            <a:lvl2pPr>
              <a:buFontTx/>
              <a:buNone/>
              <a:defRPr sz="6080"/>
            </a:lvl2pPr>
            <a:lvl3pPr>
              <a:buFontTx/>
              <a:buNone/>
              <a:defRPr sz="6080"/>
            </a:lvl3pPr>
            <a:lvl4pPr>
              <a:buFontTx/>
              <a:buNone/>
              <a:defRPr sz="6080"/>
            </a:lvl4pPr>
            <a:lvl5pPr>
              <a:buFontTx/>
              <a:buNone/>
              <a:defRPr sz="608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3160691"/>
            <a:ext cx="22093416" cy="1864384"/>
          </a:xfrm>
          <a:prstGeom prst="rect">
            <a:avLst/>
          </a:prstGeom>
        </p:spPr>
        <p:txBody>
          <a:bodyPr lIns="54681" tIns="27341" rIns="54681" bIns="27341" anchor="t" anchorCtr="1">
            <a:normAutofit/>
          </a:bodyPr>
          <a:lstStyle>
            <a:lvl1pPr marL="0" indent="0" algn="ctr">
              <a:buFontTx/>
              <a:buNone/>
              <a:defRPr sz="9755">
                <a:solidFill>
                  <a:schemeClr val="accent5">
                    <a:lumMod val="50000"/>
                  </a:schemeClr>
                </a:solidFill>
                <a:latin typeface="+mj-lt"/>
              </a:defRPr>
            </a:lvl1pPr>
            <a:lvl2pPr>
              <a:buFontTx/>
              <a:buNone/>
              <a:defRPr sz="6080"/>
            </a:lvl2pPr>
            <a:lvl3pPr>
              <a:buFontTx/>
              <a:buNone/>
              <a:defRPr sz="6080"/>
            </a:lvl3pPr>
            <a:lvl4pPr>
              <a:buFontTx/>
              <a:buNone/>
              <a:defRPr sz="6080"/>
            </a:lvl4pPr>
            <a:lvl5pPr>
              <a:buFontTx/>
              <a:buNone/>
              <a:defRPr sz="608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92941"/>
            <a:ext cx="22093416" cy="2667750"/>
          </a:xfrm>
          <a:prstGeom prst="rect">
            <a:avLst/>
          </a:prstGeom>
        </p:spPr>
        <p:txBody>
          <a:bodyPr lIns="54681" tIns="27341" rIns="54681" bIns="27341" anchor="t" anchorCtr="1">
            <a:normAutofit/>
          </a:bodyPr>
          <a:lstStyle>
            <a:lvl1pPr marL="0" indent="0" algn="ctr">
              <a:buFontTx/>
              <a:buNone/>
              <a:defRPr sz="13996" b="1">
                <a:solidFill>
                  <a:schemeClr val="accent5">
                    <a:lumMod val="50000"/>
                  </a:schemeClr>
                </a:solidFill>
                <a:latin typeface="+mj-lt"/>
              </a:defRPr>
            </a:lvl1pPr>
            <a:lvl2pPr>
              <a:buFontTx/>
              <a:buNone/>
              <a:defRPr sz="6080"/>
            </a:lvl2pPr>
            <a:lvl3pPr>
              <a:buFontTx/>
              <a:buNone/>
              <a:defRPr sz="6080"/>
            </a:lvl3pPr>
            <a:lvl4pPr>
              <a:buFontTx/>
              <a:buNone/>
              <a:defRPr sz="6080"/>
            </a:lvl4pPr>
            <a:lvl5pPr>
              <a:buFontTx/>
              <a:buNone/>
              <a:defRPr sz="6080"/>
            </a:lvl5pPr>
          </a:lstStyle>
          <a:p>
            <a:pPr lvl="0"/>
            <a:r>
              <a:rPr lang="en-US" dirty="0"/>
              <a:t>Click here to add title</a:t>
            </a:r>
          </a:p>
        </p:txBody>
      </p:sp>
    </p:spTree>
    <p:extLst>
      <p:ext uri="{BB962C8B-B14F-4D97-AF65-F5344CB8AC3E}">
        <p14:creationId xmlns:p14="http://schemas.microsoft.com/office/powerpoint/2010/main" val="134230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AAC2E-9503-45BF-A964-F89D68DC18BD}" type="datetimeFigureOut">
              <a:rPr lang="en-AU" smtClean="0"/>
              <a:t>27/11/2019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3AE417-B6E8-41A9-AF08-8D5E60E9EE8E}" type="slidenum">
              <a:rPr lang="en-AU" smtClean="0"/>
              <a:t>‹#›</a:t>
            </a:fld>
            <a:endParaRPr lang="en-AU"/>
          </a:p>
        </p:txBody>
      </p:sp>
    </p:spTree>
    <p:extLst>
      <p:ext uri="{BB962C8B-B14F-4D97-AF65-F5344CB8AC3E}">
        <p14:creationId xmlns:p14="http://schemas.microsoft.com/office/powerpoint/2010/main" val="3253533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AAAC2E-9503-45BF-A964-F89D68DC18BD}" type="datetimeFigureOut">
              <a:rPr lang="en-AU" smtClean="0"/>
              <a:t>27/11/2019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3AE417-B6E8-41A9-AF08-8D5E60E9EE8E}" type="slidenum">
              <a:rPr lang="en-AU" smtClean="0"/>
              <a:t>‹#›</a:t>
            </a:fld>
            <a:endParaRPr lang="en-AU"/>
          </a:p>
        </p:txBody>
      </p:sp>
    </p:spTree>
    <p:extLst>
      <p:ext uri="{BB962C8B-B14F-4D97-AF65-F5344CB8AC3E}">
        <p14:creationId xmlns:p14="http://schemas.microsoft.com/office/powerpoint/2010/main" val="594475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AAAC2E-9503-45BF-A964-F89D68DC18BD}" type="datetimeFigureOut">
              <a:rPr lang="en-AU" smtClean="0"/>
              <a:t>27/11/2019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73AE417-B6E8-41A9-AF08-8D5E60E9EE8E}" type="slidenum">
              <a:rPr lang="en-AU" smtClean="0"/>
              <a:t>‹#›</a:t>
            </a:fld>
            <a:endParaRPr lang="en-AU"/>
          </a:p>
        </p:txBody>
      </p:sp>
    </p:spTree>
    <p:extLst>
      <p:ext uri="{BB962C8B-B14F-4D97-AF65-F5344CB8AC3E}">
        <p14:creationId xmlns:p14="http://schemas.microsoft.com/office/powerpoint/2010/main" val="3900948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AAAC2E-9503-45BF-A964-F89D68DC18BD}" type="datetimeFigureOut">
              <a:rPr lang="en-AU" smtClean="0"/>
              <a:t>27/11/2019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73AE417-B6E8-41A9-AF08-8D5E60E9EE8E}" type="slidenum">
              <a:rPr lang="en-AU" smtClean="0"/>
              <a:t>‹#›</a:t>
            </a:fld>
            <a:endParaRPr lang="en-AU"/>
          </a:p>
        </p:txBody>
      </p:sp>
    </p:spTree>
    <p:extLst>
      <p:ext uri="{BB962C8B-B14F-4D97-AF65-F5344CB8AC3E}">
        <p14:creationId xmlns:p14="http://schemas.microsoft.com/office/powerpoint/2010/main" val="63327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AAAC2E-9503-45BF-A964-F89D68DC18BD}" type="datetimeFigureOut">
              <a:rPr lang="en-AU" smtClean="0"/>
              <a:t>27/11/2019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73AE417-B6E8-41A9-AF08-8D5E60E9EE8E}" type="slidenum">
              <a:rPr lang="en-AU" smtClean="0"/>
              <a:t>‹#›</a:t>
            </a:fld>
            <a:endParaRPr lang="en-AU"/>
          </a:p>
        </p:txBody>
      </p:sp>
    </p:spTree>
    <p:extLst>
      <p:ext uri="{BB962C8B-B14F-4D97-AF65-F5344CB8AC3E}">
        <p14:creationId xmlns:p14="http://schemas.microsoft.com/office/powerpoint/2010/main" val="3120834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AAC2E-9503-45BF-A964-F89D68DC18BD}" type="datetimeFigureOut">
              <a:rPr lang="en-AU" smtClean="0"/>
              <a:t>27/11/2019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73AE417-B6E8-41A9-AF08-8D5E60E9EE8E}" type="slidenum">
              <a:rPr lang="en-AU" smtClean="0"/>
              <a:t>‹#›</a:t>
            </a:fld>
            <a:endParaRPr lang="en-AU"/>
          </a:p>
        </p:txBody>
      </p:sp>
    </p:spTree>
    <p:extLst>
      <p:ext uri="{BB962C8B-B14F-4D97-AF65-F5344CB8AC3E}">
        <p14:creationId xmlns:p14="http://schemas.microsoft.com/office/powerpoint/2010/main" val="38805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16AAAC2E-9503-45BF-A964-F89D68DC18BD}" type="datetimeFigureOut">
              <a:rPr lang="en-AU" smtClean="0"/>
              <a:t>27/11/2019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73AE417-B6E8-41A9-AF08-8D5E60E9EE8E}" type="slidenum">
              <a:rPr lang="en-AU" smtClean="0"/>
              <a:t>‹#›</a:t>
            </a:fld>
            <a:endParaRPr lang="en-AU"/>
          </a:p>
        </p:txBody>
      </p:sp>
    </p:spTree>
    <p:extLst>
      <p:ext uri="{BB962C8B-B14F-4D97-AF65-F5344CB8AC3E}">
        <p14:creationId xmlns:p14="http://schemas.microsoft.com/office/powerpoint/2010/main" val="2044654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16AAAC2E-9503-45BF-A964-F89D68DC18BD}" type="datetimeFigureOut">
              <a:rPr lang="en-AU" smtClean="0"/>
              <a:t>27/11/2019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73AE417-B6E8-41A9-AF08-8D5E60E9EE8E}" type="slidenum">
              <a:rPr lang="en-AU" smtClean="0"/>
              <a:t>‹#›</a:t>
            </a:fld>
            <a:endParaRPr lang="en-AU"/>
          </a:p>
        </p:txBody>
      </p:sp>
    </p:spTree>
    <p:extLst>
      <p:ext uri="{BB962C8B-B14F-4D97-AF65-F5344CB8AC3E}">
        <p14:creationId xmlns:p14="http://schemas.microsoft.com/office/powerpoint/2010/main" val="1515313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16AAAC2E-9503-45BF-A964-F89D68DC18BD}" type="datetimeFigureOut">
              <a:rPr lang="en-AU" smtClean="0"/>
              <a:t>27/11/2019</a:t>
            </a:fld>
            <a:endParaRPr lang="en-AU"/>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473AE417-B6E8-41A9-AF08-8D5E60E9EE8E}" type="slidenum">
              <a:rPr lang="en-AU" smtClean="0"/>
              <a:t>‹#›</a:t>
            </a:fld>
            <a:endParaRPr lang="en-AU"/>
          </a:p>
        </p:txBody>
      </p:sp>
    </p:spTree>
    <p:extLst>
      <p:ext uri="{BB962C8B-B14F-4D97-AF65-F5344CB8AC3E}">
        <p14:creationId xmlns:p14="http://schemas.microsoft.com/office/powerpoint/2010/main" val="245700619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 Placeholder 231"/>
          <p:cNvSpPr>
            <a:spLocks noGrp="1"/>
          </p:cNvSpPr>
          <p:nvPr>
            <p:ph type="body" sz="quarter" idx="10"/>
          </p:nvPr>
        </p:nvSpPr>
        <p:spPr>
          <a:xfrm>
            <a:off x="762385" y="5842788"/>
            <a:ext cx="13970498" cy="11058334"/>
          </a:xfrm>
          <a:solidFill>
            <a:schemeClr val="accent5">
              <a:lumMod val="20000"/>
              <a:lumOff val="80000"/>
            </a:schemeClr>
          </a:solidFill>
        </p:spPr>
        <p:txBody>
          <a:bodyPr/>
          <a:lstStyle/>
          <a:p>
            <a:pPr marL="457200" indent="-457200" algn="just">
              <a:buFont typeface="Wingdings" panose="05000000000000000000" pitchFamily="2" charset="2"/>
              <a:buChar char="q"/>
            </a:pPr>
            <a:r>
              <a:rPr lang="en-US" sz="3110" b="1" dirty="0">
                <a:latin typeface="+mn-lt"/>
              </a:rPr>
              <a:t>Problem: </a:t>
            </a:r>
            <a:r>
              <a:rPr lang="en-US" sz="3110" dirty="0">
                <a:latin typeface="+mn-lt"/>
              </a:rPr>
              <a:t>With the continuous increase of the numbers of vehicles on the road, road traffic accidents now significantly contribute to injuries and become the leading cause of death [1]. Therefore, safety on the road is a significant factor directly affecting the human life. The manual systems for road safety are inefficient, very time consuming and prone to error. Automated systems face many challenges in detecting all road safety objects accurately and accurately measuring the distance between these objects [2]. </a:t>
            </a:r>
          </a:p>
          <a:p>
            <a:pPr marL="457200" indent="-457200" algn="just">
              <a:buFont typeface="Wingdings" panose="05000000000000000000" pitchFamily="2" charset="2"/>
              <a:buChar char="q"/>
            </a:pPr>
            <a:r>
              <a:rPr lang="en-US" sz="3110" b="1" dirty="0">
                <a:latin typeface="+mn-lt"/>
              </a:rPr>
              <a:t>What is Proposed: </a:t>
            </a:r>
            <a:r>
              <a:rPr lang="en-US" sz="3110" dirty="0">
                <a:latin typeface="+mn-lt"/>
              </a:rPr>
              <a:t>In this research, an automatic system to assess road safety is developed that will improve road safety and reduce fatalities on the roads. A novel technique </a:t>
            </a:r>
            <a:r>
              <a:rPr lang="en-US" sz="3110" dirty="0"/>
              <a:t>based on Fully Convolutional Network (FCN) </a:t>
            </a:r>
            <a:r>
              <a:rPr lang="en-US" sz="3110" dirty="0">
                <a:latin typeface="+mn-lt"/>
              </a:rPr>
              <a:t>is proposed for automatic detection, segmentation and classification of roadside video data in order to assess important attributes pertaining to road safety. </a:t>
            </a:r>
          </a:p>
          <a:p>
            <a:pPr marL="457200" indent="-457200" algn="just">
              <a:buFont typeface="Wingdings" panose="05000000000000000000" pitchFamily="2" charset="2"/>
              <a:buChar char="q"/>
            </a:pPr>
            <a:r>
              <a:rPr lang="en-US" sz="3110" b="1" dirty="0">
                <a:latin typeface="+mn-lt"/>
              </a:rPr>
              <a:t>Aim: </a:t>
            </a:r>
            <a:r>
              <a:rPr lang="en-US" sz="3110" dirty="0">
                <a:latin typeface="+mn-lt"/>
              </a:rPr>
              <a:t>The main aim is to learn and analyze Australian Road Assessment Program (</a:t>
            </a:r>
            <a:r>
              <a:rPr lang="en-US" sz="3110" dirty="0" err="1">
                <a:latin typeface="+mn-lt"/>
              </a:rPr>
              <a:t>AusRAP</a:t>
            </a:r>
            <a:r>
              <a:rPr lang="en-US" sz="3110" dirty="0">
                <a:latin typeface="+mn-lt"/>
              </a:rPr>
              <a:t>) attributes obtained from digital video recordings.</a:t>
            </a:r>
            <a:endParaRPr lang="en-US" sz="3110" dirty="0">
              <a:highlight>
                <a:srgbClr val="FFFF00"/>
              </a:highlight>
              <a:latin typeface="+mn-lt"/>
            </a:endParaRPr>
          </a:p>
          <a:p>
            <a:pPr marL="457200" indent="-457200" algn="just">
              <a:buFont typeface="Wingdings" panose="05000000000000000000" pitchFamily="2" charset="2"/>
              <a:buChar char="q"/>
            </a:pPr>
            <a:r>
              <a:rPr lang="en-US" sz="3110" b="1" dirty="0">
                <a:latin typeface="+mn-lt"/>
              </a:rPr>
              <a:t>Proposed Technique: </a:t>
            </a:r>
            <a:r>
              <a:rPr lang="en-US" sz="3110" dirty="0">
                <a:latin typeface="+mn-lt"/>
              </a:rPr>
              <a:t>The proposed technique takes video frames as input, extracts features through convolutional layer and learns them to classify in fully connected layer. The proposed technique is optimized using multiple image sizes and training epochs. </a:t>
            </a:r>
          </a:p>
          <a:p>
            <a:pPr marL="457200" indent="-457200" algn="just">
              <a:buFont typeface="Wingdings" panose="05000000000000000000" pitchFamily="2" charset="2"/>
              <a:buChar char="q"/>
            </a:pPr>
            <a:r>
              <a:rPr lang="en-US" sz="3110" b="1" dirty="0">
                <a:latin typeface="+mn-lt"/>
              </a:rPr>
              <a:t>Data Preparation: </a:t>
            </a:r>
            <a:r>
              <a:rPr lang="en-US" sz="3110" dirty="0">
                <a:latin typeface="+mn-lt"/>
              </a:rPr>
              <a:t>The 411 images obtained from roadside video data provided by the Department of Transport and Main Roads (DTMR), Queensland, Australia have been used to analyze the proposed technique. </a:t>
            </a:r>
            <a:endParaRPr lang="en-AU" sz="3110" dirty="0">
              <a:latin typeface="+mn-lt"/>
            </a:endParaRPr>
          </a:p>
        </p:txBody>
      </p:sp>
      <p:sp>
        <p:nvSpPr>
          <p:cNvPr id="233" name="Text Placeholder 232"/>
          <p:cNvSpPr>
            <a:spLocks noGrp="1"/>
          </p:cNvSpPr>
          <p:nvPr>
            <p:ph type="body" sz="quarter" idx="11"/>
          </p:nvPr>
        </p:nvSpPr>
        <p:spPr>
          <a:xfrm>
            <a:off x="641734" y="4916438"/>
            <a:ext cx="14279993" cy="676014"/>
          </a:xfrm>
        </p:spPr>
        <p:txBody>
          <a:bodyPr/>
          <a:lstStyle/>
          <a:p>
            <a:r>
              <a:rPr lang="en-US" dirty="0">
                <a:cs typeface="Times New Roman" panose="02020603050405020304" pitchFamily="18" charset="0"/>
              </a:rPr>
              <a:t>INTRODUCTION</a:t>
            </a:r>
          </a:p>
        </p:txBody>
      </p:sp>
      <p:sp>
        <p:nvSpPr>
          <p:cNvPr id="236" name="Text Placeholder 235"/>
          <p:cNvSpPr>
            <a:spLocks noGrp="1"/>
          </p:cNvSpPr>
          <p:nvPr>
            <p:ph type="body" sz="quarter" idx="20"/>
          </p:nvPr>
        </p:nvSpPr>
        <p:spPr>
          <a:xfrm>
            <a:off x="605892" y="17275306"/>
            <a:ext cx="14283483" cy="676014"/>
          </a:xfrm>
        </p:spPr>
        <p:txBody>
          <a:bodyPr/>
          <a:lstStyle/>
          <a:p>
            <a:r>
              <a:rPr lang="en-US" dirty="0"/>
              <a:t>PROPOSED METHODOLOGY</a:t>
            </a:r>
          </a:p>
        </p:txBody>
      </p:sp>
      <p:sp>
        <p:nvSpPr>
          <p:cNvPr id="120" name="Text Placeholder 236"/>
          <p:cNvSpPr>
            <a:spLocks noGrp="1"/>
          </p:cNvSpPr>
          <p:nvPr>
            <p:ph type="body" sz="quarter" idx="26"/>
          </p:nvPr>
        </p:nvSpPr>
        <p:spPr>
          <a:xfrm>
            <a:off x="15099774" y="25863375"/>
            <a:ext cx="14279809" cy="868109"/>
          </a:xfrm>
        </p:spPr>
        <p:txBody>
          <a:bodyPr/>
          <a:lstStyle/>
          <a:p>
            <a:pPr algn="ctr"/>
            <a:r>
              <a:rPr lang="en-US" sz="3960" b="1" u="sng" dirty="0">
                <a:latin typeface="+mn-lt"/>
              </a:rPr>
              <a:t>DISCUSSION &amp; CONCLUSION</a:t>
            </a:r>
          </a:p>
        </p:txBody>
      </p:sp>
      <p:sp>
        <p:nvSpPr>
          <p:cNvPr id="121" name="Text Placeholder 237"/>
          <p:cNvSpPr>
            <a:spLocks noGrp="1"/>
          </p:cNvSpPr>
          <p:nvPr>
            <p:ph type="body" sz="quarter" idx="28"/>
          </p:nvPr>
        </p:nvSpPr>
        <p:spPr>
          <a:xfrm>
            <a:off x="15387678" y="26574772"/>
            <a:ext cx="14092306" cy="14883677"/>
          </a:xfrm>
        </p:spPr>
        <p:txBody>
          <a:bodyPr/>
          <a:lstStyle/>
          <a:p>
            <a:pPr marL="457200" indent="-457200" algn="just">
              <a:buFont typeface="Wingdings" panose="05000000000000000000" pitchFamily="2" charset="2"/>
              <a:buChar char="q"/>
            </a:pPr>
            <a:r>
              <a:rPr lang="en-US" sz="3111" dirty="0">
                <a:latin typeface="+mn-lt"/>
              </a:rPr>
              <a:t>The experimental results show promising prediction accuracy for many </a:t>
            </a:r>
            <a:r>
              <a:rPr lang="en-US" sz="3111" dirty="0" err="1">
                <a:latin typeface="+mn-lt"/>
              </a:rPr>
              <a:t>AusRAP</a:t>
            </a:r>
            <a:r>
              <a:rPr lang="en-US" sz="3111" dirty="0">
                <a:latin typeface="+mn-lt"/>
              </a:rPr>
              <a:t> attributes even though some attributes classified as unlabeled.</a:t>
            </a:r>
          </a:p>
          <a:p>
            <a:pPr marL="457200" indent="-457200" algn="just">
              <a:buFont typeface="Wingdings" panose="05000000000000000000" pitchFamily="2" charset="2"/>
              <a:buChar char="q"/>
            </a:pPr>
            <a:r>
              <a:rPr lang="en-AU" sz="3111" dirty="0">
                <a:latin typeface="+mn-lt"/>
              </a:rPr>
              <a:t>We have noted that some areas where the proposed approach struggles are with lane lines and pedestrian crossings. Figure 3 presents an example, where the approach is conflicted on whether the pedestrian crossings are lane lines (blue) or pedestrian crossings (green) and concrete barriers are median concrete (blue) or concrete barriers (green).</a:t>
            </a:r>
          </a:p>
          <a:p>
            <a:pPr algn="just"/>
            <a:endParaRPr lang="en-AU" sz="3111" dirty="0">
              <a:latin typeface="+mn-lt"/>
            </a:endParaRPr>
          </a:p>
          <a:p>
            <a:pPr algn="just"/>
            <a:endParaRPr lang="en-US" sz="3111" dirty="0">
              <a:latin typeface="+mn-lt"/>
            </a:endParaRPr>
          </a:p>
          <a:p>
            <a:pPr algn="just"/>
            <a:endParaRPr lang="en-US" sz="3111" dirty="0">
              <a:latin typeface="+mn-lt"/>
            </a:endParaRPr>
          </a:p>
          <a:p>
            <a:pPr marL="457200" indent="-457200" algn="just">
              <a:buFont typeface="Wingdings" panose="05000000000000000000" pitchFamily="2" charset="2"/>
              <a:buChar char="q"/>
            </a:pPr>
            <a:r>
              <a:rPr lang="en-US" sz="3111" dirty="0">
                <a:latin typeface="+mn-lt"/>
              </a:rPr>
              <a:t>We expect that accuracy of other attributes will increase as we get the balanced data for training. Moreover, it was seen that the pixel size of the input images and the number of iterations used to train the proposed model have a big influence on the majority prediction counts. </a:t>
            </a:r>
          </a:p>
          <a:p>
            <a:pPr marL="457200" indent="-457200" algn="just">
              <a:buFont typeface="Wingdings" panose="05000000000000000000" pitchFamily="2" charset="2"/>
              <a:buChar char="q"/>
            </a:pPr>
            <a:r>
              <a:rPr lang="en-US" sz="3111" dirty="0">
                <a:latin typeface="+mn-lt"/>
              </a:rPr>
              <a:t>In our future work, we will extend samples for attributes with low accuracy and create a balanced training data and further investigate the selection of number of iterations/epochs, input image pixel sizes and convolutional parameters to train our model.</a:t>
            </a:r>
            <a:endParaRPr lang="en-AU" sz="3111" dirty="0">
              <a:latin typeface="+mn-lt"/>
            </a:endParaRPr>
          </a:p>
          <a:p>
            <a:pPr algn="just"/>
            <a:endParaRPr lang="en-AU" sz="3111" dirty="0">
              <a:latin typeface="+mn-lt"/>
            </a:endParaRPr>
          </a:p>
          <a:p>
            <a:pPr algn="just"/>
            <a:endParaRPr lang="en-AU" sz="3111" dirty="0">
              <a:latin typeface="+mn-lt"/>
              <a:ea typeface="Tahoma" panose="020B0604030504040204" pitchFamily="34" charset="0"/>
              <a:cs typeface="Tahoma" panose="020B0604030504040204" pitchFamily="34" charset="0"/>
            </a:endParaRPr>
          </a:p>
          <a:p>
            <a:pPr algn="just"/>
            <a:endParaRPr lang="en-AU" sz="3111" dirty="0">
              <a:latin typeface="+mn-lt"/>
              <a:ea typeface="Tahoma" panose="020B0604030504040204" pitchFamily="34" charset="0"/>
              <a:cs typeface="Tahoma" panose="020B0604030504040204" pitchFamily="34" charset="0"/>
            </a:endParaRPr>
          </a:p>
          <a:p>
            <a:pPr algn="just"/>
            <a:endParaRPr lang="en-AU" sz="3111" dirty="0">
              <a:latin typeface="+mn-lt"/>
              <a:ea typeface="Tahoma" panose="020B0604030504040204" pitchFamily="34" charset="0"/>
              <a:cs typeface="Tahoma" panose="020B0604030504040204" pitchFamily="34" charset="0"/>
            </a:endParaRPr>
          </a:p>
          <a:p>
            <a:pPr algn="just"/>
            <a:endParaRPr lang="en-AU" sz="3111" dirty="0">
              <a:latin typeface="+mn-lt"/>
              <a:ea typeface="Tahoma" panose="020B0604030504040204" pitchFamily="34" charset="0"/>
              <a:cs typeface="Tahoma" panose="020B0604030504040204" pitchFamily="34" charset="0"/>
            </a:endParaRPr>
          </a:p>
        </p:txBody>
      </p:sp>
      <p:sp>
        <p:nvSpPr>
          <p:cNvPr id="239" name="Text Placeholder 238"/>
          <p:cNvSpPr>
            <a:spLocks noGrp="1"/>
          </p:cNvSpPr>
          <p:nvPr>
            <p:ph type="body" sz="quarter" idx="29"/>
          </p:nvPr>
        </p:nvSpPr>
        <p:spPr>
          <a:xfrm>
            <a:off x="15473191" y="38557086"/>
            <a:ext cx="14275885" cy="676014"/>
          </a:xfrm>
        </p:spPr>
        <p:txBody>
          <a:bodyPr/>
          <a:lstStyle/>
          <a:p>
            <a:r>
              <a:rPr lang="en-US" dirty="0"/>
              <a:t>REFERENCES</a:t>
            </a:r>
          </a:p>
        </p:txBody>
      </p:sp>
      <p:sp>
        <p:nvSpPr>
          <p:cNvPr id="240" name="Text Placeholder 239"/>
          <p:cNvSpPr>
            <a:spLocks noGrp="1"/>
          </p:cNvSpPr>
          <p:nvPr>
            <p:ph type="body" sz="quarter" idx="30"/>
          </p:nvPr>
        </p:nvSpPr>
        <p:spPr>
          <a:xfrm>
            <a:off x="15437010" y="39336901"/>
            <a:ext cx="14312066" cy="2896613"/>
          </a:xfrm>
        </p:spPr>
        <p:txBody>
          <a:bodyPr/>
          <a:lstStyle/>
          <a:p>
            <a:pPr lvl="0" algn="just"/>
            <a:r>
              <a:rPr lang="en-US" sz="3110" dirty="0">
                <a:latin typeface="+mn-lt"/>
              </a:rPr>
              <a:t>[1] WHO. “Road traffic injuries.” who.int. https://www.who.int/news-room/fact-sheets/detail/road-traffic-injuries. (accessed Feb. 25, 2019).</a:t>
            </a:r>
          </a:p>
          <a:p>
            <a:pPr lvl="0" algn="just"/>
            <a:r>
              <a:rPr lang="en-US" sz="3110" dirty="0">
                <a:latin typeface="+mn-lt"/>
              </a:rPr>
              <a:t>[2] Z. Jan, B. Verma, J. </a:t>
            </a:r>
            <a:r>
              <a:rPr lang="en-US" sz="3110" dirty="0" err="1">
                <a:latin typeface="+mn-lt"/>
              </a:rPr>
              <a:t>Affum</a:t>
            </a:r>
            <a:r>
              <a:rPr lang="en-US" sz="3110" dirty="0">
                <a:latin typeface="+mn-lt"/>
              </a:rPr>
              <a:t>, S. </a:t>
            </a:r>
            <a:r>
              <a:rPr lang="en-US" sz="3110" dirty="0" err="1">
                <a:latin typeface="+mn-lt"/>
              </a:rPr>
              <a:t>Atabak</a:t>
            </a:r>
            <a:r>
              <a:rPr lang="en-US" sz="3110" dirty="0">
                <a:latin typeface="+mn-lt"/>
              </a:rPr>
              <a:t>, and L. Moir, “A convolutional neural network based deep learning technique for identifying road attributes,” in </a:t>
            </a:r>
            <a:r>
              <a:rPr lang="en-US" sz="3110" i="1" dirty="0">
                <a:latin typeface="+mn-lt"/>
              </a:rPr>
              <a:t>Proc. International Conf. Image and Vision Computing (IVCNZ)</a:t>
            </a:r>
            <a:r>
              <a:rPr lang="en-US" sz="3110" dirty="0">
                <a:latin typeface="+mn-lt"/>
              </a:rPr>
              <a:t>, Auckland, New Zealand, Nov. 19-21, 2018.</a:t>
            </a:r>
            <a:endParaRPr lang="en-AU" sz="3110" dirty="0">
              <a:latin typeface="+mn-lt"/>
            </a:endParaRPr>
          </a:p>
        </p:txBody>
      </p:sp>
      <p:sp>
        <p:nvSpPr>
          <p:cNvPr id="244" name="Text Placeholder 243"/>
          <p:cNvSpPr>
            <a:spLocks noGrp="1"/>
          </p:cNvSpPr>
          <p:nvPr>
            <p:ph type="body" sz="quarter" idx="96"/>
          </p:nvPr>
        </p:nvSpPr>
        <p:spPr>
          <a:xfrm>
            <a:off x="629220" y="17951320"/>
            <a:ext cx="14292507" cy="3823067"/>
          </a:xfrm>
        </p:spPr>
        <p:txBody>
          <a:bodyPr/>
          <a:lstStyle/>
          <a:p>
            <a:r>
              <a:rPr lang="en-AU" sz="3110" dirty="0">
                <a:latin typeface="+mn-lt"/>
              </a:rPr>
              <a:t>The proposed methodology consists of two major parts. </a:t>
            </a:r>
          </a:p>
          <a:p>
            <a:pPr marL="457200" indent="-457200" algn="just">
              <a:buFont typeface="Wingdings" panose="05000000000000000000" pitchFamily="2" charset="2"/>
              <a:buChar char="q"/>
            </a:pPr>
            <a:r>
              <a:rPr lang="en-AU" sz="3110" b="1" dirty="0">
                <a:latin typeface="+mn-lt"/>
              </a:rPr>
              <a:t>The first part</a:t>
            </a:r>
            <a:r>
              <a:rPr lang="en-AU" sz="3110" dirty="0">
                <a:latin typeface="+mn-lt"/>
              </a:rPr>
              <a:t> is to develop a </a:t>
            </a:r>
            <a:r>
              <a:rPr lang="en-US" sz="3110" dirty="0">
                <a:latin typeface="+mn-lt"/>
              </a:rPr>
              <a:t>technique which can learn and identify concerned </a:t>
            </a:r>
            <a:r>
              <a:rPr lang="en-US" sz="3110" dirty="0" err="1">
                <a:latin typeface="+mn-lt"/>
              </a:rPr>
              <a:t>AusRAP</a:t>
            </a:r>
            <a:r>
              <a:rPr lang="en-US" sz="3110" dirty="0">
                <a:latin typeface="+mn-lt"/>
              </a:rPr>
              <a:t> attributes. </a:t>
            </a:r>
            <a:r>
              <a:rPr lang="en-AU" sz="3110" dirty="0">
                <a:latin typeface="+mn-lt"/>
              </a:rPr>
              <a:t>Therefore, this part is focused on development of an appropriate segmentation and classification technique</a:t>
            </a:r>
            <a:endParaRPr lang="en-US" sz="3110" dirty="0">
              <a:latin typeface="+mn-lt"/>
            </a:endParaRPr>
          </a:p>
          <a:p>
            <a:pPr marL="457200" indent="-457200">
              <a:buFont typeface="Wingdings" panose="05000000000000000000" pitchFamily="2" charset="2"/>
              <a:buChar char="q"/>
            </a:pPr>
            <a:r>
              <a:rPr lang="en-AU" sz="3110" b="1" dirty="0">
                <a:latin typeface="+mn-lt"/>
              </a:rPr>
              <a:t>The second part</a:t>
            </a:r>
            <a:r>
              <a:rPr lang="en-AU" sz="3110" dirty="0">
                <a:latin typeface="+mn-lt"/>
              </a:rPr>
              <a:t> is to evaluate the proposed technique</a:t>
            </a:r>
            <a:r>
              <a:rPr lang="en-US" sz="3110" dirty="0">
                <a:latin typeface="+mn-lt"/>
              </a:rPr>
              <a:t> on DTMR videos</a:t>
            </a:r>
            <a:r>
              <a:rPr lang="en-AU" sz="3110" dirty="0">
                <a:latin typeface="+mn-lt"/>
              </a:rPr>
              <a:t> to detect all road attributes.</a:t>
            </a:r>
            <a:r>
              <a:rPr lang="en-US" sz="3110" dirty="0">
                <a:latin typeface="+mn-lt"/>
              </a:rPr>
              <a:t> </a:t>
            </a:r>
          </a:p>
        </p:txBody>
      </p:sp>
      <p:sp>
        <p:nvSpPr>
          <p:cNvPr id="281" name="Text Placeholder 280"/>
          <p:cNvSpPr>
            <a:spLocks noGrp="1"/>
          </p:cNvSpPr>
          <p:nvPr>
            <p:ph type="body" sz="quarter" idx="150"/>
          </p:nvPr>
        </p:nvSpPr>
        <p:spPr>
          <a:xfrm>
            <a:off x="-1" y="2241500"/>
            <a:ext cx="30275213" cy="1792059"/>
          </a:xfrm>
          <a:solidFill>
            <a:schemeClr val="accent5">
              <a:lumMod val="50000"/>
            </a:schemeClr>
          </a:solidFill>
        </p:spPr>
        <p:txBody>
          <a:bodyPr>
            <a:normAutofit/>
          </a:bodyPr>
          <a:lstStyle/>
          <a:p>
            <a:pPr>
              <a:lnSpc>
                <a:spcPct val="120000"/>
              </a:lnSpc>
              <a:spcBef>
                <a:spcPts val="0"/>
              </a:spcBef>
            </a:pPr>
            <a:r>
              <a:rPr lang="en-US" sz="4000" dirty="0">
                <a:solidFill>
                  <a:schemeClr val="bg1"/>
                </a:solidFill>
              </a:rPr>
              <a:t>Center for Intelligent Systems, School of Engineering and Technology, Central Queensland University, Brisbane, Australia</a:t>
            </a:r>
          </a:p>
          <a:p>
            <a:pPr>
              <a:lnSpc>
                <a:spcPct val="120000"/>
              </a:lnSpc>
              <a:spcBef>
                <a:spcPts val="0"/>
              </a:spcBef>
            </a:pPr>
            <a:r>
              <a:rPr lang="en-US" sz="4000" u="sng" dirty="0">
                <a:solidFill>
                  <a:schemeClr val="bg1"/>
                </a:solidFill>
              </a:rPr>
              <a:t>p.thihagodagamage@cqu.edu.au</a:t>
            </a:r>
          </a:p>
          <a:p>
            <a:pPr>
              <a:lnSpc>
                <a:spcPct val="120000"/>
              </a:lnSpc>
              <a:spcBef>
                <a:spcPts val="0"/>
              </a:spcBef>
            </a:pPr>
            <a:endParaRPr lang="en-US" sz="5091" dirty="0"/>
          </a:p>
        </p:txBody>
      </p:sp>
      <p:sp>
        <p:nvSpPr>
          <p:cNvPr id="283" name="Text Placeholder 282"/>
          <p:cNvSpPr>
            <a:spLocks noGrp="1"/>
          </p:cNvSpPr>
          <p:nvPr>
            <p:ph type="body" sz="quarter" idx="153"/>
          </p:nvPr>
        </p:nvSpPr>
        <p:spPr>
          <a:xfrm>
            <a:off x="8343" y="276447"/>
            <a:ext cx="30266870" cy="1329768"/>
          </a:xfrm>
          <a:solidFill>
            <a:schemeClr val="accent5">
              <a:lumMod val="50000"/>
            </a:schemeClr>
          </a:solidFill>
        </p:spPr>
        <p:txBody>
          <a:bodyPr anchor="ctr">
            <a:normAutofit/>
          </a:bodyPr>
          <a:lstStyle/>
          <a:p>
            <a:r>
              <a:rPr lang="en-US" sz="6600" dirty="0">
                <a:solidFill>
                  <a:schemeClr val="bg1"/>
                </a:solidFill>
              </a:rPr>
              <a:t>Learning and Analysis of </a:t>
            </a:r>
            <a:r>
              <a:rPr lang="en-US" sz="6600" dirty="0" err="1">
                <a:solidFill>
                  <a:schemeClr val="bg1"/>
                </a:solidFill>
              </a:rPr>
              <a:t>AusRAP</a:t>
            </a:r>
            <a:r>
              <a:rPr lang="en-US" sz="6600" dirty="0">
                <a:solidFill>
                  <a:schemeClr val="bg1"/>
                </a:solidFill>
              </a:rPr>
              <a:t> Attributes from Digital Video Recording for Road Safety</a:t>
            </a:r>
          </a:p>
        </p:txBody>
      </p:sp>
      <p:sp>
        <p:nvSpPr>
          <p:cNvPr id="282" name="Text Placeholder 281"/>
          <p:cNvSpPr>
            <a:spLocks noGrp="1"/>
          </p:cNvSpPr>
          <p:nvPr>
            <p:ph type="body" sz="quarter" idx="151"/>
          </p:nvPr>
        </p:nvSpPr>
        <p:spPr>
          <a:xfrm>
            <a:off x="-1" y="1464303"/>
            <a:ext cx="30275214" cy="949604"/>
          </a:xfrm>
          <a:solidFill>
            <a:schemeClr val="accent5">
              <a:lumMod val="50000"/>
            </a:schemeClr>
          </a:solidFill>
        </p:spPr>
        <p:txBody>
          <a:bodyPr>
            <a:noAutofit/>
          </a:bodyPr>
          <a:lstStyle/>
          <a:p>
            <a:r>
              <a:rPr lang="en-US" sz="5400" dirty="0">
                <a:solidFill>
                  <a:schemeClr val="bg1"/>
                </a:solidFill>
              </a:rPr>
              <a:t>Pubudu Sanjeewani Thihagoda Gamage and Brijesh Verma</a:t>
            </a:r>
          </a:p>
        </p:txBody>
      </p:sp>
      <p:cxnSp>
        <p:nvCxnSpPr>
          <p:cNvPr id="16" name="Straight Connector 15"/>
          <p:cNvCxnSpPr/>
          <p:nvPr/>
        </p:nvCxnSpPr>
        <p:spPr bwMode="auto">
          <a:xfrm flipH="1">
            <a:off x="14955620" y="5770517"/>
            <a:ext cx="230728" cy="36781200"/>
          </a:xfrm>
          <a:prstGeom prst="line">
            <a:avLst/>
          </a:prstGeom>
          <a:solidFill>
            <a:srgbClr val="00B8FF"/>
          </a:solidFill>
          <a:ln w="9525" cap="flat" cmpd="sng" algn="ctr">
            <a:solidFill>
              <a:schemeClr val="accent1">
                <a:lumMod val="75000"/>
              </a:schemeClr>
            </a:solidFill>
            <a:prstDash val="solid"/>
            <a:round/>
            <a:headEnd type="none" w="med" len="med"/>
            <a:tailEnd type="none" w="med" len="med"/>
          </a:ln>
          <a:effectLst/>
        </p:spPr>
      </p:cxnSp>
      <p:sp>
        <p:nvSpPr>
          <p:cNvPr id="247" name="TextBox 246"/>
          <p:cNvSpPr txBox="1"/>
          <p:nvPr/>
        </p:nvSpPr>
        <p:spPr>
          <a:xfrm>
            <a:off x="4242187" y="34355176"/>
            <a:ext cx="7130991" cy="527517"/>
          </a:xfrm>
          <a:prstGeom prst="rect">
            <a:avLst/>
          </a:prstGeom>
          <a:noFill/>
        </p:spPr>
        <p:txBody>
          <a:bodyPr wrap="none" rtlCol="0">
            <a:spAutoFit/>
          </a:bodyPr>
          <a:lstStyle/>
          <a:p>
            <a:r>
              <a:rPr lang="en-AU" sz="2828" b="1" dirty="0">
                <a:cs typeface="Times New Roman" panose="02020603050405020304" pitchFamily="18" charset="0"/>
              </a:rPr>
              <a:t>Figure 1: </a:t>
            </a:r>
            <a:r>
              <a:rPr lang="en-AU" sz="2828" dirty="0">
                <a:cs typeface="Times New Roman" panose="02020603050405020304" pitchFamily="18" charset="0"/>
              </a:rPr>
              <a:t>Framework of the proposed approach</a:t>
            </a:r>
          </a:p>
        </p:txBody>
      </p:sp>
      <p:sp>
        <p:nvSpPr>
          <p:cNvPr id="133" name="TextBox 132"/>
          <p:cNvSpPr txBox="1"/>
          <p:nvPr/>
        </p:nvSpPr>
        <p:spPr>
          <a:xfrm>
            <a:off x="15507057" y="15164488"/>
            <a:ext cx="13694050" cy="1833066"/>
          </a:xfrm>
          <a:prstGeom prst="rect">
            <a:avLst/>
          </a:prstGeom>
          <a:noFill/>
        </p:spPr>
        <p:txBody>
          <a:bodyPr wrap="square" rtlCol="0">
            <a:spAutoFit/>
          </a:bodyPr>
          <a:lstStyle/>
          <a:p>
            <a:pPr algn="ctr"/>
            <a:r>
              <a:rPr lang="en-AU" sz="2828" b="1" dirty="0">
                <a:cs typeface="Times New Roman" panose="02020603050405020304" pitchFamily="18" charset="0"/>
              </a:rPr>
              <a:t>Figure 2</a:t>
            </a:r>
            <a:r>
              <a:rPr lang="en-AU" sz="2828" dirty="0">
                <a:cs typeface="Times New Roman" panose="02020603050405020304" pitchFamily="18" charset="0"/>
              </a:rPr>
              <a:t>: </a:t>
            </a:r>
            <a:r>
              <a:rPr lang="en-US" sz="2828" dirty="0">
                <a:cs typeface="Times New Roman" panose="02020603050405020304" pitchFamily="18" charset="0"/>
              </a:rPr>
              <a:t>System output images with lane lines, rumble strips, metal barriers, trees, poles, speed limit signs, median grass, roads, bicycle paths, signal signs, median concrete, school zone warning signs, houses and buildings, defects, concrete barriers, speed hump signs, guide posts, </a:t>
            </a:r>
            <a:r>
              <a:rPr lang="en-US" sz="2828" dirty="0" err="1">
                <a:cs typeface="Times New Roman" panose="02020603050405020304" pitchFamily="18" charset="0"/>
              </a:rPr>
              <a:t>flexiposts</a:t>
            </a:r>
            <a:r>
              <a:rPr lang="en-US" sz="2828" dirty="0">
                <a:cs typeface="Times New Roman" panose="02020603050405020304" pitchFamily="18" charset="0"/>
              </a:rPr>
              <a:t>, curvature signs, railway signs, and warning signs</a:t>
            </a:r>
            <a:endParaRPr lang="en-AU" sz="2828" dirty="0">
              <a:cs typeface="Times New Roman" panose="02020603050405020304" pitchFamily="18" charset="0"/>
            </a:endParaRPr>
          </a:p>
        </p:txBody>
      </p:sp>
      <p:sp>
        <p:nvSpPr>
          <p:cNvPr id="137" name="TextBox 136"/>
          <p:cNvSpPr txBox="1"/>
          <p:nvPr/>
        </p:nvSpPr>
        <p:spPr>
          <a:xfrm>
            <a:off x="18696555" y="32414707"/>
            <a:ext cx="7853304" cy="527517"/>
          </a:xfrm>
          <a:prstGeom prst="rect">
            <a:avLst/>
          </a:prstGeom>
          <a:noFill/>
        </p:spPr>
        <p:txBody>
          <a:bodyPr wrap="none" rtlCol="0">
            <a:spAutoFit/>
          </a:bodyPr>
          <a:lstStyle/>
          <a:p>
            <a:r>
              <a:rPr lang="en-AU" sz="2828" b="1" dirty="0">
                <a:cs typeface="Times New Roman" panose="02020603050405020304" pitchFamily="18" charset="0"/>
              </a:rPr>
              <a:t>Figure 3: </a:t>
            </a:r>
            <a:r>
              <a:rPr lang="en-AU" sz="2828" dirty="0">
                <a:cs typeface="Times New Roman" panose="02020603050405020304" pitchFamily="18" charset="0"/>
              </a:rPr>
              <a:t>Pedestrian crossings, and concrete barriers</a:t>
            </a:r>
          </a:p>
        </p:txBody>
      </p:sp>
      <p:sp>
        <p:nvSpPr>
          <p:cNvPr id="71" name="Text Placeholder 236">
            <a:extLst>
              <a:ext uri="{FF2B5EF4-FFF2-40B4-BE49-F238E27FC236}">
                <a16:creationId xmlns:a16="http://schemas.microsoft.com/office/drawing/2014/main" id="{E6C7CF28-7803-4102-9474-B73734C67E1B}"/>
              </a:ext>
            </a:extLst>
          </p:cNvPr>
          <p:cNvSpPr txBox="1">
            <a:spLocks/>
          </p:cNvSpPr>
          <p:nvPr/>
        </p:nvSpPr>
        <p:spPr>
          <a:xfrm>
            <a:off x="453074" y="35516123"/>
            <a:ext cx="14279809" cy="676014"/>
          </a:xfrm>
          <a:prstGeom prst="rect">
            <a:avLst/>
          </a:prstGeom>
          <a:noFill/>
        </p:spPr>
        <p:txBody>
          <a:bodyPr vert="horz" wrap="square" lIns="63307" tIns="63307" rIns="63307" bIns="63307" rtlCol="0" anchor="ctr" anchorCtr="0">
            <a:spAutoFit/>
          </a:bodyPr>
          <a:lstStyle>
            <a:lvl1pPr marL="0" indent="0" algn="ctr" defTabSz="3027487" rtl="0" eaLnBrk="1" latinLnBrk="0" hangingPunct="1">
              <a:lnSpc>
                <a:spcPct val="90000"/>
              </a:lnSpc>
              <a:spcBef>
                <a:spcPts val="3311"/>
              </a:spcBef>
              <a:buFont typeface="Arial" panose="020B0604020202020204" pitchFamily="34" charset="0"/>
              <a:buNone/>
              <a:defRPr sz="3958" b="1" u="sng" kern="1200" baseline="0">
                <a:solidFill>
                  <a:schemeClr val="accent5">
                    <a:lumMod val="50000"/>
                  </a:schemeClr>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r>
              <a:rPr lang="en-US" dirty="0"/>
              <a:t>EXPERIMENTS &amp; RESULTS</a:t>
            </a:r>
          </a:p>
        </p:txBody>
      </p:sp>
      <p:sp>
        <p:nvSpPr>
          <p:cNvPr id="72" name="Text Placeholder 237">
            <a:extLst>
              <a:ext uri="{FF2B5EF4-FFF2-40B4-BE49-F238E27FC236}">
                <a16:creationId xmlns:a16="http://schemas.microsoft.com/office/drawing/2014/main" id="{8717B2D5-A2DF-49B0-9AB0-82F5F6258BA1}"/>
              </a:ext>
            </a:extLst>
          </p:cNvPr>
          <p:cNvSpPr txBox="1">
            <a:spLocks/>
          </p:cNvSpPr>
          <p:nvPr/>
        </p:nvSpPr>
        <p:spPr>
          <a:xfrm>
            <a:off x="355102" y="36432880"/>
            <a:ext cx="14279809" cy="5705018"/>
          </a:xfrm>
          <a:prstGeom prst="rect">
            <a:avLst/>
          </a:prstGeom>
          <a:solidFill>
            <a:schemeClr val="accent5">
              <a:lumMod val="20000"/>
              <a:lumOff val="80000"/>
            </a:schemeClr>
          </a:solidFill>
        </p:spPr>
        <p:txBody>
          <a:bodyPr vert="horz" wrap="square" lIns="63307" tIns="63307" rIns="63307" bIns="63307" rtlCol="0" anchor="ctr" anchorCtr="0">
            <a:spAutoFit/>
          </a:bodyPr>
          <a:lstStyle>
            <a:lvl1pPr marL="0" indent="0" algn="ctr" defTabSz="3027487" rtl="0" eaLnBrk="1" latinLnBrk="0" hangingPunct="1">
              <a:lnSpc>
                <a:spcPct val="90000"/>
              </a:lnSpc>
              <a:spcBef>
                <a:spcPts val="3311"/>
              </a:spcBef>
              <a:buFont typeface="Arial" panose="020B0604020202020204" pitchFamily="34" charset="0"/>
              <a:buNone/>
              <a:defRPr sz="3958" b="1" u="sng" kern="1200" baseline="0">
                <a:solidFill>
                  <a:schemeClr val="accent5">
                    <a:lumMod val="50000"/>
                  </a:schemeClr>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457200" indent="-457200" algn="just">
              <a:buFont typeface="Wingdings" panose="05000000000000000000" pitchFamily="2" charset="2"/>
              <a:buChar char="q"/>
            </a:pPr>
            <a:r>
              <a:rPr lang="en-AU" sz="3110" b="0" u="none" dirty="0"/>
              <a:t>We have implemented the proposed approach shown in Figure 1 and conducted preliminary experiments with a number of </a:t>
            </a:r>
            <a:r>
              <a:rPr lang="en-AU" sz="3110" b="0" u="none" dirty="0" err="1"/>
              <a:t>AusRAP</a:t>
            </a:r>
            <a:r>
              <a:rPr lang="en-AU" sz="3110" b="0" u="none" dirty="0"/>
              <a:t> attributes on datasets with 224 × 224 pixels, 400 × 400 pixels and 800 × 800 pixels image sizes for 10, 000, 15,000 and 20, 000 iterations.</a:t>
            </a:r>
          </a:p>
          <a:p>
            <a:pPr marL="457200" indent="-457200" algn="just">
              <a:buFont typeface="Wingdings" panose="05000000000000000000" pitchFamily="2" charset="2"/>
              <a:buChar char="q"/>
            </a:pPr>
            <a:r>
              <a:rPr lang="en-AU" sz="3110" b="0" u="none" dirty="0"/>
              <a:t>Results of the detection of the concerned </a:t>
            </a:r>
            <a:r>
              <a:rPr lang="en-AU" sz="3110" b="0" u="none" dirty="0" err="1"/>
              <a:t>AusRAP</a:t>
            </a:r>
            <a:r>
              <a:rPr lang="en-AU" sz="3110" b="0" u="none" dirty="0"/>
              <a:t> attributes are provided in Figure 2. Each original video frame is followed with the classifications made by the proposed approach. </a:t>
            </a:r>
          </a:p>
          <a:p>
            <a:pPr marL="457200" indent="-457200" algn="just">
              <a:buFont typeface="Wingdings" panose="05000000000000000000" pitchFamily="2" charset="2"/>
              <a:buChar char="q"/>
            </a:pPr>
            <a:r>
              <a:rPr lang="en-AU" sz="3110" b="0" u="none" dirty="0"/>
              <a:t>Following the examples with results, we provide empirical evidence of the classification accuracy of the proposed approach.</a:t>
            </a:r>
          </a:p>
          <a:p>
            <a:pPr marL="457200" indent="-457200" algn="just">
              <a:buFont typeface="Wingdings" panose="05000000000000000000" pitchFamily="2" charset="2"/>
              <a:buChar char="q"/>
            </a:pPr>
            <a:r>
              <a:rPr lang="en-US" sz="3110" b="0" u="none" dirty="0"/>
              <a:t>Pixelwise and object wise accuracies have been calculated for each attribute.</a:t>
            </a:r>
          </a:p>
        </p:txBody>
      </p:sp>
      <p:pic>
        <p:nvPicPr>
          <p:cNvPr id="6" name="Picture 5">
            <a:extLst>
              <a:ext uri="{FF2B5EF4-FFF2-40B4-BE49-F238E27FC236}">
                <a16:creationId xmlns:a16="http://schemas.microsoft.com/office/drawing/2014/main" id="{4F8C9888-09BE-4009-AE59-B7DD1AF4AFD9}"/>
              </a:ext>
            </a:extLst>
          </p:cNvPr>
          <p:cNvPicPr>
            <a:picLocks noChangeAspect="1"/>
          </p:cNvPicPr>
          <p:nvPr/>
        </p:nvPicPr>
        <p:blipFill>
          <a:blip r:embed="rId3"/>
          <a:stretch>
            <a:fillRect/>
          </a:stretch>
        </p:blipFill>
        <p:spPr>
          <a:xfrm>
            <a:off x="527569" y="22015130"/>
            <a:ext cx="14107342" cy="11981904"/>
          </a:xfrm>
          <a:prstGeom prst="rect">
            <a:avLst/>
          </a:prstGeom>
        </p:spPr>
      </p:pic>
      <p:pic>
        <p:nvPicPr>
          <p:cNvPr id="21" name="Picture 20">
            <a:extLst>
              <a:ext uri="{FF2B5EF4-FFF2-40B4-BE49-F238E27FC236}">
                <a16:creationId xmlns:a16="http://schemas.microsoft.com/office/drawing/2014/main" id="{11D4487C-5151-44E2-AF7D-ED327E452BF9}"/>
              </a:ext>
            </a:extLst>
          </p:cNvPr>
          <p:cNvPicPr>
            <a:picLocks noChangeAspect="1"/>
          </p:cNvPicPr>
          <p:nvPr/>
        </p:nvPicPr>
        <p:blipFill>
          <a:blip r:embed="rId4"/>
          <a:stretch>
            <a:fillRect/>
          </a:stretch>
        </p:blipFill>
        <p:spPr>
          <a:xfrm>
            <a:off x="18444392" y="30270988"/>
            <a:ext cx="8172203" cy="2111062"/>
          </a:xfrm>
          <a:prstGeom prst="rect">
            <a:avLst/>
          </a:prstGeom>
        </p:spPr>
      </p:pic>
      <p:graphicFrame>
        <p:nvGraphicFramePr>
          <p:cNvPr id="22" name="Table 21">
            <a:extLst>
              <a:ext uri="{FF2B5EF4-FFF2-40B4-BE49-F238E27FC236}">
                <a16:creationId xmlns:a16="http://schemas.microsoft.com/office/drawing/2014/main" id="{531A91D4-47AF-48E2-B6D5-690FD7CC0EA6}"/>
              </a:ext>
            </a:extLst>
          </p:cNvPr>
          <p:cNvGraphicFramePr>
            <a:graphicFrameLocks noGrp="1"/>
          </p:cNvGraphicFramePr>
          <p:nvPr>
            <p:extLst>
              <p:ext uri="{D42A27DB-BD31-4B8C-83A1-F6EECF244321}">
                <p14:modId xmlns:p14="http://schemas.microsoft.com/office/powerpoint/2010/main" val="797338318"/>
              </p:ext>
            </p:extLst>
          </p:nvPr>
        </p:nvGraphicFramePr>
        <p:xfrm>
          <a:off x="16472530" y="17954918"/>
          <a:ext cx="11758265" cy="7900374"/>
        </p:xfrm>
        <a:graphic>
          <a:graphicData uri="http://schemas.openxmlformats.org/drawingml/2006/table">
            <a:tbl>
              <a:tblPr firstRow="1" firstCol="1" lastCol="1" bandRow="1">
                <a:tableStyleId>{BDBED569-4797-4DF1-A0F4-6AAB3CD982D8}</a:tableStyleId>
              </a:tblPr>
              <a:tblGrid>
                <a:gridCol w="3516986">
                  <a:extLst>
                    <a:ext uri="{9D8B030D-6E8A-4147-A177-3AD203B41FA5}">
                      <a16:colId xmlns:a16="http://schemas.microsoft.com/office/drawing/2014/main" val="1776831971"/>
                    </a:ext>
                  </a:extLst>
                </a:gridCol>
                <a:gridCol w="2747093">
                  <a:extLst>
                    <a:ext uri="{9D8B030D-6E8A-4147-A177-3AD203B41FA5}">
                      <a16:colId xmlns:a16="http://schemas.microsoft.com/office/drawing/2014/main" val="548847863"/>
                    </a:ext>
                  </a:extLst>
                </a:gridCol>
                <a:gridCol w="2747093">
                  <a:extLst>
                    <a:ext uri="{9D8B030D-6E8A-4147-A177-3AD203B41FA5}">
                      <a16:colId xmlns:a16="http://schemas.microsoft.com/office/drawing/2014/main" val="2298647116"/>
                    </a:ext>
                  </a:extLst>
                </a:gridCol>
                <a:gridCol w="2747093">
                  <a:extLst>
                    <a:ext uri="{9D8B030D-6E8A-4147-A177-3AD203B41FA5}">
                      <a16:colId xmlns:a16="http://schemas.microsoft.com/office/drawing/2014/main" val="3793539261"/>
                    </a:ext>
                  </a:extLst>
                </a:gridCol>
              </a:tblGrid>
              <a:tr h="658347">
                <a:tc rowSpan="2">
                  <a:txBody>
                    <a:bodyPr/>
                    <a:lstStyle/>
                    <a:p>
                      <a:pPr algn="ctr">
                        <a:spcAft>
                          <a:spcPts val="0"/>
                        </a:spcAft>
                      </a:pPr>
                      <a:r>
                        <a:rPr lang="en-US" sz="2400" kern="1200" dirty="0">
                          <a:solidFill>
                            <a:schemeClr val="bg1"/>
                          </a:solidFill>
                          <a:effectLst/>
                        </a:rPr>
                        <a:t>Attributes</a:t>
                      </a:r>
                      <a:endParaRPr lang="en-AU" sz="2400" b="1" dirty="0">
                        <a:solidFill>
                          <a:schemeClr val="bg1"/>
                        </a:solidFill>
                        <a:effectLst/>
                        <a:latin typeface="Times New Roman" panose="02020603050405020304" pitchFamily="18" charset="0"/>
                        <a:ea typeface="SimSun" panose="02010600030101010101" pitchFamily="2" charset="-122"/>
                      </a:endParaRPr>
                    </a:p>
                  </a:txBody>
                  <a:tcPr marL="68580" marR="68580" marT="0" marB="0" anchor="ctr">
                    <a:solidFill>
                      <a:schemeClr val="accent5">
                        <a:lumMod val="50000"/>
                      </a:schemeClr>
                    </a:solidFill>
                  </a:tcPr>
                </a:tc>
                <a:tc gridSpan="3">
                  <a:txBody>
                    <a:bodyPr/>
                    <a:lstStyle/>
                    <a:p>
                      <a:pPr algn="ctr">
                        <a:spcAft>
                          <a:spcPts val="0"/>
                        </a:spcAft>
                      </a:pPr>
                      <a:r>
                        <a:rPr lang="en-US" sz="2400" dirty="0">
                          <a:solidFill>
                            <a:schemeClr val="bg1"/>
                          </a:solidFill>
                          <a:effectLst/>
                        </a:rPr>
                        <a:t>Attribute based Classification Accuracy [%]</a:t>
                      </a:r>
                      <a:endParaRPr lang="en-AU" sz="2400" b="1" dirty="0">
                        <a:solidFill>
                          <a:schemeClr val="bg1"/>
                        </a:solidFill>
                        <a:effectLst/>
                        <a:latin typeface="Times New Roman" panose="02020603050405020304" pitchFamily="18" charset="0"/>
                        <a:ea typeface="SimSun" panose="02010600030101010101" pitchFamily="2" charset="-122"/>
                      </a:endParaRPr>
                    </a:p>
                  </a:txBody>
                  <a:tcPr marL="68580" marR="68580" marT="0" marB="0" anchor="ctr">
                    <a:solidFill>
                      <a:schemeClr val="accent5">
                        <a:lumMod val="50000"/>
                      </a:schemeClr>
                    </a:solidFill>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032921698"/>
                  </a:ext>
                </a:extLst>
              </a:tr>
              <a:tr h="658347">
                <a:tc vMerge="1">
                  <a:txBody>
                    <a:bodyPr/>
                    <a:lstStyle/>
                    <a:p>
                      <a:endParaRPr lang="en-AU"/>
                    </a:p>
                  </a:txBody>
                  <a:tcPr/>
                </a:tc>
                <a:tc>
                  <a:txBody>
                    <a:bodyPr/>
                    <a:lstStyle/>
                    <a:p>
                      <a:pPr algn="ctr">
                        <a:spcAft>
                          <a:spcPts val="0"/>
                        </a:spcAft>
                      </a:pPr>
                      <a:r>
                        <a:rPr lang="en-US" sz="2400" b="1" dirty="0">
                          <a:solidFill>
                            <a:schemeClr val="accent5">
                              <a:lumMod val="50000"/>
                            </a:schemeClr>
                          </a:solidFill>
                          <a:effectLst/>
                        </a:rPr>
                        <a:t>10,000 iterations</a:t>
                      </a:r>
                      <a:endParaRPr lang="en-AU" sz="2400" b="1"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2400" b="1" dirty="0">
                          <a:solidFill>
                            <a:schemeClr val="accent5">
                              <a:lumMod val="50000"/>
                            </a:schemeClr>
                          </a:solidFill>
                          <a:effectLst/>
                        </a:rPr>
                        <a:t>15,000 iterations</a:t>
                      </a:r>
                      <a:endParaRPr lang="en-AU" sz="2400" b="1"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2400" b="1" dirty="0">
                          <a:solidFill>
                            <a:schemeClr val="accent5">
                              <a:lumMod val="50000"/>
                            </a:schemeClr>
                          </a:solidFill>
                          <a:effectLst/>
                        </a:rPr>
                        <a:t>20,000 iterations</a:t>
                      </a:r>
                      <a:endParaRPr lang="en-AU" sz="2400" b="1"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037786628"/>
                  </a:ext>
                </a:extLst>
              </a:tr>
              <a:tr h="329174">
                <a:tc>
                  <a:txBody>
                    <a:bodyPr/>
                    <a:lstStyle/>
                    <a:p>
                      <a:pPr algn="l">
                        <a:spcAft>
                          <a:spcPts val="0"/>
                        </a:spcAft>
                      </a:pPr>
                      <a:r>
                        <a:rPr lang="en-US" sz="2400" kern="1200" dirty="0">
                          <a:solidFill>
                            <a:schemeClr val="bg1"/>
                          </a:solidFill>
                          <a:effectLst/>
                        </a:rPr>
                        <a:t>Lane lines</a:t>
                      </a:r>
                      <a:endParaRPr lang="en-AU" sz="2400" b="1" dirty="0">
                        <a:solidFill>
                          <a:schemeClr val="bg1"/>
                        </a:solidFill>
                        <a:effectLst/>
                        <a:latin typeface="Times New Roman" panose="02020603050405020304" pitchFamily="18" charset="0"/>
                        <a:ea typeface="SimSun" panose="02010600030101010101" pitchFamily="2" charset="-122"/>
                      </a:endParaRPr>
                    </a:p>
                  </a:txBody>
                  <a:tcPr marL="68580" marR="68580" marT="0" marB="0" anchor="ctr">
                    <a:solidFill>
                      <a:schemeClr val="accent5">
                        <a:lumMod val="50000"/>
                      </a:schemeClr>
                    </a:solidFill>
                  </a:tcPr>
                </a:tc>
                <a:tc>
                  <a:txBody>
                    <a:bodyPr/>
                    <a:lstStyle/>
                    <a:p>
                      <a:pPr algn="l">
                        <a:spcAft>
                          <a:spcPts val="0"/>
                        </a:spcAft>
                      </a:pPr>
                      <a:r>
                        <a:rPr lang="en-US" sz="2400" dirty="0">
                          <a:solidFill>
                            <a:schemeClr val="accent5">
                              <a:lumMod val="50000"/>
                            </a:schemeClr>
                          </a:solidFill>
                          <a:effectLst/>
                        </a:rPr>
                        <a:t>85.88</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a:solidFill>
                            <a:schemeClr val="accent5">
                              <a:lumMod val="50000"/>
                            </a:schemeClr>
                          </a:solidFill>
                          <a:effectLst/>
                        </a:rPr>
                        <a:t>84.75</a:t>
                      </a:r>
                      <a:endParaRPr lang="en-AU" sz="240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dirty="0">
                          <a:solidFill>
                            <a:schemeClr val="accent5">
                              <a:lumMod val="50000"/>
                            </a:schemeClr>
                          </a:solidFill>
                          <a:effectLst/>
                        </a:rPr>
                        <a:t>87.82</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580474093"/>
                  </a:ext>
                </a:extLst>
              </a:tr>
              <a:tr h="329174">
                <a:tc>
                  <a:txBody>
                    <a:bodyPr/>
                    <a:lstStyle/>
                    <a:p>
                      <a:pPr algn="l">
                        <a:spcAft>
                          <a:spcPts val="0"/>
                        </a:spcAft>
                      </a:pPr>
                      <a:r>
                        <a:rPr lang="en-US" sz="2400" kern="1200">
                          <a:solidFill>
                            <a:schemeClr val="bg1"/>
                          </a:solidFill>
                          <a:effectLst/>
                        </a:rPr>
                        <a:t>Poles</a:t>
                      </a:r>
                      <a:endParaRPr lang="en-AU" sz="2400" b="1">
                        <a:solidFill>
                          <a:schemeClr val="bg1"/>
                        </a:solidFill>
                        <a:effectLst/>
                        <a:latin typeface="Times New Roman" panose="02020603050405020304" pitchFamily="18" charset="0"/>
                        <a:ea typeface="SimSun" panose="02010600030101010101" pitchFamily="2" charset="-122"/>
                      </a:endParaRPr>
                    </a:p>
                  </a:txBody>
                  <a:tcPr marL="68580" marR="68580" marT="0" marB="0" anchor="ctr">
                    <a:solidFill>
                      <a:schemeClr val="accent5">
                        <a:lumMod val="50000"/>
                      </a:schemeClr>
                    </a:solidFill>
                  </a:tcPr>
                </a:tc>
                <a:tc>
                  <a:txBody>
                    <a:bodyPr/>
                    <a:lstStyle/>
                    <a:p>
                      <a:pPr algn="l">
                        <a:spcAft>
                          <a:spcPts val="0"/>
                        </a:spcAft>
                      </a:pPr>
                      <a:r>
                        <a:rPr lang="en-US" sz="2400" dirty="0">
                          <a:solidFill>
                            <a:schemeClr val="accent5">
                              <a:lumMod val="50000"/>
                            </a:schemeClr>
                          </a:solidFill>
                          <a:effectLst/>
                        </a:rPr>
                        <a:t>68.55</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a:solidFill>
                            <a:schemeClr val="accent5">
                              <a:lumMod val="50000"/>
                            </a:schemeClr>
                          </a:solidFill>
                          <a:effectLst/>
                        </a:rPr>
                        <a:t>94.97</a:t>
                      </a:r>
                      <a:endParaRPr lang="en-AU" sz="240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a:solidFill>
                            <a:schemeClr val="accent5">
                              <a:lumMod val="50000"/>
                            </a:schemeClr>
                          </a:solidFill>
                          <a:effectLst/>
                        </a:rPr>
                        <a:t>91.19</a:t>
                      </a:r>
                      <a:endParaRPr lang="en-AU" sz="240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11221342"/>
                  </a:ext>
                </a:extLst>
              </a:tr>
              <a:tr h="329174">
                <a:tc>
                  <a:txBody>
                    <a:bodyPr/>
                    <a:lstStyle/>
                    <a:p>
                      <a:pPr algn="l">
                        <a:spcAft>
                          <a:spcPts val="0"/>
                        </a:spcAft>
                      </a:pPr>
                      <a:r>
                        <a:rPr lang="en-US" sz="2400" kern="1200" dirty="0">
                          <a:solidFill>
                            <a:schemeClr val="bg1"/>
                          </a:solidFill>
                          <a:effectLst/>
                        </a:rPr>
                        <a:t>100 signs</a:t>
                      </a:r>
                      <a:endParaRPr lang="en-AU" sz="2400" b="1" dirty="0">
                        <a:solidFill>
                          <a:schemeClr val="bg1"/>
                        </a:solidFill>
                        <a:effectLst/>
                        <a:latin typeface="Times New Roman" panose="02020603050405020304" pitchFamily="18" charset="0"/>
                        <a:ea typeface="SimSun" panose="02010600030101010101" pitchFamily="2" charset="-122"/>
                      </a:endParaRPr>
                    </a:p>
                  </a:txBody>
                  <a:tcPr marL="68580" marR="68580" marT="0" marB="0" anchor="ctr">
                    <a:solidFill>
                      <a:schemeClr val="accent5">
                        <a:lumMod val="50000"/>
                      </a:schemeClr>
                    </a:solidFill>
                  </a:tcPr>
                </a:tc>
                <a:tc>
                  <a:txBody>
                    <a:bodyPr/>
                    <a:lstStyle/>
                    <a:p>
                      <a:pPr algn="l">
                        <a:spcAft>
                          <a:spcPts val="0"/>
                        </a:spcAft>
                      </a:pPr>
                      <a:r>
                        <a:rPr lang="en-US" sz="2400" dirty="0">
                          <a:solidFill>
                            <a:schemeClr val="accent5">
                              <a:lumMod val="50000"/>
                            </a:schemeClr>
                          </a:solidFill>
                          <a:effectLst/>
                        </a:rPr>
                        <a:t>75.00</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a:solidFill>
                            <a:schemeClr val="accent5">
                              <a:lumMod val="50000"/>
                            </a:schemeClr>
                          </a:solidFill>
                          <a:effectLst/>
                        </a:rPr>
                        <a:t>78.57</a:t>
                      </a:r>
                      <a:endParaRPr lang="en-AU" sz="240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a:solidFill>
                            <a:schemeClr val="accent5">
                              <a:lumMod val="50000"/>
                            </a:schemeClr>
                          </a:solidFill>
                          <a:effectLst/>
                        </a:rPr>
                        <a:t>28.57</a:t>
                      </a:r>
                      <a:endParaRPr lang="en-AU" sz="240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21638248"/>
                  </a:ext>
                </a:extLst>
              </a:tr>
              <a:tr h="329174">
                <a:tc>
                  <a:txBody>
                    <a:bodyPr/>
                    <a:lstStyle/>
                    <a:p>
                      <a:pPr algn="l">
                        <a:spcAft>
                          <a:spcPts val="0"/>
                        </a:spcAft>
                      </a:pPr>
                      <a:r>
                        <a:rPr lang="en-US" sz="2400" kern="1200" dirty="0">
                          <a:solidFill>
                            <a:schemeClr val="bg1"/>
                          </a:solidFill>
                          <a:effectLst/>
                        </a:rPr>
                        <a:t>110 signs</a:t>
                      </a:r>
                      <a:endParaRPr lang="en-AU" sz="2400" b="1" dirty="0">
                        <a:solidFill>
                          <a:schemeClr val="bg1"/>
                        </a:solidFill>
                        <a:effectLst/>
                        <a:latin typeface="Times New Roman" panose="02020603050405020304" pitchFamily="18" charset="0"/>
                        <a:ea typeface="SimSun" panose="02010600030101010101" pitchFamily="2" charset="-122"/>
                      </a:endParaRPr>
                    </a:p>
                  </a:txBody>
                  <a:tcPr marL="68580" marR="68580" marT="0" marB="0" anchor="ctr">
                    <a:solidFill>
                      <a:schemeClr val="accent5">
                        <a:lumMod val="50000"/>
                      </a:schemeClr>
                    </a:solidFill>
                  </a:tcPr>
                </a:tc>
                <a:tc>
                  <a:txBody>
                    <a:bodyPr/>
                    <a:lstStyle/>
                    <a:p>
                      <a:pPr algn="l">
                        <a:spcAft>
                          <a:spcPts val="0"/>
                        </a:spcAft>
                      </a:pPr>
                      <a:r>
                        <a:rPr lang="en-US" sz="2400" dirty="0">
                          <a:solidFill>
                            <a:schemeClr val="accent5">
                              <a:lumMod val="50000"/>
                            </a:schemeClr>
                          </a:solidFill>
                          <a:effectLst/>
                        </a:rPr>
                        <a:t>93.75</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dirty="0">
                          <a:solidFill>
                            <a:schemeClr val="accent5">
                              <a:lumMod val="50000"/>
                            </a:schemeClr>
                          </a:solidFill>
                          <a:effectLst/>
                        </a:rPr>
                        <a:t>100.00</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a:solidFill>
                            <a:schemeClr val="accent5">
                              <a:lumMod val="50000"/>
                            </a:schemeClr>
                          </a:solidFill>
                          <a:effectLst/>
                        </a:rPr>
                        <a:t>100.00</a:t>
                      </a:r>
                      <a:endParaRPr lang="en-AU" sz="240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779946781"/>
                  </a:ext>
                </a:extLst>
              </a:tr>
              <a:tr h="329174">
                <a:tc>
                  <a:txBody>
                    <a:bodyPr/>
                    <a:lstStyle/>
                    <a:p>
                      <a:pPr algn="l">
                        <a:spcAft>
                          <a:spcPts val="0"/>
                        </a:spcAft>
                      </a:pPr>
                      <a:r>
                        <a:rPr lang="en-US" sz="2400" kern="1200" dirty="0">
                          <a:solidFill>
                            <a:schemeClr val="bg1"/>
                          </a:solidFill>
                          <a:effectLst/>
                        </a:rPr>
                        <a:t>60 signs</a:t>
                      </a:r>
                      <a:endParaRPr lang="en-AU" sz="2400" b="1" dirty="0">
                        <a:solidFill>
                          <a:schemeClr val="bg1"/>
                        </a:solidFill>
                        <a:effectLst/>
                        <a:latin typeface="Times New Roman" panose="02020603050405020304" pitchFamily="18" charset="0"/>
                        <a:ea typeface="SimSun" panose="02010600030101010101" pitchFamily="2" charset="-122"/>
                      </a:endParaRPr>
                    </a:p>
                  </a:txBody>
                  <a:tcPr marL="68580" marR="68580" marT="0" marB="0" anchor="ctr">
                    <a:solidFill>
                      <a:schemeClr val="accent5">
                        <a:lumMod val="50000"/>
                      </a:schemeClr>
                    </a:solidFill>
                  </a:tcPr>
                </a:tc>
                <a:tc>
                  <a:txBody>
                    <a:bodyPr/>
                    <a:lstStyle/>
                    <a:p>
                      <a:pPr algn="l">
                        <a:spcAft>
                          <a:spcPts val="0"/>
                        </a:spcAft>
                      </a:pPr>
                      <a:r>
                        <a:rPr lang="en-US" sz="2400" dirty="0">
                          <a:solidFill>
                            <a:schemeClr val="accent5">
                              <a:lumMod val="50000"/>
                            </a:schemeClr>
                          </a:solidFill>
                          <a:effectLst/>
                        </a:rPr>
                        <a:t>0.00</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dirty="0">
                          <a:solidFill>
                            <a:schemeClr val="accent5">
                              <a:lumMod val="50000"/>
                            </a:schemeClr>
                          </a:solidFill>
                          <a:effectLst/>
                        </a:rPr>
                        <a:t>12.50</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a:solidFill>
                            <a:schemeClr val="accent5">
                              <a:lumMod val="50000"/>
                            </a:schemeClr>
                          </a:solidFill>
                          <a:effectLst/>
                        </a:rPr>
                        <a:t>25.00</a:t>
                      </a:r>
                      <a:endParaRPr lang="en-AU" sz="240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949615088"/>
                  </a:ext>
                </a:extLst>
              </a:tr>
              <a:tr h="329174">
                <a:tc>
                  <a:txBody>
                    <a:bodyPr/>
                    <a:lstStyle/>
                    <a:p>
                      <a:pPr algn="l">
                        <a:spcAft>
                          <a:spcPts val="0"/>
                        </a:spcAft>
                      </a:pPr>
                      <a:r>
                        <a:rPr lang="en-US" sz="2400" kern="1200" dirty="0">
                          <a:solidFill>
                            <a:schemeClr val="bg1"/>
                          </a:solidFill>
                          <a:effectLst/>
                        </a:rPr>
                        <a:t>Metal barriers</a:t>
                      </a:r>
                      <a:endParaRPr lang="en-AU" sz="2400" b="1" dirty="0">
                        <a:solidFill>
                          <a:schemeClr val="bg1"/>
                        </a:solidFill>
                        <a:effectLst/>
                        <a:latin typeface="Times New Roman" panose="02020603050405020304" pitchFamily="18" charset="0"/>
                        <a:ea typeface="SimSun" panose="02010600030101010101" pitchFamily="2" charset="-122"/>
                      </a:endParaRPr>
                    </a:p>
                  </a:txBody>
                  <a:tcPr marL="68580" marR="68580" marT="0" marB="0" anchor="ctr">
                    <a:solidFill>
                      <a:schemeClr val="accent5">
                        <a:lumMod val="50000"/>
                      </a:schemeClr>
                    </a:solidFill>
                  </a:tcPr>
                </a:tc>
                <a:tc>
                  <a:txBody>
                    <a:bodyPr/>
                    <a:lstStyle/>
                    <a:p>
                      <a:pPr algn="l">
                        <a:spcAft>
                          <a:spcPts val="0"/>
                        </a:spcAft>
                      </a:pPr>
                      <a:r>
                        <a:rPr lang="en-US" sz="2400" dirty="0">
                          <a:solidFill>
                            <a:schemeClr val="accent5">
                              <a:lumMod val="50000"/>
                            </a:schemeClr>
                          </a:solidFill>
                          <a:effectLst/>
                        </a:rPr>
                        <a:t>84.44</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dirty="0">
                          <a:solidFill>
                            <a:schemeClr val="accent5">
                              <a:lumMod val="50000"/>
                            </a:schemeClr>
                          </a:solidFill>
                          <a:effectLst/>
                        </a:rPr>
                        <a:t>82.22</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a:solidFill>
                            <a:schemeClr val="accent5">
                              <a:lumMod val="50000"/>
                            </a:schemeClr>
                          </a:solidFill>
                          <a:effectLst/>
                        </a:rPr>
                        <a:t>88.89</a:t>
                      </a:r>
                      <a:endParaRPr lang="en-AU" sz="240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836817947"/>
                  </a:ext>
                </a:extLst>
              </a:tr>
              <a:tr h="329174">
                <a:tc>
                  <a:txBody>
                    <a:bodyPr/>
                    <a:lstStyle/>
                    <a:p>
                      <a:pPr algn="l">
                        <a:spcAft>
                          <a:spcPts val="0"/>
                        </a:spcAft>
                      </a:pPr>
                      <a:r>
                        <a:rPr lang="en-US" sz="2400" kern="1200" dirty="0">
                          <a:solidFill>
                            <a:schemeClr val="bg1"/>
                          </a:solidFill>
                          <a:effectLst/>
                        </a:rPr>
                        <a:t>Trees</a:t>
                      </a:r>
                      <a:endParaRPr lang="en-AU" sz="2400" b="1" dirty="0">
                        <a:solidFill>
                          <a:schemeClr val="bg1"/>
                        </a:solidFill>
                        <a:effectLst/>
                        <a:latin typeface="Times New Roman" panose="02020603050405020304" pitchFamily="18" charset="0"/>
                        <a:ea typeface="SimSun" panose="02010600030101010101" pitchFamily="2" charset="-122"/>
                      </a:endParaRPr>
                    </a:p>
                  </a:txBody>
                  <a:tcPr marL="68580" marR="68580" marT="0" marB="0" anchor="ctr">
                    <a:solidFill>
                      <a:schemeClr val="accent5">
                        <a:lumMod val="50000"/>
                      </a:schemeClr>
                    </a:solidFill>
                  </a:tcPr>
                </a:tc>
                <a:tc>
                  <a:txBody>
                    <a:bodyPr/>
                    <a:lstStyle/>
                    <a:p>
                      <a:pPr algn="l">
                        <a:spcAft>
                          <a:spcPts val="0"/>
                        </a:spcAft>
                      </a:pPr>
                      <a:r>
                        <a:rPr lang="en-US" sz="2400" dirty="0">
                          <a:solidFill>
                            <a:schemeClr val="accent5">
                              <a:lumMod val="50000"/>
                            </a:schemeClr>
                          </a:solidFill>
                          <a:effectLst/>
                        </a:rPr>
                        <a:t>23.91</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dirty="0">
                          <a:solidFill>
                            <a:schemeClr val="accent5">
                              <a:lumMod val="50000"/>
                            </a:schemeClr>
                          </a:solidFill>
                          <a:effectLst/>
                        </a:rPr>
                        <a:t>45.65</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a:solidFill>
                            <a:schemeClr val="accent5">
                              <a:lumMod val="50000"/>
                            </a:schemeClr>
                          </a:solidFill>
                          <a:effectLst/>
                        </a:rPr>
                        <a:t>52.17</a:t>
                      </a:r>
                      <a:endParaRPr lang="en-AU" sz="240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925175623"/>
                  </a:ext>
                </a:extLst>
              </a:tr>
              <a:tr h="329174">
                <a:tc>
                  <a:txBody>
                    <a:bodyPr/>
                    <a:lstStyle/>
                    <a:p>
                      <a:pPr algn="l">
                        <a:spcAft>
                          <a:spcPts val="0"/>
                        </a:spcAft>
                      </a:pPr>
                      <a:r>
                        <a:rPr lang="en-US" sz="2400" kern="1200" dirty="0">
                          <a:solidFill>
                            <a:schemeClr val="bg1"/>
                          </a:solidFill>
                          <a:effectLst/>
                        </a:rPr>
                        <a:t>Rumble strips</a:t>
                      </a:r>
                      <a:endParaRPr lang="en-AU" sz="2400" b="1" dirty="0">
                        <a:solidFill>
                          <a:schemeClr val="bg1"/>
                        </a:solidFill>
                        <a:effectLst/>
                        <a:latin typeface="Times New Roman" panose="02020603050405020304" pitchFamily="18" charset="0"/>
                        <a:ea typeface="SimSun" panose="02010600030101010101" pitchFamily="2" charset="-122"/>
                      </a:endParaRPr>
                    </a:p>
                  </a:txBody>
                  <a:tcPr marL="68580" marR="68580" marT="0" marB="0" anchor="ctr">
                    <a:solidFill>
                      <a:schemeClr val="accent5">
                        <a:lumMod val="50000"/>
                      </a:schemeClr>
                    </a:solidFill>
                  </a:tcPr>
                </a:tc>
                <a:tc>
                  <a:txBody>
                    <a:bodyPr/>
                    <a:lstStyle/>
                    <a:p>
                      <a:pPr algn="l">
                        <a:spcAft>
                          <a:spcPts val="0"/>
                        </a:spcAft>
                      </a:pPr>
                      <a:r>
                        <a:rPr lang="en-US" sz="2400" kern="1200">
                          <a:solidFill>
                            <a:schemeClr val="accent5">
                              <a:lumMod val="50000"/>
                            </a:schemeClr>
                          </a:solidFill>
                          <a:effectLst/>
                        </a:rPr>
                        <a:t>30.77</a:t>
                      </a:r>
                      <a:endParaRPr lang="en-AU" sz="240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kern="1200" dirty="0">
                          <a:solidFill>
                            <a:schemeClr val="accent5">
                              <a:lumMod val="50000"/>
                            </a:schemeClr>
                          </a:solidFill>
                          <a:effectLst/>
                        </a:rPr>
                        <a:t>46.15</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kern="1200" dirty="0">
                          <a:solidFill>
                            <a:schemeClr val="accent5">
                              <a:lumMod val="50000"/>
                            </a:schemeClr>
                          </a:solidFill>
                          <a:effectLst/>
                        </a:rPr>
                        <a:t>7.69</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799077912"/>
                  </a:ext>
                </a:extLst>
              </a:tr>
              <a:tr h="329174">
                <a:tc>
                  <a:txBody>
                    <a:bodyPr/>
                    <a:lstStyle/>
                    <a:p>
                      <a:pPr algn="l">
                        <a:spcAft>
                          <a:spcPts val="0"/>
                        </a:spcAft>
                      </a:pPr>
                      <a:r>
                        <a:rPr lang="en-US" sz="2400" kern="1200" dirty="0">
                          <a:solidFill>
                            <a:schemeClr val="bg1"/>
                          </a:solidFill>
                          <a:effectLst/>
                        </a:rPr>
                        <a:t>Roads</a:t>
                      </a:r>
                      <a:endParaRPr lang="en-AU" sz="2400" b="1" dirty="0">
                        <a:solidFill>
                          <a:schemeClr val="bg1"/>
                        </a:solidFill>
                        <a:effectLst/>
                        <a:latin typeface="Times New Roman" panose="02020603050405020304" pitchFamily="18" charset="0"/>
                        <a:ea typeface="SimSun" panose="02010600030101010101" pitchFamily="2" charset="-122"/>
                      </a:endParaRPr>
                    </a:p>
                  </a:txBody>
                  <a:tcPr marL="68580" marR="68580" marT="0" marB="0" anchor="ctr">
                    <a:solidFill>
                      <a:schemeClr val="accent5">
                        <a:lumMod val="50000"/>
                      </a:schemeClr>
                    </a:solidFill>
                  </a:tcPr>
                </a:tc>
                <a:tc>
                  <a:txBody>
                    <a:bodyPr/>
                    <a:lstStyle/>
                    <a:p>
                      <a:pPr algn="l">
                        <a:spcAft>
                          <a:spcPts val="0"/>
                        </a:spcAft>
                      </a:pPr>
                      <a:r>
                        <a:rPr lang="en-US" sz="2400" kern="1200">
                          <a:solidFill>
                            <a:schemeClr val="accent5">
                              <a:lumMod val="50000"/>
                            </a:schemeClr>
                          </a:solidFill>
                          <a:effectLst/>
                        </a:rPr>
                        <a:t>89.00</a:t>
                      </a:r>
                      <a:endParaRPr lang="en-AU" sz="240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kern="1200" dirty="0">
                          <a:solidFill>
                            <a:schemeClr val="accent5">
                              <a:lumMod val="50000"/>
                            </a:schemeClr>
                          </a:solidFill>
                          <a:effectLst/>
                        </a:rPr>
                        <a:t>93.78</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kern="1200" dirty="0">
                          <a:solidFill>
                            <a:schemeClr val="accent5">
                              <a:lumMod val="50000"/>
                            </a:schemeClr>
                          </a:solidFill>
                          <a:effectLst/>
                        </a:rPr>
                        <a:t>93.30</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839079845"/>
                  </a:ext>
                </a:extLst>
              </a:tr>
              <a:tr h="329174">
                <a:tc>
                  <a:txBody>
                    <a:bodyPr/>
                    <a:lstStyle/>
                    <a:p>
                      <a:pPr algn="l">
                        <a:spcAft>
                          <a:spcPts val="0"/>
                        </a:spcAft>
                      </a:pPr>
                      <a:r>
                        <a:rPr lang="en-US" sz="2400" kern="1200" dirty="0">
                          <a:solidFill>
                            <a:schemeClr val="bg1"/>
                          </a:solidFill>
                          <a:effectLst/>
                        </a:rPr>
                        <a:t>Concrete barriers</a:t>
                      </a:r>
                      <a:endParaRPr lang="en-AU" sz="2400" b="1" dirty="0">
                        <a:solidFill>
                          <a:schemeClr val="bg1"/>
                        </a:solidFill>
                        <a:effectLst/>
                        <a:latin typeface="Times New Roman" panose="02020603050405020304" pitchFamily="18" charset="0"/>
                        <a:ea typeface="SimSun" panose="02010600030101010101" pitchFamily="2" charset="-122"/>
                      </a:endParaRPr>
                    </a:p>
                  </a:txBody>
                  <a:tcPr marL="68580" marR="68580" marT="0" marB="0" anchor="ctr">
                    <a:solidFill>
                      <a:schemeClr val="accent5">
                        <a:lumMod val="50000"/>
                      </a:schemeClr>
                    </a:solidFill>
                  </a:tcPr>
                </a:tc>
                <a:tc>
                  <a:txBody>
                    <a:bodyPr/>
                    <a:lstStyle/>
                    <a:p>
                      <a:pPr algn="l">
                        <a:spcAft>
                          <a:spcPts val="0"/>
                        </a:spcAft>
                      </a:pPr>
                      <a:r>
                        <a:rPr lang="en-US" sz="2400" kern="1200">
                          <a:solidFill>
                            <a:schemeClr val="accent5">
                              <a:lumMod val="50000"/>
                            </a:schemeClr>
                          </a:solidFill>
                          <a:effectLst/>
                        </a:rPr>
                        <a:t>40.00</a:t>
                      </a:r>
                      <a:endParaRPr lang="en-AU" sz="240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kern="1200" dirty="0">
                          <a:solidFill>
                            <a:schemeClr val="accent5">
                              <a:lumMod val="50000"/>
                            </a:schemeClr>
                          </a:solidFill>
                          <a:effectLst/>
                        </a:rPr>
                        <a:t>70.00</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kern="1200" dirty="0">
                          <a:solidFill>
                            <a:schemeClr val="accent5">
                              <a:lumMod val="50000"/>
                            </a:schemeClr>
                          </a:solidFill>
                          <a:effectLst/>
                        </a:rPr>
                        <a:t>75.00</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200045464"/>
                  </a:ext>
                </a:extLst>
              </a:tr>
              <a:tr h="329174">
                <a:tc>
                  <a:txBody>
                    <a:bodyPr/>
                    <a:lstStyle/>
                    <a:p>
                      <a:pPr algn="l">
                        <a:spcAft>
                          <a:spcPts val="0"/>
                        </a:spcAft>
                      </a:pPr>
                      <a:r>
                        <a:rPr lang="en-US" sz="2400" kern="1200" dirty="0">
                          <a:solidFill>
                            <a:schemeClr val="bg1"/>
                          </a:solidFill>
                          <a:effectLst/>
                        </a:rPr>
                        <a:t>Curvature signs</a:t>
                      </a:r>
                      <a:endParaRPr lang="en-AU" sz="2400" b="1" dirty="0">
                        <a:solidFill>
                          <a:schemeClr val="bg1"/>
                        </a:solidFill>
                        <a:effectLst/>
                        <a:latin typeface="Times New Roman" panose="02020603050405020304" pitchFamily="18" charset="0"/>
                        <a:ea typeface="SimSun" panose="02010600030101010101" pitchFamily="2" charset="-122"/>
                      </a:endParaRPr>
                    </a:p>
                  </a:txBody>
                  <a:tcPr marL="68580" marR="68580" marT="0" marB="0" anchor="ctr">
                    <a:solidFill>
                      <a:schemeClr val="accent5">
                        <a:lumMod val="50000"/>
                      </a:schemeClr>
                    </a:solidFill>
                  </a:tcPr>
                </a:tc>
                <a:tc>
                  <a:txBody>
                    <a:bodyPr/>
                    <a:lstStyle/>
                    <a:p>
                      <a:pPr algn="l">
                        <a:spcAft>
                          <a:spcPts val="0"/>
                        </a:spcAft>
                      </a:pPr>
                      <a:r>
                        <a:rPr lang="en-US" sz="2400" kern="1200">
                          <a:solidFill>
                            <a:schemeClr val="accent5">
                              <a:lumMod val="50000"/>
                            </a:schemeClr>
                          </a:solidFill>
                          <a:effectLst/>
                        </a:rPr>
                        <a:t>100.00</a:t>
                      </a:r>
                      <a:endParaRPr lang="en-AU" sz="240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kern="1200" dirty="0">
                          <a:solidFill>
                            <a:schemeClr val="accent5">
                              <a:lumMod val="50000"/>
                            </a:schemeClr>
                          </a:solidFill>
                          <a:effectLst/>
                        </a:rPr>
                        <a:t>100.00</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kern="1200" dirty="0">
                          <a:solidFill>
                            <a:schemeClr val="accent5">
                              <a:lumMod val="50000"/>
                            </a:schemeClr>
                          </a:solidFill>
                          <a:effectLst/>
                        </a:rPr>
                        <a:t>100.00</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966942273"/>
                  </a:ext>
                </a:extLst>
              </a:tr>
              <a:tr h="329174">
                <a:tc>
                  <a:txBody>
                    <a:bodyPr/>
                    <a:lstStyle/>
                    <a:p>
                      <a:pPr algn="l">
                        <a:spcAft>
                          <a:spcPts val="0"/>
                        </a:spcAft>
                      </a:pPr>
                      <a:r>
                        <a:rPr lang="en-US" sz="2400" kern="1200" dirty="0">
                          <a:solidFill>
                            <a:schemeClr val="bg1"/>
                          </a:solidFill>
                          <a:effectLst/>
                        </a:rPr>
                        <a:t>Guideposts</a:t>
                      </a:r>
                      <a:endParaRPr lang="en-AU" sz="2400" b="1" dirty="0">
                        <a:solidFill>
                          <a:schemeClr val="bg1"/>
                        </a:solidFill>
                        <a:effectLst/>
                        <a:latin typeface="Times New Roman" panose="02020603050405020304" pitchFamily="18" charset="0"/>
                        <a:ea typeface="SimSun" panose="02010600030101010101" pitchFamily="2" charset="-122"/>
                      </a:endParaRPr>
                    </a:p>
                  </a:txBody>
                  <a:tcPr marL="68580" marR="68580" marT="0" marB="0" anchor="ctr">
                    <a:solidFill>
                      <a:schemeClr val="accent5">
                        <a:lumMod val="50000"/>
                      </a:schemeClr>
                    </a:solidFill>
                  </a:tcPr>
                </a:tc>
                <a:tc>
                  <a:txBody>
                    <a:bodyPr/>
                    <a:lstStyle/>
                    <a:p>
                      <a:pPr algn="l">
                        <a:spcAft>
                          <a:spcPts val="0"/>
                        </a:spcAft>
                      </a:pPr>
                      <a:r>
                        <a:rPr lang="en-US" sz="2400" kern="1200">
                          <a:solidFill>
                            <a:schemeClr val="accent5">
                              <a:lumMod val="50000"/>
                            </a:schemeClr>
                          </a:solidFill>
                          <a:effectLst/>
                        </a:rPr>
                        <a:t>0.00</a:t>
                      </a:r>
                      <a:endParaRPr lang="en-AU" sz="240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kern="1200" dirty="0">
                          <a:solidFill>
                            <a:schemeClr val="accent5">
                              <a:lumMod val="50000"/>
                            </a:schemeClr>
                          </a:solidFill>
                          <a:effectLst/>
                        </a:rPr>
                        <a:t>0.00</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kern="1200" dirty="0">
                          <a:solidFill>
                            <a:schemeClr val="accent5">
                              <a:lumMod val="50000"/>
                            </a:schemeClr>
                          </a:solidFill>
                          <a:effectLst/>
                        </a:rPr>
                        <a:t>6.25</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515270379"/>
                  </a:ext>
                </a:extLst>
              </a:tr>
              <a:tr h="329174">
                <a:tc>
                  <a:txBody>
                    <a:bodyPr/>
                    <a:lstStyle/>
                    <a:p>
                      <a:pPr algn="l">
                        <a:spcAft>
                          <a:spcPts val="0"/>
                        </a:spcAft>
                      </a:pPr>
                      <a:r>
                        <a:rPr lang="en-US" sz="2400" kern="1200" dirty="0">
                          <a:solidFill>
                            <a:schemeClr val="bg1"/>
                          </a:solidFill>
                          <a:effectLst/>
                        </a:rPr>
                        <a:t>Defects</a:t>
                      </a:r>
                      <a:endParaRPr lang="en-AU" sz="2400" b="1" dirty="0">
                        <a:solidFill>
                          <a:schemeClr val="bg1"/>
                        </a:solidFill>
                        <a:effectLst/>
                        <a:latin typeface="Times New Roman" panose="02020603050405020304" pitchFamily="18" charset="0"/>
                        <a:ea typeface="SimSun" panose="02010600030101010101" pitchFamily="2" charset="-122"/>
                      </a:endParaRPr>
                    </a:p>
                  </a:txBody>
                  <a:tcPr marL="68580" marR="68580" marT="0" marB="0" anchor="ctr">
                    <a:solidFill>
                      <a:schemeClr val="accent5">
                        <a:lumMod val="50000"/>
                      </a:schemeClr>
                    </a:solidFill>
                  </a:tcPr>
                </a:tc>
                <a:tc>
                  <a:txBody>
                    <a:bodyPr/>
                    <a:lstStyle/>
                    <a:p>
                      <a:pPr algn="l">
                        <a:spcAft>
                          <a:spcPts val="0"/>
                        </a:spcAft>
                      </a:pPr>
                      <a:r>
                        <a:rPr lang="en-US" sz="2400" kern="1200">
                          <a:solidFill>
                            <a:schemeClr val="accent5">
                              <a:lumMod val="50000"/>
                            </a:schemeClr>
                          </a:solidFill>
                          <a:effectLst/>
                        </a:rPr>
                        <a:t>0.00</a:t>
                      </a:r>
                      <a:endParaRPr lang="en-AU" sz="240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kern="1200" dirty="0">
                          <a:solidFill>
                            <a:schemeClr val="accent5">
                              <a:lumMod val="50000"/>
                            </a:schemeClr>
                          </a:solidFill>
                          <a:effectLst/>
                        </a:rPr>
                        <a:t>4.44</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kern="1200" dirty="0">
                          <a:solidFill>
                            <a:schemeClr val="accent5">
                              <a:lumMod val="50000"/>
                            </a:schemeClr>
                          </a:solidFill>
                          <a:effectLst/>
                        </a:rPr>
                        <a:t>4.44</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19914758"/>
                  </a:ext>
                </a:extLst>
              </a:tr>
              <a:tr h="329174">
                <a:tc>
                  <a:txBody>
                    <a:bodyPr/>
                    <a:lstStyle/>
                    <a:p>
                      <a:pPr algn="l">
                        <a:spcAft>
                          <a:spcPts val="0"/>
                        </a:spcAft>
                      </a:pPr>
                      <a:r>
                        <a:rPr lang="en-US" sz="2400" kern="1200" dirty="0">
                          <a:solidFill>
                            <a:schemeClr val="bg1"/>
                          </a:solidFill>
                          <a:effectLst/>
                        </a:rPr>
                        <a:t>Warning signs</a:t>
                      </a:r>
                      <a:endParaRPr lang="en-AU" sz="2400" b="1" dirty="0">
                        <a:solidFill>
                          <a:schemeClr val="bg1"/>
                        </a:solidFill>
                        <a:effectLst/>
                        <a:latin typeface="Times New Roman" panose="02020603050405020304" pitchFamily="18" charset="0"/>
                        <a:ea typeface="SimSun" panose="02010600030101010101" pitchFamily="2" charset="-122"/>
                      </a:endParaRPr>
                    </a:p>
                  </a:txBody>
                  <a:tcPr marL="68580" marR="68580" marT="0" marB="0" anchor="ctr">
                    <a:solidFill>
                      <a:schemeClr val="accent5">
                        <a:lumMod val="50000"/>
                      </a:schemeClr>
                    </a:solidFill>
                  </a:tcPr>
                </a:tc>
                <a:tc>
                  <a:txBody>
                    <a:bodyPr/>
                    <a:lstStyle/>
                    <a:p>
                      <a:pPr algn="l">
                        <a:spcAft>
                          <a:spcPts val="0"/>
                        </a:spcAft>
                      </a:pPr>
                      <a:r>
                        <a:rPr lang="en-US" sz="2400" kern="1200">
                          <a:solidFill>
                            <a:schemeClr val="accent5">
                              <a:lumMod val="50000"/>
                            </a:schemeClr>
                          </a:solidFill>
                          <a:effectLst/>
                        </a:rPr>
                        <a:t>100.00</a:t>
                      </a:r>
                      <a:endParaRPr lang="en-AU" sz="240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kern="1200" dirty="0">
                          <a:solidFill>
                            <a:schemeClr val="accent5">
                              <a:lumMod val="50000"/>
                            </a:schemeClr>
                          </a:solidFill>
                          <a:effectLst/>
                        </a:rPr>
                        <a:t>100.00</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kern="1200" dirty="0">
                          <a:solidFill>
                            <a:schemeClr val="accent5">
                              <a:lumMod val="50000"/>
                            </a:schemeClr>
                          </a:solidFill>
                          <a:effectLst/>
                        </a:rPr>
                        <a:t>100.00</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481740554"/>
                  </a:ext>
                </a:extLst>
              </a:tr>
              <a:tr h="329174">
                <a:tc>
                  <a:txBody>
                    <a:bodyPr/>
                    <a:lstStyle/>
                    <a:p>
                      <a:pPr algn="l">
                        <a:spcAft>
                          <a:spcPts val="0"/>
                        </a:spcAft>
                      </a:pPr>
                      <a:r>
                        <a:rPr lang="en-US" sz="2400" kern="1200" dirty="0">
                          <a:solidFill>
                            <a:schemeClr val="bg1"/>
                          </a:solidFill>
                          <a:effectLst/>
                        </a:rPr>
                        <a:t>Median concrete</a:t>
                      </a:r>
                      <a:endParaRPr lang="en-AU" sz="2400" b="1" dirty="0">
                        <a:solidFill>
                          <a:schemeClr val="bg1"/>
                        </a:solidFill>
                        <a:effectLst/>
                        <a:latin typeface="Times New Roman" panose="02020603050405020304" pitchFamily="18" charset="0"/>
                        <a:ea typeface="SimSun" panose="02010600030101010101" pitchFamily="2" charset="-122"/>
                      </a:endParaRPr>
                    </a:p>
                  </a:txBody>
                  <a:tcPr marL="68580" marR="68580" marT="0" marB="0" anchor="ctr">
                    <a:solidFill>
                      <a:schemeClr val="accent5">
                        <a:lumMod val="50000"/>
                      </a:schemeClr>
                    </a:solidFill>
                  </a:tcPr>
                </a:tc>
                <a:tc>
                  <a:txBody>
                    <a:bodyPr/>
                    <a:lstStyle/>
                    <a:p>
                      <a:pPr algn="l">
                        <a:spcAft>
                          <a:spcPts val="0"/>
                        </a:spcAft>
                      </a:pPr>
                      <a:r>
                        <a:rPr lang="en-US" sz="2400" kern="1200">
                          <a:solidFill>
                            <a:schemeClr val="accent5">
                              <a:lumMod val="50000"/>
                            </a:schemeClr>
                          </a:solidFill>
                          <a:effectLst/>
                        </a:rPr>
                        <a:t>66.67</a:t>
                      </a:r>
                      <a:endParaRPr lang="en-AU" sz="240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kern="1200" dirty="0">
                          <a:solidFill>
                            <a:schemeClr val="accent5">
                              <a:lumMod val="50000"/>
                            </a:schemeClr>
                          </a:solidFill>
                          <a:effectLst/>
                        </a:rPr>
                        <a:t>100.00</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kern="1200" dirty="0">
                          <a:solidFill>
                            <a:schemeClr val="accent5">
                              <a:lumMod val="50000"/>
                            </a:schemeClr>
                          </a:solidFill>
                          <a:effectLst/>
                        </a:rPr>
                        <a:t>66.67</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635893615"/>
                  </a:ext>
                </a:extLst>
              </a:tr>
              <a:tr h="329174">
                <a:tc>
                  <a:txBody>
                    <a:bodyPr/>
                    <a:lstStyle/>
                    <a:p>
                      <a:pPr algn="l">
                        <a:spcAft>
                          <a:spcPts val="0"/>
                        </a:spcAft>
                      </a:pPr>
                      <a:r>
                        <a:rPr lang="en-US" sz="2400" kern="1200" dirty="0">
                          <a:solidFill>
                            <a:schemeClr val="bg1"/>
                          </a:solidFill>
                          <a:effectLst/>
                        </a:rPr>
                        <a:t>Bicycle paths</a:t>
                      </a:r>
                      <a:endParaRPr lang="en-AU" sz="2400" b="1" dirty="0">
                        <a:solidFill>
                          <a:schemeClr val="bg1"/>
                        </a:solidFill>
                        <a:effectLst/>
                        <a:latin typeface="Times New Roman" panose="02020603050405020304" pitchFamily="18" charset="0"/>
                        <a:ea typeface="SimSun" panose="02010600030101010101" pitchFamily="2" charset="-122"/>
                      </a:endParaRPr>
                    </a:p>
                  </a:txBody>
                  <a:tcPr marL="68580" marR="68580" marT="0" marB="0" anchor="ctr">
                    <a:solidFill>
                      <a:schemeClr val="accent5">
                        <a:lumMod val="50000"/>
                      </a:schemeClr>
                    </a:solidFill>
                  </a:tcPr>
                </a:tc>
                <a:tc>
                  <a:txBody>
                    <a:bodyPr/>
                    <a:lstStyle/>
                    <a:p>
                      <a:pPr algn="l">
                        <a:spcAft>
                          <a:spcPts val="0"/>
                        </a:spcAft>
                      </a:pPr>
                      <a:r>
                        <a:rPr lang="en-US" sz="2400" kern="1200">
                          <a:solidFill>
                            <a:schemeClr val="accent5">
                              <a:lumMod val="50000"/>
                            </a:schemeClr>
                          </a:solidFill>
                          <a:effectLst/>
                        </a:rPr>
                        <a:t>100.00</a:t>
                      </a:r>
                      <a:endParaRPr lang="en-AU" sz="240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kern="1200" dirty="0">
                          <a:solidFill>
                            <a:schemeClr val="accent5">
                              <a:lumMod val="50000"/>
                            </a:schemeClr>
                          </a:solidFill>
                          <a:effectLst/>
                        </a:rPr>
                        <a:t>100.00</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kern="1200" dirty="0">
                          <a:solidFill>
                            <a:schemeClr val="accent5">
                              <a:lumMod val="50000"/>
                            </a:schemeClr>
                          </a:solidFill>
                          <a:effectLst/>
                        </a:rPr>
                        <a:t>100.00</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27632460"/>
                  </a:ext>
                </a:extLst>
              </a:tr>
              <a:tr h="329174">
                <a:tc>
                  <a:txBody>
                    <a:bodyPr/>
                    <a:lstStyle/>
                    <a:p>
                      <a:pPr algn="l">
                        <a:spcAft>
                          <a:spcPts val="0"/>
                        </a:spcAft>
                      </a:pPr>
                      <a:r>
                        <a:rPr lang="en-US" sz="2400" kern="1200" dirty="0" err="1">
                          <a:solidFill>
                            <a:schemeClr val="bg1"/>
                          </a:solidFill>
                          <a:effectLst/>
                        </a:rPr>
                        <a:t>Flexiposts</a:t>
                      </a:r>
                      <a:endParaRPr lang="en-AU" sz="2400" b="1" dirty="0">
                        <a:solidFill>
                          <a:schemeClr val="bg1"/>
                        </a:solidFill>
                        <a:effectLst/>
                        <a:latin typeface="Times New Roman" panose="02020603050405020304" pitchFamily="18" charset="0"/>
                        <a:ea typeface="SimSun" panose="02010600030101010101" pitchFamily="2" charset="-122"/>
                      </a:endParaRPr>
                    </a:p>
                  </a:txBody>
                  <a:tcPr marL="68580" marR="68580" marT="0" marB="0" anchor="ctr">
                    <a:solidFill>
                      <a:schemeClr val="accent5">
                        <a:lumMod val="50000"/>
                      </a:schemeClr>
                    </a:solidFill>
                  </a:tcPr>
                </a:tc>
                <a:tc>
                  <a:txBody>
                    <a:bodyPr/>
                    <a:lstStyle/>
                    <a:p>
                      <a:pPr algn="l">
                        <a:spcAft>
                          <a:spcPts val="0"/>
                        </a:spcAft>
                      </a:pPr>
                      <a:r>
                        <a:rPr lang="en-US" sz="2400" kern="1200">
                          <a:solidFill>
                            <a:schemeClr val="accent5">
                              <a:lumMod val="50000"/>
                            </a:schemeClr>
                          </a:solidFill>
                          <a:effectLst/>
                        </a:rPr>
                        <a:t>0.00</a:t>
                      </a:r>
                      <a:endParaRPr lang="en-AU" sz="240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kern="1200" dirty="0">
                          <a:solidFill>
                            <a:schemeClr val="accent5">
                              <a:lumMod val="50000"/>
                            </a:schemeClr>
                          </a:solidFill>
                          <a:effectLst/>
                        </a:rPr>
                        <a:t>16.67</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kern="1200" dirty="0">
                          <a:solidFill>
                            <a:schemeClr val="accent5">
                              <a:lumMod val="50000"/>
                            </a:schemeClr>
                          </a:solidFill>
                          <a:effectLst/>
                        </a:rPr>
                        <a:t>50.00</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16080942"/>
                  </a:ext>
                </a:extLst>
              </a:tr>
              <a:tr h="329174">
                <a:tc>
                  <a:txBody>
                    <a:bodyPr/>
                    <a:lstStyle/>
                    <a:p>
                      <a:pPr algn="l">
                        <a:spcAft>
                          <a:spcPts val="0"/>
                        </a:spcAft>
                      </a:pPr>
                      <a:r>
                        <a:rPr lang="en-US" sz="2400" kern="1200" dirty="0">
                          <a:solidFill>
                            <a:schemeClr val="bg1"/>
                          </a:solidFill>
                          <a:effectLst/>
                        </a:rPr>
                        <a:t>Median grass</a:t>
                      </a:r>
                      <a:endParaRPr lang="en-AU" sz="2400" b="1" dirty="0">
                        <a:solidFill>
                          <a:schemeClr val="bg1"/>
                        </a:solidFill>
                        <a:effectLst/>
                        <a:latin typeface="Times New Roman" panose="02020603050405020304" pitchFamily="18" charset="0"/>
                        <a:ea typeface="SimSun" panose="02010600030101010101" pitchFamily="2" charset="-122"/>
                      </a:endParaRPr>
                    </a:p>
                  </a:txBody>
                  <a:tcPr marL="68580" marR="68580" marT="0" marB="0" anchor="ctr">
                    <a:solidFill>
                      <a:schemeClr val="accent5">
                        <a:lumMod val="50000"/>
                      </a:schemeClr>
                    </a:solidFill>
                  </a:tcPr>
                </a:tc>
                <a:tc>
                  <a:txBody>
                    <a:bodyPr/>
                    <a:lstStyle/>
                    <a:p>
                      <a:pPr algn="l">
                        <a:spcAft>
                          <a:spcPts val="0"/>
                        </a:spcAft>
                      </a:pPr>
                      <a:r>
                        <a:rPr lang="en-US" sz="2400" kern="1200" dirty="0">
                          <a:solidFill>
                            <a:schemeClr val="accent5">
                              <a:lumMod val="50000"/>
                            </a:schemeClr>
                          </a:solidFill>
                          <a:effectLst/>
                        </a:rPr>
                        <a:t>21.43</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kern="1200" dirty="0">
                          <a:solidFill>
                            <a:schemeClr val="accent5">
                              <a:lumMod val="50000"/>
                            </a:schemeClr>
                          </a:solidFill>
                          <a:effectLst/>
                        </a:rPr>
                        <a:t>78.57</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spcAft>
                          <a:spcPts val="0"/>
                        </a:spcAft>
                      </a:pPr>
                      <a:r>
                        <a:rPr lang="en-US" sz="2400" kern="1200" dirty="0">
                          <a:solidFill>
                            <a:schemeClr val="accent5">
                              <a:lumMod val="50000"/>
                            </a:schemeClr>
                          </a:solidFill>
                          <a:effectLst/>
                        </a:rPr>
                        <a:t>92.86</a:t>
                      </a:r>
                      <a:endParaRPr lang="en-AU" sz="2400" dirty="0">
                        <a:solidFill>
                          <a:schemeClr val="accent5">
                            <a:lumMod val="50000"/>
                          </a:schemeClr>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72162114"/>
                  </a:ext>
                </a:extLst>
              </a:tr>
            </a:tbl>
          </a:graphicData>
        </a:graphic>
      </p:graphicFrame>
      <p:grpSp>
        <p:nvGrpSpPr>
          <p:cNvPr id="9" name="Group 8">
            <a:extLst>
              <a:ext uri="{FF2B5EF4-FFF2-40B4-BE49-F238E27FC236}">
                <a16:creationId xmlns:a16="http://schemas.microsoft.com/office/drawing/2014/main" id="{71505F1E-E4D1-4BA1-8B56-1465272B284B}"/>
              </a:ext>
            </a:extLst>
          </p:cNvPr>
          <p:cNvGrpSpPr/>
          <p:nvPr/>
        </p:nvGrpSpPr>
        <p:grpSpPr>
          <a:xfrm>
            <a:off x="16890663" y="5048454"/>
            <a:ext cx="11535337" cy="9656159"/>
            <a:chOff x="16194993" y="5048454"/>
            <a:chExt cx="11535337" cy="9656159"/>
          </a:xfrm>
        </p:grpSpPr>
        <p:grpSp>
          <p:nvGrpSpPr>
            <p:cNvPr id="18" name="Group 17">
              <a:extLst>
                <a:ext uri="{FF2B5EF4-FFF2-40B4-BE49-F238E27FC236}">
                  <a16:creationId xmlns:a16="http://schemas.microsoft.com/office/drawing/2014/main" id="{025ED3DF-0C04-4173-899C-17299FAA957B}"/>
                </a:ext>
              </a:extLst>
            </p:cNvPr>
            <p:cNvGrpSpPr/>
            <p:nvPr/>
          </p:nvGrpSpPr>
          <p:grpSpPr>
            <a:xfrm>
              <a:off x="16194993" y="5048454"/>
              <a:ext cx="11535337" cy="7714339"/>
              <a:chOff x="15513891" y="5768233"/>
              <a:chExt cx="13303564" cy="8957113"/>
            </a:xfrm>
          </p:grpSpPr>
          <p:pic>
            <p:nvPicPr>
              <p:cNvPr id="8" name="Picture 7">
                <a:extLst>
                  <a:ext uri="{FF2B5EF4-FFF2-40B4-BE49-F238E27FC236}">
                    <a16:creationId xmlns:a16="http://schemas.microsoft.com/office/drawing/2014/main" id="{F850EB08-77C2-4156-B0F9-272821B3D0E1}"/>
                  </a:ext>
                </a:extLst>
              </p:cNvPr>
              <p:cNvPicPr>
                <a:picLocks noChangeAspect="1"/>
              </p:cNvPicPr>
              <p:nvPr/>
            </p:nvPicPr>
            <p:blipFill>
              <a:blip r:embed="rId5"/>
              <a:stretch>
                <a:fillRect/>
              </a:stretch>
            </p:blipFill>
            <p:spPr>
              <a:xfrm>
                <a:off x="15513891" y="5768233"/>
                <a:ext cx="8938650" cy="4528600"/>
              </a:xfrm>
              <a:prstGeom prst="rect">
                <a:avLst/>
              </a:prstGeom>
            </p:spPr>
          </p:pic>
          <p:pic>
            <p:nvPicPr>
              <p:cNvPr id="10" name="Picture 9">
                <a:extLst>
                  <a:ext uri="{FF2B5EF4-FFF2-40B4-BE49-F238E27FC236}">
                    <a16:creationId xmlns:a16="http://schemas.microsoft.com/office/drawing/2014/main" id="{FEB73BB1-6F87-4561-B5B3-F128726DF960}"/>
                  </a:ext>
                </a:extLst>
              </p:cNvPr>
              <p:cNvPicPr>
                <a:picLocks noChangeAspect="1"/>
              </p:cNvPicPr>
              <p:nvPr/>
            </p:nvPicPr>
            <p:blipFill>
              <a:blip r:embed="rId6"/>
              <a:stretch>
                <a:fillRect/>
              </a:stretch>
            </p:blipFill>
            <p:spPr>
              <a:xfrm>
                <a:off x="15556420" y="10230091"/>
                <a:ext cx="8896121" cy="4495255"/>
              </a:xfrm>
              <a:prstGeom prst="rect">
                <a:avLst/>
              </a:prstGeom>
            </p:spPr>
          </p:pic>
          <p:pic>
            <p:nvPicPr>
              <p:cNvPr id="11" name="Picture 10">
                <a:extLst>
                  <a:ext uri="{FF2B5EF4-FFF2-40B4-BE49-F238E27FC236}">
                    <a16:creationId xmlns:a16="http://schemas.microsoft.com/office/drawing/2014/main" id="{FE1E9BDA-A3D4-461F-9EFA-FC164C5D7CFB}"/>
                  </a:ext>
                </a:extLst>
              </p:cNvPr>
              <p:cNvPicPr>
                <a:picLocks noChangeAspect="1"/>
              </p:cNvPicPr>
              <p:nvPr/>
            </p:nvPicPr>
            <p:blipFill>
              <a:blip r:embed="rId7"/>
              <a:stretch>
                <a:fillRect/>
              </a:stretch>
            </p:blipFill>
            <p:spPr>
              <a:xfrm>
                <a:off x="24382897" y="5822843"/>
                <a:ext cx="4407444" cy="2232795"/>
              </a:xfrm>
              <a:prstGeom prst="rect">
                <a:avLst/>
              </a:prstGeom>
            </p:spPr>
          </p:pic>
          <p:pic>
            <p:nvPicPr>
              <p:cNvPr id="12" name="Picture 11">
                <a:extLst>
                  <a:ext uri="{FF2B5EF4-FFF2-40B4-BE49-F238E27FC236}">
                    <a16:creationId xmlns:a16="http://schemas.microsoft.com/office/drawing/2014/main" id="{0433EFAA-DAB4-44F1-AB6C-6B75109EB71A}"/>
                  </a:ext>
                </a:extLst>
              </p:cNvPr>
              <p:cNvPicPr>
                <a:picLocks noChangeAspect="1"/>
              </p:cNvPicPr>
              <p:nvPr/>
            </p:nvPicPr>
            <p:blipFill>
              <a:blip r:embed="rId8"/>
              <a:stretch>
                <a:fillRect/>
              </a:stretch>
            </p:blipFill>
            <p:spPr>
              <a:xfrm>
                <a:off x="24410011" y="8015526"/>
                <a:ext cx="4407444" cy="2250610"/>
              </a:xfrm>
              <a:prstGeom prst="rect">
                <a:avLst/>
              </a:prstGeom>
            </p:spPr>
          </p:pic>
          <p:pic>
            <p:nvPicPr>
              <p:cNvPr id="13" name="Picture 12">
                <a:extLst>
                  <a:ext uri="{FF2B5EF4-FFF2-40B4-BE49-F238E27FC236}">
                    <a16:creationId xmlns:a16="http://schemas.microsoft.com/office/drawing/2014/main" id="{1A5F1E8C-F249-4481-B826-47D3C9FF724C}"/>
                  </a:ext>
                </a:extLst>
              </p:cNvPr>
              <p:cNvPicPr>
                <a:picLocks noChangeAspect="1"/>
              </p:cNvPicPr>
              <p:nvPr/>
            </p:nvPicPr>
            <p:blipFill>
              <a:blip r:embed="rId9"/>
              <a:stretch>
                <a:fillRect/>
              </a:stretch>
            </p:blipFill>
            <p:spPr>
              <a:xfrm>
                <a:off x="24402154" y="12467742"/>
                <a:ext cx="4359496" cy="2225880"/>
              </a:xfrm>
              <a:prstGeom prst="rect">
                <a:avLst/>
              </a:prstGeom>
            </p:spPr>
          </p:pic>
          <p:pic>
            <p:nvPicPr>
              <p:cNvPr id="14" name="Picture 13">
                <a:extLst>
                  <a:ext uri="{FF2B5EF4-FFF2-40B4-BE49-F238E27FC236}">
                    <a16:creationId xmlns:a16="http://schemas.microsoft.com/office/drawing/2014/main" id="{65738D7B-44A4-4B5E-91BE-5367A378050E}"/>
                  </a:ext>
                </a:extLst>
              </p:cNvPr>
              <p:cNvPicPr>
                <a:picLocks noChangeAspect="1"/>
              </p:cNvPicPr>
              <p:nvPr/>
            </p:nvPicPr>
            <p:blipFill>
              <a:blip r:embed="rId10"/>
              <a:stretch>
                <a:fillRect/>
              </a:stretch>
            </p:blipFill>
            <p:spPr>
              <a:xfrm>
                <a:off x="24389432" y="10251982"/>
                <a:ext cx="4428023" cy="2243375"/>
              </a:xfrm>
              <a:prstGeom prst="rect">
                <a:avLst/>
              </a:prstGeom>
            </p:spPr>
          </p:pic>
        </p:grpSp>
        <p:pic>
          <p:nvPicPr>
            <p:cNvPr id="32" name="Picture 31">
              <a:extLst>
                <a:ext uri="{FF2B5EF4-FFF2-40B4-BE49-F238E27FC236}">
                  <a16:creationId xmlns:a16="http://schemas.microsoft.com/office/drawing/2014/main" id="{E5A2DB33-610D-41CB-97FA-C85B74F83AE6}"/>
                </a:ext>
              </a:extLst>
            </p:cNvPr>
            <p:cNvPicPr>
              <a:picLocks noChangeAspect="1"/>
            </p:cNvPicPr>
            <p:nvPr/>
          </p:nvPicPr>
          <p:blipFill>
            <a:blip r:embed="rId11"/>
            <a:stretch>
              <a:fillRect/>
            </a:stretch>
          </p:blipFill>
          <p:spPr>
            <a:xfrm>
              <a:off x="16213431" y="12724406"/>
              <a:ext cx="7718091" cy="1967960"/>
            </a:xfrm>
            <a:prstGeom prst="rect">
              <a:avLst/>
            </a:prstGeom>
          </p:spPr>
        </p:pic>
        <p:pic>
          <p:nvPicPr>
            <p:cNvPr id="3" name="Picture 2">
              <a:extLst>
                <a:ext uri="{FF2B5EF4-FFF2-40B4-BE49-F238E27FC236}">
                  <a16:creationId xmlns:a16="http://schemas.microsoft.com/office/drawing/2014/main" id="{10114862-9C5E-4135-AC17-E2264BDD495A}"/>
                </a:ext>
              </a:extLst>
            </p:cNvPr>
            <p:cNvPicPr>
              <a:picLocks noChangeAspect="1"/>
            </p:cNvPicPr>
            <p:nvPr/>
          </p:nvPicPr>
          <p:blipFill>
            <a:blip r:embed="rId12"/>
            <a:stretch>
              <a:fillRect/>
            </a:stretch>
          </p:blipFill>
          <p:spPr>
            <a:xfrm>
              <a:off x="23895125" y="12736733"/>
              <a:ext cx="3770791" cy="1967880"/>
            </a:xfrm>
            <a:prstGeom prst="rect">
              <a:avLst/>
            </a:prstGeom>
          </p:spPr>
        </p:pic>
      </p:grpSp>
      <p:sp>
        <p:nvSpPr>
          <p:cNvPr id="4" name="TextBox 3">
            <a:extLst>
              <a:ext uri="{FF2B5EF4-FFF2-40B4-BE49-F238E27FC236}">
                <a16:creationId xmlns:a16="http://schemas.microsoft.com/office/drawing/2014/main" id="{6309891E-52E0-4DD2-8F0C-47ACFBF78D88}"/>
              </a:ext>
            </a:extLst>
          </p:cNvPr>
          <p:cNvSpPr txBox="1"/>
          <p:nvPr/>
        </p:nvSpPr>
        <p:spPr>
          <a:xfrm>
            <a:off x="15455102" y="17015219"/>
            <a:ext cx="13818155" cy="963341"/>
          </a:xfrm>
          <a:prstGeom prst="rect">
            <a:avLst/>
          </a:prstGeom>
          <a:noFill/>
        </p:spPr>
        <p:txBody>
          <a:bodyPr wrap="square" rtlCol="0">
            <a:spAutoFit/>
          </a:bodyPr>
          <a:lstStyle/>
          <a:p>
            <a:pPr algn="ctr"/>
            <a:r>
              <a:rPr lang="en-US" sz="2830" b="1" dirty="0"/>
              <a:t>Table 1: </a:t>
            </a:r>
            <a:r>
              <a:rPr lang="en-US" sz="2830" dirty="0"/>
              <a:t>Attribute/Object Classification Accuracy for Some Attributes using 800 × 800 Pixels and 10,000, 15,000, and 20,000 Iterations</a:t>
            </a:r>
          </a:p>
        </p:txBody>
      </p:sp>
      <p:sp>
        <p:nvSpPr>
          <p:cNvPr id="39" name="Text Placeholder 238">
            <a:extLst>
              <a:ext uri="{FF2B5EF4-FFF2-40B4-BE49-F238E27FC236}">
                <a16:creationId xmlns:a16="http://schemas.microsoft.com/office/drawing/2014/main" id="{30A13482-1954-4317-ADA6-36E9F1858641}"/>
              </a:ext>
            </a:extLst>
          </p:cNvPr>
          <p:cNvSpPr txBox="1">
            <a:spLocks/>
          </p:cNvSpPr>
          <p:nvPr/>
        </p:nvSpPr>
        <p:spPr>
          <a:xfrm>
            <a:off x="15332742" y="36646918"/>
            <a:ext cx="14275885" cy="676014"/>
          </a:xfrm>
          <a:prstGeom prst="rect">
            <a:avLst/>
          </a:prstGeom>
          <a:noFill/>
        </p:spPr>
        <p:txBody>
          <a:bodyPr vert="horz" wrap="square" lIns="63307" tIns="63307" rIns="63307" bIns="63307" rtlCol="0" anchor="ctr" anchorCtr="0">
            <a:spAutoFit/>
          </a:bodyPr>
          <a:lstStyle>
            <a:lvl1pPr marL="0" indent="0" algn="ctr" defTabSz="3027487" rtl="0" eaLnBrk="1" latinLnBrk="0" hangingPunct="1">
              <a:lnSpc>
                <a:spcPct val="90000"/>
              </a:lnSpc>
              <a:spcBef>
                <a:spcPts val="3311"/>
              </a:spcBef>
              <a:buFont typeface="Arial" panose="020B0604020202020204" pitchFamily="34" charset="0"/>
              <a:buNone/>
              <a:defRPr sz="3958" b="1" u="sng" kern="1200" baseline="0">
                <a:solidFill>
                  <a:schemeClr val="accent5">
                    <a:lumMod val="50000"/>
                  </a:schemeClr>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r>
              <a:rPr lang="en-US" dirty="0"/>
              <a:t>ACKNOWLEDGEMENT</a:t>
            </a:r>
          </a:p>
        </p:txBody>
      </p:sp>
      <p:sp>
        <p:nvSpPr>
          <p:cNvPr id="17" name="Rectangle 16">
            <a:extLst>
              <a:ext uri="{FF2B5EF4-FFF2-40B4-BE49-F238E27FC236}">
                <a16:creationId xmlns:a16="http://schemas.microsoft.com/office/drawing/2014/main" id="{0CF18955-CCA2-4084-BD88-5EE417778194}"/>
              </a:ext>
            </a:extLst>
          </p:cNvPr>
          <p:cNvSpPr/>
          <p:nvPr/>
        </p:nvSpPr>
        <p:spPr>
          <a:xfrm>
            <a:off x="15473191" y="37398258"/>
            <a:ext cx="14312066" cy="1049518"/>
          </a:xfrm>
          <a:prstGeom prst="rect">
            <a:avLst/>
          </a:prstGeom>
          <a:solidFill>
            <a:schemeClr val="accent2">
              <a:lumMod val="20000"/>
              <a:lumOff val="80000"/>
            </a:schemeClr>
          </a:solidFill>
        </p:spPr>
        <p:txBody>
          <a:bodyPr wrap="square">
            <a:spAutoFit/>
          </a:bodyPr>
          <a:lstStyle/>
          <a:p>
            <a:pPr algn="just"/>
            <a:r>
              <a:rPr lang="en-US" sz="3110" dirty="0">
                <a:solidFill>
                  <a:schemeClr val="accent5">
                    <a:lumMod val="50000"/>
                  </a:schemeClr>
                </a:solidFill>
              </a:rPr>
              <a:t>This research was supported under Australian Research Council's Linkage Projects funding scheme (project number LP170101255). </a:t>
            </a:r>
            <a:endParaRPr lang="en-AU" sz="3110" dirty="0">
              <a:solidFill>
                <a:schemeClr val="accent5">
                  <a:lumMod val="50000"/>
                </a:schemeClr>
              </a:solidFill>
            </a:endParaRPr>
          </a:p>
        </p:txBody>
      </p:sp>
      <p:sp>
        <p:nvSpPr>
          <p:cNvPr id="19" name="TextBox 18">
            <a:extLst>
              <a:ext uri="{FF2B5EF4-FFF2-40B4-BE49-F238E27FC236}">
                <a16:creationId xmlns:a16="http://schemas.microsoft.com/office/drawing/2014/main" id="{F8C0C481-A454-4A0F-B95C-996B75A85F11}"/>
              </a:ext>
            </a:extLst>
          </p:cNvPr>
          <p:cNvSpPr txBox="1"/>
          <p:nvPr/>
        </p:nvSpPr>
        <p:spPr>
          <a:xfrm>
            <a:off x="24600232" y="14640658"/>
            <a:ext cx="1897955" cy="461665"/>
          </a:xfrm>
          <a:prstGeom prst="rect">
            <a:avLst/>
          </a:prstGeom>
          <a:noFill/>
        </p:spPr>
        <p:txBody>
          <a:bodyPr wrap="none" rtlCol="0">
            <a:spAutoFit/>
          </a:bodyPr>
          <a:lstStyle/>
          <a:p>
            <a:r>
              <a:rPr lang="en-US" sz="2400" b="1" dirty="0"/>
              <a:t>Ground Truth</a:t>
            </a:r>
            <a:endParaRPr lang="en-AU" sz="2400" b="1" dirty="0"/>
          </a:p>
        </p:txBody>
      </p:sp>
      <p:sp>
        <p:nvSpPr>
          <p:cNvPr id="20" name="TextBox 19">
            <a:extLst>
              <a:ext uri="{FF2B5EF4-FFF2-40B4-BE49-F238E27FC236}">
                <a16:creationId xmlns:a16="http://schemas.microsoft.com/office/drawing/2014/main" id="{EC943B11-EB02-4242-AF0B-6AD5ED26E617}"/>
              </a:ext>
            </a:extLst>
          </p:cNvPr>
          <p:cNvSpPr txBox="1"/>
          <p:nvPr/>
        </p:nvSpPr>
        <p:spPr>
          <a:xfrm>
            <a:off x="16979211" y="14678283"/>
            <a:ext cx="1897955" cy="461665"/>
          </a:xfrm>
          <a:prstGeom prst="rect">
            <a:avLst/>
          </a:prstGeom>
          <a:noFill/>
        </p:spPr>
        <p:txBody>
          <a:bodyPr wrap="none" rtlCol="0">
            <a:spAutoFit/>
          </a:bodyPr>
          <a:lstStyle/>
          <a:p>
            <a:r>
              <a:rPr lang="en-US" sz="2400" b="1" dirty="0"/>
              <a:t>Ground Truth</a:t>
            </a:r>
            <a:endParaRPr lang="en-AU" sz="2400" b="1" dirty="0"/>
          </a:p>
        </p:txBody>
      </p:sp>
      <p:sp>
        <p:nvSpPr>
          <p:cNvPr id="43" name="TextBox 42">
            <a:extLst>
              <a:ext uri="{FF2B5EF4-FFF2-40B4-BE49-F238E27FC236}">
                <a16:creationId xmlns:a16="http://schemas.microsoft.com/office/drawing/2014/main" id="{20C7A68C-8949-4606-8A17-F8BEF9562AAC}"/>
              </a:ext>
            </a:extLst>
          </p:cNvPr>
          <p:cNvSpPr txBox="1"/>
          <p:nvPr/>
        </p:nvSpPr>
        <p:spPr>
          <a:xfrm>
            <a:off x="20831241" y="14654725"/>
            <a:ext cx="1897955" cy="461665"/>
          </a:xfrm>
          <a:prstGeom prst="rect">
            <a:avLst/>
          </a:prstGeom>
          <a:noFill/>
        </p:spPr>
        <p:txBody>
          <a:bodyPr wrap="none" rtlCol="0">
            <a:spAutoFit/>
          </a:bodyPr>
          <a:lstStyle/>
          <a:p>
            <a:r>
              <a:rPr lang="en-US" sz="2400" b="1" dirty="0"/>
              <a:t>Ground Truth</a:t>
            </a:r>
            <a:endParaRPr lang="en-AU" sz="2400" b="1" dirty="0"/>
          </a:p>
        </p:txBody>
      </p:sp>
      <p:sp>
        <p:nvSpPr>
          <p:cNvPr id="44" name="TextBox 43">
            <a:extLst>
              <a:ext uri="{FF2B5EF4-FFF2-40B4-BE49-F238E27FC236}">
                <a16:creationId xmlns:a16="http://schemas.microsoft.com/office/drawing/2014/main" id="{DE9EC577-F8DF-4BB3-A85F-25273C32DB9D}"/>
              </a:ext>
            </a:extLst>
          </p:cNvPr>
          <p:cNvSpPr txBox="1"/>
          <p:nvPr/>
        </p:nvSpPr>
        <p:spPr>
          <a:xfrm>
            <a:off x="19089524" y="14656355"/>
            <a:ext cx="1402115" cy="461665"/>
          </a:xfrm>
          <a:prstGeom prst="rect">
            <a:avLst/>
          </a:prstGeom>
          <a:noFill/>
        </p:spPr>
        <p:txBody>
          <a:bodyPr wrap="none" rtlCol="0">
            <a:spAutoFit/>
          </a:bodyPr>
          <a:lstStyle/>
          <a:p>
            <a:r>
              <a:rPr lang="en-US" sz="2400" b="1" dirty="0"/>
              <a:t>Predicted</a:t>
            </a:r>
            <a:endParaRPr lang="en-AU" sz="2830" b="1" dirty="0"/>
          </a:p>
        </p:txBody>
      </p:sp>
      <p:sp>
        <p:nvSpPr>
          <p:cNvPr id="45" name="TextBox 44">
            <a:extLst>
              <a:ext uri="{FF2B5EF4-FFF2-40B4-BE49-F238E27FC236}">
                <a16:creationId xmlns:a16="http://schemas.microsoft.com/office/drawing/2014/main" id="{5F222213-8819-4CA5-ABC8-73FC1C1595B0}"/>
              </a:ext>
            </a:extLst>
          </p:cNvPr>
          <p:cNvSpPr txBox="1"/>
          <p:nvPr/>
        </p:nvSpPr>
        <p:spPr>
          <a:xfrm>
            <a:off x="22941867" y="14658150"/>
            <a:ext cx="1402115" cy="461665"/>
          </a:xfrm>
          <a:prstGeom prst="rect">
            <a:avLst/>
          </a:prstGeom>
          <a:noFill/>
        </p:spPr>
        <p:txBody>
          <a:bodyPr wrap="none" rtlCol="0">
            <a:spAutoFit/>
          </a:bodyPr>
          <a:lstStyle/>
          <a:p>
            <a:r>
              <a:rPr lang="en-US" sz="2400" b="1" dirty="0"/>
              <a:t>Predicted</a:t>
            </a:r>
            <a:endParaRPr lang="en-AU" sz="2830" b="1" dirty="0"/>
          </a:p>
        </p:txBody>
      </p:sp>
      <p:sp>
        <p:nvSpPr>
          <p:cNvPr id="46" name="TextBox 45">
            <a:extLst>
              <a:ext uri="{FF2B5EF4-FFF2-40B4-BE49-F238E27FC236}">
                <a16:creationId xmlns:a16="http://schemas.microsoft.com/office/drawing/2014/main" id="{1BE9F65A-400E-4F6F-9DF8-0465977E92FD}"/>
              </a:ext>
            </a:extLst>
          </p:cNvPr>
          <p:cNvSpPr txBox="1"/>
          <p:nvPr/>
        </p:nvSpPr>
        <p:spPr>
          <a:xfrm>
            <a:off x="26754154" y="14640355"/>
            <a:ext cx="1402115" cy="461665"/>
          </a:xfrm>
          <a:prstGeom prst="rect">
            <a:avLst/>
          </a:prstGeom>
          <a:noFill/>
        </p:spPr>
        <p:txBody>
          <a:bodyPr wrap="none" rtlCol="0">
            <a:spAutoFit/>
          </a:bodyPr>
          <a:lstStyle/>
          <a:p>
            <a:r>
              <a:rPr lang="en-US" sz="2400" b="1" dirty="0"/>
              <a:t>Predicted</a:t>
            </a:r>
            <a:endParaRPr lang="en-AU" sz="2830" b="1" dirty="0"/>
          </a:p>
        </p:txBody>
      </p:sp>
      <p:pic>
        <p:nvPicPr>
          <p:cNvPr id="1026" name="Picture 2" descr="Image result for cqu emblem png">
            <a:extLst>
              <a:ext uri="{FF2B5EF4-FFF2-40B4-BE49-F238E27FC236}">
                <a16:creationId xmlns:a16="http://schemas.microsoft.com/office/drawing/2014/main" id="{18D18255-74AD-4648-9063-A5F959C3957E}"/>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6600005" y="3205043"/>
            <a:ext cx="3177616" cy="1954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2831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517</TotalTime>
  <Words>992</Words>
  <Application>Microsoft Office PowerPoint</Application>
  <PresentationFormat>Custom</PresentationFormat>
  <Paragraphs>123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Times New Roman</vt:lpstr>
      <vt:lpstr>Trebuchet MS</vt:lpstr>
      <vt:lpstr>Wingdings</vt:lpstr>
      <vt:lpstr>Office Theme</vt:lpstr>
      <vt:lpstr>PowerPoint Presentation</vt:lpstr>
    </vt:vector>
  </TitlesOfParts>
  <Company>IES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Zohaib Jan</dc:creator>
  <cp:lastModifiedBy>Pubudu Sanjeewani Thihagoda Gamage</cp:lastModifiedBy>
  <cp:revision>294</cp:revision>
  <dcterms:created xsi:type="dcterms:W3CDTF">2018-11-12T01:10:33Z</dcterms:created>
  <dcterms:modified xsi:type="dcterms:W3CDTF">2019-11-27T04:32:53Z</dcterms:modified>
</cp:coreProperties>
</file>