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87" r:id="rId5"/>
    <p:sldId id="270" r:id="rId6"/>
    <p:sldId id="292" r:id="rId7"/>
    <p:sldId id="293" r:id="rId8"/>
    <p:sldId id="294" r:id="rId9"/>
    <p:sldId id="295" r:id="rId10"/>
    <p:sldId id="306" r:id="rId11"/>
    <p:sldId id="264" r:id="rId12"/>
    <p:sldId id="296" r:id="rId13"/>
    <p:sldId id="297" r:id="rId14"/>
    <p:sldId id="308" r:id="rId15"/>
    <p:sldId id="304" r:id="rId16"/>
    <p:sldId id="303" r:id="rId17"/>
    <p:sldId id="299" r:id="rId18"/>
    <p:sldId id="301" r:id="rId19"/>
    <p:sldId id="302" r:id="rId20"/>
    <p:sldId id="300" r:id="rId21"/>
    <p:sldId id="309" r:id="rId22"/>
    <p:sldId id="310" r:id="rId23"/>
    <p:sldId id="312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3" autoAdjust="0"/>
    <p:restoredTop sz="94662" autoAdjust="0"/>
  </p:normalViewPr>
  <p:slideViewPr>
    <p:cSldViewPr>
      <p:cViewPr>
        <p:scale>
          <a:sx n="55" d="100"/>
          <a:sy n="55" d="100"/>
        </p:scale>
        <p:origin x="-94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A1FE1-0B13-47D7-9B31-8FE5713715AA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2126C-41A6-47F1-904A-A7EDAA9F21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8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2126C-41A6-47F1-904A-A7EDAA9F21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CDD0A8-EA36-4800-A8E6-6D2AC4398EFB}" type="datetime1">
              <a:rPr lang="en-US" smtClean="0"/>
              <a:pPr/>
              <a:t>11/17/2015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0D924-BA35-4CA6-ABB5-0B0512726A4A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C5A68-C74D-4028-9F95-33D628BF103A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6B826-DBBA-4DFF-BFC8-FE20D87F91A2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0E214-4F0C-45EE-AB10-9E4FFD73FD02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F4C92-BBCC-495E-A143-C01820616659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87AB3-AAE5-4537-B4FA-A7A2F4241685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7F020-AA2F-44B2-9964-506D8D34099F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04B8E8-65AA-49E7-A9E6-2768FA7AEC72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0DC22C-7C8A-4695-A7B0-8EDBBC34FD10}" type="datetime1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931134-C928-4CE4-90B0-D23643051237}" type="datetime1">
              <a:rPr lang="en-US" smtClean="0"/>
              <a:pPr/>
              <a:t>11/17/2015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7CE608-68B6-4231-9321-0DF19C7B8F14}" type="datetime1">
              <a:rPr lang="en-US" smtClean="0"/>
              <a:pPr/>
              <a:t>11/17/2015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47000" r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6800" y="5565338"/>
            <a:ext cx="5562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SANJEEWANI T.G.P 		 RU/E/2011/158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WIJERATHNA W.M.S.M.M 	 RU/E/2011/184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DHARMASENA G.T.S 	 	 RU/E/2011/190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5698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Faculty Of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 Of Ruhuna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>
                <a:solidFill>
                  <a:schemeClr val="tx1"/>
                </a:solidFill>
              </a:rPr>
              <a:pPr/>
              <a:t>1</a:t>
            </a:fld>
            <a:endParaRPr kumimoji="0" lang="en-US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Tharindu\Desktop\uor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633526"/>
            <a:ext cx="547059" cy="7672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3048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dobe Garamond Pro Bold" pitchFamily="18" charset="0"/>
                <a:cs typeface="Arial" pitchFamily="34" charset="0"/>
              </a:rPr>
              <a:t>Designing </a:t>
            </a:r>
            <a:r>
              <a:rPr lang="en-US" sz="3200" b="1" dirty="0">
                <a:solidFill>
                  <a:schemeClr val="bg1"/>
                </a:solidFill>
                <a:latin typeface="Adobe Garamond Pro Bold" pitchFamily="18" charset="0"/>
                <a:cs typeface="Arial" pitchFamily="34" charset="0"/>
              </a:rPr>
              <a:t>and Simulation of an Energy Control</a:t>
            </a:r>
          </a:p>
          <a:p>
            <a:r>
              <a:rPr lang="en-US" sz="3200" b="1" dirty="0">
                <a:solidFill>
                  <a:schemeClr val="bg1"/>
                </a:solidFill>
                <a:latin typeface="Adobe Garamond Pro Bold" pitchFamily="18" charset="0"/>
                <a:cs typeface="Arial" pitchFamily="34" charset="0"/>
              </a:rPr>
              <a:t>Algorithm for Photovoltaic Based Active </a:t>
            </a:r>
            <a:r>
              <a:rPr lang="en-US" sz="3200" b="1" dirty="0" smtClean="0">
                <a:solidFill>
                  <a:schemeClr val="bg1"/>
                </a:solidFill>
                <a:latin typeface="Adobe Garamond Pro Bold" pitchFamily="18" charset="0"/>
                <a:cs typeface="Arial" pitchFamily="34" charset="0"/>
              </a:rPr>
              <a:t>Generator using </a:t>
            </a:r>
            <a:r>
              <a:rPr lang="en-US" sz="3200" b="1" dirty="0">
                <a:solidFill>
                  <a:schemeClr val="bg1"/>
                </a:solidFill>
                <a:latin typeface="Adobe Garamond Pro Bold" pitchFamily="18" charset="0"/>
                <a:cs typeface="Arial" pitchFamily="34" charset="0"/>
              </a:rPr>
              <a:t>State Flow Analysis</a:t>
            </a:r>
            <a:endParaRPr lang="en-US" sz="3200" b="1" dirty="0" smtClean="0">
              <a:solidFill>
                <a:schemeClr val="bg1"/>
              </a:solidFill>
              <a:latin typeface="Adobe Garamond Pro Bold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2514600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895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 produced Power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615" y="57150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Working Modes of</a:t>
            </a:r>
          </a:p>
          <a:p>
            <a:pPr algn="ctr"/>
            <a:r>
              <a:rPr lang="en-US" dirty="0" smtClean="0"/>
              <a:t> the System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97949" y="289560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Battery Power Response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89560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 Power 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563880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Power 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556260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Power Response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/>
          <a:stretch/>
        </p:blipFill>
        <p:spPr>
          <a:xfrm>
            <a:off x="211713" y="789438"/>
            <a:ext cx="2707156" cy="1953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15" y="809175"/>
            <a:ext cx="2838769" cy="1903711"/>
          </a:xfrm>
          <a:prstGeom prst="rect">
            <a:avLst/>
          </a:prstGeom>
        </p:spPr>
      </p:pic>
      <p:pic>
        <p:nvPicPr>
          <p:cNvPr id="1026" name="Picture 2" descr="C:\Users\User\Desktop\Images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02" y="789438"/>
            <a:ext cx="2808298" cy="195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Images\grid power respon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15" y="3505200"/>
            <a:ext cx="2838769" cy="19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Images\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02" y="3505199"/>
            <a:ext cx="278117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12270598_1142769242419226_1650337578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" y="3505198"/>
            <a:ext cx="2677844" cy="205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9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524000"/>
            <a:ext cx="4953000" cy="1066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Thank You..!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590800"/>
            <a:ext cx="5791200" cy="1143000"/>
          </a:xfrm>
        </p:spPr>
        <p:txBody>
          <a:bodyPr/>
          <a:lstStyle/>
          <a:p>
            <a:r>
              <a:rPr lang="en-US" dirty="0" smtClean="0"/>
              <a:t>Supplementary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1026" name="Picture 2" descr="C:\Users\User\Desktop\Research paper final\images\three m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0869"/>
            <a:ext cx="7107468" cy="46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System </a:t>
            </a:r>
            <a:r>
              <a:rPr lang="en-US" sz="5400" dirty="0"/>
              <a:t>working under Three </a:t>
            </a:r>
            <a:r>
              <a:rPr lang="en-US" sz="5400" dirty="0" smtClean="0"/>
              <a:t>Modes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684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Load Power</a:t>
            </a:r>
            <a:endParaRPr lang="en-US" dirty="0"/>
          </a:p>
        </p:txBody>
      </p:sp>
      <p:pic>
        <p:nvPicPr>
          <p:cNvPr id="6" name="Picture 4" descr="C:\Users\User\Desktop\Images\load power inp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963267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681581"/>
              </p:ext>
            </p:extLst>
          </p:nvPr>
        </p:nvGraphicFramePr>
        <p:xfrm>
          <a:off x="1524000" y="1295400"/>
          <a:ext cx="6248399" cy="50639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60520"/>
                <a:gridCol w="4087879"/>
              </a:tblGrid>
              <a:tr h="396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Month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Monthly Mean GTI (W/m</a:t>
                      </a:r>
                      <a:r>
                        <a:rPr lang="en-US" sz="1800" baseline="30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January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11.75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February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10.50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March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150.6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April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161.74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May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310.88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June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187.16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July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185.31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August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171.69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September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213.07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October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99.28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November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22.03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December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7.69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066800"/>
          </a:xfrm>
        </p:spPr>
        <p:txBody>
          <a:bodyPr>
            <a:noAutofit/>
          </a:bodyPr>
          <a:lstStyle/>
          <a:p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Monthly </a:t>
            </a:r>
            <a:r>
              <a:rPr lang="en-US" sz="3000" dirty="0"/>
              <a:t>GTI from Kristiansand in Year 2012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64367"/>
              </p:ext>
            </p:extLst>
          </p:nvPr>
        </p:nvGraphicFramePr>
        <p:xfrm>
          <a:off x="3088481" y="1219200"/>
          <a:ext cx="2778919" cy="5486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08312"/>
                <a:gridCol w="1070607"/>
              </a:tblGrid>
              <a:tr h="307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GTI(w/m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10:56:00 AM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11:11:00 AM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11:26:00 AM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11:41:00 AM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11:56:00 AM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869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12:11:00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863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12:26:00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12:41:00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794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12:56:00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739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1:11:00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1:26:00 PM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1:41:00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794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1:56:00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2:11:00 PM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2:26:00 PM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2:41:00 PM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2:56:00 PM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680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3:11:00 PM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638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GTI </a:t>
            </a:r>
            <a:r>
              <a:rPr lang="en-US" dirty="0"/>
              <a:t>Data on 31st May 2012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84647"/>
              </p:ext>
            </p:extLst>
          </p:nvPr>
        </p:nvGraphicFramePr>
        <p:xfrm>
          <a:off x="990600" y="1752598"/>
          <a:ext cx="7162800" cy="37338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80371"/>
                <a:gridCol w="3082429"/>
              </a:tblGrid>
              <a:tr h="4656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Electrical data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Parameters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Nominal output </a:t>
                      </a:r>
                      <a:r>
                        <a:rPr lang="en-US" sz="2000" dirty="0" err="1">
                          <a:effectLst/>
                        </a:rPr>
                        <a:t>Pmpp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 [W]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Max. Voltage system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 [V]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Nominal Voltage </a:t>
                      </a:r>
                      <a:r>
                        <a:rPr lang="en-US" sz="2000" dirty="0" err="1">
                          <a:effectLst/>
                        </a:rPr>
                        <a:t>Umpp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35.1 [V]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Nominal current </a:t>
                      </a:r>
                      <a:r>
                        <a:rPr lang="en-US" sz="2000" dirty="0" err="1">
                          <a:effectLst/>
                        </a:rPr>
                        <a:t>Impp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4.55 [A]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Open circuit voltage Uoc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44.2 [V]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Short circuit current </a:t>
                      </a:r>
                      <a:r>
                        <a:rPr lang="en-US" sz="2000" dirty="0" err="1">
                          <a:effectLst/>
                        </a:rPr>
                        <a:t>Isc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4.8 </a:t>
                      </a:r>
                      <a:r>
                        <a:rPr lang="en-US" sz="2000" dirty="0">
                          <a:effectLst/>
                        </a:rPr>
                        <a:t>[A]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Module conversion </a:t>
                      </a:r>
                      <a:r>
                        <a:rPr lang="en-US" sz="2000" dirty="0" smtClean="0">
                          <a:effectLst/>
                        </a:rPr>
                        <a:t>efficiency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12.7 </a:t>
                      </a:r>
                      <a:r>
                        <a:rPr lang="en-US" sz="2000" dirty="0" smtClean="0">
                          <a:effectLst/>
                        </a:rPr>
                        <a:t>[%]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24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</a:t>
            </a:r>
            <a:r>
              <a:rPr lang="en-US" dirty="0"/>
              <a:t>Data of Solar BP 3160N Module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90724"/>
              </p:ext>
            </p:extLst>
          </p:nvPr>
        </p:nvGraphicFramePr>
        <p:xfrm>
          <a:off x="504825" y="1371600"/>
          <a:ext cx="8077200" cy="3962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83141"/>
                <a:gridCol w="2694059"/>
              </a:tblGrid>
              <a:tr h="4479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Parameters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Nominal Voltage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144V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Rated Capacity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69.4Ah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Initial State Of Charge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Fully Charged Voltage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156.8V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Nominal Discharge Current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13.9V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Internal Resistance 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0.02Ohms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Capacity(Ah)@Nominal Voltage 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21.53Ah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3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Exponential zone[Voltage, Capacity]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[146.6V 0.2Ah]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arameters </a:t>
            </a:r>
            <a:r>
              <a:rPr lang="en-US" dirty="0"/>
              <a:t>of Lead-Acid Battery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0964"/>
              </p:ext>
            </p:extLst>
          </p:nvPr>
        </p:nvGraphicFramePr>
        <p:xfrm>
          <a:off x="381000" y="1371600"/>
          <a:ext cx="8382000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64855"/>
                <a:gridCol w="2717145"/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Parameters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Rated capacitance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198F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Equivalent DC series resistance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2.1x10</a:t>
                      </a:r>
                      <a:r>
                        <a:rPr lang="en-US" sz="2000" baseline="30000" dirty="0">
                          <a:effectLst/>
                        </a:rPr>
                        <a:t>-3</a:t>
                      </a:r>
                      <a:r>
                        <a:rPr lang="en-US" sz="2000" dirty="0">
                          <a:effectLst/>
                        </a:rPr>
                        <a:t> Ohms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Rated voltage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150V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Surge voltage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155V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series capacitors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parallel capacitors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4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Initial voltage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16V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Leakage current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5x10-2A 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Operating temperature(Celsius)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 Specifications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arindu\Desktop\research viwa\block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8230"/>
            <a:ext cx="7926772" cy="547977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Active Generator Concept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4500" dirty="0"/>
              <a:t>Discharge voltage model (i* &gt; 0) </a:t>
            </a:r>
          </a:p>
          <a:p>
            <a:pPr marL="109728" indent="0">
              <a:buNone/>
            </a:pPr>
            <a:r>
              <a:rPr lang="en-US" sz="4500" dirty="0"/>
              <a:t> </a:t>
            </a:r>
          </a:p>
          <a:p>
            <a:pPr marL="109728" indent="0">
              <a:buNone/>
            </a:pPr>
            <a:r>
              <a:rPr lang="en-US" sz="4500" dirty="0" err="1"/>
              <a:t>Edischarge</a:t>
            </a:r>
            <a:r>
              <a:rPr lang="en-US" sz="4500" dirty="0"/>
              <a:t>=𝑓1(𝑖𝑡,𝑖∗,𝐸𝑥𝑝)=𝐸𝑜−𝐾∗</a:t>
            </a:r>
            <a:r>
              <a:rPr lang="en-US" sz="4500" dirty="0" smtClean="0"/>
              <a:t>(   </a:t>
            </a:r>
            <a:r>
              <a:rPr lang="en-US" sz="4500" dirty="0"/>
              <a:t>)∗𝑖∗−𝐾∗( </a:t>
            </a:r>
            <a:r>
              <a:rPr lang="en-US" sz="4500" dirty="0" smtClean="0"/>
              <a:t>   )∗</a:t>
            </a:r>
            <a:r>
              <a:rPr lang="en-US" sz="4500" dirty="0"/>
              <a:t>𝑖𝑡</a:t>
            </a:r>
            <a:r>
              <a:rPr lang="en-US" sz="4500" dirty="0" smtClean="0"/>
              <a:t>+           </a:t>
            </a:r>
            <a:endParaRPr lang="en-US" sz="4500" dirty="0"/>
          </a:p>
          <a:p>
            <a:pPr marL="109728" indent="0">
              <a:buNone/>
            </a:pPr>
            <a:r>
              <a:rPr lang="en-US" sz="4500" dirty="0"/>
              <a:t> </a:t>
            </a:r>
          </a:p>
          <a:p>
            <a:pPr marL="109728" indent="0">
              <a:buNone/>
            </a:pPr>
            <a:r>
              <a:rPr lang="en-US" sz="4500" dirty="0"/>
              <a:t>Charge voltage Model (i* &lt; 0) </a:t>
            </a:r>
          </a:p>
          <a:p>
            <a:pPr marL="109728" indent="0">
              <a:buNone/>
            </a:pPr>
            <a:r>
              <a:rPr lang="en-US" sz="4500" dirty="0"/>
              <a:t> </a:t>
            </a:r>
          </a:p>
          <a:p>
            <a:pPr marL="109728" indent="0">
              <a:buNone/>
            </a:pPr>
            <a:r>
              <a:rPr lang="en-US" sz="4500" dirty="0" err="1"/>
              <a:t>Echarge</a:t>
            </a:r>
            <a:r>
              <a:rPr lang="en-US" sz="4500" dirty="0"/>
              <a:t>=𝑓2(𝑖𝑡,𝑖∗,</a:t>
            </a:r>
            <a:r>
              <a:rPr lang="en-US" sz="4500" dirty="0" err="1"/>
              <a:t>Exp</a:t>
            </a:r>
            <a:r>
              <a:rPr lang="en-US" sz="4500" dirty="0"/>
              <a:t>)=</a:t>
            </a:r>
            <a:r>
              <a:rPr lang="en-US" sz="4500" dirty="0" err="1"/>
              <a:t>Eo</a:t>
            </a:r>
            <a:r>
              <a:rPr lang="en-US" sz="4500" dirty="0"/>
              <a:t>−</a:t>
            </a:r>
            <a:r>
              <a:rPr lang="en-US" sz="4500" dirty="0" smtClean="0"/>
              <a:t>K∗          ∗</a:t>
            </a:r>
            <a:r>
              <a:rPr lang="en-US" sz="4500" dirty="0"/>
              <a:t>i−K∗  +𝐿𝑎𝑝𝑙𝑎𝑐𝑒</a:t>
            </a:r>
            <a:r>
              <a:rPr lang="en-US" sz="4500" baseline="30000" dirty="0"/>
              <a:t>−1</a:t>
            </a:r>
            <a:r>
              <a:rPr lang="en-US" sz="4500" dirty="0"/>
              <a:t>∗</a:t>
            </a:r>
            <a:r>
              <a:rPr lang="en-US" sz="4500" dirty="0" smtClean="0"/>
              <a:t>(         * 1/s)             </a:t>
            </a:r>
            <a:endParaRPr lang="en-US" sz="4500" dirty="0"/>
          </a:p>
          <a:p>
            <a:pPr marL="109728" indent="0">
              <a:buNone/>
            </a:pPr>
            <a:r>
              <a:rPr lang="en-US" sz="4500" dirty="0"/>
              <a:t>where</a:t>
            </a:r>
            <a:r>
              <a:rPr lang="en-US" sz="4500" dirty="0" smtClean="0"/>
              <a:t>,</a:t>
            </a:r>
          </a:p>
          <a:p>
            <a:pPr marL="109728" indent="0">
              <a:buNone/>
            </a:pPr>
            <a:r>
              <a:rPr lang="en-US" sz="4500" dirty="0" err="1"/>
              <a:t>E</a:t>
            </a:r>
            <a:r>
              <a:rPr lang="en-US" sz="4500" baseline="-25000" dirty="0" err="1"/>
              <a:t>Batt</a:t>
            </a:r>
            <a:r>
              <a:rPr lang="en-US" sz="4500" baseline="-25000" dirty="0"/>
              <a:t> </a:t>
            </a:r>
            <a:r>
              <a:rPr lang="en-US" sz="4500" dirty="0"/>
              <a:t>     : Nonlinear voltage (V) </a:t>
            </a:r>
          </a:p>
          <a:p>
            <a:pPr marL="109728" indent="0">
              <a:buNone/>
            </a:pPr>
            <a:r>
              <a:rPr lang="en-US" sz="4500" dirty="0"/>
              <a:t>E0      </a:t>
            </a:r>
            <a:r>
              <a:rPr lang="en-US" sz="4500" dirty="0" smtClean="0"/>
              <a:t>  : </a:t>
            </a:r>
            <a:r>
              <a:rPr lang="en-US" sz="4500" dirty="0"/>
              <a:t>Constant voltage (V) </a:t>
            </a:r>
          </a:p>
          <a:p>
            <a:pPr marL="109728" indent="0">
              <a:buNone/>
            </a:pPr>
            <a:r>
              <a:rPr lang="en-US" sz="4500" dirty="0" err="1"/>
              <a:t>Exp</a:t>
            </a:r>
            <a:r>
              <a:rPr lang="en-US" sz="4500" baseline="-25000" dirty="0"/>
              <a:t>(s)</a:t>
            </a:r>
            <a:r>
              <a:rPr lang="en-US" sz="4500" dirty="0"/>
              <a:t>  </a:t>
            </a:r>
            <a:r>
              <a:rPr lang="en-US" sz="4500" dirty="0" smtClean="0"/>
              <a:t> : </a:t>
            </a:r>
            <a:r>
              <a:rPr lang="en-US" sz="4500" dirty="0"/>
              <a:t>Exponential zone dynamics (V) </a:t>
            </a:r>
          </a:p>
          <a:p>
            <a:pPr marL="109728" indent="0">
              <a:buNone/>
            </a:pPr>
            <a:r>
              <a:rPr lang="en-US" sz="4500" dirty="0" err="1"/>
              <a:t>Sel</a:t>
            </a:r>
            <a:r>
              <a:rPr lang="en-US" sz="4500" baseline="-25000" dirty="0"/>
              <a:t>(s)</a:t>
            </a:r>
            <a:r>
              <a:rPr lang="en-US" sz="4500" dirty="0"/>
              <a:t>   </a:t>
            </a:r>
            <a:r>
              <a:rPr lang="en-US" sz="4500" dirty="0" smtClean="0"/>
              <a:t> </a:t>
            </a:r>
            <a:r>
              <a:rPr lang="en-US" sz="4500" dirty="0"/>
              <a:t>: Represents the battery mode. </a:t>
            </a:r>
            <a:r>
              <a:rPr lang="en-US" sz="4500" dirty="0" err="1"/>
              <a:t>Sel</a:t>
            </a:r>
            <a:r>
              <a:rPr lang="en-US" sz="4500" baseline="-25000" dirty="0"/>
              <a:t>(s)</a:t>
            </a:r>
            <a:r>
              <a:rPr lang="en-US" sz="4500" dirty="0"/>
              <a:t> = 0 during battery discharge, </a:t>
            </a:r>
            <a:r>
              <a:rPr lang="en-US" sz="4500" dirty="0" err="1"/>
              <a:t>Sel</a:t>
            </a:r>
            <a:r>
              <a:rPr lang="en-US" sz="4500" baseline="-25000" dirty="0"/>
              <a:t>(s) </a:t>
            </a:r>
            <a:r>
              <a:rPr lang="en-US" sz="4500" dirty="0"/>
              <a:t>= 1 during battery charging. </a:t>
            </a:r>
          </a:p>
          <a:p>
            <a:pPr marL="109728" indent="0">
              <a:buNone/>
            </a:pPr>
            <a:r>
              <a:rPr lang="en-US" sz="4500" dirty="0"/>
              <a:t>K        </a:t>
            </a:r>
            <a:r>
              <a:rPr lang="en-US" sz="4500" dirty="0" smtClean="0"/>
              <a:t> : </a:t>
            </a:r>
            <a:r>
              <a:rPr lang="en-US" sz="4500" dirty="0"/>
              <a:t>Polarization constant </a:t>
            </a:r>
          </a:p>
          <a:p>
            <a:pPr marL="109728" indent="0">
              <a:buNone/>
            </a:pPr>
            <a:r>
              <a:rPr lang="en-US" sz="4500" dirty="0"/>
              <a:t>i*       </a:t>
            </a:r>
            <a:r>
              <a:rPr lang="en-US" sz="4500" dirty="0" smtClean="0"/>
              <a:t>  : </a:t>
            </a:r>
            <a:r>
              <a:rPr lang="en-US" sz="4500" dirty="0"/>
              <a:t>Low frequency current dynamics (A) </a:t>
            </a:r>
          </a:p>
          <a:p>
            <a:pPr marL="109728" indent="0">
              <a:buNone/>
            </a:pPr>
            <a:r>
              <a:rPr lang="en-US" sz="4500" dirty="0"/>
              <a:t>I          </a:t>
            </a:r>
            <a:r>
              <a:rPr lang="en-US" sz="4500" dirty="0" smtClean="0"/>
              <a:t>: </a:t>
            </a:r>
            <a:r>
              <a:rPr lang="en-US" sz="4500" dirty="0"/>
              <a:t>Battery current (A) </a:t>
            </a:r>
          </a:p>
          <a:p>
            <a:pPr marL="109728" indent="0">
              <a:buNone/>
            </a:pPr>
            <a:r>
              <a:rPr lang="en-US" sz="4500" dirty="0"/>
              <a:t>It        </a:t>
            </a:r>
            <a:r>
              <a:rPr lang="en-US" sz="4500" dirty="0" smtClean="0"/>
              <a:t> : </a:t>
            </a:r>
            <a:r>
              <a:rPr lang="en-US" sz="4500" dirty="0"/>
              <a:t>Extracted capacity (Ah) </a:t>
            </a:r>
          </a:p>
          <a:p>
            <a:pPr marL="109728" indent="0">
              <a:buNone/>
            </a:pPr>
            <a:r>
              <a:rPr lang="en-US" sz="4500" dirty="0"/>
              <a:t>Q       </a:t>
            </a:r>
            <a:r>
              <a:rPr lang="en-US" sz="4500" dirty="0" smtClean="0"/>
              <a:t>  : </a:t>
            </a:r>
            <a:r>
              <a:rPr lang="en-US" sz="4500" dirty="0"/>
              <a:t>Maximum battery capacity (Ah)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Model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02236"/>
            <a:ext cx="1066800" cy="65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34308"/>
            <a:ext cx="381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29720"/>
            <a:ext cx="381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048000"/>
            <a:ext cx="714375" cy="4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0"/>
            <a:ext cx="609600" cy="48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Battery Model in State-Flow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1"/>
            <a:ext cx="6000750" cy="531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6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325562"/>
          </a:xfrm>
        </p:spPr>
        <p:txBody>
          <a:bodyPr/>
          <a:lstStyle/>
          <a:p>
            <a:r>
              <a:rPr lang="en-US" dirty="0" smtClean="0"/>
              <a:t>SC Model</a:t>
            </a:r>
            <a:r>
              <a:rPr lang="en-US" dirty="0"/>
              <a:t> in State-Flow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629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PV Panel Model </a:t>
            </a:r>
            <a:r>
              <a:rPr lang="en-US" dirty="0"/>
              <a:t>in State-Flow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629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r>
              <a:rPr lang="en-US" dirty="0" smtClean="0"/>
              <a:t>Load Model</a:t>
            </a:r>
            <a:r>
              <a:rPr lang="en-US" dirty="0"/>
              <a:t> in State-Flow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77000" cy="553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Tharindu\Desktop\project-question.jpg"/>
          <p:cNvPicPr>
            <a:picLocks noChangeAspect="1" noChangeArrowheads="1"/>
          </p:cNvPicPr>
          <p:nvPr/>
        </p:nvPicPr>
        <p:blipFill>
          <a:blip r:embed="rId3" cstate="print"/>
          <a:srcRect l="17445" r="22742"/>
          <a:stretch>
            <a:fillRect/>
          </a:stretch>
        </p:blipFill>
        <p:spPr bwMode="auto">
          <a:xfrm>
            <a:off x="7086600" y="76200"/>
            <a:ext cx="1981200" cy="3048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-US" sz="2900" dirty="0"/>
              <a:t>Stochastic nature of PV </a:t>
            </a:r>
            <a:r>
              <a:rPr lang="en-US" sz="2900" dirty="0" smtClean="0"/>
              <a:t>systems</a:t>
            </a:r>
            <a:endParaRPr lang="en-US" altLang="en-US" sz="2900" dirty="0" smtClean="0"/>
          </a:p>
          <a:p>
            <a:pPr>
              <a:lnSpc>
                <a:spcPct val="250000"/>
              </a:lnSpc>
            </a:pPr>
            <a:r>
              <a:rPr lang="en-US" altLang="en-US" sz="2900" dirty="0" smtClean="0"/>
              <a:t>Continuously </a:t>
            </a:r>
            <a:r>
              <a:rPr lang="en-US" altLang="en-US" sz="2900" dirty="0"/>
              <a:t>varying weather </a:t>
            </a:r>
            <a:r>
              <a:rPr lang="en-US" altLang="en-US" sz="2900" dirty="0" smtClean="0"/>
              <a:t>conditions</a:t>
            </a:r>
          </a:p>
          <a:p>
            <a:pPr>
              <a:lnSpc>
                <a:spcPct val="250000"/>
              </a:lnSpc>
            </a:pPr>
            <a:r>
              <a:rPr lang="en-US" altLang="en-US" sz="2900" dirty="0" smtClean="0"/>
              <a:t>Wastage of excessive PV power produced during sunny days</a:t>
            </a:r>
          </a:p>
          <a:p>
            <a:pPr>
              <a:lnSpc>
                <a:spcPct val="250000"/>
              </a:lnSpc>
            </a:pPr>
            <a:r>
              <a:rPr lang="en-US" altLang="en-US" sz="2900" dirty="0" smtClean="0"/>
              <a:t>Inability to supply the required power in cloudy days</a:t>
            </a:r>
          </a:p>
          <a:p>
            <a:pPr>
              <a:lnSpc>
                <a:spcPct val="250000"/>
              </a:lnSpc>
            </a:pPr>
            <a:r>
              <a:rPr lang="en-US" altLang="en-US" sz="2900" dirty="0" smtClean="0"/>
              <a:t>Requirement of a local energy storage to store energy for long time and short time</a:t>
            </a:r>
          </a:p>
          <a:p>
            <a:pPr>
              <a:lnSpc>
                <a:spcPct val="25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Statement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harindu\Desktop\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28600"/>
            <a:ext cx="1752600" cy="17526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519922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cs typeface="Arial" pitchFamily="34" charset="0"/>
              </a:rPr>
              <a:t>Define three working modes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Mode 1 - Normal </a:t>
            </a:r>
            <a:endParaRPr lang="en-US" dirty="0" smtClean="0"/>
          </a:p>
          <a:p>
            <a:pPr marL="285750" indent="-285750">
              <a:buNone/>
            </a:pPr>
            <a:r>
              <a:rPr lang="en-US" dirty="0" smtClean="0"/>
              <a:t>   Battery and SC power lie between maximum and minimum capacities of battery and SC respectively. Required power is more or less than the PV produced power.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Mode 2-Constraint</a:t>
            </a:r>
          </a:p>
          <a:p>
            <a:pPr marL="395478" indent="-285750">
              <a:buNone/>
            </a:pPr>
            <a:r>
              <a:rPr lang="en-US" dirty="0" smtClean="0"/>
              <a:t>    SC and battery are fully charged. Required power is lower than the PV produced power.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" y="198408"/>
            <a:ext cx="8229600" cy="1143000"/>
          </a:xfrm>
        </p:spPr>
        <p:txBody>
          <a:bodyPr/>
          <a:lstStyle/>
          <a:p>
            <a:r>
              <a:rPr lang="en-US" dirty="0" smtClean="0"/>
              <a:t>Proposed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arindu\Desktop\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7215" y="304800"/>
            <a:ext cx="1752600" cy="17526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Proposed Solution cont.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28599" y="3810000"/>
            <a:ext cx="67519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500" dirty="0" smtClean="0">
                <a:cs typeface="Arial" pitchFamily="34" charset="0"/>
              </a:rPr>
              <a:t>Normal – Supply power to load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500" dirty="0" smtClean="0">
                <a:cs typeface="Arial" pitchFamily="34" charset="0"/>
              </a:rPr>
              <a:t>Constraint – Supply power to both load and grid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500" dirty="0" smtClean="0">
                <a:cs typeface="Arial" pitchFamily="34" charset="0"/>
              </a:rPr>
              <a:t>Unconnected – Supply power to load from grid.</a:t>
            </a:r>
          </a:p>
          <a:p>
            <a:pPr marL="624078" indent="-51435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132769" y="1371600"/>
            <a:ext cx="901123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478" indent="-28575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sz="2500" b="1" dirty="0" smtClean="0">
                <a:cs typeface="Arial" pitchFamily="34" charset="0"/>
              </a:rPr>
              <a:t>Mode 3-Unconnected</a:t>
            </a:r>
            <a:endParaRPr lang="en-US" sz="2500" dirty="0" smtClean="0">
              <a:cs typeface="Arial" pitchFamily="34" charset="0"/>
            </a:endParaRPr>
          </a:p>
          <a:p>
            <a:pPr marL="395478" indent="-285750"/>
            <a:r>
              <a:rPr lang="en-US" sz="2500" dirty="0" smtClean="0">
                <a:cs typeface="Arial" pitchFamily="34" charset="0"/>
              </a:rPr>
              <a:t>   The capacity of the battery and the SC lie below their minimum capacity limitation. Required power is higher than the PV produced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System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1669"/>
            <a:ext cx="72771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Storage System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6172200" cy="566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1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State-Flow Control </a:t>
            </a:r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rrangement </a:t>
            </a:r>
            <a:r>
              <a:rPr lang="en-US" dirty="0">
                <a:effectLst/>
              </a:rPr>
              <a:t>for </a:t>
            </a:r>
            <a:r>
              <a:rPr lang="en-US" dirty="0" smtClean="0">
                <a:effectLst/>
              </a:rPr>
              <a:t>Power </a:t>
            </a:r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ource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2563"/>
            <a:ext cx="7924800" cy="50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Algorithm of the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1752</TotalTime>
  <Words>523</Words>
  <Application>Microsoft Office PowerPoint</Application>
  <PresentationFormat>On-screen Show (4:3)</PresentationFormat>
  <Paragraphs>217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Introduction</vt:lpstr>
      <vt:lpstr>Problem Statement</vt:lpstr>
      <vt:lpstr>Proposed Solution </vt:lpstr>
      <vt:lpstr>Proposed Solution cont.</vt:lpstr>
      <vt:lpstr>Overall System</vt:lpstr>
      <vt:lpstr>Storage System</vt:lpstr>
      <vt:lpstr>State-Flow Control Arrangement for Power Source</vt:lpstr>
      <vt:lpstr>Algorithm of the Model</vt:lpstr>
      <vt:lpstr>Results</vt:lpstr>
      <vt:lpstr>   Thank You..!</vt:lpstr>
      <vt:lpstr>Supplementary Slides</vt:lpstr>
      <vt:lpstr> System working under Three Modes</vt:lpstr>
      <vt:lpstr>Required Load Power</vt:lpstr>
      <vt:lpstr> Monthly GTI from Kristiansand in Year 2012 </vt:lpstr>
      <vt:lpstr>GTI Data on 31st May 2012     </vt:lpstr>
      <vt:lpstr>Technical Data of Solar BP 3160N Module    </vt:lpstr>
      <vt:lpstr>Parameters of Lead-Acid Battery   </vt:lpstr>
      <vt:lpstr>SC Specifications  </vt:lpstr>
      <vt:lpstr>Battery Model</vt:lpstr>
      <vt:lpstr>Battery Model in State-Flow</vt:lpstr>
      <vt:lpstr>SC Model in State-Flow</vt:lpstr>
      <vt:lpstr>PV Panel Model in State-Flow</vt:lpstr>
      <vt:lpstr>Load Model in State-Flow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Energy Controller for Grid Integrated DC Source in a PV System.  (Continuation of Synchronization of a Voltage Source Inverter (VSI) with the low voltage grid)</dc:title>
  <dc:creator>Tharindu Sajith</dc:creator>
  <cp:lastModifiedBy>User</cp:lastModifiedBy>
  <cp:revision>266</cp:revision>
  <dcterms:created xsi:type="dcterms:W3CDTF">2015-07-04T06:11:38Z</dcterms:created>
  <dcterms:modified xsi:type="dcterms:W3CDTF">2015-11-17T10:07:11Z</dcterms:modified>
</cp:coreProperties>
</file>