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0" r:id="rId7"/>
    <p:sldId id="285" r:id="rId8"/>
    <p:sldId id="280" r:id="rId9"/>
    <p:sldId id="274" r:id="rId10"/>
    <p:sldId id="278" r:id="rId11"/>
    <p:sldId id="290" r:id="rId12"/>
    <p:sldId id="275" r:id="rId13"/>
    <p:sldId id="286" r:id="rId14"/>
    <p:sldId id="287" r:id="rId15"/>
    <p:sldId id="276" r:id="rId16"/>
    <p:sldId id="288" r:id="rId17"/>
    <p:sldId id="289" r:id="rId18"/>
    <p:sldId id="29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4660"/>
  </p:normalViewPr>
  <p:slideViewPr>
    <p:cSldViewPr>
      <p:cViewPr>
        <p:scale>
          <a:sx n="68" d="100"/>
          <a:sy n="68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A1FE1-0B13-47D7-9B31-8FE5713715A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2126C-41A6-47F1-904A-A7EDAA9F2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Unfavorable conditions are total harmonic distortion, voltage dips, voltage fluctuations, voltage surges etc.</a:t>
            </a:r>
          </a:p>
          <a:p>
            <a:r>
              <a:rPr lang="en-US" dirty="0" smtClean="0"/>
              <a:t>Normal condition,</a:t>
            </a:r>
            <a:r>
              <a:rPr lang="en-US" baseline="0" dirty="0" smtClean="0"/>
              <a:t> Harmonic condition and Non-harmonic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2126C-41A6-47F1-904A-A7EDAA9F21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CDD0A8-EA36-4800-A8E6-6D2AC4398EFB}" type="datetime1">
              <a:rPr lang="en-US" smtClean="0"/>
              <a:pPr/>
              <a:t>6/3/2016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0D924-BA35-4CA6-ABB5-0B0512726A4A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C5A68-C74D-4028-9F95-33D628BF103A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6B826-DBBA-4DFF-BFC8-FE20D87F91A2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0E214-4F0C-45EE-AB10-9E4FFD73FD02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F4C92-BBCC-495E-A143-C01820616659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87AB3-AAE5-4537-B4FA-A7A2F4241685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7F020-AA2F-44B2-9964-506D8D34099F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04B8E8-65AA-49E7-A9E6-2768FA7AEC72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0DC22C-7C8A-4695-A7B0-8EDBBC34FD10}" type="datetime1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931134-C928-4CE4-90B0-D23643051237}" type="datetime1">
              <a:rPr lang="en-US" smtClean="0"/>
              <a:pPr/>
              <a:t>6/3/2016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7CE608-68B6-4231-9321-0DF19C7B8F14}" type="datetime1">
              <a:rPr lang="en-US" smtClean="0"/>
              <a:pPr/>
              <a:t>6/3/2016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harindu\Desktop\aaa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62800" cy="36378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3429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Microcontroller Based Energy Controller for Grid Integrated DC Source in a PV System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5715000"/>
            <a:ext cx="5562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SANJEEWANI T.G.P 		 RU/E/2011/158</a:t>
            </a:r>
          </a:p>
          <a:p>
            <a:r>
              <a:rPr lang="en-US" sz="1400" dirty="0" smtClean="0"/>
              <a:t>WIJERATHNA W.M.S.M.M 	 RU/E/2011/184</a:t>
            </a:r>
          </a:p>
          <a:p>
            <a:r>
              <a:rPr lang="en-US" sz="1400" dirty="0" smtClean="0"/>
              <a:t>DHARMASENA G.T.S 	 	 </a:t>
            </a:r>
            <a:r>
              <a:rPr lang="en-US" sz="1400" dirty="0" smtClean="0"/>
              <a:t>RU/E/2011/190</a:t>
            </a:r>
          </a:p>
          <a:p>
            <a:endParaRPr lang="en-US" sz="1400" dirty="0" smtClean="0"/>
          </a:p>
          <a:p>
            <a:r>
              <a:rPr lang="en-US" sz="1400" dirty="0" smtClean="0"/>
              <a:t>SUPERVISED BY:      MRS. IRESHIKA M.A.S.T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4936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Faculty Of Engineering</a:t>
            </a:r>
          </a:p>
          <a:p>
            <a:r>
              <a:rPr lang="en-US" sz="2400" dirty="0" smtClean="0"/>
              <a:t>University Of Ruhuna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>
                <a:solidFill>
                  <a:schemeClr val="tx1"/>
                </a:solidFill>
              </a:rPr>
              <a:pPr/>
              <a:t>1</a:t>
            </a:fld>
            <a:endParaRPr kumimoji="0" lang="en-US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Tharindu\Desktop\uor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486400"/>
            <a:ext cx="547059" cy="76727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Mosfet</a:t>
            </a:r>
            <a:r>
              <a:rPr lang="en-US" dirty="0" smtClean="0"/>
              <a:t> Full Bridge</a:t>
            </a:r>
            <a:endParaRPr lang="en-US" dirty="0"/>
          </a:p>
        </p:txBody>
      </p:sp>
      <p:pic>
        <p:nvPicPr>
          <p:cNvPr id="7" name="Picture 2" descr="H:\Project progree Images\Mosfet_Brid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187036"/>
            <a:ext cx="5029199" cy="49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61076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Phase MOSFET Full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Circuit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571235" cy="444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60960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Pass LCL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to DC Converter Design </a:t>
            </a:r>
            <a:endParaRPr lang="en-US" dirty="0"/>
          </a:p>
        </p:txBody>
      </p:sp>
      <p:pic>
        <p:nvPicPr>
          <p:cNvPr id="1026" name="Picture 2" descr="H:\Project progree Images\Boost conver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77366"/>
            <a:ext cx="4876800" cy="484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60383" y="617220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Boost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Synchronization using PLL</a:t>
            </a:r>
            <a:br>
              <a:rPr lang="en-US" dirty="0"/>
            </a:br>
            <a:r>
              <a:rPr lang="en-US" dirty="0"/>
              <a:t>Technique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7" y="1905000"/>
            <a:ext cx="87680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812268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Detector Based Phase Locked Loop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/>
              <a:t>Active and Reactive </a:t>
            </a:r>
            <a:r>
              <a:rPr lang="en-US" b="0" dirty="0" smtClean="0"/>
              <a:t>Power controlling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68038"/>
            <a:ext cx="3638550" cy="21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25717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962400"/>
            <a:ext cx="3848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5" y="1531491"/>
            <a:ext cx="3315118" cy="21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5791200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controlling Method of Power controlling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923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600200"/>
            <a:ext cx="73818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Mode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07" y="1371600"/>
            <a:ext cx="8313093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2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71600"/>
            <a:ext cx="8572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6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 based PLL method of synchronization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&amp;</a:t>
            </a:r>
          </a:p>
          <a:p>
            <a:r>
              <a:rPr lang="en-US" dirty="0" smtClean="0"/>
              <a:t>Voltage controlling method of power controlling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c</a:t>
            </a:r>
            <a:r>
              <a:rPr lang="en-US" dirty="0" smtClean="0"/>
              <a:t>an be identified as most suitable methods of synchronization and power controlling respectively that can be used when integrating VSIs with low voltage grid.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2590800"/>
            <a:ext cx="5105400" cy="1600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You..!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1000"/>
            <a:lum/>
          </a:blip>
          <a:srcRect/>
          <a:stretch>
            <a:fillRect l="-2000" t="-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statement</a:t>
            </a:r>
          </a:p>
          <a:p>
            <a:pPr>
              <a:buFont typeface="Wingdings" pitchFamily="2" charset="2"/>
              <a:buChar char="§"/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Implemented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design</a:t>
            </a:r>
          </a:p>
          <a:p>
            <a:pPr>
              <a:buFont typeface="Wingdings" pitchFamily="2" charset="2"/>
              <a:buChar char="§"/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Conclusions</a:t>
            </a:r>
          </a:p>
          <a:p>
            <a:pPr>
              <a:buFont typeface="Wingdings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Supplementary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harindu\Desktop\sco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0"/>
            <a:ext cx="2590800" cy="25908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Our Goal</a:t>
            </a:r>
          </a:p>
          <a:p>
            <a:pPr marL="681228" indent="-571500">
              <a:lnSpc>
                <a:spcPct val="150000"/>
              </a:lnSpc>
              <a:buFont typeface="+mj-lt"/>
              <a:buAutoNum type="romanLcPeriod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To produce a microcontroller based energy controller for VSI synchronized with a low voltage grid.</a:t>
            </a:r>
          </a:p>
          <a:p>
            <a:pPr marL="681228" indent="-571500">
              <a:lnSpc>
                <a:spcPct val="150000"/>
              </a:lnSpc>
              <a:buFont typeface="+mj-lt"/>
              <a:buAutoNum type="romanLcPeriod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To control the  frequency, voltage and energy of the designed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Tharindu\Desktop\project-question.jpg"/>
          <p:cNvPicPr>
            <a:picLocks noChangeAspect="1" noChangeArrowheads="1"/>
          </p:cNvPicPr>
          <p:nvPr/>
        </p:nvPicPr>
        <p:blipFill>
          <a:blip r:embed="rId3" cstate="print"/>
          <a:srcRect l="17445" r="22742"/>
          <a:stretch>
            <a:fillRect/>
          </a:stretch>
        </p:blipFill>
        <p:spPr bwMode="auto">
          <a:xfrm>
            <a:off x="7086600" y="76200"/>
            <a:ext cx="1981200" cy="3048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Uncontrolled behaviour of PV systems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High cost of the existing inverter technologies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Stability issues and low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q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uality of output power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Islanding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ffect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Unfavorable conditions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Incorporate with present technologies such as net metering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Problem Statement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624389" y="3430078"/>
            <a:ext cx="1776411" cy="608522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4624389" y="2438400"/>
            <a:ext cx="1776411" cy="608522"/>
          </a:xfrm>
          <a:prstGeom prst="rect">
            <a:avLst/>
          </a:prstGeom>
          <a:ln w="3810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Design Architecture</a:t>
            </a:r>
            <a:endParaRPr lang="en-US" sz="4800" dirty="0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31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99" name="Canvas 25"/>
          <p:cNvGrpSpPr>
            <a:grpSpLocks/>
          </p:cNvGrpSpPr>
          <p:nvPr/>
        </p:nvGrpSpPr>
        <p:grpSpPr bwMode="auto">
          <a:xfrm>
            <a:off x="609669" y="1219200"/>
            <a:ext cx="9220131" cy="4876804"/>
            <a:chOff x="-1463" y="0"/>
            <a:chExt cx="59025" cy="31220"/>
          </a:xfrm>
        </p:grpSpPr>
        <p:sp>
          <p:nvSpPr>
            <p:cNvPr id="2130" name="AutoShape 8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7562" cy="309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-1463" y="1283"/>
              <a:ext cx="51141" cy="29937"/>
              <a:chOff x="-32" y="2385"/>
              <a:chExt cx="51136" cy="29940"/>
            </a:xfrm>
          </p:grpSpPr>
          <p:sp>
            <p:nvSpPr>
              <p:cNvPr id="6" name="Text Box 45"/>
              <p:cNvSpPr txBox="1">
                <a:spLocks noChangeArrowheads="1"/>
              </p:cNvSpPr>
              <p:nvPr/>
            </p:nvSpPr>
            <p:spPr bwMode="auto">
              <a:xfrm>
                <a:off x="-32" y="26065"/>
                <a:ext cx="18924" cy="626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Manual and Automatic Mode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sz="1400" b="1" dirty="0">
                    <a:solidFill>
                      <a:srgbClr val="FF0000"/>
                    </a:solidFill>
                    <a:latin typeface="Arial" pitchFamily="34" charset="0"/>
                    <a:ea typeface="Calibri" pitchFamily="34" charset="0"/>
                    <a:cs typeface="Arial" pitchFamily="34" charset="0"/>
                  </a:rPr>
                  <a:t>V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isualize the variation of P and Q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Text Box 43"/>
              <p:cNvSpPr txBox="1">
                <a:spLocks noChangeArrowheads="1"/>
              </p:cNvSpPr>
              <p:nvPr/>
            </p:nvSpPr>
            <p:spPr bwMode="auto">
              <a:xfrm>
                <a:off x="39173" y="18411"/>
                <a:ext cx="11931" cy="318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Voltage Source Inverter (VSI)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 Box 37"/>
              <p:cNvSpPr txBox="1">
                <a:spLocks noChangeArrowheads="1"/>
              </p:cNvSpPr>
              <p:nvPr/>
            </p:nvSpPr>
            <p:spPr bwMode="auto">
              <a:xfrm>
                <a:off x="37371" y="9948"/>
                <a:ext cx="13517" cy="286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Boost Converter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38"/>
              <p:cNvSpPr txBox="1">
                <a:spLocks noChangeArrowheads="1"/>
              </p:cNvSpPr>
              <p:nvPr/>
            </p:nvSpPr>
            <p:spPr bwMode="auto">
              <a:xfrm>
                <a:off x="40108" y="25983"/>
                <a:ext cx="5222" cy="318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Grid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32692" y="9955"/>
                <a:ext cx="3434" cy="238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DC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26159" y="8959"/>
                <a:ext cx="3435" cy="238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7"/>
              <p:cNvSpPr>
                <a:spLocks noChangeArrowheads="1"/>
              </p:cNvSpPr>
              <p:nvPr/>
            </p:nvSpPr>
            <p:spPr bwMode="auto">
              <a:xfrm>
                <a:off x="25667" y="2385"/>
                <a:ext cx="11371" cy="3896"/>
              </a:xfrm>
              <a:prstGeom prst="rect">
                <a:avLst/>
              </a:prstGeom>
              <a:ln w="38100"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DC Source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Straight Connector 19"/>
              <p:cNvSpPr>
                <a:spLocks noChangeShapeType="1"/>
              </p:cNvSpPr>
              <p:nvPr/>
            </p:nvSpPr>
            <p:spPr bwMode="auto">
              <a:xfrm flipV="1">
                <a:off x="25682" y="8908"/>
                <a:ext cx="11225" cy="38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2863" y="16284"/>
                <a:ext cx="3447" cy="238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AC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26330" y="15796"/>
                <a:ext cx="3435" cy="238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DC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0" name="Straight Connector 23"/>
              <p:cNvSpPr>
                <a:spLocks noChangeShapeType="1"/>
              </p:cNvSpPr>
              <p:nvPr/>
            </p:nvSpPr>
            <p:spPr bwMode="auto">
              <a:xfrm flipV="1">
                <a:off x="25709" y="15257"/>
                <a:ext cx="11329" cy="38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Straight Connector 24"/>
              <p:cNvSpPr>
                <a:spLocks noChangeShapeType="1"/>
              </p:cNvSpPr>
              <p:nvPr/>
            </p:nvSpPr>
            <p:spPr bwMode="auto">
              <a:xfrm>
                <a:off x="12881" y="2631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4579B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Rectangle 26"/>
              <p:cNvSpPr>
                <a:spLocks noChangeArrowheads="1"/>
              </p:cNvSpPr>
              <p:nvPr/>
            </p:nvSpPr>
            <p:spPr bwMode="auto">
              <a:xfrm>
                <a:off x="25682" y="20832"/>
                <a:ext cx="11225" cy="4532"/>
              </a:xfrm>
              <a:prstGeom prst="rect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Synchronization Unit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3" name="Straight Connector 27"/>
              <p:cNvSpPr>
                <a:spLocks noChangeShapeType="1"/>
              </p:cNvSpPr>
              <p:nvPr/>
            </p:nvSpPr>
            <p:spPr bwMode="auto">
              <a:xfrm>
                <a:off x="18447" y="27750"/>
                <a:ext cx="26239" cy="1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Rectangle 28"/>
              <p:cNvSpPr>
                <a:spLocks noChangeArrowheads="1"/>
              </p:cNvSpPr>
              <p:nvPr/>
            </p:nvSpPr>
            <p:spPr bwMode="auto">
              <a:xfrm>
                <a:off x="5022" y="10667"/>
                <a:ext cx="12232" cy="7236"/>
              </a:xfrm>
              <a:prstGeom prst="rect">
                <a:avLst/>
              </a:prstGeom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Microcontroller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based</a:t>
                </a:r>
                <a:r>
                  <a:rPr kumimoji="0" lang="en-US" sz="1400" b="1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Energy 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Control Unit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5" name="Elbow Connector 30"/>
              <p:cNvSpPr>
                <a:spLocks noChangeShapeType="1"/>
              </p:cNvSpPr>
              <p:nvPr/>
            </p:nvSpPr>
            <p:spPr bwMode="auto">
              <a:xfrm flipV="1">
                <a:off x="17174" y="10389"/>
                <a:ext cx="8362" cy="2492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rgbClr val="00B050"/>
                </a:solidFill>
                <a:prstDash val="dash"/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Elbow Connector 31"/>
              <p:cNvSpPr>
                <a:spLocks noChangeShapeType="1"/>
              </p:cNvSpPr>
              <p:nvPr/>
            </p:nvSpPr>
            <p:spPr bwMode="auto">
              <a:xfrm>
                <a:off x="17174" y="15385"/>
                <a:ext cx="8535" cy="1379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rgbClr val="00B050"/>
                </a:solidFill>
                <a:prstDash val="dash"/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Straight Arrow Connector 32"/>
              <p:cNvSpPr>
                <a:spLocks noChangeShapeType="1"/>
              </p:cNvSpPr>
              <p:nvPr/>
            </p:nvSpPr>
            <p:spPr bwMode="auto">
              <a:xfrm>
                <a:off x="31049" y="6468"/>
                <a:ext cx="0" cy="2160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Straight Arrow Connector 33"/>
              <p:cNvSpPr>
                <a:spLocks noChangeShapeType="1"/>
              </p:cNvSpPr>
              <p:nvPr/>
            </p:nvSpPr>
            <p:spPr bwMode="auto">
              <a:xfrm>
                <a:off x="30889" y="12804"/>
                <a:ext cx="0" cy="2446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Straight Arrow Connector 34"/>
              <p:cNvSpPr>
                <a:spLocks noChangeShapeType="1"/>
              </p:cNvSpPr>
              <p:nvPr/>
            </p:nvSpPr>
            <p:spPr bwMode="auto">
              <a:xfrm>
                <a:off x="31314" y="18944"/>
                <a:ext cx="0" cy="2160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Straight Arrow Connector 35"/>
              <p:cNvSpPr>
                <a:spLocks noChangeShapeType="1"/>
              </p:cNvSpPr>
              <p:nvPr/>
            </p:nvSpPr>
            <p:spPr bwMode="auto">
              <a:xfrm>
                <a:off x="31566" y="25483"/>
                <a:ext cx="0" cy="2161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Text Box 36"/>
              <p:cNvSpPr txBox="1">
                <a:spLocks noChangeArrowheads="1"/>
              </p:cNvSpPr>
              <p:nvPr/>
            </p:nvSpPr>
            <p:spPr bwMode="auto">
              <a:xfrm>
                <a:off x="3382" y="8700"/>
                <a:ext cx="14790" cy="264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P,</a:t>
                </a:r>
                <a:r>
                  <a:rPr kumimoji="0" lang="en-US" sz="1400" b="1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Q </a:t>
                </a:r>
                <a:r>
                  <a:rPr lang="en-US" sz="1400" b="1" dirty="0">
                    <a:solidFill>
                      <a:srgbClr val="FF0000"/>
                    </a:solidFill>
                    <a:latin typeface="Arial" pitchFamily="34" charset="0"/>
                    <a:ea typeface="Calibri" pitchFamily="34" charset="0"/>
                    <a:cs typeface="Arial" pitchFamily="34" charset="0"/>
                  </a:rPr>
                  <a:t>C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ontrol </a:t>
                </a:r>
                <a:r>
                  <a:rPr lang="en-US" sz="1400" b="1" dirty="0">
                    <a:solidFill>
                      <a:srgbClr val="FF0000"/>
                    </a:solidFill>
                    <a:latin typeface="Arial" pitchFamily="34" charset="0"/>
                    <a:ea typeface="Calibri" pitchFamily="34" charset="0"/>
                    <a:cs typeface="Arial" pitchFamily="34" charset="0"/>
                  </a:rPr>
                  <a:t>U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nit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2" name="Rectangle 39"/>
              <p:cNvSpPr>
                <a:spLocks noChangeArrowheads="1"/>
              </p:cNvSpPr>
              <p:nvPr/>
            </p:nvSpPr>
            <p:spPr bwMode="auto">
              <a:xfrm>
                <a:off x="24569" y="13676"/>
                <a:ext cx="13835" cy="127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4" name="Rectangle 44"/>
              <p:cNvSpPr>
                <a:spLocks noChangeArrowheads="1"/>
              </p:cNvSpPr>
              <p:nvPr/>
            </p:nvSpPr>
            <p:spPr bwMode="auto">
              <a:xfrm>
                <a:off x="4943" y="20050"/>
                <a:ext cx="12390" cy="4758"/>
              </a:xfrm>
              <a:prstGeom prst="rect">
                <a:avLst/>
              </a:prstGeom>
              <a:ln w="38100"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PC based GUI Interface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5" name="Straight Arrow Connector 46"/>
              <p:cNvSpPr>
                <a:spLocks noChangeShapeType="1"/>
              </p:cNvSpPr>
              <p:nvPr/>
            </p:nvSpPr>
            <p:spPr bwMode="auto">
              <a:xfrm>
                <a:off x="11184" y="17903"/>
                <a:ext cx="0" cy="2160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Curved Right Arrow 40"/>
          <p:cNvSpPr/>
          <p:nvPr/>
        </p:nvSpPr>
        <p:spPr>
          <a:xfrm>
            <a:off x="990600" y="4495800"/>
            <a:ext cx="304800" cy="533400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0" name="Picture 2" descr="C:\Users\Tharindu\Desktop\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28600"/>
            <a:ext cx="1828800" cy="1828800"/>
          </a:xfrm>
          <a:prstGeom prst="rect">
            <a:avLst/>
          </a:prstGeom>
          <a:noFill/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Inverter Design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6247"/>
            <a:ext cx="2666998" cy="265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2" b="8668"/>
          <a:stretch/>
        </p:blipFill>
        <p:spPr bwMode="auto">
          <a:xfrm>
            <a:off x="619882" y="2532184"/>
            <a:ext cx="7990718" cy="29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pic>
        <p:nvPicPr>
          <p:cNvPr id="2" name="Picture 2" descr="C:\Users\Tharindu\Desktop\26a22f3396cf4708b9f1626f1e7a610d.image.538x3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8326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Optocoupler</a:t>
            </a:r>
            <a:r>
              <a:rPr lang="en-US" dirty="0" smtClean="0"/>
              <a:t> Circuit</a:t>
            </a:r>
            <a:endParaRPr lang="en-US" dirty="0"/>
          </a:p>
        </p:txBody>
      </p:sp>
      <p:pic>
        <p:nvPicPr>
          <p:cNvPr id="5122" name="Picture 2" descr="H:\Project progree Images\Optocoupler circu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62" y="1371600"/>
            <a:ext cx="631873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Driver Circuit</a:t>
            </a:r>
            <a:endParaRPr lang="en-US" dirty="0"/>
          </a:p>
        </p:txBody>
      </p:sp>
      <p:pic>
        <p:nvPicPr>
          <p:cNvPr id="2051" name="Picture 3" descr="H:\Project progree Images\Gate Driver C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86449" cy="502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1548</TotalTime>
  <Words>287</Words>
  <Application>Microsoft Office PowerPoint</Application>
  <PresentationFormat>On-screen Show (4:3)</PresentationFormat>
  <Paragraphs>92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Outline</vt:lpstr>
      <vt:lpstr>Introduction</vt:lpstr>
      <vt:lpstr>Problem Statement</vt:lpstr>
      <vt:lpstr>Design Architecture</vt:lpstr>
      <vt:lpstr>Inverter Design</vt:lpstr>
      <vt:lpstr>Microcontroller</vt:lpstr>
      <vt:lpstr>Optocoupler Circuit</vt:lpstr>
      <vt:lpstr>Gate Driver Circuit</vt:lpstr>
      <vt:lpstr>Mosfet Full Bridge</vt:lpstr>
      <vt:lpstr>Filter Circuit</vt:lpstr>
      <vt:lpstr>DC to DC Converter Design </vt:lpstr>
      <vt:lpstr>Synchronization using PLL Technique</vt:lpstr>
      <vt:lpstr>Active and Reactive Power controlling</vt:lpstr>
      <vt:lpstr>Graphical User Interface</vt:lpstr>
      <vt:lpstr>Manual Mode</vt:lpstr>
      <vt:lpstr>Automatic Mode</vt:lpstr>
      <vt:lpstr>Conclusions</vt:lpstr>
      <vt:lpstr>Thank You..!</vt:lpstr>
      <vt:lpstr>Supplementary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Energy Controller for Grid Integrated DC Source in a PV System.  (Continuation of Synchronization of a Voltage Source Inverter (VSI) with the low voltage grid)</dc:title>
  <dc:creator>Tharindu Sajith</dc:creator>
  <cp:lastModifiedBy>User</cp:lastModifiedBy>
  <cp:revision>144</cp:revision>
  <dcterms:created xsi:type="dcterms:W3CDTF">2015-07-04T06:11:38Z</dcterms:created>
  <dcterms:modified xsi:type="dcterms:W3CDTF">2016-06-03T17:13:29Z</dcterms:modified>
</cp:coreProperties>
</file>