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23"/>
  </p:notesMasterIdLst>
  <p:sldIdLst>
    <p:sldId id="256" r:id="rId2"/>
    <p:sldId id="257" r:id="rId3"/>
    <p:sldId id="272" r:id="rId4"/>
    <p:sldId id="260" r:id="rId5"/>
    <p:sldId id="262" r:id="rId6"/>
    <p:sldId id="267" r:id="rId7"/>
    <p:sldId id="268" r:id="rId8"/>
    <p:sldId id="270" r:id="rId9"/>
    <p:sldId id="274" r:id="rId10"/>
    <p:sldId id="273" r:id="rId11"/>
    <p:sldId id="275" r:id="rId12"/>
    <p:sldId id="276" r:id="rId13"/>
    <p:sldId id="278" r:id="rId14"/>
    <p:sldId id="279" r:id="rId15"/>
    <p:sldId id="280" r:id="rId16"/>
    <p:sldId id="281" r:id="rId17"/>
    <p:sldId id="282" r:id="rId18"/>
    <p:sldId id="283" r:id="rId19"/>
    <p:sldId id="284" r:id="rId20"/>
    <p:sldId id="285" r:id="rId21"/>
    <p:sldId id="26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09" autoAdjust="0"/>
  </p:normalViewPr>
  <p:slideViewPr>
    <p:cSldViewPr snapToGrid="0">
      <p:cViewPr varScale="1">
        <p:scale>
          <a:sx n="107" d="100"/>
          <a:sy n="107" d="100"/>
        </p:scale>
        <p:origin x="13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CF00F1-CCDA-4263-90FE-641D5291A023}" type="datetimeFigureOut">
              <a:rPr lang="en-US" smtClean="0"/>
              <a:t>8/25/2021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EE3CF-D6F1-4908-9BB0-07826681A98F}" type="slidenum">
              <a:rPr lang="en-US" smtClean="0"/>
              <a:t>‹#›</a:t>
            </a:fld>
            <a:endParaRPr lang="en-US"/>
          </a:p>
        </p:txBody>
      </p:sp>
    </p:spTree>
    <p:extLst>
      <p:ext uri="{BB962C8B-B14F-4D97-AF65-F5344CB8AC3E}">
        <p14:creationId xmlns:p14="http://schemas.microsoft.com/office/powerpoint/2010/main" val="3439031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EE3CF-D6F1-4908-9BB0-07826681A98F}" type="slidenum">
              <a:rPr lang="en-US" smtClean="0"/>
              <a:t>1</a:t>
            </a:fld>
            <a:endParaRPr lang="en-US"/>
          </a:p>
        </p:txBody>
      </p:sp>
    </p:spTree>
    <p:extLst>
      <p:ext uri="{BB962C8B-B14F-4D97-AF65-F5344CB8AC3E}">
        <p14:creationId xmlns:p14="http://schemas.microsoft.com/office/powerpoint/2010/main" val="3839770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will be summarizing my learning and feedback</a:t>
            </a:r>
          </a:p>
        </p:txBody>
      </p:sp>
      <p:sp>
        <p:nvSpPr>
          <p:cNvPr id="4" name="Slide Number Placeholder 3"/>
          <p:cNvSpPr>
            <a:spLocks noGrp="1"/>
          </p:cNvSpPr>
          <p:nvPr>
            <p:ph type="sldNum" sz="quarter" idx="5"/>
          </p:nvPr>
        </p:nvSpPr>
        <p:spPr/>
        <p:txBody>
          <a:bodyPr/>
          <a:lstStyle/>
          <a:p>
            <a:fld id="{FD4EE3CF-D6F1-4908-9BB0-07826681A98F}" type="slidenum">
              <a:rPr lang="en-US" smtClean="0"/>
              <a:t>14</a:t>
            </a:fld>
            <a:endParaRPr lang="en-US"/>
          </a:p>
        </p:txBody>
      </p:sp>
    </p:spTree>
    <p:extLst>
      <p:ext uri="{BB962C8B-B14F-4D97-AF65-F5344CB8AC3E}">
        <p14:creationId xmlns:p14="http://schemas.microsoft.com/office/powerpoint/2010/main" val="3876678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will be summarizing my learning and feedback</a:t>
            </a:r>
          </a:p>
        </p:txBody>
      </p:sp>
      <p:sp>
        <p:nvSpPr>
          <p:cNvPr id="4" name="Slide Number Placeholder 3"/>
          <p:cNvSpPr>
            <a:spLocks noGrp="1"/>
          </p:cNvSpPr>
          <p:nvPr>
            <p:ph type="sldNum" sz="quarter" idx="5"/>
          </p:nvPr>
        </p:nvSpPr>
        <p:spPr/>
        <p:txBody>
          <a:bodyPr/>
          <a:lstStyle/>
          <a:p>
            <a:fld id="{FD4EE3CF-D6F1-4908-9BB0-07826681A98F}" type="slidenum">
              <a:rPr lang="en-US" smtClean="0"/>
              <a:t>15</a:t>
            </a:fld>
            <a:endParaRPr lang="en-US"/>
          </a:p>
        </p:txBody>
      </p:sp>
    </p:spTree>
    <p:extLst>
      <p:ext uri="{BB962C8B-B14F-4D97-AF65-F5344CB8AC3E}">
        <p14:creationId xmlns:p14="http://schemas.microsoft.com/office/powerpoint/2010/main" val="3375480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will be summarizing my learning and feedback</a:t>
            </a:r>
          </a:p>
        </p:txBody>
      </p:sp>
      <p:sp>
        <p:nvSpPr>
          <p:cNvPr id="4" name="Slide Number Placeholder 3"/>
          <p:cNvSpPr>
            <a:spLocks noGrp="1"/>
          </p:cNvSpPr>
          <p:nvPr>
            <p:ph type="sldNum" sz="quarter" idx="5"/>
          </p:nvPr>
        </p:nvSpPr>
        <p:spPr/>
        <p:txBody>
          <a:bodyPr/>
          <a:lstStyle/>
          <a:p>
            <a:fld id="{FD4EE3CF-D6F1-4908-9BB0-07826681A98F}" type="slidenum">
              <a:rPr lang="en-US" smtClean="0"/>
              <a:t>16</a:t>
            </a:fld>
            <a:endParaRPr lang="en-US"/>
          </a:p>
        </p:txBody>
      </p:sp>
    </p:spTree>
    <p:extLst>
      <p:ext uri="{BB962C8B-B14F-4D97-AF65-F5344CB8AC3E}">
        <p14:creationId xmlns:p14="http://schemas.microsoft.com/office/powerpoint/2010/main" val="344369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will be summarizing my learning and feedback</a:t>
            </a:r>
          </a:p>
        </p:txBody>
      </p:sp>
      <p:sp>
        <p:nvSpPr>
          <p:cNvPr id="4" name="Slide Number Placeholder 3"/>
          <p:cNvSpPr>
            <a:spLocks noGrp="1"/>
          </p:cNvSpPr>
          <p:nvPr>
            <p:ph type="sldNum" sz="quarter" idx="5"/>
          </p:nvPr>
        </p:nvSpPr>
        <p:spPr/>
        <p:txBody>
          <a:bodyPr/>
          <a:lstStyle/>
          <a:p>
            <a:fld id="{FD4EE3CF-D6F1-4908-9BB0-07826681A98F}" type="slidenum">
              <a:rPr lang="en-US" smtClean="0"/>
              <a:t>17</a:t>
            </a:fld>
            <a:endParaRPr lang="en-US"/>
          </a:p>
        </p:txBody>
      </p:sp>
    </p:spTree>
    <p:extLst>
      <p:ext uri="{BB962C8B-B14F-4D97-AF65-F5344CB8AC3E}">
        <p14:creationId xmlns:p14="http://schemas.microsoft.com/office/powerpoint/2010/main" val="1937520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will be summarizing my learning and feedback</a:t>
            </a:r>
          </a:p>
        </p:txBody>
      </p:sp>
      <p:sp>
        <p:nvSpPr>
          <p:cNvPr id="4" name="Slide Number Placeholder 3"/>
          <p:cNvSpPr>
            <a:spLocks noGrp="1"/>
          </p:cNvSpPr>
          <p:nvPr>
            <p:ph type="sldNum" sz="quarter" idx="5"/>
          </p:nvPr>
        </p:nvSpPr>
        <p:spPr/>
        <p:txBody>
          <a:bodyPr/>
          <a:lstStyle/>
          <a:p>
            <a:fld id="{FD4EE3CF-D6F1-4908-9BB0-07826681A98F}" type="slidenum">
              <a:rPr lang="en-US" smtClean="0"/>
              <a:t>18</a:t>
            </a:fld>
            <a:endParaRPr lang="en-US"/>
          </a:p>
        </p:txBody>
      </p:sp>
    </p:spTree>
    <p:extLst>
      <p:ext uri="{BB962C8B-B14F-4D97-AF65-F5344CB8AC3E}">
        <p14:creationId xmlns:p14="http://schemas.microsoft.com/office/powerpoint/2010/main" val="3319752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will be summarizing my learning and feedback</a:t>
            </a:r>
          </a:p>
        </p:txBody>
      </p:sp>
      <p:sp>
        <p:nvSpPr>
          <p:cNvPr id="4" name="Slide Number Placeholder 3"/>
          <p:cNvSpPr>
            <a:spLocks noGrp="1"/>
          </p:cNvSpPr>
          <p:nvPr>
            <p:ph type="sldNum" sz="quarter" idx="5"/>
          </p:nvPr>
        </p:nvSpPr>
        <p:spPr/>
        <p:txBody>
          <a:bodyPr/>
          <a:lstStyle/>
          <a:p>
            <a:fld id="{FD4EE3CF-D6F1-4908-9BB0-07826681A98F}" type="slidenum">
              <a:rPr lang="en-US" smtClean="0"/>
              <a:t>19</a:t>
            </a:fld>
            <a:endParaRPr lang="en-US"/>
          </a:p>
        </p:txBody>
      </p:sp>
    </p:spTree>
    <p:extLst>
      <p:ext uri="{BB962C8B-B14F-4D97-AF65-F5344CB8AC3E}">
        <p14:creationId xmlns:p14="http://schemas.microsoft.com/office/powerpoint/2010/main" val="671837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MIT software </a:t>
            </a:r>
            <a:r>
              <a:rPr lang="en-US" dirty="0" err="1"/>
              <a:t>pvt</a:t>
            </a:r>
            <a:r>
              <a:rPr lang="en-US" dirty="0"/>
              <a:t> limited which is located in Malabe sri Lanka is a branch of London stock exchange group</a:t>
            </a:r>
          </a:p>
          <a:p>
            <a:r>
              <a:rPr lang="en-US" dirty="0"/>
              <a:t>London stock exchange group is a leading global financial markets infrastructure and data provider which operates in three core divisions.</a:t>
            </a:r>
          </a:p>
          <a:p>
            <a:endParaRPr lang="en-US" dirty="0"/>
          </a:p>
          <a:p>
            <a:r>
              <a:rPr lang="en-US" dirty="0"/>
              <a:t>Those </a:t>
            </a:r>
            <a:r>
              <a:rPr lang="en-US" dirty="0" err="1"/>
              <a:t>dvisions</a:t>
            </a:r>
            <a:r>
              <a:rPr lang="en-US" dirty="0"/>
              <a:t> are data and analytics, in which they deliver data driven insight and products to the customers,</a:t>
            </a:r>
          </a:p>
          <a:p>
            <a:r>
              <a:rPr lang="en-US" dirty="0"/>
              <a:t>And capital markets in which they support customers across end to end capital markets flow, providing access to liquidity across multiple asset classes and regions</a:t>
            </a:r>
          </a:p>
          <a:p>
            <a:r>
              <a:rPr lang="en-US" dirty="0"/>
              <a:t>And post trade, in which they provide financial resource management solutions.</a:t>
            </a:r>
          </a:p>
          <a:p>
            <a:endParaRPr lang="en-US" dirty="0"/>
          </a:p>
          <a:p>
            <a:r>
              <a:rPr lang="en-US" dirty="0"/>
              <a:t>LSEG </a:t>
            </a:r>
            <a:r>
              <a:rPr lang="en-US" dirty="0" err="1"/>
              <a:t>financai</a:t>
            </a:r>
            <a:r>
              <a:rPr lang="en-US" dirty="0"/>
              <a:t> market infrastructure </a:t>
            </a:r>
            <a:r>
              <a:rPr lang="en-US" dirty="0" err="1"/>
              <a:t>provices</a:t>
            </a:r>
            <a:r>
              <a:rPr lang="en-US" dirty="0"/>
              <a:t> services to 35+ </a:t>
            </a:r>
            <a:r>
              <a:rPr lang="en-US" dirty="0" err="1"/>
              <a:t>clinets</a:t>
            </a:r>
            <a:r>
              <a:rPr lang="en-US" dirty="0"/>
              <a:t> globally</a:t>
            </a:r>
          </a:p>
          <a:p>
            <a:endParaRPr lang="en-US" dirty="0"/>
          </a:p>
          <a:p>
            <a:r>
              <a:rPr lang="en-US" dirty="0"/>
              <a:t>Apart from services LSEG technology provide set of products.</a:t>
            </a:r>
          </a:p>
          <a:p>
            <a:r>
              <a:rPr lang="en-US" dirty="0"/>
              <a:t>They are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D4EE3CF-D6F1-4908-9BB0-07826681A98F}" type="slidenum">
              <a:rPr lang="en-US" smtClean="0"/>
              <a:t>2</a:t>
            </a:fld>
            <a:endParaRPr lang="en-US"/>
          </a:p>
        </p:txBody>
      </p:sp>
    </p:spTree>
    <p:extLst>
      <p:ext uri="{BB962C8B-B14F-4D97-AF65-F5344CB8AC3E}">
        <p14:creationId xmlns:p14="http://schemas.microsoft.com/office/powerpoint/2010/main" val="3046979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-Global Sales &amp; Account </a:t>
            </a:r>
            <a:r>
              <a:rPr lang="en-US" b="0" dirty="0" err="1"/>
              <a:t>Managment</a:t>
            </a:r>
            <a:endParaRPr lang="en-US" b="0" dirty="0"/>
          </a:p>
          <a:p>
            <a:r>
              <a:rPr lang="en-US" b="0" dirty="0"/>
              <a:t>(Maintaining and developing relationships with existing clients and </a:t>
            </a:r>
            <a:r>
              <a:rPr lang="en-US" b="0" dirty="0" err="1"/>
              <a:t>brigining</a:t>
            </a:r>
            <a:r>
              <a:rPr lang="en-US" b="0" dirty="0"/>
              <a:t> new </a:t>
            </a:r>
            <a:r>
              <a:rPr lang="en-US" b="0" dirty="0" err="1"/>
              <a:t>clinets</a:t>
            </a:r>
            <a:r>
              <a:rPr lang="en-US" b="0" dirty="0"/>
              <a:t> to the </a:t>
            </a:r>
            <a:r>
              <a:rPr lang="en-US" b="0" dirty="0" err="1"/>
              <a:t>exisitiong</a:t>
            </a:r>
            <a:r>
              <a:rPr lang="en-US" b="0" dirty="0"/>
              <a:t> services)</a:t>
            </a:r>
          </a:p>
          <a:p>
            <a:r>
              <a:rPr lang="en-US" b="0" dirty="0"/>
              <a:t>Objectives This division:</a:t>
            </a:r>
          </a:p>
          <a:p>
            <a:r>
              <a:rPr lang="en-US" b="0" dirty="0"/>
              <a:t>	Building strong, long lasting, business relationships</a:t>
            </a:r>
          </a:p>
          <a:p>
            <a:r>
              <a:rPr lang="en-US" b="0" dirty="0"/>
              <a:t>	Understanding what key customers really need</a:t>
            </a:r>
          </a:p>
          <a:p>
            <a:r>
              <a:rPr lang="en-US" b="0" dirty="0"/>
              <a:t>	Maintain and grow </a:t>
            </a:r>
            <a:r>
              <a:rPr lang="en-US" b="0" dirty="0" err="1"/>
              <a:t>existiong</a:t>
            </a:r>
            <a:r>
              <a:rPr lang="en-US" b="0" dirty="0"/>
              <a:t> business</a:t>
            </a:r>
          </a:p>
          <a:p>
            <a:endParaRPr lang="en-US" b="0" dirty="0"/>
          </a:p>
          <a:p>
            <a:r>
              <a:rPr lang="en-US" b="0" dirty="0"/>
              <a:t>-Business operation division</a:t>
            </a:r>
          </a:p>
          <a:p>
            <a:r>
              <a:rPr lang="en-US" b="0" dirty="0"/>
              <a:t>Roles of Business </a:t>
            </a:r>
            <a:r>
              <a:rPr lang="en-US" b="0" dirty="0" err="1"/>
              <a:t>opearations</a:t>
            </a:r>
            <a:r>
              <a:rPr lang="en-US" b="0" dirty="0"/>
              <a:t> in MIT</a:t>
            </a:r>
          </a:p>
          <a:p>
            <a:r>
              <a:rPr lang="en-US" b="0" dirty="0"/>
              <a:t>	They play the role of a business owner for various services.</a:t>
            </a:r>
          </a:p>
          <a:p>
            <a:r>
              <a:rPr lang="en-US" b="0" dirty="0"/>
              <a:t>	They provide required management to the LSEG technology</a:t>
            </a:r>
          </a:p>
          <a:p>
            <a:r>
              <a:rPr lang="en-US" b="0" dirty="0"/>
              <a:t>	Drive internal initiatives and change programs to meet objectives of LSEG and </a:t>
            </a:r>
            <a:r>
              <a:rPr lang="en-US" b="0" dirty="0" err="1"/>
              <a:t>imporove</a:t>
            </a:r>
            <a:r>
              <a:rPr lang="en-US" b="0" dirty="0"/>
              <a:t> long term operational excellence</a:t>
            </a:r>
          </a:p>
          <a:p>
            <a:endParaRPr lang="en-US" b="0" dirty="0"/>
          </a:p>
          <a:p>
            <a:r>
              <a:rPr lang="en-US" b="0" dirty="0"/>
              <a:t>-Engineering productivity</a:t>
            </a:r>
          </a:p>
          <a:p>
            <a:r>
              <a:rPr lang="en-US" b="0" dirty="0"/>
              <a:t>	They define the </a:t>
            </a:r>
            <a:r>
              <a:rPr lang="en-US" b="0" dirty="0" err="1"/>
              <a:t>engieering</a:t>
            </a:r>
            <a:r>
              <a:rPr lang="en-US" b="0" dirty="0"/>
              <a:t> process and best practices of LSEG services</a:t>
            </a:r>
          </a:p>
          <a:p>
            <a:r>
              <a:rPr lang="en-US" b="0" dirty="0"/>
              <a:t>	Provide trainings ,tools and other related support to project teams</a:t>
            </a:r>
          </a:p>
          <a:p>
            <a:r>
              <a:rPr lang="en-US" b="0" dirty="0"/>
              <a:t>	The provided concepts are Agile </a:t>
            </a:r>
            <a:r>
              <a:rPr lang="en-US" b="0" dirty="0" err="1"/>
              <a:t>methodoloty</a:t>
            </a:r>
            <a:r>
              <a:rPr lang="en-US" b="0" dirty="0"/>
              <a:t> and some of the tools are </a:t>
            </a:r>
            <a:r>
              <a:rPr lang="en-US" b="0" dirty="0" err="1"/>
              <a:t>jira</a:t>
            </a:r>
            <a:r>
              <a:rPr lang="en-US" b="0" dirty="0"/>
              <a:t>, confluence, stash</a:t>
            </a:r>
          </a:p>
          <a:p>
            <a:endParaRPr lang="en-US" b="0" dirty="0"/>
          </a:p>
          <a:p>
            <a:r>
              <a:rPr lang="en-US" b="0" dirty="0"/>
              <a:t>-Product Management &amp; Product Ownership</a:t>
            </a:r>
          </a:p>
          <a:p>
            <a:r>
              <a:rPr lang="en-US" b="0" dirty="0"/>
              <a:t>	They do the management aspect of LSEG tech products as we discussed earlier. There is a </a:t>
            </a:r>
            <a:r>
              <a:rPr lang="en-US" b="0" dirty="0" err="1"/>
              <a:t>speerate</a:t>
            </a:r>
            <a:r>
              <a:rPr lang="en-US" b="0" dirty="0"/>
              <a:t> manager for each of this product.</a:t>
            </a:r>
          </a:p>
          <a:p>
            <a:endParaRPr lang="en-US" b="0" dirty="0"/>
          </a:p>
          <a:p>
            <a:r>
              <a:rPr lang="en-US" b="0" dirty="0"/>
              <a:t>-Customer Support &amp; Service Division</a:t>
            </a:r>
          </a:p>
          <a:p>
            <a:r>
              <a:rPr lang="en-US" b="0" dirty="0"/>
              <a:t>Which provide </a:t>
            </a:r>
            <a:r>
              <a:rPr lang="en-US" b="0" dirty="0" err="1"/>
              <a:t>survices</a:t>
            </a:r>
            <a:r>
              <a:rPr lang="en-US" b="0" dirty="0"/>
              <a:t> to the customers and they do contact </a:t>
            </a:r>
            <a:r>
              <a:rPr lang="en-US" b="0" dirty="0" err="1"/>
              <a:t>relevent</a:t>
            </a:r>
            <a:r>
              <a:rPr lang="en-US" b="0" dirty="0"/>
              <a:t> division according to the requirement.</a:t>
            </a:r>
          </a:p>
          <a:p>
            <a:r>
              <a:rPr lang="en-US" b="0" dirty="0"/>
              <a:t>	</a:t>
            </a:r>
          </a:p>
          <a:p>
            <a:endParaRPr lang="en-US" b="0" dirty="0"/>
          </a:p>
          <a:p>
            <a:r>
              <a:rPr lang="en-US" b="0" dirty="0"/>
              <a:t>-Pre Sales Division</a:t>
            </a:r>
          </a:p>
          <a:p>
            <a:r>
              <a:rPr lang="en-US" b="0" dirty="0"/>
              <a:t>Where they do start contact potential </a:t>
            </a:r>
            <a:r>
              <a:rPr lang="en-US" b="0" dirty="0" err="1"/>
              <a:t>custoemrs</a:t>
            </a:r>
            <a:r>
              <a:rPr lang="en-US" b="0" dirty="0"/>
              <a:t> before the sale and they are functioning until end of the sale.</a:t>
            </a:r>
          </a:p>
          <a:p>
            <a:endParaRPr lang="en-US" b="0" dirty="0"/>
          </a:p>
          <a:p>
            <a:r>
              <a:rPr lang="en-US" b="0" dirty="0"/>
              <a:t>-Quality Assurance Division</a:t>
            </a:r>
          </a:p>
          <a:p>
            <a:r>
              <a:rPr lang="en-US" b="0" dirty="0"/>
              <a:t>It Ensure the quality of the software fulfill the </a:t>
            </a:r>
            <a:r>
              <a:rPr lang="en-US" b="0" dirty="0" err="1"/>
              <a:t>expectiations</a:t>
            </a:r>
            <a:r>
              <a:rPr lang="en-US" b="0" dirty="0"/>
              <a:t> of the clients. And also they help other divisions to prevent defects which may get injected at different stages of software development life cycle.</a:t>
            </a:r>
          </a:p>
          <a:p>
            <a:r>
              <a:rPr lang="en-US" b="0" dirty="0"/>
              <a:t>Their also responsible to test and uncover defects before the software is </a:t>
            </a:r>
            <a:r>
              <a:rPr lang="en-US" b="0" dirty="0" err="1"/>
              <a:t>deliverd</a:t>
            </a:r>
            <a:r>
              <a:rPr lang="en-US" b="0" dirty="0"/>
              <a:t> to the client.</a:t>
            </a:r>
          </a:p>
          <a:p>
            <a:endParaRPr lang="en-US" b="0" dirty="0"/>
          </a:p>
          <a:p>
            <a:r>
              <a:rPr lang="en-US" b="0" dirty="0"/>
              <a:t>-Software Development &amp; Architecture Division</a:t>
            </a:r>
          </a:p>
          <a:p>
            <a:r>
              <a:rPr lang="en-US" b="0" dirty="0"/>
              <a:t>They are focused on software development. </a:t>
            </a:r>
          </a:p>
          <a:p>
            <a:r>
              <a:rPr lang="en-US" b="0" dirty="0"/>
              <a:t>The basic two functions of this division is software development and testing.</a:t>
            </a:r>
          </a:p>
          <a:p>
            <a:r>
              <a:rPr lang="en-US" b="0" dirty="0"/>
              <a:t>As a standard before they develop the software they create a system design, a program design and a testing </a:t>
            </a:r>
            <a:r>
              <a:rPr lang="en-US" b="0" dirty="0" err="1"/>
              <a:t>desgin</a:t>
            </a:r>
            <a:r>
              <a:rPr lang="en-US" b="0" dirty="0"/>
              <a:t>.</a:t>
            </a:r>
          </a:p>
          <a:p>
            <a:r>
              <a:rPr lang="en-US" b="0" dirty="0"/>
              <a:t>Thereafter they start the implementation</a:t>
            </a:r>
          </a:p>
          <a:p>
            <a:endParaRPr lang="en-US" b="0" dirty="0"/>
          </a:p>
          <a:p>
            <a:endParaRPr lang="en-US" b="0" dirty="0"/>
          </a:p>
          <a:p>
            <a:r>
              <a:rPr lang="en-US" b="0" dirty="0"/>
              <a:t>-Hardware Accelerated Systems</a:t>
            </a:r>
          </a:p>
          <a:p>
            <a:r>
              <a:rPr lang="en-US" b="0" dirty="0"/>
              <a:t>This is a pure </a:t>
            </a:r>
            <a:r>
              <a:rPr lang="en-US" b="0" dirty="0" err="1"/>
              <a:t>reasreach</a:t>
            </a:r>
            <a:r>
              <a:rPr lang="en-US" b="0" dirty="0"/>
              <a:t> and development division. </a:t>
            </a:r>
          </a:p>
          <a:p>
            <a:r>
              <a:rPr lang="en-US" b="0" dirty="0"/>
              <a:t>Our </a:t>
            </a:r>
            <a:r>
              <a:rPr lang="en-US" b="0" dirty="0" err="1"/>
              <a:t>cliets</a:t>
            </a:r>
            <a:r>
              <a:rPr lang="en-US" b="0" dirty="0"/>
              <a:t> are other LSEG divisions. Once a </a:t>
            </a:r>
            <a:r>
              <a:rPr lang="en-US" b="0" dirty="0" err="1"/>
              <a:t>prticular</a:t>
            </a:r>
            <a:r>
              <a:rPr lang="en-US" b="0" dirty="0"/>
              <a:t> division needs high </a:t>
            </a:r>
            <a:r>
              <a:rPr lang="en-US" b="0" dirty="0" err="1"/>
              <a:t>performace</a:t>
            </a:r>
            <a:r>
              <a:rPr lang="en-US" b="0" dirty="0"/>
              <a:t> for </a:t>
            </a:r>
            <a:r>
              <a:rPr lang="en-US" b="0" dirty="0" err="1"/>
              <a:t>thier</a:t>
            </a:r>
            <a:r>
              <a:rPr lang="en-US" b="0" dirty="0"/>
              <a:t> </a:t>
            </a:r>
            <a:r>
              <a:rPr lang="en-US" b="0" dirty="0" err="1"/>
              <a:t>implementaiton</a:t>
            </a:r>
            <a:r>
              <a:rPr lang="en-US" b="0" dirty="0"/>
              <a:t>, those requests will be </a:t>
            </a:r>
            <a:r>
              <a:rPr lang="en-US" b="0" dirty="0" err="1"/>
              <a:t>deliverd</a:t>
            </a:r>
            <a:r>
              <a:rPr lang="en-US" b="0" dirty="0"/>
              <a:t> to the hardware accelerate system division.</a:t>
            </a:r>
          </a:p>
          <a:p>
            <a:r>
              <a:rPr lang="en-US" b="0" dirty="0"/>
              <a:t>They look at where the market is heading </a:t>
            </a:r>
            <a:r>
              <a:rPr lang="en-US" b="0" dirty="0" err="1"/>
              <a:t>technologywise</a:t>
            </a:r>
            <a:r>
              <a:rPr lang="en-US" b="0" dirty="0"/>
              <a:t> as well as business wise.</a:t>
            </a:r>
          </a:p>
          <a:p>
            <a:r>
              <a:rPr lang="en-US" b="0" dirty="0"/>
              <a:t>Most of their </a:t>
            </a:r>
            <a:r>
              <a:rPr lang="en-US" b="0" dirty="0" err="1"/>
              <a:t>implmentations</a:t>
            </a:r>
            <a:r>
              <a:rPr lang="en-US" b="0" dirty="0"/>
              <a:t> are long term investments but they </a:t>
            </a:r>
            <a:r>
              <a:rPr lang="en-US" b="0" dirty="0" err="1"/>
              <a:t>belive</a:t>
            </a:r>
            <a:r>
              <a:rPr lang="en-US" b="0" dirty="0"/>
              <a:t> that they will come handy when the time comes.</a:t>
            </a:r>
          </a:p>
          <a:p>
            <a:r>
              <a:rPr lang="en-US" b="0" dirty="0"/>
              <a:t>Their </a:t>
            </a:r>
            <a:r>
              <a:rPr lang="en-US" b="0" dirty="0" err="1"/>
              <a:t>reseach</a:t>
            </a:r>
            <a:r>
              <a:rPr lang="en-US" b="0" dirty="0"/>
              <a:t> mainly focused on </a:t>
            </a:r>
            <a:r>
              <a:rPr lang="en-US" b="0" dirty="0" err="1"/>
              <a:t>heteregenous</a:t>
            </a:r>
            <a:r>
              <a:rPr lang="en-US" b="0" dirty="0"/>
              <a:t> computing systems and also they are up-to-date with the latest hardware platforms which they will be using in the future. Currently they are working on NVIDIA, Intel and XILINX platforms</a:t>
            </a:r>
          </a:p>
          <a:p>
            <a:r>
              <a:rPr lang="en-US" b="0" dirty="0"/>
              <a:t>Also they will be developing algorithms to best perform on </a:t>
            </a:r>
            <a:r>
              <a:rPr lang="en-US" b="0" dirty="0" err="1"/>
              <a:t>heteregenous</a:t>
            </a:r>
            <a:r>
              <a:rPr lang="en-US" b="0" dirty="0"/>
              <a:t> platforms and looking at best practices that they can follow when implementing a system.</a:t>
            </a:r>
          </a:p>
          <a:p>
            <a:endParaRPr lang="en-US" b="0" dirty="0"/>
          </a:p>
          <a:p>
            <a:endParaRPr lang="en-US" b="0" dirty="0"/>
          </a:p>
          <a:p>
            <a:r>
              <a:rPr lang="en-US" b="0" dirty="0"/>
              <a:t>*Supporting </a:t>
            </a:r>
            <a:r>
              <a:rPr lang="en-US" b="0" dirty="0" err="1"/>
              <a:t>hetergenous</a:t>
            </a:r>
            <a:r>
              <a:rPr lang="en-US" b="0" dirty="0"/>
              <a:t> systems,</a:t>
            </a:r>
          </a:p>
          <a:p>
            <a:r>
              <a:rPr lang="en-US" b="0" dirty="0"/>
              <a:t>Group ticker plant (GTP) which a system does market data dissemination of the </a:t>
            </a:r>
            <a:r>
              <a:rPr lang="en-US" b="0" dirty="0" err="1"/>
              <a:t>millennuim</a:t>
            </a:r>
            <a:r>
              <a:rPr lang="en-US" b="0" dirty="0"/>
              <a:t> exchange product using FPGAs. </a:t>
            </a:r>
            <a:r>
              <a:rPr lang="en-US" b="0" dirty="0" err="1"/>
              <a:t>Currenlty</a:t>
            </a:r>
            <a:r>
              <a:rPr lang="en-US" b="0" dirty="0"/>
              <a:t> this system is running on LCH and Turquoise solutions</a:t>
            </a:r>
          </a:p>
          <a:p>
            <a:endParaRPr lang="en-US" b="0" dirty="0"/>
          </a:p>
          <a:p>
            <a:r>
              <a:rPr lang="en-US" b="0" dirty="0"/>
              <a:t>*</a:t>
            </a:r>
            <a:r>
              <a:rPr lang="en-US" b="0" dirty="0" err="1"/>
              <a:t>Millenium</a:t>
            </a:r>
            <a:r>
              <a:rPr lang="en-US" b="0" dirty="0"/>
              <a:t> risk product</a:t>
            </a:r>
          </a:p>
          <a:p>
            <a:r>
              <a:rPr lang="en-US" b="0" dirty="0"/>
              <a:t>GPU based portfolio margin calculations in </a:t>
            </a:r>
            <a:r>
              <a:rPr lang="en-US" b="0" dirty="0" err="1"/>
              <a:t>Millenium</a:t>
            </a:r>
            <a:r>
              <a:rPr lang="en-US" b="0" dirty="0"/>
              <a:t> risk product and currently live in LCH MCCP solution.</a:t>
            </a:r>
          </a:p>
        </p:txBody>
      </p:sp>
      <p:sp>
        <p:nvSpPr>
          <p:cNvPr id="4" name="Slide Number Placeholder 3"/>
          <p:cNvSpPr>
            <a:spLocks noGrp="1"/>
          </p:cNvSpPr>
          <p:nvPr>
            <p:ph type="sldNum" sz="quarter" idx="5"/>
          </p:nvPr>
        </p:nvSpPr>
        <p:spPr/>
        <p:txBody>
          <a:bodyPr/>
          <a:lstStyle/>
          <a:p>
            <a:fld id="{FD4EE3CF-D6F1-4908-9BB0-07826681A98F}" type="slidenum">
              <a:rPr lang="en-US" smtClean="0"/>
              <a:t>3</a:t>
            </a:fld>
            <a:endParaRPr lang="en-US"/>
          </a:p>
        </p:txBody>
      </p:sp>
    </p:spTree>
    <p:extLst>
      <p:ext uri="{BB962C8B-B14F-4D97-AF65-F5344CB8AC3E}">
        <p14:creationId xmlns:p14="http://schemas.microsoft.com/office/powerpoint/2010/main" val="2636833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am presenting the executive committee. The CEO of LSEG is David </a:t>
            </a:r>
            <a:r>
              <a:rPr lang="en-US" dirty="0" err="1"/>
              <a:t>schirmmer</a:t>
            </a:r>
            <a:r>
              <a:rPr lang="en-US" dirty="0"/>
              <a:t>.</a:t>
            </a:r>
          </a:p>
          <a:p>
            <a:r>
              <a:rPr lang="en-US" dirty="0"/>
              <a:t>LSE is a group which is build up with set of subgroups. Therefore, as you can see, there are </a:t>
            </a:r>
            <a:r>
              <a:rPr lang="en-US" dirty="0" err="1"/>
              <a:t>ExCo</a:t>
            </a:r>
            <a:r>
              <a:rPr lang="en-US" dirty="0"/>
              <a:t> members for different subgroups. For example David Craig is the CEO of </a:t>
            </a:r>
            <a:r>
              <a:rPr lang="en-US" dirty="0" err="1"/>
              <a:t>Refinitve</a:t>
            </a:r>
            <a:r>
              <a:rPr lang="en-US" dirty="0"/>
              <a:t>, David Maguire is the CEO of LCH group.  </a:t>
            </a:r>
          </a:p>
          <a:p>
            <a:endParaRPr lang="en-US" dirty="0"/>
          </a:p>
          <a:p>
            <a:r>
              <a:rPr lang="en-US" dirty="0"/>
              <a:t>And also here I would like to highlight a specific exco member which is related to hardware </a:t>
            </a:r>
            <a:r>
              <a:rPr lang="en-US" dirty="0" err="1"/>
              <a:t>aceeleratted</a:t>
            </a:r>
            <a:r>
              <a:rPr lang="en-US" dirty="0"/>
              <a:t> systems division which I am working on. That is Anthony </a:t>
            </a:r>
            <a:r>
              <a:rPr lang="en-US" dirty="0" err="1"/>
              <a:t>MacCarthy</a:t>
            </a:r>
            <a:r>
              <a:rPr lang="en-US" dirty="0"/>
              <a:t> who is the chief information officer of LSEG.</a:t>
            </a:r>
          </a:p>
        </p:txBody>
      </p:sp>
      <p:sp>
        <p:nvSpPr>
          <p:cNvPr id="4" name="Slide Number Placeholder 3"/>
          <p:cNvSpPr>
            <a:spLocks noGrp="1"/>
          </p:cNvSpPr>
          <p:nvPr>
            <p:ph type="sldNum" sz="quarter" idx="5"/>
          </p:nvPr>
        </p:nvSpPr>
        <p:spPr/>
        <p:txBody>
          <a:bodyPr/>
          <a:lstStyle/>
          <a:p>
            <a:fld id="{FD4EE3CF-D6F1-4908-9BB0-07826681A98F}" type="slidenum">
              <a:rPr lang="en-US" smtClean="0"/>
              <a:t>4</a:t>
            </a:fld>
            <a:endParaRPr lang="en-US"/>
          </a:p>
        </p:txBody>
      </p:sp>
    </p:spTree>
    <p:extLst>
      <p:ext uri="{BB962C8B-B14F-4D97-AF65-F5344CB8AC3E}">
        <p14:creationId xmlns:p14="http://schemas.microsoft.com/office/powerpoint/2010/main" val="2979253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t>
            </a:r>
            <a:r>
              <a:rPr lang="en-US" dirty="0" err="1"/>
              <a:t>im</a:t>
            </a:r>
            <a:r>
              <a:rPr lang="en-US" dirty="0"/>
              <a:t> going to talk about the technical training </a:t>
            </a:r>
            <a:r>
              <a:rPr lang="en-US" dirty="0" err="1"/>
              <a:t>Im</a:t>
            </a:r>
            <a:r>
              <a:rPr lang="en-US" dirty="0"/>
              <a:t> getting on and how I am applying the engineering knowledge I gained from the university.</a:t>
            </a:r>
          </a:p>
          <a:p>
            <a:r>
              <a:rPr lang="en-US" dirty="0"/>
              <a:t>Basically as I am working in the hardware </a:t>
            </a:r>
            <a:r>
              <a:rPr lang="en-US" dirty="0" err="1"/>
              <a:t>accelearated</a:t>
            </a:r>
            <a:r>
              <a:rPr lang="en-US" dirty="0"/>
              <a:t> system division, they assigned me an individual project to develop a heterogenous computing system using both FPGA and GPU calculations. I will be using OpenCL to develop this system.  </a:t>
            </a:r>
          </a:p>
          <a:p>
            <a:endParaRPr lang="en-US" dirty="0"/>
          </a:p>
          <a:p>
            <a:r>
              <a:rPr lang="en-US" dirty="0"/>
              <a:t>In terms of engineering knowledge, My final year university project was also related to an hardware acceleration on an FPGA using OpenCL. Therefore, they have identified my experience and assigned me this project. During this project, I have a mentor and he always supports throughout the project. As for now, One of the challenging section of this project is the FPGA-GPU synchronization. While I was designing the project, synchronization mechanisms I learnt as an undergraduate at the university helped me a lot. And also, even when I was designing diagrams, I had to use UML design diagrams which I learnt in the software engineering course at the faculty. </a:t>
            </a:r>
            <a:r>
              <a:rPr lang="en-US" dirty="0" err="1"/>
              <a:t>Appart</a:t>
            </a:r>
            <a:r>
              <a:rPr lang="en-US" dirty="0"/>
              <a:t> from that I would like to mention about programming languages such as C, C++, OpenCL and object oriented programming.</a:t>
            </a:r>
          </a:p>
          <a:p>
            <a:endParaRPr lang="en-US" dirty="0"/>
          </a:p>
          <a:p>
            <a:r>
              <a:rPr lang="en-US" dirty="0"/>
              <a:t>In terms of additional knowledge and experience gained,</a:t>
            </a:r>
          </a:p>
          <a:p>
            <a:r>
              <a:rPr lang="en-US" dirty="0"/>
              <a:t>They initially gave a me </a:t>
            </a:r>
            <a:r>
              <a:rPr lang="en-US" dirty="0" err="1"/>
              <a:t>cuda</a:t>
            </a:r>
            <a:r>
              <a:rPr lang="en-US" dirty="0"/>
              <a:t> training and </a:t>
            </a:r>
            <a:r>
              <a:rPr lang="en-US" dirty="0" err="1"/>
              <a:t>vitis</a:t>
            </a:r>
            <a:r>
              <a:rPr lang="en-US" dirty="0"/>
              <a:t> HLS.</a:t>
            </a:r>
          </a:p>
          <a:p>
            <a:r>
              <a:rPr lang="en-US" dirty="0"/>
              <a:t>Also, I have experienced working as a team.</a:t>
            </a:r>
          </a:p>
          <a:p>
            <a:r>
              <a:rPr lang="en-US" dirty="0"/>
              <a:t>Apart from that, I used to scrum practices, and I have gone through courses like </a:t>
            </a:r>
            <a:r>
              <a:rPr lang="en-US" dirty="0" err="1"/>
              <a:t>jira</a:t>
            </a:r>
            <a:r>
              <a:rPr lang="en-US" dirty="0"/>
              <a:t> and outlook</a:t>
            </a:r>
          </a:p>
        </p:txBody>
      </p:sp>
      <p:sp>
        <p:nvSpPr>
          <p:cNvPr id="4" name="Slide Number Placeholder 3"/>
          <p:cNvSpPr>
            <a:spLocks noGrp="1"/>
          </p:cNvSpPr>
          <p:nvPr>
            <p:ph type="sldNum" sz="quarter" idx="5"/>
          </p:nvPr>
        </p:nvSpPr>
        <p:spPr/>
        <p:txBody>
          <a:bodyPr/>
          <a:lstStyle/>
          <a:p>
            <a:fld id="{FD4EE3CF-D6F1-4908-9BB0-07826681A98F}" type="slidenum">
              <a:rPr lang="en-US" smtClean="0"/>
              <a:t>7</a:t>
            </a:fld>
            <a:endParaRPr lang="en-US"/>
          </a:p>
        </p:txBody>
      </p:sp>
    </p:spTree>
    <p:extLst>
      <p:ext uri="{BB962C8B-B14F-4D97-AF65-F5344CB8AC3E}">
        <p14:creationId xmlns:p14="http://schemas.microsoft.com/office/powerpoint/2010/main" val="3008324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Interms</a:t>
            </a:r>
            <a:r>
              <a:rPr lang="en-US" dirty="0"/>
              <a:t> of </a:t>
            </a:r>
            <a:r>
              <a:rPr lang="en-US" dirty="0" err="1"/>
              <a:t>qulity</a:t>
            </a:r>
            <a:r>
              <a:rPr lang="en-US" dirty="0"/>
              <a:t> assurance practices and standards,</a:t>
            </a:r>
          </a:p>
          <a:p>
            <a:r>
              <a:rPr lang="en-US" dirty="0"/>
              <a:t>They conduct a code review at the end of each project.</a:t>
            </a:r>
          </a:p>
          <a:p>
            <a:r>
              <a:rPr lang="en-US" dirty="0"/>
              <a:t>They adhere to scrum practices</a:t>
            </a:r>
          </a:p>
          <a:p>
            <a:r>
              <a:rPr lang="en-US" dirty="0"/>
              <a:t>Before starting the implementations they make designs and testbeds</a:t>
            </a:r>
          </a:p>
          <a:p>
            <a:r>
              <a:rPr lang="en-US" dirty="0"/>
              <a:t>Also, they do performance </a:t>
            </a:r>
            <a:r>
              <a:rPr lang="en-US" dirty="0" err="1"/>
              <a:t>optimzations</a:t>
            </a:r>
            <a:endParaRPr lang="en-US" dirty="0"/>
          </a:p>
          <a:p>
            <a:r>
              <a:rPr lang="en-US" dirty="0"/>
              <a:t>Apart from that there are </a:t>
            </a:r>
            <a:r>
              <a:rPr lang="en-US" dirty="0" err="1"/>
              <a:t>knwolege</a:t>
            </a:r>
            <a:r>
              <a:rPr lang="en-US" dirty="0"/>
              <a:t> transferring sessions where team members share their </a:t>
            </a:r>
            <a:r>
              <a:rPr lang="en-US" dirty="0" err="1"/>
              <a:t>knowlgede</a:t>
            </a:r>
            <a:r>
              <a:rPr lang="en-US" dirty="0"/>
              <a:t> with others.</a:t>
            </a:r>
          </a:p>
        </p:txBody>
      </p:sp>
      <p:sp>
        <p:nvSpPr>
          <p:cNvPr id="4" name="Slide Number Placeholder 3"/>
          <p:cNvSpPr>
            <a:spLocks noGrp="1"/>
          </p:cNvSpPr>
          <p:nvPr>
            <p:ph type="sldNum" sz="quarter" idx="5"/>
          </p:nvPr>
        </p:nvSpPr>
        <p:spPr/>
        <p:txBody>
          <a:bodyPr/>
          <a:lstStyle/>
          <a:p>
            <a:fld id="{FD4EE3CF-D6F1-4908-9BB0-07826681A98F}" type="slidenum">
              <a:rPr lang="en-US" smtClean="0"/>
              <a:t>8</a:t>
            </a:fld>
            <a:endParaRPr lang="en-US"/>
          </a:p>
        </p:txBody>
      </p:sp>
    </p:spTree>
    <p:extLst>
      <p:ext uri="{BB962C8B-B14F-4D97-AF65-F5344CB8AC3E}">
        <p14:creationId xmlns:p14="http://schemas.microsoft.com/office/powerpoint/2010/main" val="1370807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will be summarizing my learning and feedback</a:t>
            </a:r>
          </a:p>
        </p:txBody>
      </p:sp>
      <p:sp>
        <p:nvSpPr>
          <p:cNvPr id="4" name="Slide Number Placeholder 3"/>
          <p:cNvSpPr>
            <a:spLocks noGrp="1"/>
          </p:cNvSpPr>
          <p:nvPr>
            <p:ph type="sldNum" sz="quarter" idx="5"/>
          </p:nvPr>
        </p:nvSpPr>
        <p:spPr/>
        <p:txBody>
          <a:bodyPr/>
          <a:lstStyle/>
          <a:p>
            <a:fld id="{FD4EE3CF-D6F1-4908-9BB0-07826681A98F}" type="slidenum">
              <a:rPr lang="en-US" smtClean="0"/>
              <a:t>9</a:t>
            </a:fld>
            <a:endParaRPr lang="en-US"/>
          </a:p>
        </p:txBody>
      </p:sp>
    </p:spTree>
    <p:extLst>
      <p:ext uri="{BB962C8B-B14F-4D97-AF65-F5344CB8AC3E}">
        <p14:creationId xmlns:p14="http://schemas.microsoft.com/office/powerpoint/2010/main" val="1865200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will be summarizing my learning and feedback</a:t>
            </a:r>
          </a:p>
        </p:txBody>
      </p:sp>
      <p:sp>
        <p:nvSpPr>
          <p:cNvPr id="4" name="Slide Number Placeholder 3"/>
          <p:cNvSpPr>
            <a:spLocks noGrp="1"/>
          </p:cNvSpPr>
          <p:nvPr>
            <p:ph type="sldNum" sz="quarter" idx="5"/>
          </p:nvPr>
        </p:nvSpPr>
        <p:spPr/>
        <p:txBody>
          <a:bodyPr/>
          <a:lstStyle/>
          <a:p>
            <a:fld id="{FD4EE3CF-D6F1-4908-9BB0-07826681A98F}" type="slidenum">
              <a:rPr lang="en-US" smtClean="0"/>
              <a:t>11</a:t>
            </a:fld>
            <a:endParaRPr lang="en-US"/>
          </a:p>
        </p:txBody>
      </p:sp>
    </p:spTree>
    <p:extLst>
      <p:ext uri="{BB962C8B-B14F-4D97-AF65-F5344CB8AC3E}">
        <p14:creationId xmlns:p14="http://schemas.microsoft.com/office/powerpoint/2010/main" val="4199847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will be summarizing my learning and feedback</a:t>
            </a:r>
          </a:p>
        </p:txBody>
      </p:sp>
      <p:sp>
        <p:nvSpPr>
          <p:cNvPr id="4" name="Slide Number Placeholder 3"/>
          <p:cNvSpPr>
            <a:spLocks noGrp="1"/>
          </p:cNvSpPr>
          <p:nvPr>
            <p:ph type="sldNum" sz="quarter" idx="5"/>
          </p:nvPr>
        </p:nvSpPr>
        <p:spPr/>
        <p:txBody>
          <a:bodyPr/>
          <a:lstStyle/>
          <a:p>
            <a:fld id="{FD4EE3CF-D6F1-4908-9BB0-07826681A98F}" type="slidenum">
              <a:rPr lang="en-US" smtClean="0"/>
              <a:t>13</a:t>
            </a:fld>
            <a:endParaRPr lang="en-US"/>
          </a:p>
        </p:txBody>
      </p:sp>
    </p:spTree>
    <p:extLst>
      <p:ext uri="{BB962C8B-B14F-4D97-AF65-F5344CB8AC3E}">
        <p14:creationId xmlns:p14="http://schemas.microsoft.com/office/powerpoint/2010/main" val="2713873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E3BCDFE3-1C1E-4B30-ABF5-5472D4895443}" type="datetime1">
              <a:rPr lang="en-US" smtClean="0"/>
              <a:t>8/25/2021</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6457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CF4D675-9FFF-4573-8143-84F743877629}" type="datetime1">
              <a:rPr lang="en-US" smtClean="0"/>
              <a:t>8/25/2021</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1179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F16BA2E4-3F10-45A5-9D1F-3CBF8CD59549}" type="datetime1">
              <a:rPr lang="en-US" smtClean="0"/>
              <a:t>8/25/2021</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6822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F6D00243-B61F-48E9-93FC-4F5ED12D34EC}" type="datetime1">
              <a:rPr lang="en-US" smtClean="0"/>
              <a:t>8/25/2021</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580794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19616E3D-265D-4A38-A2B7-704F99FED792}" type="datetime1">
              <a:rPr lang="en-US" smtClean="0"/>
              <a:t>8/25/2021</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88459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94C66A37-1D6D-4360-BAFB-7CD915B636F3}" type="datetime1">
              <a:rPr lang="en-US" smtClean="0"/>
              <a:t>8/25/2021</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45306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1C67576D-342A-467E-9121-A36B4D433B7C}" type="datetime1">
              <a:rPr lang="en-US" smtClean="0"/>
              <a:t>8/25/2021</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835640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82F62001-DD8A-4DBC-93BF-91449140B556}" type="datetime1">
              <a:rPr lang="en-US" smtClean="0"/>
              <a:t>8/25/2021</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0386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5C96F818-DD50-4CE6-8532-7C366BB5A63E}" type="datetime1">
              <a:rPr lang="en-US" smtClean="0"/>
              <a:t>8/25/2021</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14253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C023C190-6A53-497C-A5DC-3D721EBD3215}" type="datetime1">
              <a:rPr lang="en-US" smtClean="0"/>
              <a:t>8/25/2021</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62056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620C661D-3A80-4F65-9E92-472D8E9E0474}" type="datetime1">
              <a:rPr lang="en-US" smtClean="0"/>
              <a:t>8/25/2021</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5164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3CE30347-33E0-4013-8E85-CEDE5C36B498}" type="datetime1">
              <a:rPr lang="en-US" smtClean="0"/>
              <a:t>8/25/2021</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62542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7" Type="http://schemas.openxmlformats.org/officeDocument/2006/relationships/image" Target="../media/image28.jpg"/><Relationship Id="rId2" Type="http://schemas.openxmlformats.org/officeDocument/2006/relationships/image" Target="../media/image23.jpg"/><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jp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 Id="rId14" Type="http://schemas.openxmlformats.org/officeDocument/2006/relationships/image" Target="../media/image14.jp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01714DC1-FF80-461E-AB91-044BDE35AB80}"/>
              </a:ext>
            </a:extLst>
          </p:cNvPr>
          <p:cNvPicPr>
            <a:picLocks noChangeAspect="1"/>
          </p:cNvPicPr>
          <p:nvPr/>
        </p:nvPicPr>
        <p:blipFill rotWithShape="1">
          <a:blip r:embed="rId3">
            <a:alphaModFix amt="40000"/>
          </a:blip>
          <a:srcRect t="6565" b="9165"/>
          <a:stretch/>
        </p:blipFill>
        <p:spPr>
          <a:xfrm>
            <a:off x="-2" y="-4"/>
            <a:ext cx="12192001" cy="6858001"/>
          </a:xfrm>
          <a:prstGeom prst="rect">
            <a:avLst/>
          </a:prstGeom>
        </p:spPr>
      </p:pic>
      <p:sp>
        <p:nvSpPr>
          <p:cNvPr id="2" name="Title 1">
            <a:extLst>
              <a:ext uri="{FF2B5EF4-FFF2-40B4-BE49-F238E27FC236}">
                <a16:creationId xmlns:a16="http://schemas.microsoft.com/office/drawing/2014/main" id="{01018C8B-6213-41A3-8803-AAFE15D7BE64}"/>
              </a:ext>
            </a:extLst>
          </p:cNvPr>
          <p:cNvSpPr>
            <a:spLocks noGrp="1"/>
          </p:cNvSpPr>
          <p:nvPr>
            <p:ph type="ctrTitle"/>
          </p:nvPr>
        </p:nvSpPr>
        <p:spPr>
          <a:xfrm>
            <a:off x="517869" y="978408"/>
            <a:ext cx="8582169" cy="2334248"/>
          </a:xfrm>
        </p:spPr>
        <p:txBody>
          <a:bodyPr anchor="t">
            <a:normAutofit/>
          </a:bodyPr>
          <a:lstStyle/>
          <a:p>
            <a:r>
              <a:rPr lang="en-US" dirty="0">
                <a:solidFill>
                  <a:srgbClr val="FFFFFF"/>
                </a:solidFill>
              </a:rPr>
              <a:t>Mid Training Presentation</a:t>
            </a:r>
          </a:p>
        </p:txBody>
      </p:sp>
      <p:sp>
        <p:nvSpPr>
          <p:cNvPr id="3" name="Subtitle 2">
            <a:extLst>
              <a:ext uri="{FF2B5EF4-FFF2-40B4-BE49-F238E27FC236}">
                <a16:creationId xmlns:a16="http://schemas.microsoft.com/office/drawing/2014/main" id="{C316432C-85C3-4D74-BD3F-CD3657B8371D}"/>
              </a:ext>
            </a:extLst>
          </p:cNvPr>
          <p:cNvSpPr>
            <a:spLocks noGrp="1"/>
          </p:cNvSpPr>
          <p:nvPr>
            <p:ph type="subTitle" idx="1"/>
          </p:nvPr>
        </p:nvSpPr>
        <p:spPr>
          <a:xfrm>
            <a:off x="6652366" y="4017818"/>
            <a:ext cx="5040785" cy="1828799"/>
          </a:xfrm>
        </p:spPr>
        <p:txBody>
          <a:bodyPr anchor="b">
            <a:normAutofit/>
          </a:bodyPr>
          <a:lstStyle/>
          <a:p>
            <a:r>
              <a:rPr lang="en-US" dirty="0">
                <a:solidFill>
                  <a:srgbClr val="FFFFFF"/>
                </a:solidFill>
              </a:rPr>
              <a:t>Premathilaka M.P.U</a:t>
            </a:r>
          </a:p>
          <a:p>
            <a:r>
              <a:rPr lang="en-US" dirty="0">
                <a:solidFill>
                  <a:srgbClr val="FFFFFF"/>
                </a:solidFill>
              </a:rPr>
              <a:t>E/15/280</a:t>
            </a: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F6D2F7B-90AE-4A17-BF96-465781E22212}"/>
              </a:ext>
            </a:extLst>
          </p:cNvPr>
          <p:cNvSpPr>
            <a:spLocks noGrp="1"/>
          </p:cNvSpPr>
          <p:nvPr>
            <p:ph type="sldNum" sz="quarter" idx="12"/>
          </p:nvPr>
        </p:nvSpPr>
        <p:spPr/>
        <p:txBody>
          <a:bodyPr/>
          <a:lstStyle/>
          <a:p>
            <a:fld id="{DFDF98CC-160E-494C-8C3C-8CDC5FA257DE}" type="slidenum">
              <a:rPr lang="en-US" smtClean="0"/>
              <a:t>1</a:t>
            </a:fld>
            <a:endParaRPr lang="en-US"/>
          </a:p>
        </p:txBody>
      </p:sp>
    </p:spTree>
    <p:extLst>
      <p:ext uri="{BB962C8B-B14F-4D97-AF65-F5344CB8AC3E}">
        <p14:creationId xmlns:p14="http://schemas.microsoft.com/office/powerpoint/2010/main" val="3623746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7255DEE-839A-4132-9D8A-63D542DCE581}"/>
              </a:ext>
            </a:extLst>
          </p:cNvPr>
          <p:cNvSpPr>
            <a:spLocks noGrp="1"/>
          </p:cNvSpPr>
          <p:nvPr>
            <p:ph type="title"/>
          </p:nvPr>
        </p:nvSpPr>
        <p:spPr>
          <a:xfrm>
            <a:off x="513259" y="2892472"/>
            <a:ext cx="11165481" cy="1073056"/>
          </a:xfrm>
        </p:spPr>
        <p:txBody>
          <a:bodyPr/>
          <a:lstStyle/>
          <a:p>
            <a:pPr algn="ctr"/>
            <a:r>
              <a:rPr lang="en-US" dirty="0"/>
              <a:t>Q &amp; A</a:t>
            </a:r>
          </a:p>
        </p:txBody>
      </p:sp>
      <p:sp>
        <p:nvSpPr>
          <p:cNvPr id="3" name="Slide Number Placeholder 2">
            <a:extLst>
              <a:ext uri="{FF2B5EF4-FFF2-40B4-BE49-F238E27FC236}">
                <a16:creationId xmlns:a16="http://schemas.microsoft.com/office/drawing/2014/main" id="{E869FB9D-1E0C-4903-8AD9-9ED58761AFD4}"/>
              </a:ext>
            </a:extLst>
          </p:cNvPr>
          <p:cNvSpPr>
            <a:spLocks noGrp="1"/>
          </p:cNvSpPr>
          <p:nvPr>
            <p:ph type="sldNum" sz="quarter" idx="12"/>
          </p:nvPr>
        </p:nvSpPr>
        <p:spPr/>
        <p:txBody>
          <a:bodyPr/>
          <a:lstStyle/>
          <a:p>
            <a:fld id="{DFDF98CC-160E-494C-8C3C-8CDC5FA257DE}" type="slidenum">
              <a:rPr lang="en-US" smtClean="0"/>
              <a:t>10</a:t>
            </a:fld>
            <a:endParaRPr lang="en-US"/>
          </a:p>
        </p:txBody>
      </p:sp>
    </p:spTree>
    <p:extLst>
      <p:ext uri="{BB962C8B-B14F-4D97-AF65-F5344CB8AC3E}">
        <p14:creationId xmlns:p14="http://schemas.microsoft.com/office/powerpoint/2010/main" val="1696688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227ADD11-55CE-4B54-8BA8-04E595FA3D31}"/>
              </a:ext>
            </a:extLst>
          </p:cNvPr>
          <p:cNvSpPr>
            <a:spLocks noGrp="1"/>
          </p:cNvSpPr>
          <p:nvPr>
            <p:ph type="title"/>
          </p:nvPr>
        </p:nvSpPr>
        <p:spPr>
          <a:xfrm>
            <a:off x="413238" y="626717"/>
            <a:ext cx="8959362" cy="744884"/>
          </a:xfrm>
        </p:spPr>
        <p:txBody>
          <a:bodyPr>
            <a:noAutofit/>
          </a:bodyPr>
          <a:lstStyle/>
          <a:p>
            <a:r>
              <a:rPr lang="en-US" sz="3200" dirty="0"/>
              <a:t>Introduction to Internship Project</a:t>
            </a:r>
          </a:p>
        </p:txBody>
      </p:sp>
      <p:sp>
        <p:nvSpPr>
          <p:cNvPr id="4" name="Content Placeholder 2">
            <a:extLst>
              <a:ext uri="{FF2B5EF4-FFF2-40B4-BE49-F238E27FC236}">
                <a16:creationId xmlns:a16="http://schemas.microsoft.com/office/drawing/2014/main" id="{AF300238-22CA-4420-BE5F-2D92D164CE64}"/>
              </a:ext>
            </a:extLst>
          </p:cNvPr>
          <p:cNvSpPr>
            <a:spLocks noGrp="1"/>
          </p:cNvSpPr>
          <p:nvPr>
            <p:ph idx="1"/>
          </p:nvPr>
        </p:nvSpPr>
        <p:spPr>
          <a:xfrm>
            <a:off x="460944" y="1327760"/>
            <a:ext cx="11270112" cy="5530239"/>
          </a:xfrm>
        </p:spPr>
        <p:txBody>
          <a:bodyPr>
            <a:normAutofit/>
          </a:bodyPr>
          <a:lstStyle/>
          <a:p>
            <a:pPr marL="617220" lvl="1" indent="-342900">
              <a:buFont typeface="Wingdings" panose="05000000000000000000" pitchFamily="2" charset="2"/>
              <a:buChar char="q"/>
            </a:pPr>
            <a:r>
              <a:rPr lang="en-US" dirty="0"/>
              <a:t>Different</a:t>
            </a:r>
          </a:p>
          <a:p>
            <a:pPr lvl="3" indent="0">
              <a:buNone/>
            </a:pPr>
            <a:endParaRPr lang="en-US" dirty="0"/>
          </a:p>
          <a:p>
            <a:pPr marL="891540" lvl="3" indent="-342900"/>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058ECC2D-4129-4683-9FF5-0744F9FFD5B3}"/>
              </a:ext>
            </a:extLst>
          </p:cNvPr>
          <p:cNvSpPr>
            <a:spLocks noGrp="1"/>
          </p:cNvSpPr>
          <p:nvPr>
            <p:ph type="sldNum" sz="quarter" idx="12"/>
          </p:nvPr>
        </p:nvSpPr>
        <p:spPr/>
        <p:txBody>
          <a:bodyPr/>
          <a:lstStyle/>
          <a:p>
            <a:fld id="{DFDF98CC-160E-494C-8C3C-8CDC5FA257DE}" type="slidenum">
              <a:rPr lang="en-US" smtClean="0"/>
              <a:t>11</a:t>
            </a:fld>
            <a:endParaRPr lang="en-US"/>
          </a:p>
        </p:txBody>
      </p:sp>
    </p:spTree>
    <p:extLst>
      <p:ext uri="{BB962C8B-B14F-4D97-AF65-F5344CB8AC3E}">
        <p14:creationId xmlns:p14="http://schemas.microsoft.com/office/powerpoint/2010/main" val="4101271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0E5F9E-86D3-486A-B94D-BCA6E847C27A}"/>
              </a:ext>
            </a:extLst>
          </p:cNvPr>
          <p:cNvSpPr>
            <a:spLocks noGrp="1"/>
          </p:cNvSpPr>
          <p:nvPr>
            <p:ph type="title"/>
          </p:nvPr>
        </p:nvSpPr>
        <p:spPr/>
        <p:txBody>
          <a:bodyPr/>
          <a:lstStyle/>
          <a:p>
            <a:r>
              <a:rPr lang="en-US" dirty="0"/>
              <a:t>Design</a:t>
            </a:r>
          </a:p>
        </p:txBody>
      </p:sp>
      <p:sp>
        <p:nvSpPr>
          <p:cNvPr id="4" name="Slide Number Placeholder 3">
            <a:extLst>
              <a:ext uri="{FF2B5EF4-FFF2-40B4-BE49-F238E27FC236}">
                <a16:creationId xmlns:a16="http://schemas.microsoft.com/office/drawing/2014/main" id="{9BD064DC-7272-487D-AA54-55A2CCDFB0CF}"/>
              </a:ext>
            </a:extLst>
          </p:cNvPr>
          <p:cNvSpPr>
            <a:spLocks noGrp="1"/>
          </p:cNvSpPr>
          <p:nvPr>
            <p:ph type="sldNum" sz="quarter" idx="12"/>
          </p:nvPr>
        </p:nvSpPr>
        <p:spPr/>
        <p:txBody>
          <a:bodyPr/>
          <a:lstStyle/>
          <a:p>
            <a:fld id="{DFDF98CC-160E-494C-8C3C-8CDC5FA257DE}" type="slidenum">
              <a:rPr lang="en-US" smtClean="0"/>
              <a:t>12</a:t>
            </a:fld>
            <a:endParaRPr lang="en-US"/>
          </a:p>
        </p:txBody>
      </p:sp>
    </p:spTree>
    <p:extLst>
      <p:ext uri="{BB962C8B-B14F-4D97-AF65-F5344CB8AC3E}">
        <p14:creationId xmlns:p14="http://schemas.microsoft.com/office/powerpoint/2010/main" val="3642776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227ADD11-55CE-4B54-8BA8-04E595FA3D31}"/>
              </a:ext>
            </a:extLst>
          </p:cNvPr>
          <p:cNvSpPr>
            <a:spLocks noGrp="1"/>
          </p:cNvSpPr>
          <p:nvPr>
            <p:ph type="title"/>
          </p:nvPr>
        </p:nvSpPr>
        <p:spPr>
          <a:xfrm>
            <a:off x="413238" y="626717"/>
            <a:ext cx="8959362" cy="744884"/>
          </a:xfrm>
        </p:spPr>
        <p:txBody>
          <a:bodyPr>
            <a:noAutofit/>
          </a:bodyPr>
          <a:lstStyle/>
          <a:p>
            <a:r>
              <a:rPr lang="en-US" sz="3200" dirty="0"/>
              <a:t>Flowchart</a:t>
            </a:r>
          </a:p>
        </p:txBody>
      </p:sp>
      <p:sp>
        <p:nvSpPr>
          <p:cNvPr id="3" name="Slide Number Placeholder 2">
            <a:extLst>
              <a:ext uri="{FF2B5EF4-FFF2-40B4-BE49-F238E27FC236}">
                <a16:creationId xmlns:a16="http://schemas.microsoft.com/office/drawing/2014/main" id="{058ECC2D-4129-4683-9FF5-0744F9FFD5B3}"/>
              </a:ext>
            </a:extLst>
          </p:cNvPr>
          <p:cNvSpPr>
            <a:spLocks noGrp="1"/>
          </p:cNvSpPr>
          <p:nvPr>
            <p:ph type="sldNum" sz="quarter" idx="12"/>
          </p:nvPr>
        </p:nvSpPr>
        <p:spPr/>
        <p:txBody>
          <a:bodyPr/>
          <a:lstStyle/>
          <a:p>
            <a:fld id="{DFDF98CC-160E-494C-8C3C-8CDC5FA257DE}" type="slidenum">
              <a:rPr lang="en-US" smtClean="0"/>
              <a:t>13</a:t>
            </a:fld>
            <a:endParaRPr lang="en-US"/>
          </a:p>
        </p:txBody>
      </p:sp>
      <p:pic>
        <p:nvPicPr>
          <p:cNvPr id="4" name="Picture 3" descr="Diagram&#10;&#10;Description automatically generated">
            <a:extLst>
              <a:ext uri="{FF2B5EF4-FFF2-40B4-BE49-F238E27FC236}">
                <a16:creationId xmlns:a16="http://schemas.microsoft.com/office/drawing/2014/main" id="{4C2015BF-0C98-47A8-9B3F-35A148B4E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6480" y="779929"/>
            <a:ext cx="4639040" cy="5916706"/>
          </a:xfrm>
          <a:prstGeom prst="rect">
            <a:avLst/>
          </a:prstGeom>
        </p:spPr>
      </p:pic>
    </p:spTree>
    <p:extLst>
      <p:ext uri="{BB962C8B-B14F-4D97-AF65-F5344CB8AC3E}">
        <p14:creationId xmlns:p14="http://schemas.microsoft.com/office/powerpoint/2010/main" val="2537246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227ADD11-55CE-4B54-8BA8-04E595FA3D31}"/>
              </a:ext>
            </a:extLst>
          </p:cNvPr>
          <p:cNvSpPr>
            <a:spLocks noGrp="1"/>
          </p:cNvSpPr>
          <p:nvPr>
            <p:ph type="title"/>
          </p:nvPr>
        </p:nvSpPr>
        <p:spPr>
          <a:xfrm>
            <a:off x="413238" y="626717"/>
            <a:ext cx="8959362" cy="744884"/>
          </a:xfrm>
        </p:spPr>
        <p:txBody>
          <a:bodyPr>
            <a:noAutofit/>
          </a:bodyPr>
          <a:lstStyle/>
          <a:p>
            <a:r>
              <a:rPr lang="en-US" sz="3200" dirty="0"/>
              <a:t>Class Diagram</a:t>
            </a:r>
          </a:p>
        </p:txBody>
      </p:sp>
      <p:sp>
        <p:nvSpPr>
          <p:cNvPr id="3" name="Slide Number Placeholder 2">
            <a:extLst>
              <a:ext uri="{FF2B5EF4-FFF2-40B4-BE49-F238E27FC236}">
                <a16:creationId xmlns:a16="http://schemas.microsoft.com/office/drawing/2014/main" id="{058ECC2D-4129-4683-9FF5-0744F9FFD5B3}"/>
              </a:ext>
            </a:extLst>
          </p:cNvPr>
          <p:cNvSpPr>
            <a:spLocks noGrp="1"/>
          </p:cNvSpPr>
          <p:nvPr>
            <p:ph type="sldNum" sz="quarter" idx="12"/>
          </p:nvPr>
        </p:nvSpPr>
        <p:spPr/>
        <p:txBody>
          <a:bodyPr/>
          <a:lstStyle/>
          <a:p>
            <a:fld id="{DFDF98CC-160E-494C-8C3C-8CDC5FA257DE}" type="slidenum">
              <a:rPr lang="en-US" smtClean="0"/>
              <a:t>14</a:t>
            </a:fld>
            <a:endParaRPr lang="en-US"/>
          </a:p>
        </p:txBody>
      </p:sp>
      <p:pic>
        <p:nvPicPr>
          <p:cNvPr id="4" name="Picture 3" descr="Diagram, schematic&#10;&#10;Description automatically generated">
            <a:extLst>
              <a:ext uri="{FF2B5EF4-FFF2-40B4-BE49-F238E27FC236}">
                <a16:creationId xmlns:a16="http://schemas.microsoft.com/office/drawing/2014/main" id="{DAB3CD50-67C3-46D6-AE14-6C5E993D05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4392" y="1267890"/>
            <a:ext cx="8283215" cy="5335086"/>
          </a:xfrm>
          <a:prstGeom prst="rect">
            <a:avLst/>
          </a:prstGeom>
        </p:spPr>
      </p:pic>
    </p:spTree>
    <p:extLst>
      <p:ext uri="{BB962C8B-B14F-4D97-AF65-F5344CB8AC3E}">
        <p14:creationId xmlns:p14="http://schemas.microsoft.com/office/powerpoint/2010/main" val="1007237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227ADD11-55CE-4B54-8BA8-04E595FA3D31}"/>
              </a:ext>
            </a:extLst>
          </p:cNvPr>
          <p:cNvSpPr>
            <a:spLocks noGrp="1"/>
          </p:cNvSpPr>
          <p:nvPr>
            <p:ph type="title"/>
          </p:nvPr>
        </p:nvSpPr>
        <p:spPr>
          <a:xfrm>
            <a:off x="413238" y="626717"/>
            <a:ext cx="8959362" cy="744884"/>
          </a:xfrm>
        </p:spPr>
        <p:txBody>
          <a:bodyPr>
            <a:noAutofit/>
          </a:bodyPr>
          <a:lstStyle/>
          <a:p>
            <a:r>
              <a:rPr lang="en-US" sz="3200" dirty="0"/>
              <a:t>GPU Memory Allocation</a:t>
            </a:r>
          </a:p>
        </p:txBody>
      </p:sp>
      <p:sp>
        <p:nvSpPr>
          <p:cNvPr id="3" name="Slide Number Placeholder 2">
            <a:extLst>
              <a:ext uri="{FF2B5EF4-FFF2-40B4-BE49-F238E27FC236}">
                <a16:creationId xmlns:a16="http://schemas.microsoft.com/office/drawing/2014/main" id="{058ECC2D-4129-4683-9FF5-0744F9FFD5B3}"/>
              </a:ext>
            </a:extLst>
          </p:cNvPr>
          <p:cNvSpPr>
            <a:spLocks noGrp="1"/>
          </p:cNvSpPr>
          <p:nvPr>
            <p:ph type="sldNum" sz="quarter" idx="12"/>
          </p:nvPr>
        </p:nvSpPr>
        <p:spPr/>
        <p:txBody>
          <a:bodyPr/>
          <a:lstStyle/>
          <a:p>
            <a:fld id="{DFDF98CC-160E-494C-8C3C-8CDC5FA257DE}" type="slidenum">
              <a:rPr lang="en-US" smtClean="0"/>
              <a:t>15</a:t>
            </a:fld>
            <a:endParaRPr lang="en-US"/>
          </a:p>
        </p:txBody>
      </p:sp>
      <p:pic>
        <p:nvPicPr>
          <p:cNvPr id="4" name="Picture 3" descr="Diagram&#10;&#10;Description automatically generated with low confidence">
            <a:extLst>
              <a:ext uri="{FF2B5EF4-FFF2-40B4-BE49-F238E27FC236}">
                <a16:creationId xmlns:a16="http://schemas.microsoft.com/office/drawing/2014/main" id="{84F2D588-DE75-4062-B113-930B08D17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704" y="1666629"/>
            <a:ext cx="8354591" cy="3524742"/>
          </a:xfrm>
          <a:prstGeom prst="rect">
            <a:avLst/>
          </a:prstGeom>
        </p:spPr>
      </p:pic>
    </p:spTree>
    <p:extLst>
      <p:ext uri="{BB962C8B-B14F-4D97-AF65-F5344CB8AC3E}">
        <p14:creationId xmlns:p14="http://schemas.microsoft.com/office/powerpoint/2010/main" val="3229292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227ADD11-55CE-4B54-8BA8-04E595FA3D31}"/>
              </a:ext>
            </a:extLst>
          </p:cNvPr>
          <p:cNvSpPr>
            <a:spLocks noGrp="1"/>
          </p:cNvSpPr>
          <p:nvPr>
            <p:ph type="title"/>
          </p:nvPr>
        </p:nvSpPr>
        <p:spPr>
          <a:xfrm>
            <a:off x="413238" y="626717"/>
            <a:ext cx="8959362" cy="744884"/>
          </a:xfrm>
        </p:spPr>
        <p:txBody>
          <a:bodyPr>
            <a:noAutofit/>
          </a:bodyPr>
          <a:lstStyle/>
          <a:p>
            <a:r>
              <a:rPr lang="en-US" sz="3200" dirty="0"/>
              <a:t>Sequence Diagram</a:t>
            </a:r>
          </a:p>
        </p:txBody>
      </p:sp>
      <p:sp>
        <p:nvSpPr>
          <p:cNvPr id="3" name="Slide Number Placeholder 2">
            <a:extLst>
              <a:ext uri="{FF2B5EF4-FFF2-40B4-BE49-F238E27FC236}">
                <a16:creationId xmlns:a16="http://schemas.microsoft.com/office/drawing/2014/main" id="{058ECC2D-4129-4683-9FF5-0744F9FFD5B3}"/>
              </a:ext>
            </a:extLst>
          </p:cNvPr>
          <p:cNvSpPr>
            <a:spLocks noGrp="1"/>
          </p:cNvSpPr>
          <p:nvPr>
            <p:ph type="sldNum" sz="quarter" idx="12"/>
          </p:nvPr>
        </p:nvSpPr>
        <p:spPr/>
        <p:txBody>
          <a:bodyPr/>
          <a:lstStyle/>
          <a:p>
            <a:fld id="{DFDF98CC-160E-494C-8C3C-8CDC5FA257DE}" type="slidenum">
              <a:rPr lang="en-US" smtClean="0"/>
              <a:t>16</a:t>
            </a:fld>
            <a:endParaRPr lang="en-US"/>
          </a:p>
        </p:txBody>
      </p:sp>
      <p:pic>
        <p:nvPicPr>
          <p:cNvPr id="4" name="Picture 3" descr="Graphical user interface&#10;&#10;Description automatically generated">
            <a:extLst>
              <a:ext uri="{FF2B5EF4-FFF2-40B4-BE49-F238E27FC236}">
                <a16:creationId xmlns:a16="http://schemas.microsoft.com/office/drawing/2014/main" id="{FA60E2C3-0C01-4EEA-AEC5-D8F89DC19F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00" y="1474658"/>
            <a:ext cx="11018400" cy="4495836"/>
          </a:xfrm>
          <a:prstGeom prst="rect">
            <a:avLst/>
          </a:prstGeom>
        </p:spPr>
      </p:pic>
    </p:spTree>
    <p:extLst>
      <p:ext uri="{BB962C8B-B14F-4D97-AF65-F5344CB8AC3E}">
        <p14:creationId xmlns:p14="http://schemas.microsoft.com/office/powerpoint/2010/main" val="828297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227ADD11-55CE-4B54-8BA8-04E595FA3D31}"/>
              </a:ext>
            </a:extLst>
          </p:cNvPr>
          <p:cNvSpPr>
            <a:spLocks noGrp="1"/>
          </p:cNvSpPr>
          <p:nvPr>
            <p:ph type="title"/>
          </p:nvPr>
        </p:nvSpPr>
        <p:spPr>
          <a:xfrm>
            <a:off x="413238" y="626717"/>
            <a:ext cx="8959362" cy="744884"/>
          </a:xfrm>
        </p:spPr>
        <p:txBody>
          <a:bodyPr>
            <a:noAutofit/>
          </a:bodyPr>
          <a:lstStyle/>
          <a:p>
            <a:r>
              <a:rPr lang="en-US" sz="3200" dirty="0"/>
              <a:t>GPU Kernel</a:t>
            </a:r>
          </a:p>
        </p:txBody>
      </p:sp>
      <p:sp>
        <p:nvSpPr>
          <p:cNvPr id="3" name="Slide Number Placeholder 2">
            <a:extLst>
              <a:ext uri="{FF2B5EF4-FFF2-40B4-BE49-F238E27FC236}">
                <a16:creationId xmlns:a16="http://schemas.microsoft.com/office/drawing/2014/main" id="{058ECC2D-4129-4683-9FF5-0744F9FFD5B3}"/>
              </a:ext>
            </a:extLst>
          </p:cNvPr>
          <p:cNvSpPr>
            <a:spLocks noGrp="1"/>
          </p:cNvSpPr>
          <p:nvPr>
            <p:ph type="sldNum" sz="quarter" idx="12"/>
          </p:nvPr>
        </p:nvSpPr>
        <p:spPr/>
        <p:txBody>
          <a:bodyPr/>
          <a:lstStyle/>
          <a:p>
            <a:fld id="{DFDF98CC-160E-494C-8C3C-8CDC5FA257DE}" type="slidenum">
              <a:rPr lang="en-US" smtClean="0"/>
              <a:t>17</a:t>
            </a:fld>
            <a:endParaRPr lang="en-US"/>
          </a:p>
        </p:txBody>
      </p:sp>
      <p:pic>
        <p:nvPicPr>
          <p:cNvPr id="4" name="Picture 3" descr="Diagram&#10;&#10;Description automatically generated">
            <a:extLst>
              <a:ext uri="{FF2B5EF4-FFF2-40B4-BE49-F238E27FC236}">
                <a16:creationId xmlns:a16="http://schemas.microsoft.com/office/drawing/2014/main" id="{1566C48D-A53A-4D9D-95E1-EE8789E424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6274" y="1228743"/>
            <a:ext cx="8599451" cy="5374233"/>
          </a:xfrm>
          <a:prstGeom prst="rect">
            <a:avLst/>
          </a:prstGeom>
        </p:spPr>
      </p:pic>
    </p:spTree>
    <p:extLst>
      <p:ext uri="{BB962C8B-B14F-4D97-AF65-F5344CB8AC3E}">
        <p14:creationId xmlns:p14="http://schemas.microsoft.com/office/powerpoint/2010/main" val="1280221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227ADD11-55CE-4B54-8BA8-04E595FA3D31}"/>
              </a:ext>
            </a:extLst>
          </p:cNvPr>
          <p:cNvSpPr>
            <a:spLocks noGrp="1"/>
          </p:cNvSpPr>
          <p:nvPr>
            <p:ph type="title"/>
          </p:nvPr>
        </p:nvSpPr>
        <p:spPr>
          <a:xfrm>
            <a:off x="413238" y="626717"/>
            <a:ext cx="8959362" cy="744884"/>
          </a:xfrm>
        </p:spPr>
        <p:txBody>
          <a:bodyPr>
            <a:noAutofit/>
          </a:bodyPr>
          <a:lstStyle/>
          <a:p>
            <a:r>
              <a:rPr lang="en-US" sz="3200" dirty="0"/>
              <a:t>FPGA Kernel</a:t>
            </a:r>
          </a:p>
        </p:txBody>
      </p:sp>
      <p:sp>
        <p:nvSpPr>
          <p:cNvPr id="3" name="Slide Number Placeholder 2">
            <a:extLst>
              <a:ext uri="{FF2B5EF4-FFF2-40B4-BE49-F238E27FC236}">
                <a16:creationId xmlns:a16="http://schemas.microsoft.com/office/drawing/2014/main" id="{058ECC2D-4129-4683-9FF5-0744F9FFD5B3}"/>
              </a:ext>
            </a:extLst>
          </p:cNvPr>
          <p:cNvSpPr>
            <a:spLocks noGrp="1"/>
          </p:cNvSpPr>
          <p:nvPr>
            <p:ph type="sldNum" sz="quarter" idx="12"/>
          </p:nvPr>
        </p:nvSpPr>
        <p:spPr/>
        <p:txBody>
          <a:bodyPr/>
          <a:lstStyle/>
          <a:p>
            <a:fld id="{DFDF98CC-160E-494C-8C3C-8CDC5FA257DE}" type="slidenum">
              <a:rPr lang="en-US" smtClean="0"/>
              <a:t>18</a:t>
            </a:fld>
            <a:endParaRPr lang="en-US"/>
          </a:p>
        </p:txBody>
      </p:sp>
      <p:sp>
        <p:nvSpPr>
          <p:cNvPr id="5" name="Content Placeholder 2">
            <a:extLst>
              <a:ext uri="{FF2B5EF4-FFF2-40B4-BE49-F238E27FC236}">
                <a16:creationId xmlns:a16="http://schemas.microsoft.com/office/drawing/2014/main" id="{3D3C6E56-4C6D-46B4-A4B4-909739D73E50}"/>
              </a:ext>
            </a:extLst>
          </p:cNvPr>
          <p:cNvSpPr>
            <a:spLocks noGrp="1"/>
          </p:cNvSpPr>
          <p:nvPr>
            <p:ph idx="1"/>
          </p:nvPr>
        </p:nvSpPr>
        <p:spPr>
          <a:xfrm>
            <a:off x="460944" y="1327760"/>
            <a:ext cx="11270112" cy="5530239"/>
          </a:xfrm>
        </p:spPr>
        <p:txBody>
          <a:bodyPr>
            <a:normAutofit/>
          </a:bodyPr>
          <a:lstStyle/>
          <a:p>
            <a:pPr marL="617220" lvl="1" indent="-342900">
              <a:buFont typeface="Wingdings" panose="05000000000000000000" pitchFamily="2" charset="2"/>
              <a:buChar char="q"/>
            </a:pPr>
            <a:r>
              <a:rPr lang="en-US" dirty="0"/>
              <a:t>Passing individual kernel arguments</a:t>
            </a:r>
          </a:p>
          <a:p>
            <a:pPr marL="617220" lvl="1" indent="-342900">
              <a:buFont typeface="Wingdings" panose="05000000000000000000" pitchFamily="2" charset="2"/>
              <a:buChar char="q"/>
            </a:pPr>
            <a:endParaRPr lang="en-US" dirty="0"/>
          </a:p>
          <a:p>
            <a:pPr lvl="1" indent="0">
              <a:buNone/>
            </a:pPr>
            <a:endParaRPr lang="en-US" dirty="0"/>
          </a:p>
          <a:p>
            <a:pPr lvl="1" indent="0">
              <a:buNone/>
            </a:pPr>
            <a:endParaRPr lang="en-US" dirty="0"/>
          </a:p>
          <a:p>
            <a:pPr lvl="1" indent="0">
              <a:buNone/>
            </a:pPr>
            <a:endParaRPr lang="en-US" dirty="0"/>
          </a:p>
          <a:p>
            <a:pPr lvl="1" indent="0">
              <a:buNone/>
            </a:pPr>
            <a:endParaRPr lang="en-US" dirty="0"/>
          </a:p>
          <a:p>
            <a:pPr lvl="1" indent="0">
              <a:buNone/>
            </a:pPr>
            <a:endParaRPr lang="en-US" dirty="0"/>
          </a:p>
          <a:p>
            <a:pPr marL="617220" lvl="1" indent="-342900">
              <a:buFont typeface="Wingdings" panose="05000000000000000000" pitchFamily="2" charset="2"/>
              <a:buChar char="q"/>
            </a:pPr>
            <a:r>
              <a:rPr lang="en-US" dirty="0"/>
              <a:t>Passing kernel arguments in a structure</a:t>
            </a:r>
          </a:p>
          <a:p>
            <a:pPr marL="834390" lvl="3" indent="-285750"/>
            <a:endParaRPr lang="en-US" dirty="0"/>
          </a:p>
          <a:p>
            <a:pPr marL="834390" lvl="3" indent="-285750"/>
            <a:endParaRPr lang="en-US" dirty="0"/>
          </a:p>
          <a:p>
            <a:pPr lvl="3" indent="0">
              <a:buNone/>
            </a:pPr>
            <a:endParaRPr lang="en-US" dirty="0"/>
          </a:p>
          <a:p>
            <a:pPr marL="891540" lvl="3" indent="-342900"/>
            <a:endParaRPr lang="en-US" dirty="0"/>
          </a:p>
          <a:p>
            <a:endParaRPr lang="en-US" dirty="0"/>
          </a:p>
          <a:p>
            <a:endParaRPr lang="en-US" dirty="0"/>
          </a:p>
        </p:txBody>
      </p:sp>
      <p:pic>
        <p:nvPicPr>
          <p:cNvPr id="6" name="Picture 5" descr="Chart&#10;&#10;Description automatically generated">
            <a:extLst>
              <a:ext uri="{FF2B5EF4-FFF2-40B4-BE49-F238E27FC236}">
                <a16:creationId xmlns:a16="http://schemas.microsoft.com/office/drawing/2014/main" id="{21D76D10-B6E5-4CF7-AC4D-C06657B5CF53}"/>
              </a:ext>
            </a:extLst>
          </p:cNvPr>
          <p:cNvPicPr>
            <a:picLocks noChangeAspect="1"/>
          </p:cNvPicPr>
          <p:nvPr/>
        </p:nvPicPr>
        <p:blipFill rotWithShape="1">
          <a:blip r:embed="rId3">
            <a:extLst>
              <a:ext uri="{28A0092B-C50C-407E-A947-70E740481C1C}">
                <a14:useLocalDpi xmlns:a14="http://schemas.microsoft.com/office/drawing/2010/main" val="0"/>
              </a:ext>
            </a:extLst>
          </a:blip>
          <a:srcRect l="618" r="1"/>
          <a:stretch/>
        </p:blipFill>
        <p:spPr>
          <a:xfrm>
            <a:off x="946531" y="1882110"/>
            <a:ext cx="8426069" cy="1333686"/>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3F351773-02E4-4221-AEC4-EC29DF9F04BD}"/>
              </a:ext>
            </a:extLst>
          </p:cNvPr>
          <p:cNvPicPr>
            <a:picLocks noChangeAspect="1"/>
          </p:cNvPicPr>
          <p:nvPr/>
        </p:nvPicPr>
        <p:blipFill rotWithShape="1">
          <a:blip r:embed="rId4">
            <a:extLst>
              <a:ext uri="{28A0092B-C50C-407E-A947-70E740481C1C}">
                <a14:useLocalDpi xmlns:a14="http://schemas.microsoft.com/office/drawing/2010/main" val="0"/>
              </a:ext>
            </a:extLst>
          </a:blip>
          <a:srcRect b="3583"/>
          <a:stretch/>
        </p:blipFill>
        <p:spPr>
          <a:xfrm>
            <a:off x="946531" y="4375919"/>
            <a:ext cx="8280921" cy="1855364"/>
          </a:xfrm>
          <a:prstGeom prst="rect">
            <a:avLst/>
          </a:prstGeom>
        </p:spPr>
      </p:pic>
    </p:spTree>
    <p:extLst>
      <p:ext uri="{BB962C8B-B14F-4D97-AF65-F5344CB8AC3E}">
        <p14:creationId xmlns:p14="http://schemas.microsoft.com/office/powerpoint/2010/main" val="2165480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227ADD11-55CE-4B54-8BA8-04E595FA3D31}"/>
              </a:ext>
            </a:extLst>
          </p:cNvPr>
          <p:cNvSpPr>
            <a:spLocks noGrp="1"/>
          </p:cNvSpPr>
          <p:nvPr>
            <p:ph type="title"/>
          </p:nvPr>
        </p:nvSpPr>
        <p:spPr>
          <a:xfrm>
            <a:off x="413238" y="626717"/>
            <a:ext cx="8959362" cy="744884"/>
          </a:xfrm>
        </p:spPr>
        <p:txBody>
          <a:bodyPr>
            <a:noAutofit/>
          </a:bodyPr>
          <a:lstStyle/>
          <a:p>
            <a:r>
              <a:rPr lang="en-US" sz="3200" dirty="0"/>
              <a:t>Problems Encountered</a:t>
            </a:r>
          </a:p>
        </p:txBody>
      </p:sp>
      <p:sp>
        <p:nvSpPr>
          <p:cNvPr id="3" name="Slide Number Placeholder 2">
            <a:extLst>
              <a:ext uri="{FF2B5EF4-FFF2-40B4-BE49-F238E27FC236}">
                <a16:creationId xmlns:a16="http://schemas.microsoft.com/office/drawing/2014/main" id="{058ECC2D-4129-4683-9FF5-0744F9FFD5B3}"/>
              </a:ext>
            </a:extLst>
          </p:cNvPr>
          <p:cNvSpPr>
            <a:spLocks noGrp="1"/>
          </p:cNvSpPr>
          <p:nvPr>
            <p:ph type="sldNum" sz="quarter" idx="12"/>
          </p:nvPr>
        </p:nvSpPr>
        <p:spPr/>
        <p:txBody>
          <a:bodyPr/>
          <a:lstStyle/>
          <a:p>
            <a:fld id="{DFDF98CC-160E-494C-8C3C-8CDC5FA257DE}" type="slidenum">
              <a:rPr lang="en-US" smtClean="0"/>
              <a:t>19</a:t>
            </a:fld>
            <a:endParaRPr lang="en-US"/>
          </a:p>
        </p:txBody>
      </p:sp>
      <p:sp>
        <p:nvSpPr>
          <p:cNvPr id="4" name="Content Placeholder 2">
            <a:extLst>
              <a:ext uri="{FF2B5EF4-FFF2-40B4-BE49-F238E27FC236}">
                <a16:creationId xmlns:a16="http://schemas.microsoft.com/office/drawing/2014/main" id="{237A0ABE-6F32-412E-A4F6-CFC823739D33}"/>
              </a:ext>
            </a:extLst>
          </p:cNvPr>
          <p:cNvSpPr>
            <a:spLocks noGrp="1"/>
          </p:cNvSpPr>
          <p:nvPr>
            <p:ph idx="1"/>
          </p:nvPr>
        </p:nvSpPr>
        <p:spPr>
          <a:xfrm>
            <a:off x="460944" y="1327760"/>
            <a:ext cx="11270112" cy="5530239"/>
          </a:xfrm>
        </p:spPr>
        <p:txBody>
          <a:bodyPr>
            <a:normAutofit/>
          </a:bodyPr>
          <a:lstStyle/>
          <a:p>
            <a:pPr marL="617220" lvl="1" indent="-342900">
              <a:buFont typeface="Wingdings" panose="05000000000000000000" pitchFamily="2" charset="2"/>
              <a:buChar char="q"/>
            </a:pPr>
            <a:r>
              <a:rPr lang="en-US" dirty="0"/>
              <a:t>Data transfer between GPU and FPGA</a:t>
            </a:r>
          </a:p>
          <a:p>
            <a:pPr marL="617220" lvl="1" indent="-342900">
              <a:buFont typeface="Wingdings" panose="05000000000000000000" pitchFamily="2" charset="2"/>
              <a:buChar char="q"/>
            </a:pPr>
            <a:endParaRPr lang="en-US" dirty="0"/>
          </a:p>
          <a:p>
            <a:pPr lvl="1" indent="0">
              <a:buNone/>
            </a:pPr>
            <a:endParaRPr lang="en-US" dirty="0"/>
          </a:p>
          <a:p>
            <a:pPr lvl="1" indent="0">
              <a:buNone/>
            </a:pPr>
            <a:endParaRPr lang="en-US" dirty="0"/>
          </a:p>
          <a:p>
            <a:pPr lvl="1" indent="0">
              <a:buNone/>
            </a:pPr>
            <a:endParaRPr lang="en-US" dirty="0"/>
          </a:p>
          <a:p>
            <a:pPr lvl="1" indent="0">
              <a:buNone/>
            </a:pPr>
            <a:endParaRPr lang="en-US" dirty="0"/>
          </a:p>
          <a:p>
            <a:pPr lvl="1" indent="0">
              <a:buNone/>
            </a:pPr>
            <a:endParaRPr lang="en-US" dirty="0"/>
          </a:p>
          <a:p>
            <a:pPr lvl="1" indent="0">
              <a:buNone/>
            </a:pPr>
            <a:endParaRPr lang="en-US" dirty="0"/>
          </a:p>
          <a:p>
            <a:pPr lvl="1" indent="0">
              <a:buNone/>
            </a:pPr>
            <a:endParaRPr lang="en-US" dirty="0"/>
          </a:p>
          <a:p>
            <a:pPr lvl="1" indent="0">
              <a:buNone/>
            </a:pPr>
            <a:endParaRPr lang="en-US" dirty="0"/>
          </a:p>
          <a:p>
            <a:pPr marL="617220" lvl="1" indent="-342900">
              <a:buFont typeface="Wingdings" panose="05000000000000000000" pitchFamily="2" charset="2"/>
              <a:buChar char="q"/>
            </a:pPr>
            <a:r>
              <a:rPr lang="en-US" dirty="0"/>
              <a:t>Execution order of event callback functions</a:t>
            </a:r>
          </a:p>
          <a:p>
            <a:pPr marL="834390" lvl="3" indent="-285750"/>
            <a:endParaRPr lang="en-US" dirty="0"/>
          </a:p>
          <a:p>
            <a:pPr marL="834390" lvl="3" indent="-285750"/>
            <a:endParaRPr lang="en-US" dirty="0"/>
          </a:p>
          <a:p>
            <a:pPr lvl="3" indent="0">
              <a:buNone/>
            </a:pPr>
            <a:endParaRPr lang="en-US" dirty="0"/>
          </a:p>
          <a:p>
            <a:pPr marL="891540" lvl="3" indent="-342900"/>
            <a:endParaRPr lang="en-US" dirty="0"/>
          </a:p>
          <a:p>
            <a:endParaRPr lang="en-US" dirty="0"/>
          </a:p>
          <a:p>
            <a:endParaRPr lang="en-US" dirty="0"/>
          </a:p>
        </p:txBody>
      </p:sp>
      <p:grpSp>
        <p:nvGrpSpPr>
          <p:cNvPr id="5" name="Group 4">
            <a:extLst>
              <a:ext uri="{FF2B5EF4-FFF2-40B4-BE49-F238E27FC236}">
                <a16:creationId xmlns:a16="http://schemas.microsoft.com/office/drawing/2014/main" id="{B87AF81A-C17A-4B17-9DE4-CBA80AF6079E}"/>
              </a:ext>
            </a:extLst>
          </p:cNvPr>
          <p:cNvGrpSpPr/>
          <p:nvPr/>
        </p:nvGrpSpPr>
        <p:grpSpPr>
          <a:xfrm>
            <a:off x="2139328" y="1775414"/>
            <a:ext cx="5507182" cy="3083455"/>
            <a:chOff x="1818409" y="2495798"/>
            <a:chExt cx="5507182" cy="3083455"/>
          </a:xfrm>
        </p:grpSpPr>
        <p:grpSp>
          <p:nvGrpSpPr>
            <p:cNvPr id="6" name="Group 5">
              <a:extLst>
                <a:ext uri="{FF2B5EF4-FFF2-40B4-BE49-F238E27FC236}">
                  <a16:creationId xmlns:a16="http://schemas.microsoft.com/office/drawing/2014/main" id="{4978F8C0-E729-4C00-B383-42E5D6B6A5A5}"/>
                </a:ext>
              </a:extLst>
            </p:cNvPr>
            <p:cNvGrpSpPr/>
            <p:nvPr/>
          </p:nvGrpSpPr>
          <p:grpSpPr>
            <a:xfrm>
              <a:off x="1818409" y="2495798"/>
              <a:ext cx="5507182" cy="2820401"/>
              <a:chOff x="5964382" y="378690"/>
              <a:chExt cx="5507182" cy="2820401"/>
            </a:xfrm>
          </p:grpSpPr>
          <p:sp>
            <p:nvSpPr>
              <p:cNvPr id="8" name="Rectangle 7">
                <a:extLst>
                  <a:ext uri="{FF2B5EF4-FFF2-40B4-BE49-F238E27FC236}">
                    <a16:creationId xmlns:a16="http://schemas.microsoft.com/office/drawing/2014/main" id="{1CC0255B-06C9-4C44-A75F-691E5FDA3DBE}"/>
                  </a:ext>
                </a:extLst>
              </p:cNvPr>
              <p:cNvSpPr/>
              <p:nvPr/>
            </p:nvSpPr>
            <p:spPr>
              <a:xfrm>
                <a:off x="7121236" y="734290"/>
                <a:ext cx="1211533" cy="614219"/>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Vendor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NVIDIA</a:t>
                </a:r>
              </a:p>
            </p:txBody>
          </p:sp>
          <p:sp>
            <p:nvSpPr>
              <p:cNvPr id="9" name="Rectangle 8">
                <a:extLst>
                  <a:ext uri="{FF2B5EF4-FFF2-40B4-BE49-F238E27FC236}">
                    <a16:creationId xmlns:a16="http://schemas.microsoft.com/office/drawing/2014/main" id="{B8869032-C147-4DA2-B0E3-F5FBCDE9DEAD}"/>
                  </a:ext>
                </a:extLst>
              </p:cNvPr>
              <p:cNvSpPr/>
              <p:nvPr/>
            </p:nvSpPr>
            <p:spPr>
              <a:xfrm>
                <a:off x="9102436" y="734290"/>
                <a:ext cx="1211533" cy="614219"/>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Vendor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XILINX</a:t>
                </a:r>
              </a:p>
            </p:txBody>
          </p:sp>
          <p:sp>
            <p:nvSpPr>
              <p:cNvPr id="10" name="Oval 9">
                <a:extLst>
                  <a:ext uri="{FF2B5EF4-FFF2-40B4-BE49-F238E27FC236}">
                    <a16:creationId xmlns:a16="http://schemas.microsoft.com/office/drawing/2014/main" id="{2D4AE68F-8793-4226-8159-2CEAD966539D}"/>
                  </a:ext>
                </a:extLst>
              </p:cNvPr>
              <p:cNvSpPr/>
              <p:nvPr/>
            </p:nvSpPr>
            <p:spPr>
              <a:xfrm>
                <a:off x="5964382" y="378690"/>
                <a:ext cx="647543" cy="614219"/>
              </a:xfrm>
              <a:prstGeom prst="ellipse">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Device 1</a:t>
                </a:r>
              </a:p>
            </p:txBody>
          </p:sp>
          <p:sp>
            <p:nvSpPr>
              <p:cNvPr id="11" name="Oval 10">
                <a:extLst>
                  <a:ext uri="{FF2B5EF4-FFF2-40B4-BE49-F238E27FC236}">
                    <a16:creationId xmlns:a16="http://schemas.microsoft.com/office/drawing/2014/main" id="{583BDE37-26F5-4EA1-8C25-E4B6319F6F3F}"/>
                  </a:ext>
                </a:extLst>
              </p:cNvPr>
              <p:cNvSpPr/>
              <p:nvPr/>
            </p:nvSpPr>
            <p:spPr>
              <a:xfrm>
                <a:off x="5964382" y="1205344"/>
                <a:ext cx="647543" cy="614219"/>
              </a:xfrm>
              <a:prstGeom prst="ellipse">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Device 2</a:t>
                </a:r>
              </a:p>
            </p:txBody>
          </p:sp>
          <p:cxnSp>
            <p:nvCxnSpPr>
              <p:cNvPr id="12" name="Straight Connector 11">
                <a:extLst>
                  <a:ext uri="{FF2B5EF4-FFF2-40B4-BE49-F238E27FC236}">
                    <a16:creationId xmlns:a16="http://schemas.microsoft.com/office/drawing/2014/main" id="{8CF18EC1-46F8-479B-B5BB-A363199BC178}"/>
                  </a:ext>
                </a:extLst>
              </p:cNvPr>
              <p:cNvCxnSpPr>
                <a:cxnSpLocks/>
                <a:endCxn id="8" idx="1"/>
              </p:cNvCxnSpPr>
              <p:nvPr/>
            </p:nvCxnSpPr>
            <p:spPr>
              <a:xfrm>
                <a:off x="6611184" y="685800"/>
                <a:ext cx="510052" cy="355600"/>
              </a:xfrm>
              <a:prstGeom prst="line">
                <a:avLst/>
              </a:prstGeom>
              <a:noFill/>
              <a:ln w="6350" cap="flat" cmpd="sng" algn="ctr">
                <a:solidFill>
                  <a:srgbClr val="4472C4"/>
                </a:solidFill>
                <a:prstDash val="solid"/>
                <a:miter lim="800000"/>
              </a:ln>
              <a:effectLst/>
            </p:spPr>
          </p:cxnSp>
          <p:cxnSp>
            <p:nvCxnSpPr>
              <p:cNvPr id="13" name="Straight Connector 12">
                <a:extLst>
                  <a:ext uri="{FF2B5EF4-FFF2-40B4-BE49-F238E27FC236}">
                    <a16:creationId xmlns:a16="http://schemas.microsoft.com/office/drawing/2014/main" id="{491819B6-494E-473F-A43B-C278D0B22D3E}"/>
                  </a:ext>
                </a:extLst>
              </p:cNvPr>
              <p:cNvCxnSpPr>
                <a:cxnSpLocks/>
                <a:stCxn id="11" idx="6"/>
                <a:endCxn id="8" idx="1"/>
              </p:cNvCxnSpPr>
              <p:nvPr/>
            </p:nvCxnSpPr>
            <p:spPr>
              <a:xfrm flipV="1">
                <a:off x="6611925" y="1041400"/>
                <a:ext cx="509311" cy="471054"/>
              </a:xfrm>
              <a:prstGeom prst="line">
                <a:avLst/>
              </a:prstGeom>
              <a:noFill/>
              <a:ln w="6350" cap="flat" cmpd="sng" algn="ctr">
                <a:solidFill>
                  <a:srgbClr val="4472C4"/>
                </a:solidFill>
                <a:prstDash val="solid"/>
                <a:miter lim="800000"/>
              </a:ln>
              <a:effectLst/>
            </p:spPr>
          </p:cxnSp>
          <p:sp>
            <p:nvSpPr>
              <p:cNvPr id="14" name="Oval 13">
                <a:extLst>
                  <a:ext uri="{FF2B5EF4-FFF2-40B4-BE49-F238E27FC236}">
                    <a16:creationId xmlns:a16="http://schemas.microsoft.com/office/drawing/2014/main" id="{C110C4CB-264B-418B-9382-BCA3B7107DAB}"/>
                  </a:ext>
                </a:extLst>
              </p:cNvPr>
              <p:cNvSpPr/>
              <p:nvPr/>
            </p:nvSpPr>
            <p:spPr>
              <a:xfrm>
                <a:off x="10824021" y="378690"/>
                <a:ext cx="647543" cy="614219"/>
              </a:xfrm>
              <a:prstGeom prst="ellipse">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Device 1</a:t>
                </a:r>
              </a:p>
            </p:txBody>
          </p:sp>
          <p:sp>
            <p:nvSpPr>
              <p:cNvPr id="15" name="Oval 14">
                <a:extLst>
                  <a:ext uri="{FF2B5EF4-FFF2-40B4-BE49-F238E27FC236}">
                    <a16:creationId xmlns:a16="http://schemas.microsoft.com/office/drawing/2014/main" id="{5FD6CA08-DDA0-4BEA-918F-95346E128A9F}"/>
                  </a:ext>
                </a:extLst>
              </p:cNvPr>
              <p:cNvSpPr/>
              <p:nvPr/>
            </p:nvSpPr>
            <p:spPr>
              <a:xfrm>
                <a:off x="10824021" y="1205344"/>
                <a:ext cx="647543" cy="614219"/>
              </a:xfrm>
              <a:prstGeom prst="ellipse">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Device 2</a:t>
                </a:r>
              </a:p>
            </p:txBody>
          </p:sp>
          <p:cxnSp>
            <p:nvCxnSpPr>
              <p:cNvPr id="16" name="Straight Connector 15">
                <a:extLst>
                  <a:ext uri="{FF2B5EF4-FFF2-40B4-BE49-F238E27FC236}">
                    <a16:creationId xmlns:a16="http://schemas.microsoft.com/office/drawing/2014/main" id="{1807F3F0-17D4-4BFD-97A7-64E7922E8583}"/>
                  </a:ext>
                </a:extLst>
              </p:cNvPr>
              <p:cNvCxnSpPr>
                <a:stCxn id="14" idx="2"/>
                <a:endCxn id="9" idx="3"/>
              </p:cNvCxnSpPr>
              <p:nvPr/>
            </p:nvCxnSpPr>
            <p:spPr>
              <a:xfrm flipH="1">
                <a:off x="10313969" y="685800"/>
                <a:ext cx="510052" cy="355600"/>
              </a:xfrm>
              <a:prstGeom prst="line">
                <a:avLst/>
              </a:prstGeom>
              <a:noFill/>
              <a:ln w="6350" cap="flat" cmpd="sng" algn="ctr">
                <a:solidFill>
                  <a:srgbClr val="4472C4"/>
                </a:solidFill>
                <a:prstDash val="solid"/>
                <a:miter lim="800000"/>
              </a:ln>
              <a:effectLst/>
            </p:spPr>
          </p:cxnSp>
          <p:cxnSp>
            <p:nvCxnSpPr>
              <p:cNvPr id="17" name="Straight Connector 16">
                <a:extLst>
                  <a:ext uri="{FF2B5EF4-FFF2-40B4-BE49-F238E27FC236}">
                    <a16:creationId xmlns:a16="http://schemas.microsoft.com/office/drawing/2014/main" id="{E535D4E4-32D1-4AB6-A3B6-06998430B1DE}"/>
                  </a:ext>
                </a:extLst>
              </p:cNvPr>
              <p:cNvCxnSpPr>
                <a:stCxn id="15" idx="2"/>
                <a:endCxn id="9" idx="3"/>
              </p:cNvCxnSpPr>
              <p:nvPr/>
            </p:nvCxnSpPr>
            <p:spPr>
              <a:xfrm flipH="1" flipV="1">
                <a:off x="10313969" y="1041400"/>
                <a:ext cx="510052" cy="471054"/>
              </a:xfrm>
              <a:prstGeom prst="line">
                <a:avLst/>
              </a:prstGeom>
              <a:noFill/>
              <a:ln w="6350" cap="flat" cmpd="sng" algn="ctr">
                <a:solidFill>
                  <a:srgbClr val="4472C4"/>
                </a:solidFill>
                <a:prstDash val="solid"/>
                <a:miter lim="800000"/>
              </a:ln>
              <a:effectLst/>
            </p:spPr>
          </p:cxnSp>
          <p:sp>
            <p:nvSpPr>
              <p:cNvPr id="18" name="Rectangle 17">
                <a:extLst>
                  <a:ext uri="{FF2B5EF4-FFF2-40B4-BE49-F238E27FC236}">
                    <a16:creationId xmlns:a16="http://schemas.microsoft.com/office/drawing/2014/main" id="{DFD5D416-0DA1-4960-BA62-AD8EAB475469}"/>
                  </a:ext>
                </a:extLst>
              </p:cNvPr>
              <p:cNvSpPr/>
              <p:nvPr/>
            </p:nvSpPr>
            <p:spPr>
              <a:xfrm>
                <a:off x="6611184" y="1868054"/>
                <a:ext cx="1987871" cy="799039"/>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4C378319-C553-439A-AB69-0E5A474B6E0D}"/>
                  </a:ext>
                </a:extLst>
              </p:cNvPr>
              <p:cNvSpPr/>
              <p:nvPr/>
            </p:nvSpPr>
            <p:spPr>
              <a:xfrm>
                <a:off x="6614617" y="1963936"/>
                <a:ext cx="793984" cy="658045"/>
              </a:xfrm>
              <a:prstGeom prst="ellipse">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Device 1</a:t>
                </a:r>
              </a:p>
            </p:txBody>
          </p:sp>
          <p:sp>
            <p:nvSpPr>
              <p:cNvPr id="20" name="TextBox 19">
                <a:extLst>
                  <a:ext uri="{FF2B5EF4-FFF2-40B4-BE49-F238E27FC236}">
                    <a16:creationId xmlns:a16="http://schemas.microsoft.com/office/drawing/2014/main" id="{C4FE0E58-9505-48FF-B8D3-E15D02680C5A}"/>
                  </a:ext>
                </a:extLst>
              </p:cNvPr>
              <p:cNvSpPr txBox="1"/>
              <p:nvPr/>
            </p:nvSpPr>
            <p:spPr>
              <a:xfrm>
                <a:off x="7267260" y="2829759"/>
                <a:ext cx="9144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Context</a:t>
                </a:r>
              </a:p>
            </p:txBody>
          </p:sp>
          <p:sp>
            <p:nvSpPr>
              <p:cNvPr id="21" name="TextBox 20">
                <a:extLst>
                  <a:ext uri="{FF2B5EF4-FFF2-40B4-BE49-F238E27FC236}">
                    <a16:creationId xmlns:a16="http://schemas.microsoft.com/office/drawing/2014/main" id="{BA412397-995A-4726-ACAD-0511744B5E98}"/>
                  </a:ext>
                </a:extLst>
              </p:cNvPr>
              <p:cNvSpPr txBox="1"/>
              <p:nvPr/>
            </p:nvSpPr>
            <p:spPr>
              <a:xfrm>
                <a:off x="7249779" y="1324319"/>
                <a:ext cx="106649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Platform</a:t>
                </a:r>
              </a:p>
            </p:txBody>
          </p:sp>
          <p:sp>
            <p:nvSpPr>
              <p:cNvPr id="22" name="TextBox 21">
                <a:extLst>
                  <a:ext uri="{FF2B5EF4-FFF2-40B4-BE49-F238E27FC236}">
                    <a16:creationId xmlns:a16="http://schemas.microsoft.com/office/drawing/2014/main" id="{F8839D23-7E8B-4446-B42C-02A9D9B12FC0}"/>
                  </a:ext>
                </a:extLst>
              </p:cNvPr>
              <p:cNvSpPr txBox="1"/>
              <p:nvPr/>
            </p:nvSpPr>
            <p:spPr>
              <a:xfrm>
                <a:off x="9247474" y="1312761"/>
                <a:ext cx="106649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Platform</a:t>
                </a:r>
              </a:p>
            </p:txBody>
          </p:sp>
          <p:sp>
            <p:nvSpPr>
              <p:cNvPr id="23" name="TextBox 22">
                <a:extLst>
                  <a:ext uri="{FF2B5EF4-FFF2-40B4-BE49-F238E27FC236}">
                    <a16:creationId xmlns:a16="http://schemas.microsoft.com/office/drawing/2014/main" id="{2302093F-41F9-4AF8-AE8D-F27263BB05E7}"/>
                  </a:ext>
                </a:extLst>
              </p:cNvPr>
              <p:cNvSpPr txBox="1"/>
              <p:nvPr/>
            </p:nvSpPr>
            <p:spPr>
              <a:xfrm>
                <a:off x="7361332" y="2031349"/>
                <a:ext cx="474745"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alibri" panose="020F0502020204030204"/>
                  </a:rPr>
                  <a:t>Data</a:t>
                </a:r>
              </a:p>
            </p:txBody>
          </p:sp>
          <p:sp>
            <p:nvSpPr>
              <p:cNvPr id="24" name="Oval 23">
                <a:extLst>
                  <a:ext uri="{FF2B5EF4-FFF2-40B4-BE49-F238E27FC236}">
                    <a16:creationId xmlns:a16="http://schemas.microsoft.com/office/drawing/2014/main" id="{601D97F4-FD0D-4046-8263-75D066506BCB}"/>
                  </a:ext>
                </a:extLst>
              </p:cNvPr>
              <p:cNvSpPr/>
              <p:nvPr/>
            </p:nvSpPr>
            <p:spPr>
              <a:xfrm>
                <a:off x="7802545" y="1954657"/>
                <a:ext cx="793984" cy="658045"/>
              </a:xfrm>
              <a:prstGeom prst="ellipse">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Device 2</a:t>
                </a:r>
              </a:p>
            </p:txBody>
          </p:sp>
          <p:sp>
            <p:nvSpPr>
              <p:cNvPr id="25" name="Arrow: Left-Right 24">
                <a:extLst>
                  <a:ext uri="{FF2B5EF4-FFF2-40B4-BE49-F238E27FC236}">
                    <a16:creationId xmlns:a16="http://schemas.microsoft.com/office/drawing/2014/main" id="{6610E08E-0B2B-467E-BE3E-01AA415D55F5}"/>
                  </a:ext>
                </a:extLst>
              </p:cNvPr>
              <p:cNvSpPr/>
              <p:nvPr/>
            </p:nvSpPr>
            <p:spPr>
              <a:xfrm>
                <a:off x="7323406" y="2235691"/>
                <a:ext cx="563426" cy="138739"/>
              </a:xfrm>
              <a:prstGeom prst="leftRightArrow">
                <a:avLst/>
              </a:prstGeom>
              <a:solidFill>
                <a:srgbClr val="E7E6E6"/>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B93F7845-46C3-404D-B28C-B89A1FAFD741}"/>
                  </a:ext>
                </a:extLst>
              </p:cNvPr>
              <p:cNvSpPr/>
              <p:nvPr/>
            </p:nvSpPr>
            <p:spPr>
              <a:xfrm>
                <a:off x="8838676" y="1866851"/>
                <a:ext cx="1987871" cy="799039"/>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BDBDAA09-1C0D-4FD3-A98A-F7F665A978C8}"/>
                  </a:ext>
                </a:extLst>
              </p:cNvPr>
              <p:cNvSpPr/>
              <p:nvPr/>
            </p:nvSpPr>
            <p:spPr>
              <a:xfrm>
                <a:off x="8842109" y="1962733"/>
                <a:ext cx="793984" cy="658045"/>
              </a:xfrm>
              <a:prstGeom prst="ellipse">
                <a:avLst/>
              </a:prstGeom>
              <a:solidFill>
                <a:srgbClr val="FFC000"/>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Device 1</a:t>
                </a:r>
              </a:p>
            </p:txBody>
          </p:sp>
          <p:sp>
            <p:nvSpPr>
              <p:cNvPr id="28" name="TextBox 27">
                <a:extLst>
                  <a:ext uri="{FF2B5EF4-FFF2-40B4-BE49-F238E27FC236}">
                    <a16:creationId xmlns:a16="http://schemas.microsoft.com/office/drawing/2014/main" id="{CB9C3E64-8875-4296-8E34-BEA7CADDEC7A}"/>
                  </a:ext>
                </a:extLst>
              </p:cNvPr>
              <p:cNvSpPr txBox="1"/>
              <p:nvPr/>
            </p:nvSpPr>
            <p:spPr>
              <a:xfrm>
                <a:off x="9323521" y="2825987"/>
                <a:ext cx="9144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Context</a:t>
                </a:r>
              </a:p>
            </p:txBody>
          </p:sp>
          <p:sp>
            <p:nvSpPr>
              <p:cNvPr id="29" name="TextBox 28">
                <a:extLst>
                  <a:ext uri="{FF2B5EF4-FFF2-40B4-BE49-F238E27FC236}">
                    <a16:creationId xmlns:a16="http://schemas.microsoft.com/office/drawing/2014/main" id="{A1A3652B-2343-4D3A-BC5C-C8E41D749A84}"/>
                  </a:ext>
                </a:extLst>
              </p:cNvPr>
              <p:cNvSpPr txBox="1"/>
              <p:nvPr/>
            </p:nvSpPr>
            <p:spPr>
              <a:xfrm>
                <a:off x="9588824" y="2030146"/>
                <a:ext cx="474745"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alibri" panose="020F0502020204030204"/>
                  </a:rPr>
                  <a:t>Data</a:t>
                </a:r>
              </a:p>
            </p:txBody>
          </p:sp>
          <p:sp>
            <p:nvSpPr>
              <p:cNvPr id="30" name="Oval 29">
                <a:extLst>
                  <a:ext uri="{FF2B5EF4-FFF2-40B4-BE49-F238E27FC236}">
                    <a16:creationId xmlns:a16="http://schemas.microsoft.com/office/drawing/2014/main" id="{2C371301-DBD5-48BE-8037-E1750B72AE55}"/>
                  </a:ext>
                </a:extLst>
              </p:cNvPr>
              <p:cNvSpPr/>
              <p:nvPr/>
            </p:nvSpPr>
            <p:spPr>
              <a:xfrm>
                <a:off x="10030037" y="1953454"/>
                <a:ext cx="793984" cy="658045"/>
              </a:xfrm>
              <a:prstGeom prst="ellipse">
                <a:avLst/>
              </a:prstGeom>
              <a:solidFill>
                <a:srgbClr val="FFC000"/>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Device 2</a:t>
                </a:r>
              </a:p>
            </p:txBody>
          </p:sp>
          <p:sp>
            <p:nvSpPr>
              <p:cNvPr id="31" name="Arrow: Left-Right 30">
                <a:extLst>
                  <a:ext uri="{FF2B5EF4-FFF2-40B4-BE49-F238E27FC236}">
                    <a16:creationId xmlns:a16="http://schemas.microsoft.com/office/drawing/2014/main" id="{3A68885A-31B2-4477-B322-B42C1407650F}"/>
                  </a:ext>
                </a:extLst>
              </p:cNvPr>
              <p:cNvSpPr/>
              <p:nvPr/>
            </p:nvSpPr>
            <p:spPr>
              <a:xfrm>
                <a:off x="9550898" y="2234488"/>
                <a:ext cx="563426" cy="138739"/>
              </a:xfrm>
              <a:prstGeom prst="leftRightArrow">
                <a:avLst/>
              </a:prstGeom>
              <a:solidFill>
                <a:srgbClr val="E7E6E6"/>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Arrow: Left-Right 31">
                <a:extLst>
                  <a:ext uri="{FF2B5EF4-FFF2-40B4-BE49-F238E27FC236}">
                    <a16:creationId xmlns:a16="http://schemas.microsoft.com/office/drawing/2014/main" id="{43208EC1-2067-47EB-9762-8830FDAA69A3}"/>
                  </a:ext>
                </a:extLst>
              </p:cNvPr>
              <p:cNvSpPr/>
              <p:nvPr/>
            </p:nvSpPr>
            <p:spPr>
              <a:xfrm>
                <a:off x="8164179" y="2957334"/>
                <a:ext cx="1167125" cy="106638"/>
              </a:xfrm>
              <a:prstGeom prst="leftRightArrow">
                <a:avLst/>
              </a:prstGeom>
              <a:solidFill>
                <a:srgbClr val="E7E6E6"/>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7" name="Rectangle 6">
              <a:extLst>
                <a:ext uri="{FF2B5EF4-FFF2-40B4-BE49-F238E27FC236}">
                  <a16:creationId xmlns:a16="http://schemas.microsoft.com/office/drawing/2014/main" id="{4FB81063-3735-4C2B-A0BD-C874D0106553}"/>
                </a:ext>
              </a:extLst>
            </p:cNvPr>
            <p:cNvSpPr/>
            <p:nvPr/>
          </p:nvSpPr>
          <p:spPr>
            <a:xfrm>
              <a:off x="4409073" y="4655923"/>
              <a:ext cx="543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X</a:t>
              </a:r>
            </a:p>
          </p:txBody>
        </p:sp>
      </p:grpSp>
    </p:spTree>
    <p:extLst>
      <p:ext uri="{BB962C8B-B14F-4D97-AF65-F5344CB8AC3E}">
        <p14:creationId xmlns:p14="http://schemas.microsoft.com/office/powerpoint/2010/main" val="1265221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236A-4666-4483-83BC-910E43DE9FE1}"/>
              </a:ext>
            </a:extLst>
          </p:cNvPr>
          <p:cNvSpPr>
            <a:spLocks noGrp="1"/>
          </p:cNvSpPr>
          <p:nvPr>
            <p:ph type="title"/>
          </p:nvPr>
        </p:nvSpPr>
        <p:spPr>
          <a:xfrm>
            <a:off x="460944" y="609131"/>
            <a:ext cx="10648361" cy="744884"/>
          </a:xfrm>
        </p:spPr>
        <p:txBody>
          <a:bodyPr>
            <a:normAutofit/>
          </a:bodyPr>
          <a:lstStyle/>
          <a:p>
            <a:r>
              <a:rPr lang="en-US" sz="3200" dirty="0"/>
              <a:t>Millennium IT Software (Pvt) Ltd (MIT)</a:t>
            </a:r>
          </a:p>
        </p:txBody>
      </p:sp>
      <p:sp>
        <p:nvSpPr>
          <p:cNvPr id="3" name="Content Placeholder 2">
            <a:extLst>
              <a:ext uri="{FF2B5EF4-FFF2-40B4-BE49-F238E27FC236}">
                <a16:creationId xmlns:a16="http://schemas.microsoft.com/office/drawing/2014/main" id="{AB2BC749-C242-4653-9FC7-9F90C127F291}"/>
              </a:ext>
            </a:extLst>
          </p:cNvPr>
          <p:cNvSpPr>
            <a:spLocks noGrp="1"/>
          </p:cNvSpPr>
          <p:nvPr>
            <p:ph idx="1"/>
          </p:nvPr>
        </p:nvSpPr>
        <p:spPr>
          <a:xfrm>
            <a:off x="460944" y="1429980"/>
            <a:ext cx="11731056" cy="5355559"/>
          </a:xfrm>
        </p:spPr>
        <p:txBody>
          <a:bodyPr>
            <a:normAutofit/>
          </a:bodyPr>
          <a:lstStyle/>
          <a:p>
            <a:pPr marL="342900" indent="-342900">
              <a:buFont typeface="Wingdings" panose="05000000000000000000" pitchFamily="2" charset="2"/>
              <a:buChar char="q"/>
            </a:pPr>
            <a:r>
              <a:rPr lang="en-US" sz="2000" dirty="0"/>
              <a:t>Millennium IT Software (Pvt) Ltd is a branch of LSEG Technology</a:t>
            </a:r>
            <a:endParaRPr lang="en-US" dirty="0"/>
          </a:p>
          <a:p>
            <a:pPr marL="342900" indent="-342900">
              <a:buFont typeface="Wingdings" panose="05000000000000000000" pitchFamily="2" charset="2"/>
              <a:buChar char="q"/>
            </a:pPr>
            <a:r>
              <a:rPr lang="en-US" dirty="0"/>
              <a:t>London Stock Exchange Group is a global financial service provider</a:t>
            </a:r>
          </a:p>
          <a:p>
            <a:pPr marL="617220" lvl="1" indent="-342900"/>
            <a:r>
              <a:rPr lang="en-US" dirty="0"/>
              <a:t>Operation Divisions : Data &amp; Analytics, Capital Markets, Post Trade</a:t>
            </a:r>
          </a:p>
          <a:p>
            <a:pPr marL="342900" indent="-342900">
              <a:buFont typeface="Wingdings" panose="05000000000000000000" pitchFamily="2" charset="2"/>
              <a:buChar char="q"/>
            </a:pPr>
            <a:r>
              <a:rPr lang="en-US" dirty="0"/>
              <a:t> Financial Market infrastructure provides services to 35+ clients globally</a:t>
            </a:r>
          </a:p>
          <a:p>
            <a:pPr marL="617220" lvl="1" indent="-342900"/>
            <a:r>
              <a:rPr lang="en-US" dirty="0"/>
              <a:t>Some of their clients are CSE, SGX, Namibian Stock Exchange etc.</a:t>
            </a:r>
          </a:p>
          <a:p>
            <a:pPr marL="342900" indent="-342900">
              <a:buFont typeface="Wingdings" panose="05000000000000000000" pitchFamily="2" charset="2"/>
              <a:buChar char="q"/>
            </a:pPr>
            <a:r>
              <a:rPr lang="en-US" dirty="0"/>
              <a:t>Millennium Products</a:t>
            </a:r>
          </a:p>
          <a:p>
            <a:pPr marL="617220" lvl="1" indent="-342900">
              <a:lnSpc>
                <a:spcPct val="150000"/>
              </a:lnSpc>
            </a:pPr>
            <a:r>
              <a:rPr lang="en-US" dirty="0"/>
              <a:t>Millennium SOR: Designed to process large data volumes at high speed</a:t>
            </a:r>
          </a:p>
          <a:p>
            <a:pPr marL="617220" lvl="1" indent="-342900">
              <a:lnSpc>
                <a:spcPct val="150000"/>
              </a:lnSpc>
            </a:pPr>
            <a:r>
              <a:rPr lang="en-US" dirty="0"/>
              <a:t>Millennium Exchange: Extensible trading platform, ability to grow and change as quickly as business does</a:t>
            </a:r>
          </a:p>
          <a:p>
            <a:pPr marL="617220" lvl="1" indent="-342900">
              <a:lnSpc>
                <a:spcPct val="150000"/>
              </a:lnSpc>
            </a:pPr>
            <a:r>
              <a:rPr lang="en-US" dirty="0"/>
              <a:t>Millennium Marketdata: Designed to efficiently distribute large data streams across asset classes</a:t>
            </a:r>
          </a:p>
          <a:p>
            <a:pPr marL="617220" lvl="1" indent="-342900">
              <a:lnSpc>
                <a:spcPct val="150000"/>
              </a:lnSpc>
            </a:pPr>
            <a:r>
              <a:rPr lang="en-US" dirty="0"/>
              <a:t>Millennium Surveillance: Real-time and offline analysis features</a:t>
            </a:r>
          </a:p>
          <a:p>
            <a:pPr marL="617220" lvl="1" indent="-342900">
              <a:lnSpc>
                <a:spcPct val="150000"/>
              </a:lnSpc>
            </a:pPr>
            <a:r>
              <a:rPr lang="en-US" dirty="0"/>
              <a:t>Millennium Risk: Risk calculation engine</a:t>
            </a:r>
          </a:p>
          <a:p>
            <a:pPr lvl="1" indent="0">
              <a:buNone/>
            </a:pPr>
            <a:endParaRPr lang="en-US" dirty="0"/>
          </a:p>
          <a:p>
            <a:pPr lvl="1" indent="0">
              <a:buNone/>
            </a:pPr>
            <a:endParaRPr lang="en-US" dirty="0"/>
          </a:p>
          <a:p>
            <a:pPr marL="617220" lvl="1" indent="-342900"/>
            <a:endParaRPr lang="en-US" dirty="0"/>
          </a:p>
          <a:p>
            <a:pPr marL="342900" indent="-342900">
              <a:buFont typeface="Wingdings" panose="05000000000000000000" pitchFamily="2" charset="2"/>
              <a:buChar char="q"/>
            </a:pPr>
            <a:endParaRPr lang="en-US" dirty="0"/>
          </a:p>
          <a:p>
            <a:endParaRPr lang="en-US" dirty="0"/>
          </a:p>
          <a:p>
            <a:endParaRPr lang="en-US" dirty="0"/>
          </a:p>
        </p:txBody>
      </p:sp>
      <p:sp>
        <p:nvSpPr>
          <p:cNvPr id="9" name="Slide Number Placeholder 8">
            <a:extLst>
              <a:ext uri="{FF2B5EF4-FFF2-40B4-BE49-F238E27FC236}">
                <a16:creationId xmlns:a16="http://schemas.microsoft.com/office/drawing/2014/main" id="{39D419BA-590D-446C-A51B-F5848D175A88}"/>
              </a:ext>
            </a:extLst>
          </p:cNvPr>
          <p:cNvSpPr>
            <a:spLocks noGrp="1"/>
          </p:cNvSpPr>
          <p:nvPr>
            <p:ph type="sldNum" sz="quarter" idx="12"/>
          </p:nvPr>
        </p:nvSpPr>
        <p:spPr/>
        <p:txBody>
          <a:bodyPr/>
          <a:lstStyle/>
          <a:p>
            <a:fld id="{DFDF98CC-160E-494C-8C3C-8CDC5FA257DE}" type="slidenum">
              <a:rPr lang="en-US" smtClean="0"/>
              <a:t>2</a:t>
            </a:fld>
            <a:endParaRPr lang="en-US"/>
          </a:p>
        </p:txBody>
      </p:sp>
    </p:spTree>
    <p:extLst>
      <p:ext uri="{BB962C8B-B14F-4D97-AF65-F5344CB8AC3E}">
        <p14:creationId xmlns:p14="http://schemas.microsoft.com/office/powerpoint/2010/main" val="860104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3998E-113B-4CE9-A937-9CB32A947A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6FDA2C-1819-41FB-95BC-8F8FE6AADD5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495C5BF-0712-4AA7-9418-3357DF199432}"/>
              </a:ext>
            </a:extLst>
          </p:cNvPr>
          <p:cNvSpPr>
            <a:spLocks noGrp="1"/>
          </p:cNvSpPr>
          <p:nvPr>
            <p:ph type="sldNum" sz="quarter" idx="12"/>
          </p:nvPr>
        </p:nvSpPr>
        <p:spPr/>
        <p:txBody>
          <a:bodyPr/>
          <a:lstStyle/>
          <a:p>
            <a:fld id="{DFDF98CC-160E-494C-8C3C-8CDC5FA257DE}" type="slidenum">
              <a:rPr lang="en-US" smtClean="0"/>
              <a:t>20</a:t>
            </a:fld>
            <a:endParaRPr lang="en-US"/>
          </a:p>
        </p:txBody>
      </p:sp>
    </p:spTree>
    <p:extLst>
      <p:ext uri="{BB962C8B-B14F-4D97-AF65-F5344CB8AC3E}">
        <p14:creationId xmlns:p14="http://schemas.microsoft.com/office/powerpoint/2010/main" val="823151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236A-4666-4483-83BC-910E43DE9FE1}"/>
              </a:ext>
            </a:extLst>
          </p:cNvPr>
          <p:cNvSpPr>
            <a:spLocks noGrp="1"/>
          </p:cNvSpPr>
          <p:nvPr>
            <p:ph type="title"/>
          </p:nvPr>
        </p:nvSpPr>
        <p:spPr>
          <a:xfrm>
            <a:off x="413238" y="591547"/>
            <a:ext cx="10648361" cy="744884"/>
          </a:xfrm>
        </p:spPr>
        <p:txBody>
          <a:bodyPr>
            <a:normAutofit/>
          </a:bodyPr>
          <a:lstStyle/>
          <a:p>
            <a:r>
              <a:rPr lang="en-US" sz="3200" dirty="0"/>
              <a:t>Local Leadership</a:t>
            </a:r>
          </a:p>
        </p:txBody>
      </p:sp>
      <p:grpSp>
        <p:nvGrpSpPr>
          <p:cNvPr id="34" name="Group 33">
            <a:extLst>
              <a:ext uri="{FF2B5EF4-FFF2-40B4-BE49-F238E27FC236}">
                <a16:creationId xmlns:a16="http://schemas.microsoft.com/office/drawing/2014/main" id="{666A74AC-2918-4ABC-BFEB-252E23012B64}"/>
              </a:ext>
            </a:extLst>
          </p:cNvPr>
          <p:cNvGrpSpPr/>
          <p:nvPr/>
        </p:nvGrpSpPr>
        <p:grpSpPr>
          <a:xfrm>
            <a:off x="1052913" y="2247070"/>
            <a:ext cx="10086174" cy="2363859"/>
            <a:chOff x="1079359" y="1706432"/>
            <a:chExt cx="10086174" cy="2363859"/>
          </a:xfrm>
        </p:grpSpPr>
        <p:sp>
          <p:nvSpPr>
            <p:cNvPr id="38" name="Rectangle 37">
              <a:extLst>
                <a:ext uri="{FF2B5EF4-FFF2-40B4-BE49-F238E27FC236}">
                  <a16:creationId xmlns:a16="http://schemas.microsoft.com/office/drawing/2014/main" id="{EA07DA13-DB09-4BD5-AD07-591FFDAD1D36}"/>
                </a:ext>
              </a:extLst>
            </p:cNvPr>
            <p:cNvSpPr/>
            <p:nvPr/>
          </p:nvSpPr>
          <p:spPr>
            <a:xfrm>
              <a:off x="1228248" y="3247015"/>
              <a:ext cx="1031244" cy="461665"/>
            </a:xfrm>
            <a:prstGeom prst="rect">
              <a:avLst/>
            </a:prstGeom>
            <a:noFill/>
          </p:spPr>
          <p:txBody>
            <a:bodyPr wrap="none" lIns="91440" tIns="45720" rIns="91440" bIns="45720">
              <a:spAutoFit/>
            </a:bodyPr>
            <a:lstStyle/>
            <a:p>
              <a:pPr algn="ctr"/>
              <a:r>
                <a:rPr lang="en-US" sz="1200" b="1" dirty="0" err="1">
                  <a:ln w="0"/>
                  <a:effectLst>
                    <a:outerShdw blurRad="38100" dist="19050" dir="2700000" algn="tl" rotWithShape="0">
                      <a:schemeClr val="dk1">
                        <a:alpha val="40000"/>
                      </a:schemeClr>
                    </a:outerShdw>
                  </a:effectLst>
                </a:rPr>
                <a:t>Feroz</a:t>
              </a:r>
              <a:r>
                <a:rPr lang="en-US" sz="1200" b="1" dirty="0">
                  <a:ln w="0"/>
                  <a:effectLst>
                    <a:outerShdw blurRad="38100" dist="19050" dir="2700000" algn="tl" rotWithShape="0">
                      <a:schemeClr val="dk1">
                        <a:alpha val="40000"/>
                      </a:schemeClr>
                    </a:outerShdw>
                  </a:effectLst>
                </a:rPr>
                <a:t> </a:t>
              </a:r>
              <a:r>
                <a:rPr lang="en-US" sz="1200" b="1" dirty="0" err="1">
                  <a:ln w="0"/>
                  <a:effectLst>
                    <a:outerShdw blurRad="38100" dist="19050" dir="2700000" algn="tl" rotWithShape="0">
                      <a:schemeClr val="dk1">
                        <a:alpha val="40000"/>
                      </a:schemeClr>
                    </a:outerShdw>
                  </a:effectLst>
                </a:rPr>
                <a:t>Cader</a:t>
              </a:r>
              <a:endParaRPr lang="en-US" sz="1200" b="1" cap="none" spc="0" dirty="0">
                <a:ln w="0"/>
                <a:solidFill>
                  <a:schemeClr val="tx1"/>
                </a:solidFill>
                <a:effectLst>
                  <a:outerShdw blurRad="38100" dist="19050" dir="2700000" algn="tl" rotWithShape="0">
                    <a:schemeClr val="dk1">
                      <a:alpha val="40000"/>
                    </a:schemeClr>
                  </a:outerShdw>
                </a:effectLst>
              </a:endParaRPr>
            </a:p>
            <a:p>
              <a:pPr algn="ctr"/>
              <a:r>
                <a:rPr lang="en-US" sz="1200" dirty="0">
                  <a:ln w="0"/>
                  <a:effectLst>
                    <a:outerShdw blurRad="38100" dist="19050" dir="2700000" algn="tl" rotWithShape="0">
                      <a:schemeClr val="dk1">
                        <a:alpha val="40000"/>
                      </a:schemeClr>
                    </a:outerShdw>
                  </a:effectLst>
                </a:rPr>
                <a:t>CO Head</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42" name="Rectangle 41">
              <a:extLst>
                <a:ext uri="{FF2B5EF4-FFF2-40B4-BE49-F238E27FC236}">
                  <a16:creationId xmlns:a16="http://schemas.microsoft.com/office/drawing/2014/main" id="{0E697629-101D-4DC7-8808-0DD4E4F44E17}"/>
                </a:ext>
              </a:extLst>
            </p:cNvPr>
            <p:cNvSpPr/>
            <p:nvPr/>
          </p:nvSpPr>
          <p:spPr>
            <a:xfrm>
              <a:off x="2894291" y="3239295"/>
              <a:ext cx="1087285" cy="461665"/>
            </a:xfrm>
            <a:prstGeom prst="rect">
              <a:avLst/>
            </a:prstGeom>
            <a:noFill/>
          </p:spPr>
          <p:txBody>
            <a:bodyPr wrap="none" lIns="91440" tIns="45720" rIns="91440" bIns="45720">
              <a:spAutoFit/>
            </a:bodyPr>
            <a:lstStyle/>
            <a:p>
              <a:pPr algn="ctr"/>
              <a:r>
                <a:rPr lang="en-US" sz="1200" b="1" cap="none" spc="0" dirty="0">
                  <a:ln w="0"/>
                  <a:solidFill>
                    <a:schemeClr val="tx1"/>
                  </a:solidFill>
                  <a:effectLst>
                    <a:outerShdw blurRad="38100" dist="19050" dir="2700000" algn="tl" rotWithShape="0">
                      <a:schemeClr val="dk1">
                        <a:alpha val="40000"/>
                      </a:schemeClr>
                    </a:outerShdw>
                  </a:effectLst>
                </a:rPr>
                <a:t>Rob Brouwer</a:t>
              </a:r>
            </a:p>
            <a:p>
              <a:pPr algn="ctr"/>
              <a:r>
                <a:rPr lang="en-US" sz="1200" dirty="0">
                  <a:ln w="0"/>
                  <a:effectLst>
                    <a:outerShdw blurRad="38100" dist="19050" dir="2700000" algn="tl" rotWithShape="0">
                      <a:schemeClr val="dk1">
                        <a:alpha val="40000"/>
                      </a:schemeClr>
                    </a:outerShdw>
                  </a:effectLst>
                </a:rPr>
                <a:t>Co Head</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43" name="Rectangle 42">
              <a:extLst>
                <a:ext uri="{FF2B5EF4-FFF2-40B4-BE49-F238E27FC236}">
                  <a16:creationId xmlns:a16="http://schemas.microsoft.com/office/drawing/2014/main" id="{23254558-E454-4529-A0E5-F1B27F99B590}"/>
                </a:ext>
              </a:extLst>
            </p:cNvPr>
            <p:cNvSpPr/>
            <p:nvPr/>
          </p:nvSpPr>
          <p:spPr>
            <a:xfrm>
              <a:off x="4381789" y="3247015"/>
              <a:ext cx="1500411" cy="461665"/>
            </a:xfrm>
            <a:prstGeom prst="rect">
              <a:avLst/>
            </a:prstGeom>
            <a:noFill/>
          </p:spPr>
          <p:txBody>
            <a:bodyPr wrap="none" lIns="91440" tIns="45720" rIns="91440" bIns="45720">
              <a:spAutoFit/>
            </a:bodyPr>
            <a:lstStyle/>
            <a:p>
              <a:pPr algn="ctr"/>
              <a:r>
                <a:rPr lang="en-US" sz="1200" b="1" cap="none" spc="0" dirty="0" err="1">
                  <a:ln w="0"/>
                  <a:solidFill>
                    <a:schemeClr val="tx1"/>
                  </a:solidFill>
                  <a:effectLst>
                    <a:outerShdw blurRad="38100" dist="19050" dir="2700000" algn="tl" rotWithShape="0">
                      <a:schemeClr val="dk1">
                        <a:alpha val="40000"/>
                      </a:schemeClr>
                    </a:outerShdw>
                  </a:effectLst>
                </a:rPr>
                <a:t>Ajit</a:t>
              </a:r>
              <a:r>
                <a:rPr lang="en-US" sz="1200" b="1" cap="none" spc="0" dirty="0">
                  <a:ln w="0"/>
                  <a:solidFill>
                    <a:schemeClr val="tx1"/>
                  </a:solidFill>
                  <a:effectLst>
                    <a:outerShdw blurRad="38100" dist="19050" dir="2700000" algn="tl" rotWithShape="0">
                      <a:schemeClr val="dk1">
                        <a:alpha val="40000"/>
                      </a:schemeClr>
                    </a:outerShdw>
                  </a:effectLst>
                </a:rPr>
                <a:t> Samaranayake</a:t>
              </a:r>
            </a:p>
            <a:p>
              <a:pPr algn="ctr"/>
              <a:r>
                <a:rPr lang="en-US" sz="1200" b="0" cap="none" spc="0" dirty="0">
                  <a:ln w="0"/>
                  <a:solidFill>
                    <a:schemeClr val="tx1"/>
                  </a:solidFill>
                  <a:effectLst>
                    <a:outerShdw blurRad="38100" dist="19050" dir="2700000" algn="tl" rotWithShape="0">
                      <a:schemeClr val="dk1">
                        <a:alpha val="40000"/>
                      </a:schemeClr>
                    </a:outerShdw>
                  </a:effectLst>
                </a:rPr>
                <a:t>Chief Scientist</a:t>
              </a:r>
            </a:p>
          </p:txBody>
        </p:sp>
        <p:sp>
          <p:nvSpPr>
            <p:cNvPr id="44" name="Rectangle 43">
              <a:extLst>
                <a:ext uri="{FF2B5EF4-FFF2-40B4-BE49-F238E27FC236}">
                  <a16:creationId xmlns:a16="http://schemas.microsoft.com/office/drawing/2014/main" id="{6EA592A3-6CC1-4B7B-A85D-55345CCD44DA}"/>
                </a:ext>
              </a:extLst>
            </p:cNvPr>
            <p:cNvSpPr/>
            <p:nvPr/>
          </p:nvSpPr>
          <p:spPr>
            <a:xfrm>
              <a:off x="6027768" y="3239294"/>
              <a:ext cx="1584856" cy="830997"/>
            </a:xfrm>
            <a:prstGeom prst="rect">
              <a:avLst/>
            </a:prstGeom>
            <a:noFill/>
          </p:spPr>
          <p:txBody>
            <a:bodyPr wrap="none" lIns="91440" tIns="45720" rIns="91440" bIns="45720">
              <a:spAutoFit/>
            </a:bodyPr>
            <a:lstStyle/>
            <a:p>
              <a:pPr algn="ctr"/>
              <a:r>
                <a:rPr lang="en-US" sz="1200" b="1" cap="none" spc="0" dirty="0" err="1">
                  <a:ln w="0"/>
                  <a:solidFill>
                    <a:schemeClr val="tx1"/>
                  </a:solidFill>
                  <a:effectLst>
                    <a:outerShdw blurRad="38100" dist="19050" dir="2700000" algn="tl" rotWithShape="0">
                      <a:schemeClr val="dk1">
                        <a:alpha val="40000"/>
                      </a:schemeClr>
                    </a:outerShdw>
                  </a:effectLst>
                </a:rPr>
                <a:t>Lome</a:t>
              </a:r>
              <a:r>
                <a:rPr lang="en-US" sz="1200" b="1" cap="none" spc="0" dirty="0">
                  <a:ln w="0"/>
                  <a:solidFill>
                    <a:schemeClr val="tx1"/>
                  </a:solidFill>
                  <a:effectLst>
                    <a:outerShdw blurRad="38100" dist="19050" dir="2700000" algn="tl" rotWithShape="0">
                      <a:schemeClr val="dk1">
                        <a:alpha val="40000"/>
                      </a:schemeClr>
                    </a:outerShdw>
                  </a:effectLst>
                </a:rPr>
                <a:t> Chambers</a:t>
              </a:r>
            </a:p>
            <a:p>
              <a:pPr algn="ctr"/>
              <a:r>
                <a:rPr lang="en-US" sz="1200" b="0" cap="none" spc="0" dirty="0">
                  <a:ln w="0"/>
                  <a:solidFill>
                    <a:schemeClr val="tx1"/>
                  </a:solidFill>
                  <a:effectLst>
                    <a:outerShdw blurRad="38100" dist="19050" dir="2700000" algn="tl" rotWithShape="0">
                      <a:schemeClr val="dk1">
                        <a:alpha val="40000"/>
                      </a:schemeClr>
                    </a:outerShdw>
                  </a:effectLst>
                </a:rPr>
                <a:t>Global Head of Sales</a:t>
              </a:r>
            </a:p>
            <a:p>
              <a:pPr algn="ctr"/>
              <a:r>
                <a:rPr lang="en-US" sz="1200" dirty="0">
                  <a:ln w="0"/>
                  <a:effectLst>
                    <a:outerShdw blurRad="38100" dist="19050" dir="2700000" algn="tl" rotWithShape="0">
                      <a:schemeClr val="dk1">
                        <a:alpha val="40000"/>
                      </a:schemeClr>
                    </a:outerShdw>
                  </a:effectLst>
                </a:rPr>
                <a:t>&amp;</a:t>
              </a:r>
            </a:p>
            <a:p>
              <a:pPr algn="ctr"/>
              <a:r>
                <a:rPr lang="en-US" sz="1200" b="0" cap="none" spc="0" dirty="0">
                  <a:ln w="0"/>
                  <a:solidFill>
                    <a:schemeClr val="tx1"/>
                  </a:solidFill>
                  <a:effectLst>
                    <a:outerShdw blurRad="38100" dist="19050" dir="2700000" algn="tl" rotWithShape="0">
                      <a:schemeClr val="dk1">
                        <a:alpha val="40000"/>
                      </a:schemeClr>
                    </a:outerShdw>
                  </a:effectLst>
                </a:rPr>
                <a:t>Marketing</a:t>
              </a:r>
            </a:p>
          </p:txBody>
        </p:sp>
        <p:sp>
          <p:nvSpPr>
            <p:cNvPr id="45" name="Rectangle 44">
              <a:extLst>
                <a:ext uri="{FF2B5EF4-FFF2-40B4-BE49-F238E27FC236}">
                  <a16:creationId xmlns:a16="http://schemas.microsoft.com/office/drawing/2014/main" id="{11E751B9-E448-43AB-ADE3-7F09029B5E72}"/>
                </a:ext>
              </a:extLst>
            </p:cNvPr>
            <p:cNvSpPr/>
            <p:nvPr/>
          </p:nvSpPr>
          <p:spPr>
            <a:xfrm>
              <a:off x="7677404" y="3233480"/>
              <a:ext cx="1661993" cy="461665"/>
            </a:xfrm>
            <a:prstGeom prst="rect">
              <a:avLst/>
            </a:prstGeom>
            <a:noFill/>
          </p:spPr>
          <p:txBody>
            <a:bodyPr wrap="none" lIns="91440" tIns="45720" rIns="91440" bIns="45720">
              <a:spAutoFit/>
            </a:bodyPr>
            <a:lstStyle/>
            <a:p>
              <a:pPr algn="ctr"/>
              <a:r>
                <a:rPr lang="en-US" sz="1200" b="1" cap="none" spc="0" dirty="0">
                  <a:ln w="0"/>
                  <a:solidFill>
                    <a:schemeClr val="tx1"/>
                  </a:solidFill>
                  <a:effectLst>
                    <a:outerShdw blurRad="38100" dist="19050" dir="2700000" algn="tl" rotWithShape="0">
                      <a:schemeClr val="dk1">
                        <a:alpha val="40000"/>
                      </a:schemeClr>
                    </a:outerShdw>
                  </a:effectLst>
                </a:rPr>
                <a:t>Fadhil </a:t>
              </a:r>
              <a:r>
                <a:rPr lang="en-US" sz="1200" b="1" cap="none" spc="0" dirty="0" err="1">
                  <a:ln w="0"/>
                  <a:solidFill>
                    <a:schemeClr val="tx1"/>
                  </a:solidFill>
                  <a:effectLst>
                    <a:outerShdw blurRad="38100" dist="19050" dir="2700000" algn="tl" rotWithShape="0">
                      <a:schemeClr val="dk1">
                        <a:alpha val="40000"/>
                      </a:schemeClr>
                    </a:outerShdw>
                  </a:effectLst>
                </a:rPr>
                <a:t>Jiffry</a:t>
              </a:r>
              <a:endParaRPr lang="en-US" sz="1200" b="1" cap="none" spc="0" dirty="0">
                <a:ln w="0"/>
                <a:solidFill>
                  <a:schemeClr val="tx1"/>
                </a:solidFill>
                <a:effectLst>
                  <a:outerShdw blurRad="38100" dist="19050" dir="2700000" algn="tl" rotWithShape="0">
                    <a:schemeClr val="dk1">
                      <a:alpha val="40000"/>
                    </a:schemeClr>
                  </a:outerShdw>
                </a:effectLst>
              </a:endParaRPr>
            </a:p>
            <a:p>
              <a:pPr algn="ctr"/>
              <a:r>
                <a:rPr lang="en-US" sz="1200" dirty="0">
                  <a:ln w="0"/>
                  <a:effectLst>
                    <a:outerShdw blurRad="38100" dist="19050" dir="2700000" algn="tl" rotWithShape="0">
                      <a:schemeClr val="dk1">
                        <a:alpha val="40000"/>
                      </a:schemeClr>
                    </a:outerShdw>
                  </a:effectLst>
                </a:rPr>
                <a:t>Chief Financial Officer</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46" name="Rectangle 45">
              <a:extLst>
                <a:ext uri="{FF2B5EF4-FFF2-40B4-BE49-F238E27FC236}">
                  <a16:creationId xmlns:a16="http://schemas.microsoft.com/office/drawing/2014/main" id="{1803E8A5-54FF-4DF2-A9DA-383BC2BE8DD8}"/>
                </a:ext>
              </a:extLst>
            </p:cNvPr>
            <p:cNvSpPr/>
            <p:nvPr/>
          </p:nvSpPr>
          <p:spPr>
            <a:xfrm>
              <a:off x="9362924" y="3247015"/>
              <a:ext cx="1802609" cy="461665"/>
            </a:xfrm>
            <a:prstGeom prst="rect">
              <a:avLst/>
            </a:prstGeom>
            <a:noFill/>
          </p:spPr>
          <p:txBody>
            <a:bodyPr wrap="none" lIns="91440" tIns="45720" rIns="91440" bIns="45720">
              <a:spAutoFit/>
            </a:bodyPr>
            <a:lstStyle/>
            <a:p>
              <a:pPr algn="ctr"/>
              <a:r>
                <a:rPr lang="en-US" sz="1200" b="1" cap="none" spc="0" dirty="0" err="1">
                  <a:ln w="0"/>
                  <a:solidFill>
                    <a:schemeClr val="tx1"/>
                  </a:solidFill>
                  <a:effectLst>
                    <a:outerShdw blurRad="38100" dist="19050" dir="2700000" algn="tl" rotWithShape="0">
                      <a:schemeClr val="dk1">
                        <a:alpha val="40000"/>
                      </a:schemeClr>
                    </a:outerShdw>
                  </a:effectLst>
                </a:rPr>
                <a:t>Pulasthika</a:t>
              </a:r>
              <a:r>
                <a:rPr lang="en-US" sz="1200" b="1" cap="none" spc="0" dirty="0">
                  <a:ln w="0"/>
                  <a:solidFill>
                    <a:schemeClr val="tx1"/>
                  </a:solidFill>
                  <a:effectLst>
                    <a:outerShdw blurRad="38100" dist="19050" dir="2700000" algn="tl" rotWithShape="0">
                      <a:schemeClr val="dk1">
                        <a:alpha val="40000"/>
                      </a:schemeClr>
                    </a:outerShdw>
                  </a:effectLst>
                </a:rPr>
                <a:t> </a:t>
              </a:r>
              <a:r>
                <a:rPr lang="en-US" sz="1200" b="1" cap="none" spc="0" dirty="0" err="1">
                  <a:ln w="0"/>
                  <a:solidFill>
                    <a:schemeClr val="tx1"/>
                  </a:solidFill>
                  <a:effectLst>
                    <a:outerShdw blurRad="38100" dist="19050" dir="2700000" algn="tl" rotWithShape="0">
                      <a:schemeClr val="dk1">
                        <a:alpha val="40000"/>
                      </a:schemeClr>
                    </a:outerShdw>
                  </a:effectLst>
                </a:rPr>
                <a:t>Weerasinha</a:t>
              </a:r>
              <a:endParaRPr lang="en-US" sz="1200" b="1" cap="none" spc="0" dirty="0">
                <a:ln w="0"/>
                <a:solidFill>
                  <a:schemeClr val="tx1"/>
                </a:solidFill>
                <a:effectLst>
                  <a:outerShdw blurRad="38100" dist="19050" dir="2700000" algn="tl" rotWithShape="0">
                    <a:schemeClr val="dk1">
                      <a:alpha val="40000"/>
                    </a:schemeClr>
                  </a:outerShdw>
                </a:effectLst>
              </a:endParaRPr>
            </a:p>
            <a:p>
              <a:pPr algn="ctr"/>
              <a:r>
                <a:rPr lang="en-US" sz="1200" dirty="0">
                  <a:ln w="0"/>
                  <a:effectLst>
                    <a:outerShdw blurRad="38100" dist="19050" dir="2700000" algn="tl" rotWithShape="0">
                      <a:schemeClr val="dk1">
                        <a:alpha val="40000"/>
                      </a:schemeClr>
                    </a:outerShdw>
                  </a:effectLst>
                </a:rPr>
                <a:t>Head of HR LSEG SL</a:t>
              </a:r>
              <a:endParaRPr lang="en-US" sz="1200" b="0" cap="none" spc="0"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5A10216F-46F2-492C-927A-9EDCDB12E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359" y="1706432"/>
              <a:ext cx="1340748" cy="1527048"/>
            </a:xfrm>
            <a:prstGeom prst="rect">
              <a:avLst/>
            </a:prstGeom>
          </p:spPr>
        </p:pic>
        <p:pic>
          <p:nvPicPr>
            <p:cNvPr id="8" name="Picture 7">
              <a:extLst>
                <a:ext uri="{FF2B5EF4-FFF2-40B4-BE49-F238E27FC236}">
                  <a16:creationId xmlns:a16="http://schemas.microsoft.com/office/drawing/2014/main" id="{4867A70A-CEA8-40DC-BB71-5E01254BEA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8306" y="1715295"/>
              <a:ext cx="1270000" cy="1524000"/>
            </a:xfrm>
            <a:prstGeom prst="rect">
              <a:avLst/>
            </a:prstGeom>
          </p:spPr>
        </p:pic>
        <p:pic>
          <p:nvPicPr>
            <p:cNvPr id="10" name="Picture 9">
              <a:extLst>
                <a:ext uri="{FF2B5EF4-FFF2-40B4-BE49-F238E27FC236}">
                  <a16:creationId xmlns:a16="http://schemas.microsoft.com/office/drawing/2014/main" id="{20A9E32E-7A5A-4911-8537-535BA34FED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6953" y="1706432"/>
              <a:ext cx="1527048" cy="1527048"/>
            </a:xfrm>
            <a:prstGeom prst="rect">
              <a:avLst/>
            </a:prstGeom>
          </p:spPr>
        </p:pic>
        <p:pic>
          <p:nvPicPr>
            <p:cNvPr id="14" name="Picture 13">
              <a:extLst>
                <a:ext uri="{FF2B5EF4-FFF2-40B4-BE49-F238E27FC236}">
                  <a16:creationId xmlns:a16="http://schemas.microsoft.com/office/drawing/2014/main" id="{AFA8ACDC-07B8-4B50-9545-DA10A0A9B118}"/>
                </a:ext>
              </a:extLst>
            </p:cNvPr>
            <p:cNvPicPr>
              <a:picLocks noChangeAspect="1"/>
            </p:cNvPicPr>
            <p:nvPr/>
          </p:nvPicPr>
          <p:blipFill rotWithShape="1">
            <a:blip r:embed="rId5">
              <a:extLst>
                <a:ext uri="{28A0092B-C50C-407E-A947-70E740481C1C}">
                  <a14:useLocalDpi xmlns:a14="http://schemas.microsoft.com/office/drawing/2010/main" val="0"/>
                </a:ext>
              </a:extLst>
            </a:blip>
            <a:srcRect l="21332" r="24884"/>
            <a:stretch/>
          </p:blipFill>
          <p:spPr>
            <a:xfrm>
              <a:off x="6155128" y="1706432"/>
              <a:ext cx="1392068" cy="1527048"/>
            </a:xfrm>
            <a:prstGeom prst="rect">
              <a:avLst/>
            </a:prstGeom>
          </p:spPr>
        </p:pic>
        <p:pic>
          <p:nvPicPr>
            <p:cNvPr id="18" name="Picture 17">
              <a:extLst>
                <a:ext uri="{FF2B5EF4-FFF2-40B4-BE49-F238E27FC236}">
                  <a16:creationId xmlns:a16="http://schemas.microsoft.com/office/drawing/2014/main" id="{03D8EDEF-B46C-44A2-96C5-62359848AB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6596" y="1719967"/>
              <a:ext cx="1295487" cy="1527048"/>
            </a:xfrm>
            <a:prstGeom prst="rect">
              <a:avLst/>
            </a:prstGeom>
          </p:spPr>
        </p:pic>
        <p:pic>
          <p:nvPicPr>
            <p:cNvPr id="32" name="Picture 31">
              <a:extLst>
                <a:ext uri="{FF2B5EF4-FFF2-40B4-BE49-F238E27FC236}">
                  <a16:creationId xmlns:a16="http://schemas.microsoft.com/office/drawing/2014/main" id="{25DEEE4F-807E-4F20-AEB4-C84A081B91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23369" y="1728103"/>
              <a:ext cx="1181301" cy="1527048"/>
            </a:xfrm>
            <a:prstGeom prst="rect">
              <a:avLst/>
            </a:prstGeom>
          </p:spPr>
        </p:pic>
      </p:grpSp>
      <p:sp>
        <p:nvSpPr>
          <p:cNvPr id="36" name="Slide Number Placeholder 35">
            <a:extLst>
              <a:ext uri="{FF2B5EF4-FFF2-40B4-BE49-F238E27FC236}">
                <a16:creationId xmlns:a16="http://schemas.microsoft.com/office/drawing/2014/main" id="{BA13957C-A523-495E-9F8C-C4223BAA8AA2}"/>
              </a:ext>
            </a:extLst>
          </p:cNvPr>
          <p:cNvSpPr>
            <a:spLocks noGrp="1"/>
          </p:cNvSpPr>
          <p:nvPr>
            <p:ph type="sldNum" sz="quarter" idx="12"/>
          </p:nvPr>
        </p:nvSpPr>
        <p:spPr/>
        <p:txBody>
          <a:bodyPr/>
          <a:lstStyle/>
          <a:p>
            <a:fld id="{DFDF98CC-160E-494C-8C3C-8CDC5FA257DE}" type="slidenum">
              <a:rPr lang="en-US" smtClean="0"/>
              <a:t>21</a:t>
            </a:fld>
            <a:endParaRPr lang="en-US"/>
          </a:p>
        </p:txBody>
      </p:sp>
    </p:spTree>
    <p:extLst>
      <p:ext uri="{BB962C8B-B14F-4D97-AF65-F5344CB8AC3E}">
        <p14:creationId xmlns:p14="http://schemas.microsoft.com/office/powerpoint/2010/main" val="3175655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A2953367-A3F9-4964-97C5-69FC8E827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0720" y="764531"/>
            <a:ext cx="5730560" cy="5991869"/>
          </a:xfrm>
          <a:prstGeom prst="rect">
            <a:avLst/>
          </a:prstGeom>
        </p:spPr>
      </p:pic>
      <p:sp>
        <p:nvSpPr>
          <p:cNvPr id="29" name="Slide Number Placeholder 28">
            <a:extLst>
              <a:ext uri="{FF2B5EF4-FFF2-40B4-BE49-F238E27FC236}">
                <a16:creationId xmlns:a16="http://schemas.microsoft.com/office/drawing/2014/main" id="{D1CA0CD0-E4DD-4F31-8DDE-E9C006EAAB06}"/>
              </a:ext>
            </a:extLst>
          </p:cNvPr>
          <p:cNvSpPr>
            <a:spLocks noGrp="1"/>
          </p:cNvSpPr>
          <p:nvPr>
            <p:ph type="sldNum" sz="quarter" idx="12"/>
          </p:nvPr>
        </p:nvSpPr>
        <p:spPr/>
        <p:txBody>
          <a:bodyPr/>
          <a:lstStyle/>
          <a:p>
            <a:fld id="{DFDF98CC-160E-494C-8C3C-8CDC5FA257DE}" type="slidenum">
              <a:rPr lang="en-US" smtClean="0"/>
              <a:t>3</a:t>
            </a:fld>
            <a:endParaRPr lang="en-US"/>
          </a:p>
        </p:txBody>
      </p:sp>
    </p:spTree>
    <p:extLst>
      <p:ext uri="{BB962C8B-B14F-4D97-AF65-F5344CB8AC3E}">
        <p14:creationId xmlns:p14="http://schemas.microsoft.com/office/powerpoint/2010/main" val="432325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236A-4666-4483-83BC-910E43DE9FE1}"/>
              </a:ext>
            </a:extLst>
          </p:cNvPr>
          <p:cNvSpPr>
            <a:spLocks noGrp="1"/>
          </p:cNvSpPr>
          <p:nvPr>
            <p:ph type="title"/>
          </p:nvPr>
        </p:nvSpPr>
        <p:spPr>
          <a:xfrm>
            <a:off x="429939" y="599470"/>
            <a:ext cx="10648361" cy="744884"/>
          </a:xfrm>
        </p:spPr>
        <p:txBody>
          <a:bodyPr>
            <a:normAutofit/>
          </a:bodyPr>
          <a:lstStyle/>
          <a:p>
            <a:r>
              <a:rPr lang="en-US" sz="3200" dirty="0"/>
              <a:t>Executive Committee (</a:t>
            </a:r>
            <a:r>
              <a:rPr lang="en-US" sz="3200" dirty="0" err="1"/>
              <a:t>ExCo</a:t>
            </a:r>
            <a:r>
              <a:rPr lang="en-US" sz="3200" dirty="0"/>
              <a:t>)</a:t>
            </a:r>
          </a:p>
        </p:txBody>
      </p:sp>
      <p:pic>
        <p:nvPicPr>
          <p:cNvPr id="11" name="Picture 10">
            <a:extLst>
              <a:ext uri="{FF2B5EF4-FFF2-40B4-BE49-F238E27FC236}">
                <a16:creationId xmlns:a16="http://schemas.microsoft.com/office/drawing/2014/main" id="{496CEAA6-BC57-4CE6-A3B7-1F3C27BB31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870" y="4464068"/>
            <a:ext cx="1270000" cy="1524000"/>
          </a:xfrm>
          <a:prstGeom prst="rect">
            <a:avLst/>
          </a:prstGeom>
        </p:spPr>
      </p:pic>
      <p:pic>
        <p:nvPicPr>
          <p:cNvPr id="13" name="Picture 12">
            <a:extLst>
              <a:ext uri="{FF2B5EF4-FFF2-40B4-BE49-F238E27FC236}">
                <a16:creationId xmlns:a16="http://schemas.microsoft.com/office/drawing/2014/main" id="{C0090AAE-DB2C-4A7B-AF1B-CE0EEFF588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5194" y="4464068"/>
            <a:ext cx="1270000" cy="1524000"/>
          </a:xfrm>
          <a:prstGeom prst="rect">
            <a:avLst/>
          </a:prstGeom>
        </p:spPr>
      </p:pic>
      <p:pic>
        <p:nvPicPr>
          <p:cNvPr id="15" name="Picture 14">
            <a:extLst>
              <a:ext uri="{FF2B5EF4-FFF2-40B4-BE49-F238E27FC236}">
                <a16:creationId xmlns:a16="http://schemas.microsoft.com/office/drawing/2014/main" id="{82B0C116-6D59-48CA-B1A5-AC33690945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2932" y="4464068"/>
            <a:ext cx="1270000" cy="1524000"/>
          </a:xfrm>
          <a:prstGeom prst="rect">
            <a:avLst/>
          </a:prstGeom>
        </p:spPr>
      </p:pic>
      <p:pic>
        <p:nvPicPr>
          <p:cNvPr id="17" name="Picture 16">
            <a:extLst>
              <a:ext uri="{FF2B5EF4-FFF2-40B4-BE49-F238E27FC236}">
                <a16:creationId xmlns:a16="http://schemas.microsoft.com/office/drawing/2014/main" id="{76459A39-22B3-4CF3-964C-54ED7BF665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3394" y="4464068"/>
            <a:ext cx="1270000" cy="1524000"/>
          </a:xfrm>
          <a:prstGeom prst="rect">
            <a:avLst/>
          </a:prstGeom>
        </p:spPr>
      </p:pic>
      <p:pic>
        <p:nvPicPr>
          <p:cNvPr id="19" name="Picture 18">
            <a:extLst>
              <a:ext uri="{FF2B5EF4-FFF2-40B4-BE49-F238E27FC236}">
                <a16:creationId xmlns:a16="http://schemas.microsoft.com/office/drawing/2014/main" id="{0F6E596C-A9F1-4EC4-8371-1846AE2C53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61592" y="1715295"/>
            <a:ext cx="1270000" cy="1524000"/>
          </a:xfrm>
          <a:prstGeom prst="rect">
            <a:avLst/>
          </a:prstGeom>
        </p:spPr>
      </p:pic>
      <p:pic>
        <p:nvPicPr>
          <p:cNvPr id="21" name="Picture 20">
            <a:extLst>
              <a:ext uri="{FF2B5EF4-FFF2-40B4-BE49-F238E27FC236}">
                <a16:creationId xmlns:a16="http://schemas.microsoft.com/office/drawing/2014/main" id="{3AAD6EAF-8CD0-4FC5-B743-1536DD14191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85194" y="1723015"/>
            <a:ext cx="1270000" cy="1524000"/>
          </a:xfrm>
          <a:prstGeom prst="rect">
            <a:avLst/>
          </a:prstGeom>
        </p:spPr>
      </p:pic>
      <p:pic>
        <p:nvPicPr>
          <p:cNvPr id="23" name="Picture 22">
            <a:extLst>
              <a:ext uri="{FF2B5EF4-FFF2-40B4-BE49-F238E27FC236}">
                <a16:creationId xmlns:a16="http://schemas.microsoft.com/office/drawing/2014/main" id="{58E15293-7DCB-42A2-8506-C539640009F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02932" y="1715295"/>
            <a:ext cx="1270000" cy="1524000"/>
          </a:xfrm>
          <a:prstGeom prst="rect">
            <a:avLst/>
          </a:prstGeom>
        </p:spPr>
      </p:pic>
      <p:pic>
        <p:nvPicPr>
          <p:cNvPr id="27" name="Picture 26">
            <a:extLst>
              <a:ext uri="{FF2B5EF4-FFF2-40B4-BE49-F238E27FC236}">
                <a16:creationId xmlns:a16="http://schemas.microsoft.com/office/drawing/2014/main" id="{1DF546B0-E0EE-423E-A7B6-AC25960BB4A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73393" y="1723015"/>
            <a:ext cx="1270000" cy="1524000"/>
          </a:xfrm>
          <a:prstGeom prst="rect">
            <a:avLst/>
          </a:prstGeom>
        </p:spPr>
      </p:pic>
      <p:pic>
        <p:nvPicPr>
          <p:cNvPr id="29" name="Picture 28">
            <a:extLst>
              <a:ext uri="{FF2B5EF4-FFF2-40B4-BE49-F238E27FC236}">
                <a16:creationId xmlns:a16="http://schemas.microsoft.com/office/drawing/2014/main" id="{A88F9FE6-3431-4E61-AD8E-2FE49F45633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561594" y="4464068"/>
            <a:ext cx="1270000" cy="1524000"/>
          </a:xfrm>
          <a:prstGeom prst="rect">
            <a:avLst/>
          </a:prstGeom>
        </p:spPr>
      </p:pic>
      <p:pic>
        <p:nvPicPr>
          <p:cNvPr id="31" name="Picture 30">
            <a:extLst>
              <a:ext uri="{FF2B5EF4-FFF2-40B4-BE49-F238E27FC236}">
                <a16:creationId xmlns:a16="http://schemas.microsoft.com/office/drawing/2014/main" id="{561CFD41-51B3-4C37-A694-85F8F968B73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496995" y="1715295"/>
            <a:ext cx="1270000" cy="1524000"/>
          </a:xfrm>
          <a:prstGeom prst="rect">
            <a:avLst/>
          </a:prstGeom>
        </p:spPr>
      </p:pic>
      <p:pic>
        <p:nvPicPr>
          <p:cNvPr id="33" name="Picture 32">
            <a:extLst>
              <a:ext uri="{FF2B5EF4-FFF2-40B4-BE49-F238E27FC236}">
                <a16:creationId xmlns:a16="http://schemas.microsoft.com/office/drawing/2014/main" id="{7F52B3AD-7470-4B19-A5DF-911E0D92CDD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496994" y="4464068"/>
            <a:ext cx="1270000" cy="1524000"/>
          </a:xfrm>
          <a:prstGeom prst="rect">
            <a:avLst/>
          </a:prstGeom>
        </p:spPr>
      </p:pic>
      <p:pic>
        <p:nvPicPr>
          <p:cNvPr id="37" name="Content Placeholder 36">
            <a:extLst>
              <a:ext uri="{FF2B5EF4-FFF2-40B4-BE49-F238E27FC236}">
                <a16:creationId xmlns:a16="http://schemas.microsoft.com/office/drawing/2014/main" id="{AB44B58D-13C6-468C-AE6F-6E953ADF6CCE}"/>
              </a:ext>
            </a:extLst>
          </p:cNvPr>
          <p:cNvPicPr>
            <a:picLocks noGrp="1" noChangeAspect="1"/>
          </p:cNvPicPr>
          <p:nvPr>
            <p:ph idx="1"/>
          </p:nvPr>
        </p:nvPicPr>
        <p:blipFill>
          <a:blip r:embed="rId14">
            <a:extLst>
              <a:ext uri="{28A0092B-C50C-407E-A947-70E740481C1C}">
                <a14:useLocalDpi xmlns:a14="http://schemas.microsoft.com/office/drawing/2010/main" val="0"/>
              </a:ext>
            </a:extLst>
          </a:blip>
          <a:stretch>
            <a:fillRect/>
          </a:stretch>
        </p:blipFill>
        <p:spPr>
          <a:xfrm>
            <a:off x="1108870" y="1715295"/>
            <a:ext cx="1270000" cy="1524000"/>
          </a:xfrm>
        </p:spPr>
      </p:pic>
      <p:sp>
        <p:nvSpPr>
          <p:cNvPr id="38" name="Rectangle 37">
            <a:extLst>
              <a:ext uri="{FF2B5EF4-FFF2-40B4-BE49-F238E27FC236}">
                <a16:creationId xmlns:a16="http://schemas.microsoft.com/office/drawing/2014/main" id="{EA07DA13-DB09-4BD5-AD07-591FFDAD1D36}"/>
              </a:ext>
            </a:extLst>
          </p:cNvPr>
          <p:cNvSpPr/>
          <p:nvPr/>
        </p:nvSpPr>
        <p:spPr>
          <a:xfrm>
            <a:off x="1008829" y="3247015"/>
            <a:ext cx="1470081" cy="461665"/>
          </a:xfrm>
          <a:prstGeom prst="rect">
            <a:avLst/>
          </a:prstGeom>
          <a:noFill/>
        </p:spPr>
        <p:txBody>
          <a:bodyPr wrap="square" lIns="91440" tIns="45720" rIns="91440" bIns="45720">
            <a:spAutoFit/>
          </a:bodyPr>
          <a:lstStyle/>
          <a:p>
            <a:pPr algn="ctr"/>
            <a:r>
              <a:rPr lang="en-US" sz="1200" b="1" cap="none" spc="0" dirty="0">
                <a:ln w="0"/>
                <a:solidFill>
                  <a:schemeClr val="tx1"/>
                </a:solidFill>
                <a:effectLst>
                  <a:outerShdw blurRad="38100" dist="19050" dir="2700000" algn="tl" rotWithShape="0">
                    <a:schemeClr val="dk1">
                      <a:alpha val="40000"/>
                    </a:schemeClr>
                  </a:outerShdw>
                </a:effectLst>
              </a:rPr>
              <a:t>David Schwimmer</a:t>
            </a:r>
          </a:p>
          <a:p>
            <a:pPr algn="ctr"/>
            <a:r>
              <a:rPr lang="en-US" sz="1200" dirty="0">
                <a:ln w="0"/>
                <a:effectLst>
                  <a:outerShdw blurRad="38100" dist="19050" dir="2700000" algn="tl" rotWithShape="0">
                    <a:schemeClr val="dk1">
                      <a:alpha val="40000"/>
                    </a:schemeClr>
                  </a:outerShdw>
                </a:effectLst>
              </a:rPr>
              <a:t>CEO, LSEG</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42" name="Rectangle 41">
            <a:extLst>
              <a:ext uri="{FF2B5EF4-FFF2-40B4-BE49-F238E27FC236}">
                <a16:creationId xmlns:a16="http://schemas.microsoft.com/office/drawing/2014/main" id="{0E697629-101D-4DC7-8808-0DD4E4F44E17}"/>
              </a:ext>
            </a:extLst>
          </p:cNvPr>
          <p:cNvSpPr/>
          <p:nvPr/>
        </p:nvSpPr>
        <p:spPr>
          <a:xfrm>
            <a:off x="2779965" y="3239295"/>
            <a:ext cx="1315937" cy="830997"/>
          </a:xfrm>
          <a:prstGeom prst="rect">
            <a:avLst/>
          </a:prstGeom>
          <a:noFill/>
        </p:spPr>
        <p:txBody>
          <a:bodyPr wrap="square" lIns="91440" tIns="45720" rIns="91440" bIns="45720">
            <a:spAutoFit/>
          </a:bodyPr>
          <a:lstStyle/>
          <a:p>
            <a:pPr algn="ctr"/>
            <a:r>
              <a:rPr lang="en-US" sz="1200" b="1" cap="none" spc="0" dirty="0">
                <a:ln w="0"/>
                <a:solidFill>
                  <a:schemeClr val="tx1"/>
                </a:solidFill>
                <a:effectLst>
                  <a:outerShdw blurRad="38100" dist="19050" dir="2700000" algn="tl" rotWithShape="0">
                    <a:schemeClr val="dk1">
                      <a:alpha val="40000"/>
                    </a:schemeClr>
                  </a:outerShdw>
                </a:effectLst>
              </a:rPr>
              <a:t>David Craig</a:t>
            </a:r>
          </a:p>
          <a:p>
            <a:pPr algn="ctr"/>
            <a:r>
              <a:rPr lang="en-US" sz="1200" dirty="0">
                <a:ln w="0"/>
                <a:effectLst>
                  <a:outerShdw blurRad="38100" dist="19050" dir="2700000" algn="tl" rotWithShape="0">
                    <a:schemeClr val="dk1">
                      <a:alpha val="40000"/>
                    </a:schemeClr>
                  </a:outerShdw>
                </a:effectLst>
              </a:rPr>
              <a:t>Group Head,</a:t>
            </a:r>
          </a:p>
          <a:p>
            <a:pPr algn="ctr"/>
            <a:r>
              <a:rPr lang="en-US" sz="1200" b="0" cap="none" spc="0" dirty="0">
                <a:ln w="0"/>
                <a:solidFill>
                  <a:schemeClr val="tx1"/>
                </a:solidFill>
                <a:effectLst>
                  <a:outerShdw blurRad="38100" dist="19050" dir="2700000" algn="tl" rotWithShape="0">
                    <a:schemeClr val="dk1">
                      <a:alpha val="40000"/>
                    </a:schemeClr>
                  </a:outerShdw>
                </a:effectLst>
              </a:rPr>
              <a:t>Data &amp; Analytics </a:t>
            </a:r>
          </a:p>
          <a:p>
            <a:pPr algn="ctr"/>
            <a:r>
              <a:rPr lang="en-US" sz="1200" b="0" cap="none" spc="0" dirty="0">
                <a:ln w="0"/>
                <a:solidFill>
                  <a:schemeClr val="tx1"/>
                </a:solidFill>
                <a:effectLst>
                  <a:outerShdw blurRad="38100" dist="19050" dir="2700000" algn="tl" rotWithShape="0">
                    <a:schemeClr val="dk1">
                      <a:alpha val="40000"/>
                    </a:schemeClr>
                  </a:outerShdw>
                </a:effectLst>
              </a:rPr>
              <a:t>&amp; </a:t>
            </a:r>
            <a:r>
              <a:rPr lang="en-US" sz="1200" dirty="0">
                <a:ln w="0"/>
                <a:effectLst>
                  <a:outerShdw blurRad="38100" dist="19050" dir="2700000" algn="tl" rotWithShape="0">
                    <a:schemeClr val="dk1">
                      <a:alpha val="40000"/>
                    </a:schemeClr>
                  </a:outerShdw>
                </a:effectLst>
              </a:rPr>
              <a:t>CEO, </a:t>
            </a:r>
            <a:r>
              <a:rPr lang="en-US" sz="1200" b="0" cap="none" spc="0" dirty="0">
                <a:ln w="0"/>
                <a:solidFill>
                  <a:schemeClr val="tx1"/>
                </a:solidFill>
                <a:effectLst>
                  <a:outerShdw blurRad="38100" dist="19050" dir="2700000" algn="tl" rotWithShape="0">
                    <a:schemeClr val="dk1">
                      <a:alpha val="40000"/>
                    </a:schemeClr>
                  </a:outerShdw>
                </a:effectLst>
              </a:rPr>
              <a:t>Refinitiv</a:t>
            </a:r>
          </a:p>
        </p:txBody>
      </p:sp>
      <p:sp>
        <p:nvSpPr>
          <p:cNvPr id="43" name="Rectangle 42">
            <a:extLst>
              <a:ext uri="{FF2B5EF4-FFF2-40B4-BE49-F238E27FC236}">
                <a16:creationId xmlns:a16="http://schemas.microsoft.com/office/drawing/2014/main" id="{23254558-E454-4529-A0E5-F1B27F99B590}"/>
              </a:ext>
            </a:extLst>
          </p:cNvPr>
          <p:cNvSpPr/>
          <p:nvPr/>
        </p:nvSpPr>
        <p:spPr>
          <a:xfrm>
            <a:off x="4509869" y="3247015"/>
            <a:ext cx="1244251" cy="646331"/>
          </a:xfrm>
          <a:prstGeom prst="rect">
            <a:avLst/>
          </a:prstGeom>
          <a:noFill/>
        </p:spPr>
        <p:txBody>
          <a:bodyPr wrap="square" lIns="91440" tIns="45720" rIns="91440" bIns="45720">
            <a:spAutoFit/>
          </a:bodyPr>
          <a:lstStyle/>
          <a:p>
            <a:pPr algn="ctr"/>
            <a:r>
              <a:rPr lang="en-US" sz="1200" b="1" cap="none" spc="0" dirty="0">
                <a:ln w="0"/>
                <a:solidFill>
                  <a:schemeClr val="tx1"/>
                </a:solidFill>
                <a:effectLst>
                  <a:outerShdw blurRad="38100" dist="19050" dir="2700000" algn="tl" rotWithShape="0">
                    <a:schemeClr val="dk1">
                      <a:alpha val="40000"/>
                    </a:schemeClr>
                  </a:outerShdw>
                </a:effectLst>
              </a:rPr>
              <a:t>Murray Ross</a:t>
            </a:r>
          </a:p>
          <a:p>
            <a:pPr algn="ctr"/>
            <a:r>
              <a:rPr lang="en-US" sz="1200" dirty="0">
                <a:ln w="0"/>
                <a:effectLst>
                  <a:outerShdw blurRad="38100" dist="19050" dir="2700000" algn="tl" rotWithShape="0">
                    <a:schemeClr val="dk1">
                      <a:alpha val="40000"/>
                    </a:schemeClr>
                  </a:outerShdw>
                </a:effectLst>
              </a:rPr>
              <a:t>Group Head,</a:t>
            </a:r>
          </a:p>
          <a:p>
            <a:pPr algn="ctr"/>
            <a:r>
              <a:rPr lang="en-US" sz="1200" b="0" cap="none" spc="0" dirty="0">
                <a:ln w="0"/>
                <a:solidFill>
                  <a:schemeClr val="tx1"/>
                </a:solidFill>
                <a:effectLst>
                  <a:outerShdw blurRad="38100" dist="19050" dir="2700000" algn="tl" rotWithShape="0">
                    <a:schemeClr val="dk1">
                      <a:alpha val="40000"/>
                    </a:schemeClr>
                  </a:outerShdw>
                </a:effectLst>
              </a:rPr>
              <a:t>Capital Ma</a:t>
            </a:r>
            <a:r>
              <a:rPr lang="en-US" sz="1200" dirty="0">
                <a:ln w="0"/>
                <a:effectLst>
                  <a:outerShdw blurRad="38100" dist="19050" dir="2700000" algn="tl" rotWithShape="0">
                    <a:schemeClr val="dk1">
                      <a:alpha val="40000"/>
                    </a:schemeClr>
                  </a:outerShdw>
                </a:effectLst>
              </a:rPr>
              <a:t>rkets</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44" name="Rectangle 43">
            <a:extLst>
              <a:ext uri="{FF2B5EF4-FFF2-40B4-BE49-F238E27FC236}">
                <a16:creationId xmlns:a16="http://schemas.microsoft.com/office/drawing/2014/main" id="{6EA592A3-6CC1-4B7B-A85D-55345CCD44DA}"/>
              </a:ext>
            </a:extLst>
          </p:cNvPr>
          <p:cNvSpPr/>
          <p:nvPr/>
        </p:nvSpPr>
        <p:spPr>
          <a:xfrm>
            <a:off x="5918568" y="3239294"/>
            <a:ext cx="1803251" cy="830997"/>
          </a:xfrm>
          <a:prstGeom prst="rect">
            <a:avLst/>
          </a:prstGeom>
          <a:noFill/>
        </p:spPr>
        <p:txBody>
          <a:bodyPr wrap="square" lIns="91440" tIns="45720" rIns="91440" bIns="45720">
            <a:spAutoFit/>
          </a:bodyPr>
          <a:lstStyle/>
          <a:p>
            <a:pPr algn="ctr"/>
            <a:r>
              <a:rPr lang="en-US" sz="1200" b="1" cap="none" spc="0" dirty="0">
                <a:ln w="0"/>
                <a:solidFill>
                  <a:schemeClr val="tx1"/>
                </a:solidFill>
                <a:effectLst>
                  <a:outerShdw blurRad="38100" dist="19050" dir="2700000" algn="tl" rotWithShape="0">
                    <a:schemeClr val="dk1">
                      <a:alpha val="40000"/>
                    </a:schemeClr>
                  </a:outerShdw>
                </a:effectLst>
              </a:rPr>
              <a:t>Daniel Maguire</a:t>
            </a:r>
          </a:p>
          <a:p>
            <a:pPr algn="ctr"/>
            <a:r>
              <a:rPr lang="en-US" sz="1200" b="0" cap="none" spc="0" dirty="0">
                <a:ln w="0"/>
                <a:solidFill>
                  <a:schemeClr val="tx1"/>
                </a:solidFill>
                <a:effectLst>
                  <a:outerShdw blurRad="38100" dist="19050" dir="2700000" algn="tl" rotWithShape="0">
                    <a:schemeClr val="dk1">
                      <a:alpha val="40000"/>
                    </a:schemeClr>
                  </a:outerShdw>
                </a:effectLst>
              </a:rPr>
              <a:t>Group Head, Post Trade</a:t>
            </a:r>
          </a:p>
          <a:p>
            <a:pPr algn="ctr"/>
            <a:r>
              <a:rPr lang="en-US" sz="1200" dirty="0">
                <a:ln w="0"/>
                <a:effectLst>
                  <a:outerShdw blurRad="38100" dist="19050" dir="2700000" algn="tl" rotWithShape="0">
                    <a:schemeClr val="dk1">
                      <a:alpha val="40000"/>
                    </a:schemeClr>
                  </a:outerShdw>
                </a:effectLst>
              </a:rPr>
              <a:t>&amp;</a:t>
            </a:r>
          </a:p>
          <a:p>
            <a:pPr algn="ctr"/>
            <a:r>
              <a:rPr lang="en-US" sz="1200" b="0" cap="none" spc="0" dirty="0">
                <a:ln w="0"/>
                <a:solidFill>
                  <a:schemeClr val="tx1"/>
                </a:solidFill>
                <a:effectLst>
                  <a:outerShdw blurRad="38100" dist="19050" dir="2700000" algn="tl" rotWithShape="0">
                    <a:schemeClr val="dk1">
                      <a:alpha val="40000"/>
                    </a:schemeClr>
                  </a:outerShdw>
                </a:effectLst>
              </a:rPr>
              <a:t>C</a:t>
            </a:r>
            <a:r>
              <a:rPr lang="en-US" sz="1200" dirty="0">
                <a:ln w="0"/>
                <a:effectLst>
                  <a:outerShdw blurRad="38100" dist="19050" dir="2700000" algn="tl" rotWithShape="0">
                    <a:schemeClr val="dk1">
                      <a:alpha val="40000"/>
                    </a:schemeClr>
                  </a:outerShdw>
                </a:effectLst>
              </a:rPr>
              <a:t>EO, LCH Group</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45" name="Rectangle 44">
            <a:extLst>
              <a:ext uri="{FF2B5EF4-FFF2-40B4-BE49-F238E27FC236}">
                <a16:creationId xmlns:a16="http://schemas.microsoft.com/office/drawing/2014/main" id="{11E751B9-E448-43AB-ADE3-7F09029B5E72}"/>
              </a:ext>
            </a:extLst>
          </p:cNvPr>
          <p:cNvSpPr/>
          <p:nvPr/>
        </p:nvSpPr>
        <p:spPr>
          <a:xfrm>
            <a:off x="7639186" y="3233480"/>
            <a:ext cx="1738425" cy="830997"/>
          </a:xfrm>
          <a:prstGeom prst="rect">
            <a:avLst/>
          </a:prstGeom>
          <a:noFill/>
        </p:spPr>
        <p:txBody>
          <a:bodyPr wrap="square" lIns="91440" tIns="45720" rIns="91440" bIns="45720">
            <a:spAutoFit/>
          </a:bodyPr>
          <a:lstStyle/>
          <a:p>
            <a:pPr algn="ctr"/>
            <a:r>
              <a:rPr lang="en-US" sz="1200" b="1" cap="none" spc="0" dirty="0">
                <a:ln w="0"/>
                <a:solidFill>
                  <a:schemeClr val="tx1"/>
                </a:solidFill>
                <a:effectLst>
                  <a:outerShdw blurRad="38100" dist="19050" dir="2700000" algn="tl" rotWithShape="0">
                    <a:schemeClr val="dk1">
                      <a:alpha val="40000"/>
                    </a:schemeClr>
                  </a:outerShdw>
                </a:effectLst>
              </a:rPr>
              <a:t>David </a:t>
            </a:r>
            <a:r>
              <a:rPr lang="en-US" sz="1200" b="1" cap="none" spc="0" dirty="0" err="1">
                <a:ln w="0"/>
                <a:solidFill>
                  <a:schemeClr val="tx1"/>
                </a:solidFill>
                <a:effectLst>
                  <a:outerShdw blurRad="38100" dist="19050" dir="2700000" algn="tl" rotWithShape="0">
                    <a:schemeClr val="dk1">
                      <a:alpha val="40000"/>
                    </a:schemeClr>
                  </a:outerShdw>
                </a:effectLst>
              </a:rPr>
              <a:t>Shalders</a:t>
            </a:r>
            <a:endParaRPr lang="en-US" sz="1200" b="1" cap="none" spc="0" dirty="0">
              <a:ln w="0"/>
              <a:solidFill>
                <a:schemeClr val="tx1"/>
              </a:solidFill>
              <a:effectLst>
                <a:outerShdw blurRad="38100" dist="19050" dir="2700000" algn="tl" rotWithShape="0">
                  <a:schemeClr val="dk1">
                    <a:alpha val="40000"/>
                  </a:schemeClr>
                </a:outerShdw>
              </a:effectLst>
            </a:endParaRPr>
          </a:p>
          <a:p>
            <a:pPr algn="ctr"/>
            <a:r>
              <a:rPr lang="en-US" sz="1200" dirty="0">
                <a:ln w="0"/>
                <a:effectLst>
                  <a:outerShdw blurRad="38100" dist="19050" dir="2700000" algn="tl" rotWithShape="0">
                    <a:schemeClr val="dk1">
                      <a:alpha val="40000"/>
                    </a:schemeClr>
                  </a:outerShdw>
                </a:effectLst>
              </a:rPr>
              <a:t>Chief Operating Officer</a:t>
            </a:r>
          </a:p>
          <a:p>
            <a:pPr algn="ctr"/>
            <a:r>
              <a:rPr lang="en-US" sz="1200" b="0" cap="none" spc="0" dirty="0">
                <a:ln w="0"/>
                <a:solidFill>
                  <a:schemeClr val="tx1"/>
                </a:solidFill>
                <a:effectLst>
                  <a:outerShdw blurRad="38100" dist="19050" dir="2700000" algn="tl" rotWithShape="0">
                    <a:schemeClr val="dk1">
                      <a:alpha val="40000"/>
                    </a:schemeClr>
                  </a:outerShdw>
                </a:effectLst>
              </a:rPr>
              <a:t>&amp;</a:t>
            </a:r>
          </a:p>
          <a:p>
            <a:pPr algn="ctr"/>
            <a:r>
              <a:rPr lang="en-US" sz="1200" dirty="0">
                <a:ln w="0"/>
                <a:effectLst>
                  <a:outerShdw blurRad="38100" dist="19050" dir="2700000" algn="tl" rotWithShape="0">
                    <a:schemeClr val="dk1">
                      <a:alpha val="40000"/>
                    </a:schemeClr>
                  </a:outerShdw>
                </a:effectLst>
              </a:rPr>
              <a:t>Head of Integration</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46" name="Rectangle 45">
            <a:extLst>
              <a:ext uri="{FF2B5EF4-FFF2-40B4-BE49-F238E27FC236}">
                <a16:creationId xmlns:a16="http://schemas.microsoft.com/office/drawing/2014/main" id="{1803E8A5-54FF-4DF2-A9DA-383BC2BE8DD8}"/>
              </a:ext>
            </a:extLst>
          </p:cNvPr>
          <p:cNvSpPr/>
          <p:nvPr/>
        </p:nvSpPr>
        <p:spPr>
          <a:xfrm>
            <a:off x="9514215" y="3247015"/>
            <a:ext cx="1500026" cy="461665"/>
          </a:xfrm>
          <a:prstGeom prst="rect">
            <a:avLst/>
          </a:prstGeom>
          <a:noFill/>
        </p:spPr>
        <p:txBody>
          <a:bodyPr wrap="square" lIns="91440" tIns="45720" rIns="91440" bIns="45720">
            <a:spAutoFit/>
          </a:bodyPr>
          <a:lstStyle/>
          <a:p>
            <a:pPr algn="ctr"/>
            <a:r>
              <a:rPr lang="en-US" sz="1200" b="1" cap="none" spc="0" dirty="0">
                <a:ln w="0"/>
                <a:solidFill>
                  <a:schemeClr val="tx1"/>
                </a:solidFill>
                <a:effectLst>
                  <a:outerShdw blurRad="38100" dist="19050" dir="2700000" algn="tl" rotWithShape="0">
                    <a:schemeClr val="dk1">
                      <a:alpha val="40000"/>
                    </a:schemeClr>
                  </a:outerShdw>
                </a:effectLst>
              </a:rPr>
              <a:t>Catherine Johnson</a:t>
            </a:r>
          </a:p>
          <a:p>
            <a:pPr algn="ctr"/>
            <a:r>
              <a:rPr lang="en-US" sz="1200" b="0" cap="none" spc="0" dirty="0">
                <a:ln w="0"/>
                <a:solidFill>
                  <a:schemeClr val="tx1"/>
                </a:solidFill>
                <a:effectLst>
                  <a:outerShdw blurRad="38100" dist="19050" dir="2700000" algn="tl" rotWithShape="0">
                    <a:schemeClr val="dk1">
                      <a:alpha val="40000"/>
                    </a:schemeClr>
                  </a:outerShdw>
                </a:effectLst>
              </a:rPr>
              <a:t>General Counsel</a:t>
            </a:r>
          </a:p>
        </p:txBody>
      </p:sp>
      <p:sp>
        <p:nvSpPr>
          <p:cNvPr id="22" name="Rectangle 21">
            <a:extLst>
              <a:ext uri="{FF2B5EF4-FFF2-40B4-BE49-F238E27FC236}">
                <a16:creationId xmlns:a16="http://schemas.microsoft.com/office/drawing/2014/main" id="{141748FE-355B-456D-9967-434D885A588B}"/>
              </a:ext>
            </a:extLst>
          </p:cNvPr>
          <p:cNvSpPr/>
          <p:nvPr/>
        </p:nvSpPr>
        <p:spPr>
          <a:xfrm>
            <a:off x="796573" y="5988068"/>
            <a:ext cx="1682337" cy="646331"/>
          </a:xfrm>
          <a:prstGeom prst="rect">
            <a:avLst/>
          </a:prstGeom>
          <a:noFill/>
        </p:spPr>
        <p:txBody>
          <a:bodyPr wrap="square" lIns="91440" tIns="45720" rIns="91440" bIns="45720">
            <a:spAutoFit/>
          </a:bodyPr>
          <a:lstStyle/>
          <a:p>
            <a:pPr algn="ctr"/>
            <a:r>
              <a:rPr lang="en-US" sz="1200" b="1" cap="none" spc="0" dirty="0">
                <a:ln w="0"/>
                <a:solidFill>
                  <a:schemeClr val="tx1"/>
                </a:solidFill>
                <a:effectLst>
                  <a:outerShdw blurRad="38100" dist="19050" dir="2700000" algn="tl" rotWithShape="0">
                    <a:schemeClr val="dk1">
                      <a:alpha val="40000"/>
                    </a:schemeClr>
                  </a:outerShdw>
                </a:effectLst>
              </a:rPr>
              <a:t>Andrea </a:t>
            </a:r>
            <a:r>
              <a:rPr lang="en-US" sz="1200" b="1" cap="none" spc="0" dirty="0" err="1">
                <a:ln w="0"/>
                <a:solidFill>
                  <a:schemeClr val="tx1"/>
                </a:solidFill>
                <a:effectLst>
                  <a:outerShdw blurRad="38100" dist="19050" dir="2700000" algn="tl" rotWithShape="0">
                    <a:schemeClr val="dk1">
                      <a:alpha val="40000"/>
                    </a:schemeClr>
                  </a:outerShdw>
                </a:effectLst>
              </a:rPr>
              <a:t>Remyn</a:t>
            </a:r>
            <a:r>
              <a:rPr lang="en-US" sz="1200" b="1" cap="none" spc="0" dirty="0">
                <a:ln w="0"/>
                <a:solidFill>
                  <a:schemeClr val="tx1"/>
                </a:solidFill>
                <a:effectLst>
                  <a:outerShdw blurRad="38100" dist="19050" dir="2700000" algn="tl" rotWithShape="0">
                    <a:schemeClr val="dk1">
                      <a:alpha val="40000"/>
                    </a:schemeClr>
                  </a:outerShdw>
                </a:effectLst>
              </a:rPr>
              <a:t> Stone</a:t>
            </a:r>
          </a:p>
          <a:p>
            <a:pPr algn="ctr"/>
            <a:r>
              <a:rPr lang="en-US" sz="1200" dirty="0">
                <a:ln w="0"/>
                <a:effectLst>
                  <a:outerShdw blurRad="38100" dist="19050" dir="2700000" algn="tl" rotWithShape="0">
                    <a:schemeClr val="dk1">
                      <a:alpha val="40000"/>
                    </a:schemeClr>
                  </a:outerShdw>
                </a:effectLst>
              </a:rPr>
              <a:t>Chief Product Officer, Information Services</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24" name="Rectangle 23">
            <a:extLst>
              <a:ext uri="{FF2B5EF4-FFF2-40B4-BE49-F238E27FC236}">
                <a16:creationId xmlns:a16="http://schemas.microsoft.com/office/drawing/2014/main" id="{1E289125-DB01-45A9-A41F-6BE09A8D9122}"/>
              </a:ext>
            </a:extLst>
          </p:cNvPr>
          <p:cNvSpPr/>
          <p:nvPr/>
        </p:nvSpPr>
        <p:spPr>
          <a:xfrm>
            <a:off x="2702891" y="5988068"/>
            <a:ext cx="1470081" cy="830997"/>
          </a:xfrm>
          <a:prstGeom prst="rect">
            <a:avLst/>
          </a:prstGeom>
          <a:noFill/>
        </p:spPr>
        <p:txBody>
          <a:bodyPr wrap="square" lIns="91440" tIns="45720" rIns="91440" bIns="45720">
            <a:spAutoFit/>
          </a:bodyPr>
          <a:lstStyle/>
          <a:p>
            <a:pPr algn="ctr"/>
            <a:r>
              <a:rPr lang="en-US" sz="1200" b="1" cap="none" spc="0" dirty="0">
                <a:ln w="0"/>
                <a:solidFill>
                  <a:schemeClr val="tx1"/>
                </a:solidFill>
                <a:effectLst>
                  <a:outerShdw blurRad="38100" dist="19050" dir="2700000" algn="tl" rotWithShape="0">
                    <a:schemeClr val="dk1">
                      <a:alpha val="40000"/>
                    </a:schemeClr>
                  </a:outerShdw>
                </a:effectLst>
              </a:rPr>
              <a:t>Anthony McCarthy</a:t>
            </a:r>
          </a:p>
          <a:p>
            <a:pPr algn="ctr"/>
            <a:r>
              <a:rPr lang="en-US" sz="1200" dirty="0">
                <a:ln w="0"/>
                <a:effectLst>
                  <a:outerShdw blurRad="38100" dist="19050" dir="2700000" algn="tl" rotWithShape="0">
                    <a:schemeClr val="dk1">
                      <a:alpha val="40000"/>
                    </a:schemeClr>
                  </a:outerShdw>
                </a:effectLst>
              </a:rPr>
              <a:t>Chief Information Officer</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25" name="Rectangle 24">
            <a:extLst>
              <a:ext uri="{FF2B5EF4-FFF2-40B4-BE49-F238E27FC236}">
                <a16:creationId xmlns:a16="http://schemas.microsoft.com/office/drawing/2014/main" id="{AE020C4E-1E0F-4CD7-98DA-32C430B560B6}"/>
              </a:ext>
            </a:extLst>
          </p:cNvPr>
          <p:cNvSpPr/>
          <p:nvPr/>
        </p:nvSpPr>
        <p:spPr>
          <a:xfrm>
            <a:off x="4396953" y="5988067"/>
            <a:ext cx="1470081" cy="646331"/>
          </a:xfrm>
          <a:prstGeom prst="rect">
            <a:avLst/>
          </a:prstGeom>
          <a:noFill/>
        </p:spPr>
        <p:txBody>
          <a:bodyPr wrap="square" lIns="91440" tIns="45720" rIns="91440" bIns="45720">
            <a:spAutoFit/>
          </a:bodyPr>
          <a:lstStyle/>
          <a:p>
            <a:pPr algn="ctr"/>
            <a:r>
              <a:rPr lang="en-US" sz="1200" b="1" cap="none" spc="0" dirty="0">
                <a:ln w="0"/>
                <a:solidFill>
                  <a:schemeClr val="tx1"/>
                </a:solidFill>
                <a:effectLst>
                  <a:outerShdw blurRad="38100" dist="19050" dir="2700000" algn="tl" rotWithShape="0">
                    <a:schemeClr val="dk1">
                      <a:alpha val="40000"/>
                    </a:schemeClr>
                  </a:outerShdw>
                </a:effectLst>
              </a:rPr>
              <a:t>Tom Jones</a:t>
            </a:r>
          </a:p>
          <a:p>
            <a:pPr algn="ctr"/>
            <a:r>
              <a:rPr lang="en-US" sz="1200" b="0" cap="none" spc="0" dirty="0">
                <a:ln w="0"/>
                <a:solidFill>
                  <a:schemeClr val="tx1"/>
                </a:solidFill>
                <a:effectLst>
                  <a:outerShdw blurRad="38100" dist="19050" dir="2700000" algn="tl" rotWithShape="0">
                    <a:schemeClr val="dk1">
                      <a:alpha val="40000"/>
                    </a:schemeClr>
                  </a:outerShdw>
                </a:effectLst>
              </a:rPr>
              <a:t>C</a:t>
            </a:r>
            <a:r>
              <a:rPr lang="en-US" sz="1200" dirty="0">
                <a:ln w="0"/>
                <a:effectLst>
                  <a:outerShdw blurRad="38100" dist="19050" dir="2700000" algn="tl" rotWithShape="0">
                    <a:schemeClr val="dk1">
                      <a:alpha val="40000"/>
                    </a:schemeClr>
                  </a:outerShdw>
                </a:effectLst>
              </a:rPr>
              <a:t>hief People Officer</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FC8769A4-9ABE-4E2E-9477-E323F79F375D}"/>
              </a:ext>
            </a:extLst>
          </p:cNvPr>
          <p:cNvSpPr/>
          <p:nvPr/>
        </p:nvSpPr>
        <p:spPr>
          <a:xfrm>
            <a:off x="6135173" y="5988066"/>
            <a:ext cx="1470081" cy="646331"/>
          </a:xfrm>
          <a:prstGeom prst="rect">
            <a:avLst/>
          </a:prstGeom>
          <a:noFill/>
        </p:spPr>
        <p:txBody>
          <a:bodyPr wrap="square" lIns="91440" tIns="45720" rIns="91440" bIns="45720">
            <a:spAutoFit/>
          </a:bodyPr>
          <a:lstStyle/>
          <a:p>
            <a:pPr algn="ctr"/>
            <a:r>
              <a:rPr lang="en-US" sz="1200" b="1" dirty="0">
                <a:ln w="0"/>
                <a:effectLst>
                  <a:outerShdw blurRad="38100" dist="19050" dir="2700000" algn="tl" rotWithShape="0">
                    <a:schemeClr val="dk1">
                      <a:alpha val="40000"/>
                    </a:schemeClr>
                  </a:outerShdw>
                </a:effectLst>
              </a:rPr>
              <a:t>Anna </a:t>
            </a:r>
            <a:r>
              <a:rPr lang="en-US" sz="1200" b="1" dirty="0" err="1">
                <a:ln w="0"/>
                <a:effectLst>
                  <a:outerShdw blurRad="38100" dist="19050" dir="2700000" algn="tl" rotWithShape="0">
                    <a:schemeClr val="dk1">
                      <a:alpha val="40000"/>
                    </a:schemeClr>
                  </a:outerShdw>
                </a:effectLst>
              </a:rPr>
              <a:t>Manz</a:t>
            </a:r>
            <a:endParaRPr lang="en-US" sz="1200" b="1" cap="none" spc="0" dirty="0">
              <a:ln w="0"/>
              <a:solidFill>
                <a:schemeClr val="tx1"/>
              </a:solidFill>
              <a:effectLst>
                <a:outerShdw blurRad="38100" dist="19050" dir="2700000" algn="tl" rotWithShape="0">
                  <a:schemeClr val="dk1">
                    <a:alpha val="40000"/>
                  </a:schemeClr>
                </a:outerShdw>
              </a:effectLst>
            </a:endParaRPr>
          </a:p>
          <a:p>
            <a:pPr algn="ctr"/>
            <a:r>
              <a:rPr lang="en-US" sz="1200" b="0" cap="none" spc="0" dirty="0">
                <a:ln w="0"/>
                <a:solidFill>
                  <a:schemeClr val="tx1"/>
                </a:solidFill>
                <a:effectLst>
                  <a:outerShdw blurRad="38100" dist="19050" dir="2700000" algn="tl" rotWithShape="0">
                    <a:schemeClr val="dk1">
                      <a:alpha val="40000"/>
                    </a:schemeClr>
                  </a:outerShdw>
                </a:effectLst>
              </a:rPr>
              <a:t>Group Ch</a:t>
            </a:r>
            <a:r>
              <a:rPr lang="en-US" sz="1200" dirty="0">
                <a:ln w="0"/>
                <a:effectLst>
                  <a:outerShdw blurRad="38100" dist="19050" dir="2700000" algn="tl" rotWithShape="0">
                    <a:schemeClr val="dk1">
                      <a:alpha val="40000"/>
                    </a:schemeClr>
                  </a:outerShdw>
                </a:effectLst>
              </a:rPr>
              <a:t>ief Financial Officer</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28" name="Rectangle 27">
            <a:extLst>
              <a:ext uri="{FF2B5EF4-FFF2-40B4-BE49-F238E27FC236}">
                <a16:creationId xmlns:a16="http://schemas.microsoft.com/office/drawing/2014/main" id="{0AADC5E9-1CCB-4CAA-A65A-D8D597FD1183}"/>
              </a:ext>
            </a:extLst>
          </p:cNvPr>
          <p:cNvSpPr/>
          <p:nvPr/>
        </p:nvSpPr>
        <p:spPr>
          <a:xfrm>
            <a:off x="7773352" y="5988065"/>
            <a:ext cx="1470081" cy="830997"/>
          </a:xfrm>
          <a:prstGeom prst="rect">
            <a:avLst/>
          </a:prstGeom>
          <a:noFill/>
        </p:spPr>
        <p:txBody>
          <a:bodyPr wrap="square" lIns="91440" tIns="45720" rIns="91440" bIns="45720">
            <a:spAutoFit/>
          </a:bodyPr>
          <a:lstStyle/>
          <a:p>
            <a:pPr algn="ctr"/>
            <a:r>
              <a:rPr lang="en-US" sz="1200" b="1" cap="none" spc="0" dirty="0">
                <a:ln w="0"/>
                <a:solidFill>
                  <a:schemeClr val="tx1"/>
                </a:solidFill>
                <a:effectLst>
                  <a:outerShdw blurRad="38100" dist="19050" dir="2700000" algn="tl" rotWithShape="0">
                    <a:schemeClr val="dk1">
                      <a:alpha val="40000"/>
                    </a:schemeClr>
                  </a:outerShdw>
                </a:effectLst>
              </a:rPr>
              <a:t>Brigitte Trafford</a:t>
            </a:r>
          </a:p>
          <a:p>
            <a:pPr algn="ctr"/>
            <a:r>
              <a:rPr lang="en-US" sz="1200" dirty="0">
                <a:ln w="0"/>
                <a:effectLst>
                  <a:outerShdw blurRad="38100" dist="19050" dir="2700000" algn="tl" rotWithShape="0">
                    <a:schemeClr val="dk1">
                      <a:alpha val="40000"/>
                    </a:schemeClr>
                  </a:outerShdw>
                </a:effectLst>
              </a:rPr>
              <a:t>Chief Communication &amp; Marketing Officer</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741FA7E2-7770-4F30-A493-26F3CEDF2B59}"/>
              </a:ext>
            </a:extLst>
          </p:cNvPr>
          <p:cNvSpPr/>
          <p:nvPr/>
        </p:nvSpPr>
        <p:spPr>
          <a:xfrm>
            <a:off x="9461551" y="5983783"/>
            <a:ext cx="1470081" cy="830997"/>
          </a:xfrm>
          <a:prstGeom prst="rect">
            <a:avLst/>
          </a:prstGeom>
          <a:noFill/>
        </p:spPr>
        <p:txBody>
          <a:bodyPr wrap="square" lIns="91440" tIns="45720" rIns="91440" bIns="45720">
            <a:spAutoFit/>
          </a:bodyPr>
          <a:lstStyle/>
          <a:p>
            <a:pPr algn="ctr"/>
            <a:r>
              <a:rPr lang="en-US" sz="1200" b="1" cap="none" spc="0" dirty="0">
                <a:ln w="0"/>
                <a:solidFill>
                  <a:schemeClr val="tx1"/>
                </a:solidFill>
                <a:effectLst>
                  <a:outerShdw blurRad="38100" dist="19050" dir="2700000" algn="tl" rotWithShape="0">
                    <a:schemeClr val="dk1">
                      <a:alpha val="40000"/>
                    </a:schemeClr>
                  </a:outerShdw>
                </a:effectLst>
              </a:rPr>
              <a:t>Debra Walton</a:t>
            </a:r>
          </a:p>
          <a:p>
            <a:pPr algn="ctr"/>
            <a:r>
              <a:rPr lang="en-US" sz="1200" dirty="0">
                <a:ln w="0"/>
                <a:effectLst>
                  <a:outerShdw blurRad="38100" dist="19050" dir="2700000" algn="tl" rotWithShape="0">
                    <a:schemeClr val="dk1">
                      <a:alpha val="40000"/>
                    </a:schemeClr>
                  </a:outerShdw>
                </a:effectLst>
              </a:rPr>
              <a:t>Chief Revenue Officer, Information Services</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a:extLst>
              <a:ext uri="{FF2B5EF4-FFF2-40B4-BE49-F238E27FC236}">
                <a16:creationId xmlns:a16="http://schemas.microsoft.com/office/drawing/2014/main" id="{39927106-4281-4208-AEA1-D6C0D0560B1A}"/>
              </a:ext>
            </a:extLst>
          </p:cNvPr>
          <p:cNvSpPr>
            <a:spLocks noGrp="1"/>
          </p:cNvSpPr>
          <p:nvPr>
            <p:ph type="sldNum" sz="quarter" idx="12"/>
          </p:nvPr>
        </p:nvSpPr>
        <p:spPr/>
        <p:txBody>
          <a:bodyPr/>
          <a:lstStyle/>
          <a:p>
            <a:fld id="{DFDF98CC-160E-494C-8C3C-8CDC5FA257DE}" type="slidenum">
              <a:rPr lang="en-US" smtClean="0"/>
              <a:t>4</a:t>
            </a:fld>
            <a:endParaRPr lang="en-US"/>
          </a:p>
        </p:txBody>
      </p:sp>
    </p:spTree>
    <p:extLst>
      <p:ext uri="{BB962C8B-B14F-4D97-AF65-F5344CB8AC3E}">
        <p14:creationId xmlns:p14="http://schemas.microsoft.com/office/powerpoint/2010/main" val="1545009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02AB555-6EBE-4AA9-B7FF-703FD2380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825" y="782516"/>
            <a:ext cx="7724257" cy="5961184"/>
          </a:xfrm>
          <a:prstGeom prst="rect">
            <a:avLst/>
          </a:prstGeom>
        </p:spPr>
      </p:pic>
      <p:sp>
        <p:nvSpPr>
          <p:cNvPr id="47" name="Title 1">
            <a:extLst>
              <a:ext uri="{FF2B5EF4-FFF2-40B4-BE49-F238E27FC236}">
                <a16:creationId xmlns:a16="http://schemas.microsoft.com/office/drawing/2014/main" id="{227ADD11-55CE-4B54-8BA8-04E595FA3D31}"/>
              </a:ext>
            </a:extLst>
          </p:cNvPr>
          <p:cNvSpPr>
            <a:spLocks noGrp="1"/>
          </p:cNvSpPr>
          <p:nvPr>
            <p:ph type="title"/>
          </p:nvPr>
        </p:nvSpPr>
        <p:spPr>
          <a:xfrm>
            <a:off x="413238" y="626717"/>
            <a:ext cx="3955561" cy="744884"/>
          </a:xfrm>
        </p:spPr>
        <p:txBody>
          <a:bodyPr>
            <a:noAutofit/>
          </a:bodyPr>
          <a:lstStyle/>
          <a:p>
            <a:r>
              <a:rPr lang="en-US" sz="3200" dirty="0"/>
              <a:t>HWAC Management</a:t>
            </a:r>
          </a:p>
        </p:txBody>
      </p:sp>
      <p:sp>
        <p:nvSpPr>
          <p:cNvPr id="15" name="Slide Number Placeholder 14">
            <a:extLst>
              <a:ext uri="{FF2B5EF4-FFF2-40B4-BE49-F238E27FC236}">
                <a16:creationId xmlns:a16="http://schemas.microsoft.com/office/drawing/2014/main" id="{CC63D348-9C70-4823-8CCE-25C9D55CF457}"/>
              </a:ext>
            </a:extLst>
          </p:cNvPr>
          <p:cNvSpPr>
            <a:spLocks noGrp="1"/>
          </p:cNvSpPr>
          <p:nvPr>
            <p:ph type="sldNum" sz="quarter" idx="12"/>
          </p:nvPr>
        </p:nvSpPr>
        <p:spPr/>
        <p:txBody>
          <a:bodyPr/>
          <a:lstStyle/>
          <a:p>
            <a:fld id="{DFDF98CC-160E-494C-8C3C-8CDC5FA257DE}" type="slidenum">
              <a:rPr lang="en-US" smtClean="0"/>
              <a:t>5</a:t>
            </a:fld>
            <a:endParaRPr lang="en-US"/>
          </a:p>
        </p:txBody>
      </p:sp>
    </p:spTree>
    <p:extLst>
      <p:ext uri="{BB962C8B-B14F-4D97-AF65-F5344CB8AC3E}">
        <p14:creationId xmlns:p14="http://schemas.microsoft.com/office/powerpoint/2010/main" val="2284772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227ADD11-55CE-4B54-8BA8-04E595FA3D31}"/>
              </a:ext>
            </a:extLst>
          </p:cNvPr>
          <p:cNvSpPr>
            <a:spLocks noGrp="1"/>
          </p:cNvSpPr>
          <p:nvPr>
            <p:ph type="title"/>
          </p:nvPr>
        </p:nvSpPr>
        <p:spPr>
          <a:xfrm>
            <a:off x="413238" y="626717"/>
            <a:ext cx="5238532" cy="744884"/>
          </a:xfrm>
        </p:spPr>
        <p:txBody>
          <a:bodyPr>
            <a:noAutofit/>
          </a:bodyPr>
          <a:lstStyle/>
          <a:p>
            <a:r>
              <a:rPr lang="en-US" sz="3200" dirty="0"/>
              <a:t>Training Program of MIT</a:t>
            </a:r>
          </a:p>
        </p:txBody>
      </p:sp>
      <p:sp>
        <p:nvSpPr>
          <p:cNvPr id="4" name="Content Placeholder 2">
            <a:extLst>
              <a:ext uri="{FF2B5EF4-FFF2-40B4-BE49-F238E27FC236}">
                <a16:creationId xmlns:a16="http://schemas.microsoft.com/office/drawing/2014/main" id="{AF300238-22CA-4420-BE5F-2D92D164CE64}"/>
              </a:ext>
            </a:extLst>
          </p:cNvPr>
          <p:cNvSpPr>
            <a:spLocks noGrp="1"/>
          </p:cNvSpPr>
          <p:nvPr>
            <p:ph idx="1"/>
          </p:nvPr>
        </p:nvSpPr>
        <p:spPr>
          <a:xfrm>
            <a:off x="460944" y="1429981"/>
            <a:ext cx="11270112" cy="5120288"/>
          </a:xfrm>
        </p:spPr>
        <p:txBody>
          <a:bodyPr/>
          <a:lstStyle/>
          <a:p>
            <a:pPr marL="342900" indent="-342900">
              <a:buFont typeface="Wingdings" panose="05000000000000000000" pitchFamily="2" charset="2"/>
              <a:buChar char="q"/>
            </a:pPr>
            <a:r>
              <a:rPr lang="en-US" dirty="0"/>
              <a:t>Workday learning</a:t>
            </a:r>
          </a:p>
          <a:p>
            <a:pPr marL="617220" lvl="1" indent="-342900"/>
            <a:r>
              <a:rPr lang="en-US" dirty="0"/>
              <a:t>Courses on LinkedIn</a:t>
            </a:r>
          </a:p>
          <a:p>
            <a:pPr marL="617220" lvl="1" indent="-342900"/>
            <a:r>
              <a:rPr lang="en-US" dirty="0"/>
              <a:t>Courses related to financial market</a:t>
            </a:r>
          </a:p>
          <a:p>
            <a:pPr marL="617220" lvl="1" indent="-342900"/>
            <a:r>
              <a:rPr lang="en-US" dirty="0"/>
              <a:t>Mandatory Courses</a:t>
            </a:r>
          </a:p>
          <a:p>
            <a:pPr marL="617220" lvl="1" indent="-342900"/>
            <a:endParaRPr lang="en-US" dirty="0"/>
          </a:p>
          <a:p>
            <a:pPr marL="342900" indent="-342900">
              <a:buFont typeface="Wingdings" panose="05000000000000000000" pitchFamily="2" charset="2"/>
              <a:buChar char="q"/>
            </a:pPr>
            <a:r>
              <a:rPr lang="en-US" dirty="0"/>
              <a:t>Virtual</a:t>
            </a:r>
          </a:p>
          <a:p>
            <a:pPr marL="617220" lvl="1" indent="-342900"/>
            <a:r>
              <a:rPr lang="en-US" dirty="0"/>
              <a:t>Presentation skills development</a:t>
            </a:r>
          </a:p>
          <a:p>
            <a:pPr marL="617220" lvl="1" indent="-342900"/>
            <a:r>
              <a:rPr lang="en-US" dirty="0"/>
              <a:t>Toastmasters sessions</a:t>
            </a:r>
          </a:p>
          <a:p>
            <a:pPr marL="617220" lvl="1" indent="-342900"/>
            <a:r>
              <a:rPr lang="en-US" dirty="0"/>
              <a:t>Advance MS Excel training</a:t>
            </a:r>
          </a:p>
          <a:p>
            <a:pPr marL="617220" lvl="1" indent="-342900"/>
            <a:r>
              <a:rPr lang="en-US" dirty="0"/>
              <a:t>Sessions on Scrum practices</a:t>
            </a:r>
          </a:p>
          <a:p>
            <a:pPr marL="617220" lvl="1" indent="-342900"/>
            <a:endParaRPr lang="en-US" dirty="0"/>
          </a:p>
          <a:p>
            <a:pPr marL="342900" indent="-342900">
              <a:buFont typeface="Wingdings" panose="05000000000000000000" pitchFamily="2" charset="2"/>
              <a:buChar char="q"/>
            </a:pPr>
            <a:r>
              <a:rPr lang="en-US" dirty="0"/>
              <a:t>Technical</a:t>
            </a:r>
          </a:p>
          <a:p>
            <a:pPr marL="617220" lvl="1" indent="-342900"/>
            <a:r>
              <a:rPr lang="en-US" dirty="0"/>
              <a:t>Relevant to the division</a:t>
            </a:r>
          </a:p>
          <a:p>
            <a:endParaRPr lang="en-US" dirty="0"/>
          </a:p>
          <a:p>
            <a:endParaRPr lang="en-US" dirty="0"/>
          </a:p>
        </p:txBody>
      </p:sp>
      <p:sp>
        <p:nvSpPr>
          <p:cNvPr id="3" name="Slide Number Placeholder 2">
            <a:extLst>
              <a:ext uri="{FF2B5EF4-FFF2-40B4-BE49-F238E27FC236}">
                <a16:creationId xmlns:a16="http://schemas.microsoft.com/office/drawing/2014/main" id="{036BBD8D-AF55-444A-A7F3-2E305D52E86B}"/>
              </a:ext>
            </a:extLst>
          </p:cNvPr>
          <p:cNvSpPr>
            <a:spLocks noGrp="1"/>
          </p:cNvSpPr>
          <p:nvPr>
            <p:ph type="sldNum" sz="quarter" idx="12"/>
          </p:nvPr>
        </p:nvSpPr>
        <p:spPr/>
        <p:txBody>
          <a:bodyPr/>
          <a:lstStyle/>
          <a:p>
            <a:fld id="{DFDF98CC-160E-494C-8C3C-8CDC5FA257DE}" type="slidenum">
              <a:rPr lang="en-US" smtClean="0"/>
              <a:t>6</a:t>
            </a:fld>
            <a:endParaRPr lang="en-US"/>
          </a:p>
        </p:txBody>
      </p:sp>
    </p:spTree>
    <p:extLst>
      <p:ext uri="{BB962C8B-B14F-4D97-AF65-F5344CB8AC3E}">
        <p14:creationId xmlns:p14="http://schemas.microsoft.com/office/powerpoint/2010/main" val="1723266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227ADD11-55CE-4B54-8BA8-04E595FA3D31}"/>
              </a:ext>
            </a:extLst>
          </p:cNvPr>
          <p:cNvSpPr>
            <a:spLocks noGrp="1"/>
          </p:cNvSpPr>
          <p:nvPr>
            <p:ph type="title"/>
          </p:nvPr>
        </p:nvSpPr>
        <p:spPr>
          <a:xfrm>
            <a:off x="413238" y="626717"/>
            <a:ext cx="4123593" cy="744884"/>
          </a:xfrm>
        </p:spPr>
        <p:txBody>
          <a:bodyPr>
            <a:noAutofit/>
          </a:bodyPr>
          <a:lstStyle/>
          <a:p>
            <a:r>
              <a:rPr lang="en-US" sz="3200" dirty="0"/>
              <a:t>Training Experience</a:t>
            </a:r>
          </a:p>
        </p:txBody>
      </p:sp>
      <p:sp>
        <p:nvSpPr>
          <p:cNvPr id="4" name="Content Placeholder 2">
            <a:extLst>
              <a:ext uri="{FF2B5EF4-FFF2-40B4-BE49-F238E27FC236}">
                <a16:creationId xmlns:a16="http://schemas.microsoft.com/office/drawing/2014/main" id="{AF300238-22CA-4420-BE5F-2D92D164CE64}"/>
              </a:ext>
            </a:extLst>
          </p:cNvPr>
          <p:cNvSpPr>
            <a:spLocks noGrp="1"/>
          </p:cNvSpPr>
          <p:nvPr>
            <p:ph idx="1"/>
          </p:nvPr>
        </p:nvSpPr>
        <p:spPr>
          <a:xfrm>
            <a:off x="460944" y="1327760"/>
            <a:ext cx="11270112" cy="5530239"/>
          </a:xfrm>
        </p:spPr>
        <p:txBody>
          <a:bodyPr>
            <a:normAutofit/>
          </a:bodyPr>
          <a:lstStyle/>
          <a:p>
            <a:pPr marL="617220" lvl="1" indent="-342900">
              <a:buFont typeface="Wingdings" panose="05000000000000000000" pitchFamily="2" charset="2"/>
              <a:buChar char="q"/>
            </a:pPr>
            <a:r>
              <a:rPr lang="en-US" dirty="0"/>
              <a:t>Project: Heterogenous computing system for Gross Exposure calculation</a:t>
            </a:r>
          </a:p>
          <a:p>
            <a:pPr marL="891540" lvl="3" indent="-342900"/>
            <a:r>
              <a:rPr lang="en-US" dirty="0"/>
              <a:t>Cooperate GPU-FPGA system</a:t>
            </a:r>
          </a:p>
          <a:p>
            <a:pPr lvl="3" indent="0">
              <a:buNone/>
            </a:pPr>
            <a:endParaRPr lang="en-US" dirty="0"/>
          </a:p>
          <a:p>
            <a:pPr marL="617220" lvl="2" indent="-342900">
              <a:buFont typeface="Wingdings" panose="05000000000000000000" pitchFamily="2" charset="2"/>
              <a:buChar char="q"/>
            </a:pPr>
            <a:r>
              <a:rPr lang="en-US" dirty="0"/>
              <a:t>Applications of Engineering knowledge </a:t>
            </a:r>
          </a:p>
          <a:p>
            <a:pPr marL="834390" lvl="3" indent="-285750"/>
            <a:r>
              <a:rPr lang="en-US" dirty="0"/>
              <a:t>Experience from the final year project</a:t>
            </a:r>
          </a:p>
          <a:p>
            <a:pPr marL="834390" lvl="3" indent="-285750"/>
            <a:r>
              <a:rPr lang="en-US" dirty="0"/>
              <a:t>Synchronization mechanisms </a:t>
            </a:r>
          </a:p>
          <a:p>
            <a:pPr marL="834390" lvl="3" indent="-285750"/>
            <a:r>
              <a:rPr lang="en-US" dirty="0"/>
              <a:t>UML diagrams</a:t>
            </a:r>
          </a:p>
          <a:p>
            <a:pPr marL="834390" lvl="3" indent="-285750"/>
            <a:r>
              <a:rPr lang="en-US" dirty="0"/>
              <a:t>Programming knowledge on OpenCL, C, C++</a:t>
            </a:r>
          </a:p>
          <a:p>
            <a:pPr marL="834390" lvl="3" indent="-285750"/>
            <a:r>
              <a:rPr lang="en-US" dirty="0"/>
              <a:t>Object oriented programming concepts</a:t>
            </a:r>
          </a:p>
          <a:p>
            <a:pPr marL="834390" lvl="3" indent="-285750"/>
            <a:endParaRPr lang="en-US" dirty="0"/>
          </a:p>
          <a:p>
            <a:pPr marL="560070" lvl="2" indent="-285750">
              <a:buFont typeface="Wingdings" panose="05000000000000000000" pitchFamily="2" charset="2"/>
              <a:buChar char="q"/>
            </a:pPr>
            <a:r>
              <a:rPr lang="en-US" dirty="0"/>
              <a:t>Additional knowledge/experience gained</a:t>
            </a:r>
          </a:p>
          <a:p>
            <a:pPr marL="834390" lvl="3" indent="-285750"/>
            <a:r>
              <a:rPr lang="en-US" dirty="0"/>
              <a:t>CUDA programming </a:t>
            </a:r>
          </a:p>
          <a:p>
            <a:pPr marL="834390" lvl="3" indent="-285750"/>
            <a:r>
              <a:rPr lang="en-US" dirty="0"/>
              <a:t>Vitis HLS</a:t>
            </a:r>
          </a:p>
          <a:p>
            <a:pPr marL="834390" lvl="3" indent="-285750"/>
            <a:r>
              <a:rPr lang="en-US" dirty="0"/>
              <a:t>Team working</a:t>
            </a:r>
          </a:p>
          <a:p>
            <a:pPr marL="834390" lvl="3" indent="-285750"/>
            <a:r>
              <a:rPr lang="en-US" dirty="0"/>
              <a:t>Jira, Outlook courses</a:t>
            </a:r>
          </a:p>
          <a:p>
            <a:pPr lvl="3" indent="0">
              <a:buNone/>
            </a:pPr>
            <a:endParaRPr lang="en-US" dirty="0"/>
          </a:p>
          <a:p>
            <a:pPr marL="834390" lvl="3" indent="-285750"/>
            <a:endParaRPr lang="en-US" dirty="0"/>
          </a:p>
          <a:p>
            <a:pPr marL="834390" lvl="3" indent="-285750"/>
            <a:endParaRPr lang="en-US" dirty="0"/>
          </a:p>
          <a:p>
            <a:pPr lvl="3" indent="0">
              <a:buNone/>
            </a:pPr>
            <a:endParaRPr lang="en-US" dirty="0"/>
          </a:p>
          <a:p>
            <a:pPr marL="891540" lvl="3" indent="-342900"/>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848316DD-859C-4F52-A60B-EBC4D7AF9B27}"/>
              </a:ext>
            </a:extLst>
          </p:cNvPr>
          <p:cNvSpPr>
            <a:spLocks noGrp="1"/>
          </p:cNvSpPr>
          <p:nvPr>
            <p:ph type="sldNum" sz="quarter" idx="12"/>
          </p:nvPr>
        </p:nvSpPr>
        <p:spPr/>
        <p:txBody>
          <a:bodyPr/>
          <a:lstStyle/>
          <a:p>
            <a:fld id="{DFDF98CC-160E-494C-8C3C-8CDC5FA257DE}" type="slidenum">
              <a:rPr lang="en-US" smtClean="0"/>
              <a:t>7</a:t>
            </a:fld>
            <a:endParaRPr lang="en-US"/>
          </a:p>
        </p:txBody>
      </p:sp>
    </p:spTree>
    <p:extLst>
      <p:ext uri="{BB962C8B-B14F-4D97-AF65-F5344CB8AC3E}">
        <p14:creationId xmlns:p14="http://schemas.microsoft.com/office/powerpoint/2010/main" val="559357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227ADD11-55CE-4B54-8BA8-04E595FA3D31}"/>
              </a:ext>
            </a:extLst>
          </p:cNvPr>
          <p:cNvSpPr>
            <a:spLocks noGrp="1"/>
          </p:cNvSpPr>
          <p:nvPr>
            <p:ph type="title"/>
          </p:nvPr>
        </p:nvSpPr>
        <p:spPr>
          <a:xfrm>
            <a:off x="413238" y="626717"/>
            <a:ext cx="5111262" cy="744884"/>
          </a:xfrm>
        </p:spPr>
        <p:txBody>
          <a:bodyPr>
            <a:noAutofit/>
          </a:bodyPr>
          <a:lstStyle/>
          <a:p>
            <a:r>
              <a:rPr lang="en-US" sz="3200" dirty="0"/>
              <a:t>Training Experience cont.</a:t>
            </a:r>
          </a:p>
        </p:txBody>
      </p:sp>
      <p:sp>
        <p:nvSpPr>
          <p:cNvPr id="4" name="Content Placeholder 2">
            <a:extLst>
              <a:ext uri="{FF2B5EF4-FFF2-40B4-BE49-F238E27FC236}">
                <a16:creationId xmlns:a16="http://schemas.microsoft.com/office/drawing/2014/main" id="{AF300238-22CA-4420-BE5F-2D92D164CE64}"/>
              </a:ext>
            </a:extLst>
          </p:cNvPr>
          <p:cNvSpPr>
            <a:spLocks noGrp="1"/>
          </p:cNvSpPr>
          <p:nvPr>
            <p:ph idx="1"/>
          </p:nvPr>
        </p:nvSpPr>
        <p:spPr>
          <a:xfrm>
            <a:off x="460944" y="1327760"/>
            <a:ext cx="11270112" cy="5530239"/>
          </a:xfrm>
        </p:spPr>
        <p:txBody>
          <a:bodyPr>
            <a:normAutofit/>
          </a:bodyPr>
          <a:lstStyle/>
          <a:p>
            <a:pPr marL="617220" lvl="1" indent="-342900">
              <a:buFont typeface="Wingdings" panose="05000000000000000000" pitchFamily="2" charset="2"/>
              <a:buChar char="q"/>
            </a:pPr>
            <a:r>
              <a:rPr lang="en-US" dirty="0"/>
              <a:t>Quality assurance practices and standards</a:t>
            </a:r>
          </a:p>
          <a:p>
            <a:pPr marL="891540" lvl="3" indent="-342900"/>
            <a:r>
              <a:rPr lang="en-US" dirty="0"/>
              <a:t>Code reviews</a:t>
            </a:r>
          </a:p>
          <a:p>
            <a:pPr marL="891540" lvl="3" indent="-342900"/>
            <a:r>
              <a:rPr lang="en-US" dirty="0"/>
              <a:t>Scrum practice</a:t>
            </a:r>
          </a:p>
          <a:p>
            <a:pPr marL="891540" lvl="3" indent="-342900"/>
            <a:r>
              <a:rPr lang="en-US" dirty="0"/>
              <a:t>Design and testing</a:t>
            </a:r>
          </a:p>
          <a:p>
            <a:pPr marL="891540" lvl="3" indent="-342900"/>
            <a:r>
              <a:rPr lang="en-US" dirty="0"/>
              <a:t>Performance optimizations</a:t>
            </a:r>
          </a:p>
          <a:p>
            <a:pPr marL="891540" lvl="3" indent="-342900"/>
            <a:r>
              <a:rPr lang="en-US" dirty="0"/>
              <a:t>Knowledge transferring sessions</a:t>
            </a:r>
          </a:p>
          <a:p>
            <a:pPr lvl="3" indent="0">
              <a:buNone/>
            </a:pPr>
            <a:endParaRPr lang="en-US" dirty="0"/>
          </a:p>
          <a:p>
            <a:pPr marL="834390" lvl="3" indent="-285750"/>
            <a:endParaRPr lang="en-US" dirty="0"/>
          </a:p>
          <a:p>
            <a:pPr marL="834390" lvl="3" indent="-285750"/>
            <a:endParaRPr lang="en-US" dirty="0"/>
          </a:p>
          <a:p>
            <a:pPr lvl="3" indent="0">
              <a:buNone/>
            </a:pPr>
            <a:endParaRPr lang="en-US" dirty="0"/>
          </a:p>
          <a:p>
            <a:pPr marL="891540" lvl="3" indent="-342900"/>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791B7C67-0E71-44A5-9FF4-AE844C29D9D0}"/>
              </a:ext>
            </a:extLst>
          </p:cNvPr>
          <p:cNvSpPr>
            <a:spLocks noGrp="1"/>
          </p:cNvSpPr>
          <p:nvPr>
            <p:ph type="sldNum" sz="quarter" idx="12"/>
          </p:nvPr>
        </p:nvSpPr>
        <p:spPr/>
        <p:txBody>
          <a:bodyPr/>
          <a:lstStyle/>
          <a:p>
            <a:fld id="{DFDF98CC-160E-494C-8C3C-8CDC5FA257DE}" type="slidenum">
              <a:rPr lang="en-US" smtClean="0"/>
              <a:t>8</a:t>
            </a:fld>
            <a:endParaRPr lang="en-US"/>
          </a:p>
        </p:txBody>
      </p:sp>
    </p:spTree>
    <p:extLst>
      <p:ext uri="{BB962C8B-B14F-4D97-AF65-F5344CB8AC3E}">
        <p14:creationId xmlns:p14="http://schemas.microsoft.com/office/powerpoint/2010/main" val="2490396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227ADD11-55CE-4B54-8BA8-04E595FA3D31}"/>
              </a:ext>
            </a:extLst>
          </p:cNvPr>
          <p:cNvSpPr>
            <a:spLocks noGrp="1"/>
          </p:cNvSpPr>
          <p:nvPr>
            <p:ph type="title"/>
          </p:nvPr>
        </p:nvSpPr>
        <p:spPr>
          <a:xfrm>
            <a:off x="413238" y="626717"/>
            <a:ext cx="8959362" cy="744884"/>
          </a:xfrm>
        </p:spPr>
        <p:txBody>
          <a:bodyPr>
            <a:noAutofit/>
          </a:bodyPr>
          <a:lstStyle/>
          <a:p>
            <a:r>
              <a:rPr lang="en-US" sz="3200" dirty="0"/>
              <a:t>Summary of Learnings and Feedback</a:t>
            </a:r>
          </a:p>
        </p:txBody>
      </p:sp>
      <p:sp>
        <p:nvSpPr>
          <p:cNvPr id="4" name="Content Placeholder 2">
            <a:extLst>
              <a:ext uri="{FF2B5EF4-FFF2-40B4-BE49-F238E27FC236}">
                <a16:creationId xmlns:a16="http://schemas.microsoft.com/office/drawing/2014/main" id="{AF300238-22CA-4420-BE5F-2D92D164CE64}"/>
              </a:ext>
            </a:extLst>
          </p:cNvPr>
          <p:cNvSpPr>
            <a:spLocks noGrp="1"/>
          </p:cNvSpPr>
          <p:nvPr>
            <p:ph idx="1"/>
          </p:nvPr>
        </p:nvSpPr>
        <p:spPr>
          <a:xfrm>
            <a:off x="460944" y="1327760"/>
            <a:ext cx="11270112" cy="5530239"/>
          </a:xfrm>
        </p:spPr>
        <p:txBody>
          <a:bodyPr>
            <a:normAutofit/>
          </a:bodyPr>
          <a:lstStyle/>
          <a:p>
            <a:pPr marL="617220" lvl="1" indent="-342900">
              <a:buFont typeface="Wingdings" panose="05000000000000000000" pitchFamily="2" charset="2"/>
              <a:buChar char="q"/>
            </a:pPr>
            <a:r>
              <a:rPr lang="en-US" dirty="0"/>
              <a:t>Different functionalities of different divisions of LSEG and how they cooperatively provide services to customers</a:t>
            </a:r>
          </a:p>
          <a:p>
            <a:pPr marL="617220" lvl="1" indent="-342900">
              <a:buFont typeface="Wingdings" panose="05000000000000000000" pitchFamily="2" charset="2"/>
              <a:buChar char="q"/>
            </a:pPr>
            <a:r>
              <a:rPr lang="en-US" dirty="0"/>
              <a:t>Experience on Agile practices</a:t>
            </a:r>
          </a:p>
          <a:p>
            <a:pPr marL="617220" lvl="1" indent="-342900">
              <a:buFont typeface="Wingdings" panose="05000000000000000000" pitchFamily="2" charset="2"/>
              <a:buChar char="q"/>
            </a:pPr>
            <a:r>
              <a:rPr lang="en-US" dirty="0"/>
              <a:t>How the knowledge transferring happen inside the team</a:t>
            </a:r>
          </a:p>
          <a:p>
            <a:pPr marL="617220" lvl="2" indent="-342900">
              <a:buFont typeface="Wingdings" panose="05000000000000000000" pitchFamily="2" charset="2"/>
              <a:buChar char="q"/>
            </a:pPr>
            <a:r>
              <a:rPr lang="en-US" dirty="0"/>
              <a:t>Organizational policies, Data protection, Competition law compliances</a:t>
            </a:r>
          </a:p>
          <a:p>
            <a:pPr marL="617220" lvl="2" indent="-342900">
              <a:buFont typeface="Wingdings" panose="05000000000000000000" pitchFamily="2" charset="2"/>
              <a:buChar char="q"/>
            </a:pPr>
            <a:endParaRPr lang="en-US" dirty="0"/>
          </a:p>
          <a:p>
            <a:pPr marL="617220" lvl="2" indent="-342900">
              <a:buFont typeface="Wingdings" panose="05000000000000000000" pitchFamily="2" charset="2"/>
              <a:buChar char="q"/>
            </a:pPr>
            <a:r>
              <a:rPr lang="en-US" dirty="0"/>
              <a:t>OpenCL synchronization mechanisms such as event handling, barriers, call-back functions.</a:t>
            </a:r>
          </a:p>
          <a:p>
            <a:pPr marL="617220" lvl="2" indent="-342900">
              <a:buFont typeface="Wingdings" panose="05000000000000000000" pitchFamily="2" charset="2"/>
              <a:buChar char="q"/>
            </a:pPr>
            <a:r>
              <a:rPr lang="en-US" dirty="0"/>
              <a:t>Parallelism on NVIDIA GPUs</a:t>
            </a:r>
          </a:p>
          <a:p>
            <a:pPr marL="617220" lvl="2" indent="-342900">
              <a:buFont typeface="Wingdings" panose="05000000000000000000" pitchFamily="2" charset="2"/>
              <a:buChar char="q"/>
            </a:pPr>
            <a:r>
              <a:rPr lang="en-US" dirty="0" err="1"/>
              <a:t>SnuCL</a:t>
            </a:r>
            <a:r>
              <a:rPr lang="en-US" dirty="0"/>
              <a:t>, </a:t>
            </a:r>
            <a:r>
              <a:rPr lang="en-US" dirty="0" err="1"/>
              <a:t>EngineCL</a:t>
            </a:r>
            <a:r>
              <a:rPr lang="en-US" dirty="0"/>
              <a:t> frameworks</a:t>
            </a:r>
          </a:p>
          <a:p>
            <a:pPr marL="617220" lvl="2" indent="-342900">
              <a:buFont typeface="Wingdings" panose="05000000000000000000" pitchFamily="2" charset="2"/>
              <a:buChar char="q"/>
            </a:pPr>
            <a:r>
              <a:rPr lang="en-US" dirty="0"/>
              <a:t>C++ object-oriented programming</a:t>
            </a:r>
          </a:p>
          <a:p>
            <a:pPr marL="617220" lvl="2" indent="-342900">
              <a:buFont typeface="Wingdings" panose="05000000000000000000" pitchFamily="2" charset="2"/>
              <a:buChar char="q"/>
            </a:pPr>
            <a:endParaRPr lang="en-US" dirty="0"/>
          </a:p>
          <a:p>
            <a:pPr marL="617220" lvl="2" indent="-342900">
              <a:buFont typeface="Wingdings" panose="05000000000000000000" pitchFamily="2" charset="2"/>
              <a:buChar char="q"/>
            </a:pPr>
            <a:r>
              <a:rPr lang="en-US" dirty="0"/>
              <a:t>Trained to explore</a:t>
            </a:r>
          </a:p>
          <a:p>
            <a:pPr marL="617220" lvl="2" indent="-342900">
              <a:buFont typeface="Wingdings" panose="05000000000000000000" pitchFamily="2" charset="2"/>
              <a:buChar char="q"/>
            </a:pPr>
            <a:r>
              <a:rPr lang="en-US" dirty="0"/>
              <a:t>Updates with the latest technologies </a:t>
            </a:r>
          </a:p>
          <a:p>
            <a:pPr marL="617220" lvl="2" indent="-342900">
              <a:buFont typeface="Wingdings" panose="05000000000000000000" pitchFamily="2" charset="2"/>
              <a:buChar char="q"/>
            </a:pPr>
            <a:r>
              <a:rPr lang="en-US" dirty="0"/>
              <a:t>Guidance and Freedom</a:t>
            </a:r>
          </a:p>
          <a:p>
            <a:pPr marL="834390" lvl="3" indent="-285750"/>
            <a:endParaRPr lang="en-US" dirty="0"/>
          </a:p>
          <a:p>
            <a:pPr lvl="3" indent="0">
              <a:buNone/>
            </a:pPr>
            <a:endParaRPr lang="en-US" dirty="0"/>
          </a:p>
          <a:p>
            <a:pPr marL="891540" lvl="3" indent="-342900"/>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058ECC2D-4129-4683-9FF5-0744F9FFD5B3}"/>
              </a:ext>
            </a:extLst>
          </p:cNvPr>
          <p:cNvSpPr>
            <a:spLocks noGrp="1"/>
          </p:cNvSpPr>
          <p:nvPr>
            <p:ph type="sldNum" sz="quarter" idx="12"/>
          </p:nvPr>
        </p:nvSpPr>
        <p:spPr/>
        <p:txBody>
          <a:bodyPr/>
          <a:lstStyle/>
          <a:p>
            <a:fld id="{DFDF98CC-160E-494C-8C3C-8CDC5FA257DE}" type="slidenum">
              <a:rPr lang="en-US" smtClean="0"/>
              <a:t>9</a:t>
            </a:fld>
            <a:endParaRPr lang="en-US"/>
          </a:p>
        </p:txBody>
      </p:sp>
    </p:spTree>
    <p:extLst>
      <p:ext uri="{BB962C8B-B14F-4D97-AF65-F5344CB8AC3E}">
        <p14:creationId xmlns:p14="http://schemas.microsoft.com/office/powerpoint/2010/main" val="1889345706"/>
      </p:ext>
    </p:extLst>
  </p:cSld>
  <p:clrMapOvr>
    <a:masterClrMapping/>
  </p:clrMapOvr>
</p:sld>
</file>

<file path=ppt/theme/theme1.xml><?xml version="1.0" encoding="utf-8"?>
<a:theme xmlns:a="http://schemas.openxmlformats.org/drawingml/2006/main" name="GestaltVTI">
  <a:themeElements>
    <a:clrScheme name="AnalogousFromDarkSeedLeftStep">
      <a:dk1>
        <a:srgbClr val="000000"/>
      </a:dk1>
      <a:lt1>
        <a:srgbClr val="FFFFFF"/>
      </a:lt1>
      <a:dk2>
        <a:srgbClr val="1A1E2F"/>
      </a:dk2>
      <a:lt2>
        <a:srgbClr val="F0F3F1"/>
      </a:lt2>
      <a:accent1>
        <a:srgbClr val="E729B9"/>
      </a:accent1>
      <a:accent2>
        <a:srgbClr val="B417D5"/>
      </a:accent2>
      <a:accent3>
        <a:srgbClr val="7729E7"/>
      </a:accent3>
      <a:accent4>
        <a:srgbClr val="3031D9"/>
      </a:accent4>
      <a:accent5>
        <a:srgbClr val="2979E7"/>
      </a:accent5>
      <a:accent6>
        <a:srgbClr val="17B7D5"/>
      </a:accent6>
      <a:hlink>
        <a:srgbClr val="3F60BF"/>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1057</TotalTime>
  <Words>1727</Words>
  <Application>Microsoft Office PowerPoint</Application>
  <PresentationFormat>Widescreen</PresentationFormat>
  <Paragraphs>319</Paragraphs>
  <Slides>21</Slides>
  <Notes>15</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Bierstadt</vt:lpstr>
      <vt:lpstr>Calibri</vt:lpstr>
      <vt:lpstr>Wingdings</vt:lpstr>
      <vt:lpstr>GestaltVTI</vt:lpstr>
      <vt:lpstr>Mid Training Presentation</vt:lpstr>
      <vt:lpstr>Millennium IT Software (Pvt) Ltd (MIT)</vt:lpstr>
      <vt:lpstr>PowerPoint Presentation</vt:lpstr>
      <vt:lpstr>Executive Committee (ExCo)</vt:lpstr>
      <vt:lpstr>HWAC Management</vt:lpstr>
      <vt:lpstr>Training Program of MIT</vt:lpstr>
      <vt:lpstr>Training Experience</vt:lpstr>
      <vt:lpstr>Training Experience cont.</vt:lpstr>
      <vt:lpstr>Summary of Learnings and Feedback</vt:lpstr>
      <vt:lpstr>Q &amp; A</vt:lpstr>
      <vt:lpstr>Introduction to Internship Project</vt:lpstr>
      <vt:lpstr>Design</vt:lpstr>
      <vt:lpstr>Flowchart</vt:lpstr>
      <vt:lpstr>Class Diagram</vt:lpstr>
      <vt:lpstr>GPU Memory Allocation</vt:lpstr>
      <vt:lpstr>Sequence Diagram</vt:lpstr>
      <vt:lpstr>GPU Kernel</vt:lpstr>
      <vt:lpstr>FPGA Kernel</vt:lpstr>
      <vt:lpstr>Problems Encountered</vt:lpstr>
      <vt:lpstr>PowerPoint Presentation</vt:lpstr>
      <vt:lpstr>Local Leadership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 Training Presentation</dc:title>
  <dc:creator>Pubudu Premathilaka</dc:creator>
  <cp:lastModifiedBy>Pubudu Premathilaka</cp:lastModifiedBy>
  <cp:revision>46</cp:revision>
  <dcterms:created xsi:type="dcterms:W3CDTF">2021-06-09T17:29:46Z</dcterms:created>
  <dcterms:modified xsi:type="dcterms:W3CDTF">2021-08-25T08:18:38Z</dcterms:modified>
</cp:coreProperties>
</file>