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9" r:id="rId6"/>
    <p:sldId id="282" r:id="rId7"/>
    <p:sldId id="272" r:id="rId8"/>
    <p:sldId id="285" r:id="rId9"/>
    <p:sldId id="276" r:id="rId10"/>
    <p:sldId id="291" r:id="rId11"/>
    <p:sldId id="287" r:id="rId12"/>
    <p:sldId id="278" r:id="rId13"/>
    <p:sldId id="290" r:id="rId14"/>
    <p:sldId id="286" r:id="rId15"/>
    <p:sldId id="281" r:id="rId16"/>
    <p:sldId id="288" r:id="rId17"/>
    <p:sldId id="289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31B71-B53C-460E-9463-4CE036C63AB3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205C01-9D4C-4A28-8746-D29DF781F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Objective</a:t>
          </a:r>
        </a:p>
      </dgm:t>
    </dgm:pt>
    <dgm:pt modelId="{932EDB2A-41A5-4A0A-866A-7D0217FFD1E3}" type="parTrans" cxnId="{8BC946FA-CF01-40E1-85ED-541839FEECC8}">
      <dgm:prSet/>
      <dgm:spPr/>
      <dgm:t>
        <a:bodyPr/>
        <a:lstStyle/>
        <a:p>
          <a:endParaRPr lang="en-US"/>
        </a:p>
      </dgm:t>
    </dgm:pt>
    <dgm:pt modelId="{7D6ABD57-BD6C-4A25-8281-4A2EF5556275}" type="sibTrans" cxnId="{8BC946FA-CF01-40E1-85ED-541839FEECC8}">
      <dgm:prSet/>
      <dgm:spPr/>
      <dgm:t>
        <a:bodyPr/>
        <a:lstStyle/>
        <a:p>
          <a:endParaRPr lang="en-US"/>
        </a:p>
      </dgm:t>
    </dgm:pt>
    <dgm:pt modelId="{513FF740-6BCF-4173-A4E4-EBB9EC426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Introduction</a:t>
          </a:r>
        </a:p>
      </dgm:t>
    </dgm:pt>
    <dgm:pt modelId="{1B2545DB-DD5D-48ED-9B26-CD10F5D19064}" type="parTrans" cxnId="{58F3C6CC-2B41-462C-9B09-5A774BAFF397}">
      <dgm:prSet/>
      <dgm:spPr/>
      <dgm:t>
        <a:bodyPr/>
        <a:lstStyle/>
        <a:p>
          <a:endParaRPr lang="en-US"/>
        </a:p>
      </dgm:t>
    </dgm:pt>
    <dgm:pt modelId="{C1542BC8-862E-422A-AFCB-B56A56CD2B92}" type="sibTrans" cxnId="{58F3C6CC-2B41-462C-9B09-5A774BAFF397}">
      <dgm:prSet/>
      <dgm:spPr/>
      <dgm:t>
        <a:bodyPr/>
        <a:lstStyle/>
        <a:p>
          <a:endParaRPr lang="en-US"/>
        </a:p>
      </dgm:t>
    </dgm:pt>
    <dgm:pt modelId="{10325A3F-E6B0-43D1-8A4F-26ED39F91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Business Problems</a:t>
          </a:r>
        </a:p>
      </dgm:t>
    </dgm:pt>
    <dgm:pt modelId="{0905FC89-CA1D-4DF8-A8FD-349A904EE76E}" type="parTrans" cxnId="{0CC5D6BD-F301-48D3-9356-E77A1302DFAA}">
      <dgm:prSet/>
      <dgm:spPr/>
      <dgm:t>
        <a:bodyPr/>
        <a:lstStyle/>
        <a:p>
          <a:endParaRPr lang="en-US"/>
        </a:p>
      </dgm:t>
    </dgm:pt>
    <dgm:pt modelId="{17B7C679-1376-4A42-820A-4D5074B4A665}" type="sibTrans" cxnId="{0CC5D6BD-F301-48D3-9356-E77A1302DFAA}">
      <dgm:prSet/>
      <dgm:spPr/>
      <dgm:t>
        <a:bodyPr/>
        <a:lstStyle/>
        <a:p>
          <a:endParaRPr lang="en-US"/>
        </a:p>
      </dgm:t>
    </dgm:pt>
    <dgm:pt modelId="{A6EFB97A-EE74-4050-BF4B-088F6C8AD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Analysis </a:t>
          </a:r>
        </a:p>
      </dgm:t>
    </dgm:pt>
    <dgm:pt modelId="{D15796D1-C7D1-45D8-AFD2-C7902545F3A1}" type="parTrans" cxnId="{33CCEDBF-E163-4CFC-B5DF-6522507F8502}">
      <dgm:prSet/>
      <dgm:spPr/>
      <dgm:t>
        <a:bodyPr/>
        <a:lstStyle/>
        <a:p>
          <a:endParaRPr lang="en-US"/>
        </a:p>
      </dgm:t>
    </dgm:pt>
    <dgm:pt modelId="{1D1B45B2-FC34-4E06-BFBF-0153852E4BCE}" type="sibTrans" cxnId="{33CCEDBF-E163-4CFC-B5DF-6522507F8502}">
      <dgm:prSet/>
      <dgm:spPr/>
      <dgm:t>
        <a:bodyPr/>
        <a:lstStyle/>
        <a:p>
          <a:endParaRPr lang="en-US"/>
        </a:p>
      </dgm:t>
    </dgm:pt>
    <dgm:pt modelId="{8F8711F1-6D6C-425A-8E9C-0FE752FCC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Conclusion</a:t>
          </a:r>
        </a:p>
      </dgm:t>
    </dgm:pt>
    <dgm:pt modelId="{F524C6A6-0032-43FC-B424-C4211FED4D8A}" type="parTrans" cxnId="{9803CC69-1C0B-4401-8A80-104CA6556DD4}">
      <dgm:prSet/>
      <dgm:spPr/>
      <dgm:t>
        <a:bodyPr/>
        <a:lstStyle/>
        <a:p>
          <a:endParaRPr lang="en-US"/>
        </a:p>
      </dgm:t>
    </dgm:pt>
    <dgm:pt modelId="{C98715FA-31AB-4B9D-B4BD-846B349D55AB}" type="sibTrans" cxnId="{9803CC69-1C0B-4401-8A80-104CA6556DD4}">
      <dgm:prSet/>
      <dgm:spPr/>
      <dgm:t>
        <a:bodyPr/>
        <a:lstStyle/>
        <a:p>
          <a:endParaRPr lang="en-US"/>
        </a:p>
      </dgm:t>
    </dgm:pt>
    <dgm:pt modelId="{401C7A82-0C71-4A99-B3F2-3F2D16D066C6}" type="pres">
      <dgm:prSet presAssocID="{7A531B71-B53C-460E-9463-4CE036C63AB3}" presName="root" presStyleCnt="0">
        <dgm:presLayoutVars>
          <dgm:dir/>
          <dgm:resizeHandles val="exact"/>
        </dgm:presLayoutVars>
      </dgm:prSet>
      <dgm:spPr/>
    </dgm:pt>
    <dgm:pt modelId="{6C17E315-6B4D-4CA6-B223-189124B9331D}" type="pres">
      <dgm:prSet presAssocID="{78205C01-9D4C-4A28-8746-D29DF781F450}" presName="compNode" presStyleCnt="0"/>
      <dgm:spPr/>
    </dgm:pt>
    <dgm:pt modelId="{205B344C-460F-4B9F-897C-DA84A13FB20F}" type="pres">
      <dgm:prSet presAssocID="{78205C01-9D4C-4A28-8746-D29DF781F4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AEDF74B-ADDF-4B2E-916E-017A78AA6C8C}" type="pres">
      <dgm:prSet presAssocID="{78205C01-9D4C-4A28-8746-D29DF781F450}" presName="spaceRect" presStyleCnt="0"/>
      <dgm:spPr/>
    </dgm:pt>
    <dgm:pt modelId="{F5999B4E-C30F-4E79-82E7-1374DC992F77}" type="pres">
      <dgm:prSet presAssocID="{78205C01-9D4C-4A28-8746-D29DF781F450}" presName="textRect" presStyleLbl="revTx" presStyleIdx="0" presStyleCnt="5">
        <dgm:presLayoutVars>
          <dgm:chMax val="1"/>
          <dgm:chPref val="1"/>
        </dgm:presLayoutVars>
      </dgm:prSet>
      <dgm:spPr/>
    </dgm:pt>
    <dgm:pt modelId="{4E90249A-F0CC-483B-BEA8-4BC8A692FC0E}" type="pres">
      <dgm:prSet presAssocID="{7D6ABD57-BD6C-4A25-8281-4A2EF5556275}" presName="sibTrans" presStyleCnt="0"/>
      <dgm:spPr/>
    </dgm:pt>
    <dgm:pt modelId="{2A325EF5-5D91-4AA0-A562-0FA5B6B8F049}" type="pres">
      <dgm:prSet presAssocID="{513FF740-6BCF-4173-A4E4-EBB9EC426796}" presName="compNode" presStyleCnt="0"/>
      <dgm:spPr/>
    </dgm:pt>
    <dgm:pt modelId="{1BA8E9AC-E295-45D3-AAE6-B80DD725C210}" type="pres">
      <dgm:prSet presAssocID="{513FF740-6BCF-4173-A4E4-EBB9EC4267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03D2516-23B3-4C0A-89C9-646BFABEF71C}" type="pres">
      <dgm:prSet presAssocID="{513FF740-6BCF-4173-A4E4-EBB9EC426796}" presName="spaceRect" presStyleCnt="0"/>
      <dgm:spPr/>
    </dgm:pt>
    <dgm:pt modelId="{F5C6D708-FEBA-4302-BB6F-F3F7311BABCB}" type="pres">
      <dgm:prSet presAssocID="{513FF740-6BCF-4173-A4E4-EBB9EC426796}" presName="textRect" presStyleLbl="revTx" presStyleIdx="1" presStyleCnt="5">
        <dgm:presLayoutVars>
          <dgm:chMax val="1"/>
          <dgm:chPref val="1"/>
        </dgm:presLayoutVars>
      </dgm:prSet>
      <dgm:spPr/>
    </dgm:pt>
    <dgm:pt modelId="{BB588AEE-EF93-4559-A937-0EEAE5E1FA29}" type="pres">
      <dgm:prSet presAssocID="{C1542BC8-862E-422A-AFCB-B56A56CD2B92}" presName="sibTrans" presStyleCnt="0"/>
      <dgm:spPr/>
    </dgm:pt>
    <dgm:pt modelId="{F752E87F-2F90-4483-8A05-64B4F42595E3}" type="pres">
      <dgm:prSet presAssocID="{10325A3F-E6B0-43D1-8A4F-26ED39F91EE8}" presName="compNode" presStyleCnt="0"/>
      <dgm:spPr/>
    </dgm:pt>
    <dgm:pt modelId="{D43916DB-915E-43B8-A4ED-CB7310629A41}" type="pres">
      <dgm:prSet presAssocID="{10325A3F-E6B0-43D1-8A4F-26ED39F91E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84722F8-4CE8-49AB-9890-ED7D6AA9E4C7}" type="pres">
      <dgm:prSet presAssocID="{10325A3F-E6B0-43D1-8A4F-26ED39F91EE8}" presName="spaceRect" presStyleCnt="0"/>
      <dgm:spPr/>
    </dgm:pt>
    <dgm:pt modelId="{7928F49A-BAA1-462B-8618-9E0CF2F599BD}" type="pres">
      <dgm:prSet presAssocID="{10325A3F-E6B0-43D1-8A4F-26ED39F91EE8}" presName="textRect" presStyleLbl="revTx" presStyleIdx="2" presStyleCnt="5">
        <dgm:presLayoutVars>
          <dgm:chMax val="1"/>
          <dgm:chPref val="1"/>
        </dgm:presLayoutVars>
      </dgm:prSet>
      <dgm:spPr/>
    </dgm:pt>
    <dgm:pt modelId="{F1A63B56-8972-4B4B-8945-1EA8C1CE8FB5}" type="pres">
      <dgm:prSet presAssocID="{17B7C679-1376-4A42-820A-4D5074B4A665}" presName="sibTrans" presStyleCnt="0"/>
      <dgm:spPr/>
    </dgm:pt>
    <dgm:pt modelId="{9680B9B6-4276-4CCE-B743-992219F671C3}" type="pres">
      <dgm:prSet presAssocID="{A6EFB97A-EE74-4050-BF4B-088F6C8AD276}" presName="compNode" presStyleCnt="0"/>
      <dgm:spPr/>
    </dgm:pt>
    <dgm:pt modelId="{EFD4EF88-906B-4949-8B65-1B5DF20124CF}" type="pres">
      <dgm:prSet presAssocID="{A6EFB97A-EE74-4050-BF4B-088F6C8AD2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62DF0B-FF23-495C-84F4-88571EDD9B5A}" type="pres">
      <dgm:prSet presAssocID="{A6EFB97A-EE74-4050-BF4B-088F6C8AD276}" presName="spaceRect" presStyleCnt="0"/>
      <dgm:spPr/>
    </dgm:pt>
    <dgm:pt modelId="{4983D2D0-C780-4D25-9399-E86F0847DF79}" type="pres">
      <dgm:prSet presAssocID="{A6EFB97A-EE74-4050-BF4B-088F6C8AD276}" presName="textRect" presStyleLbl="revTx" presStyleIdx="3" presStyleCnt="5">
        <dgm:presLayoutVars>
          <dgm:chMax val="1"/>
          <dgm:chPref val="1"/>
        </dgm:presLayoutVars>
      </dgm:prSet>
      <dgm:spPr/>
    </dgm:pt>
    <dgm:pt modelId="{C1205979-1161-4951-8325-C814E4BF1585}" type="pres">
      <dgm:prSet presAssocID="{1D1B45B2-FC34-4E06-BFBF-0153852E4BCE}" presName="sibTrans" presStyleCnt="0"/>
      <dgm:spPr/>
    </dgm:pt>
    <dgm:pt modelId="{59773B54-F683-4B27-8268-9A7616E5B580}" type="pres">
      <dgm:prSet presAssocID="{8F8711F1-6D6C-425A-8E9C-0FE752FCC6FE}" presName="compNode" presStyleCnt="0"/>
      <dgm:spPr/>
    </dgm:pt>
    <dgm:pt modelId="{5930E895-5D3E-470C-AF00-A237D9D02406}" type="pres">
      <dgm:prSet presAssocID="{8F8711F1-6D6C-425A-8E9C-0FE752FCC6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AC8A56-ACEA-4FA2-9522-EDA2B65C876F}" type="pres">
      <dgm:prSet presAssocID="{8F8711F1-6D6C-425A-8E9C-0FE752FCC6FE}" presName="spaceRect" presStyleCnt="0"/>
      <dgm:spPr/>
    </dgm:pt>
    <dgm:pt modelId="{BF3C4DAE-3295-40A8-9A7A-8EC2F1D60BEF}" type="pres">
      <dgm:prSet presAssocID="{8F8711F1-6D6C-425A-8E9C-0FE752FCC6F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6BDFD2E-F53A-40C7-9FC2-2E452A3127D7}" type="presOf" srcId="{A6EFB97A-EE74-4050-BF4B-088F6C8AD276}" destId="{4983D2D0-C780-4D25-9399-E86F0847DF79}" srcOrd="0" destOrd="0" presId="urn:microsoft.com/office/officeart/2018/2/layout/IconLabelList"/>
    <dgm:cxn modelId="{2FE37D3F-442E-4FD6-9499-0583A0925E78}" type="presOf" srcId="{10325A3F-E6B0-43D1-8A4F-26ED39F91EE8}" destId="{7928F49A-BAA1-462B-8618-9E0CF2F599BD}" srcOrd="0" destOrd="0" presId="urn:microsoft.com/office/officeart/2018/2/layout/IconLabelList"/>
    <dgm:cxn modelId="{9803CC69-1C0B-4401-8A80-104CA6556DD4}" srcId="{7A531B71-B53C-460E-9463-4CE036C63AB3}" destId="{8F8711F1-6D6C-425A-8E9C-0FE752FCC6FE}" srcOrd="4" destOrd="0" parTransId="{F524C6A6-0032-43FC-B424-C4211FED4D8A}" sibTransId="{C98715FA-31AB-4B9D-B4BD-846B349D55AB}"/>
    <dgm:cxn modelId="{550B194E-48C3-4CEF-8C9D-ACA639FD479E}" type="presOf" srcId="{7A531B71-B53C-460E-9463-4CE036C63AB3}" destId="{401C7A82-0C71-4A99-B3F2-3F2D16D066C6}" srcOrd="0" destOrd="0" presId="urn:microsoft.com/office/officeart/2018/2/layout/IconLabelList"/>
    <dgm:cxn modelId="{009A2C7F-7D44-4892-92C0-9A18CDEC3B3C}" type="presOf" srcId="{513FF740-6BCF-4173-A4E4-EBB9EC426796}" destId="{F5C6D708-FEBA-4302-BB6F-F3F7311BABCB}" srcOrd="0" destOrd="0" presId="urn:microsoft.com/office/officeart/2018/2/layout/IconLabelList"/>
    <dgm:cxn modelId="{912EA47F-7978-4DD8-8A1F-F52069497E45}" type="presOf" srcId="{78205C01-9D4C-4A28-8746-D29DF781F450}" destId="{F5999B4E-C30F-4E79-82E7-1374DC992F77}" srcOrd="0" destOrd="0" presId="urn:microsoft.com/office/officeart/2018/2/layout/IconLabelList"/>
    <dgm:cxn modelId="{D41D6AAA-78A2-4FA1-8270-E03AC8C5F885}" type="presOf" srcId="{8F8711F1-6D6C-425A-8E9C-0FE752FCC6FE}" destId="{BF3C4DAE-3295-40A8-9A7A-8EC2F1D60BEF}" srcOrd="0" destOrd="0" presId="urn:microsoft.com/office/officeart/2018/2/layout/IconLabelList"/>
    <dgm:cxn modelId="{0CC5D6BD-F301-48D3-9356-E77A1302DFAA}" srcId="{7A531B71-B53C-460E-9463-4CE036C63AB3}" destId="{10325A3F-E6B0-43D1-8A4F-26ED39F91EE8}" srcOrd="2" destOrd="0" parTransId="{0905FC89-CA1D-4DF8-A8FD-349A904EE76E}" sibTransId="{17B7C679-1376-4A42-820A-4D5074B4A665}"/>
    <dgm:cxn modelId="{33CCEDBF-E163-4CFC-B5DF-6522507F8502}" srcId="{7A531B71-B53C-460E-9463-4CE036C63AB3}" destId="{A6EFB97A-EE74-4050-BF4B-088F6C8AD276}" srcOrd="3" destOrd="0" parTransId="{D15796D1-C7D1-45D8-AFD2-C7902545F3A1}" sibTransId="{1D1B45B2-FC34-4E06-BFBF-0153852E4BCE}"/>
    <dgm:cxn modelId="{58F3C6CC-2B41-462C-9B09-5A774BAFF397}" srcId="{7A531B71-B53C-460E-9463-4CE036C63AB3}" destId="{513FF740-6BCF-4173-A4E4-EBB9EC426796}" srcOrd="1" destOrd="0" parTransId="{1B2545DB-DD5D-48ED-9B26-CD10F5D19064}" sibTransId="{C1542BC8-862E-422A-AFCB-B56A56CD2B92}"/>
    <dgm:cxn modelId="{8BC946FA-CF01-40E1-85ED-541839FEECC8}" srcId="{7A531B71-B53C-460E-9463-4CE036C63AB3}" destId="{78205C01-9D4C-4A28-8746-D29DF781F450}" srcOrd="0" destOrd="0" parTransId="{932EDB2A-41A5-4A0A-866A-7D0217FFD1E3}" sibTransId="{7D6ABD57-BD6C-4A25-8281-4A2EF5556275}"/>
    <dgm:cxn modelId="{AE188620-8885-40D6-9FB8-36418A00B93A}" type="presParOf" srcId="{401C7A82-0C71-4A99-B3F2-3F2D16D066C6}" destId="{6C17E315-6B4D-4CA6-B223-189124B9331D}" srcOrd="0" destOrd="0" presId="urn:microsoft.com/office/officeart/2018/2/layout/IconLabelList"/>
    <dgm:cxn modelId="{EFF9FCEC-45BB-49AA-A130-EB001BB13273}" type="presParOf" srcId="{6C17E315-6B4D-4CA6-B223-189124B9331D}" destId="{205B344C-460F-4B9F-897C-DA84A13FB20F}" srcOrd="0" destOrd="0" presId="urn:microsoft.com/office/officeart/2018/2/layout/IconLabelList"/>
    <dgm:cxn modelId="{264CE8D2-821D-4C98-ABFF-8A6A0D8DE6D0}" type="presParOf" srcId="{6C17E315-6B4D-4CA6-B223-189124B9331D}" destId="{DAEDF74B-ADDF-4B2E-916E-017A78AA6C8C}" srcOrd="1" destOrd="0" presId="urn:microsoft.com/office/officeart/2018/2/layout/IconLabelList"/>
    <dgm:cxn modelId="{813F48E9-6258-410D-A007-ECFD45F891AB}" type="presParOf" srcId="{6C17E315-6B4D-4CA6-B223-189124B9331D}" destId="{F5999B4E-C30F-4E79-82E7-1374DC992F77}" srcOrd="2" destOrd="0" presId="urn:microsoft.com/office/officeart/2018/2/layout/IconLabelList"/>
    <dgm:cxn modelId="{4F3C79D8-C08B-49A8-B63D-CC5344B89F5E}" type="presParOf" srcId="{401C7A82-0C71-4A99-B3F2-3F2D16D066C6}" destId="{4E90249A-F0CC-483B-BEA8-4BC8A692FC0E}" srcOrd="1" destOrd="0" presId="urn:microsoft.com/office/officeart/2018/2/layout/IconLabelList"/>
    <dgm:cxn modelId="{49C54362-6CAD-4205-861F-D47A0B42F26C}" type="presParOf" srcId="{401C7A82-0C71-4A99-B3F2-3F2D16D066C6}" destId="{2A325EF5-5D91-4AA0-A562-0FA5B6B8F049}" srcOrd="2" destOrd="0" presId="urn:microsoft.com/office/officeart/2018/2/layout/IconLabelList"/>
    <dgm:cxn modelId="{352B5D48-06BB-4391-B09B-ACFB73510DA1}" type="presParOf" srcId="{2A325EF5-5D91-4AA0-A562-0FA5B6B8F049}" destId="{1BA8E9AC-E295-45D3-AAE6-B80DD725C210}" srcOrd="0" destOrd="0" presId="urn:microsoft.com/office/officeart/2018/2/layout/IconLabelList"/>
    <dgm:cxn modelId="{317D5094-C2AF-4CE1-A70E-7E796FEEA818}" type="presParOf" srcId="{2A325EF5-5D91-4AA0-A562-0FA5B6B8F049}" destId="{103D2516-23B3-4C0A-89C9-646BFABEF71C}" srcOrd="1" destOrd="0" presId="urn:microsoft.com/office/officeart/2018/2/layout/IconLabelList"/>
    <dgm:cxn modelId="{8D145E03-AFB7-4A7D-B75D-D4CD971D5245}" type="presParOf" srcId="{2A325EF5-5D91-4AA0-A562-0FA5B6B8F049}" destId="{F5C6D708-FEBA-4302-BB6F-F3F7311BABCB}" srcOrd="2" destOrd="0" presId="urn:microsoft.com/office/officeart/2018/2/layout/IconLabelList"/>
    <dgm:cxn modelId="{6C5DB4D0-796A-4616-8EAE-80664923623A}" type="presParOf" srcId="{401C7A82-0C71-4A99-B3F2-3F2D16D066C6}" destId="{BB588AEE-EF93-4559-A937-0EEAE5E1FA29}" srcOrd="3" destOrd="0" presId="urn:microsoft.com/office/officeart/2018/2/layout/IconLabelList"/>
    <dgm:cxn modelId="{30F49671-20E4-4DA1-99B1-BB4EB3AFC35A}" type="presParOf" srcId="{401C7A82-0C71-4A99-B3F2-3F2D16D066C6}" destId="{F752E87F-2F90-4483-8A05-64B4F42595E3}" srcOrd="4" destOrd="0" presId="urn:microsoft.com/office/officeart/2018/2/layout/IconLabelList"/>
    <dgm:cxn modelId="{30A3EAD7-61BC-4144-8D3A-1600B750F097}" type="presParOf" srcId="{F752E87F-2F90-4483-8A05-64B4F42595E3}" destId="{D43916DB-915E-43B8-A4ED-CB7310629A41}" srcOrd="0" destOrd="0" presId="urn:microsoft.com/office/officeart/2018/2/layout/IconLabelList"/>
    <dgm:cxn modelId="{CFEBF6E1-7207-48B6-B939-310E9054450D}" type="presParOf" srcId="{F752E87F-2F90-4483-8A05-64B4F42595E3}" destId="{F84722F8-4CE8-49AB-9890-ED7D6AA9E4C7}" srcOrd="1" destOrd="0" presId="urn:microsoft.com/office/officeart/2018/2/layout/IconLabelList"/>
    <dgm:cxn modelId="{84720CA2-C5B3-45C6-9655-9BCFEEB49CAB}" type="presParOf" srcId="{F752E87F-2F90-4483-8A05-64B4F42595E3}" destId="{7928F49A-BAA1-462B-8618-9E0CF2F599BD}" srcOrd="2" destOrd="0" presId="urn:microsoft.com/office/officeart/2018/2/layout/IconLabelList"/>
    <dgm:cxn modelId="{EF89BA2C-CA46-46A5-983C-F4571D803CFE}" type="presParOf" srcId="{401C7A82-0C71-4A99-B3F2-3F2D16D066C6}" destId="{F1A63B56-8972-4B4B-8945-1EA8C1CE8FB5}" srcOrd="5" destOrd="0" presId="urn:microsoft.com/office/officeart/2018/2/layout/IconLabelList"/>
    <dgm:cxn modelId="{FEB83D01-5ACB-45ED-954D-460CAF60FEFE}" type="presParOf" srcId="{401C7A82-0C71-4A99-B3F2-3F2D16D066C6}" destId="{9680B9B6-4276-4CCE-B743-992219F671C3}" srcOrd="6" destOrd="0" presId="urn:microsoft.com/office/officeart/2018/2/layout/IconLabelList"/>
    <dgm:cxn modelId="{C098056C-CD35-4993-B36F-DB13FDA1EE21}" type="presParOf" srcId="{9680B9B6-4276-4CCE-B743-992219F671C3}" destId="{EFD4EF88-906B-4949-8B65-1B5DF20124CF}" srcOrd="0" destOrd="0" presId="urn:microsoft.com/office/officeart/2018/2/layout/IconLabelList"/>
    <dgm:cxn modelId="{FC02F58B-D690-4A43-AA12-32537B4859D4}" type="presParOf" srcId="{9680B9B6-4276-4CCE-B743-992219F671C3}" destId="{7062DF0B-FF23-495C-84F4-88571EDD9B5A}" srcOrd="1" destOrd="0" presId="urn:microsoft.com/office/officeart/2018/2/layout/IconLabelList"/>
    <dgm:cxn modelId="{601D4711-CF23-47CD-B3E4-E56505A28B44}" type="presParOf" srcId="{9680B9B6-4276-4CCE-B743-992219F671C3}" destId="{4983D2D0-C780-4D25-9399-E86F0847DF79}" srcOrd="2" destOrd="0" presId="urn:microsoft.com/office/officeart/2018/2/layout/IconLabelList"/>
    <dgm:cxn modelId="{F380E3F6-5561-4A4B-9EA0-FEF3FF466C43}" type="presParOf" srcId="{401C7A82-0C71-4A99-B3F2-3F2D16D066C6}" destId="{C1205979-1161-4951-8325-C814E4BF1585}" srcOrd="7" destOrd="0" presId="urn:microsoft.com/office/officeart/2018/2/layout/IconLabelList"/>
    <dgm:cxn modelId="{BF5C39ED-4E25-4204-9CC1-5621F3759041}" type="presParOf" srcId="{401C7A82-0C71-4A99-B3F2-3F2D16D066C6}" destId="{59773B54-F683-4B27-8268-9A7616E5B580}" srcOrd="8" destOrd="0" presId="urn:microsoft.com/office/officeart/2018/2/layout/IconLabelList"/>
    <dgm:cxn modelId="{BF26BD65-7DD4-4BA6-90A5-55C178649CE0}" type="presParOf" srcId="{59773B54-F683-4B27-8268-9A7616E5B580}" destId="{5930E895-5D3E-470C-AF00-A237D9D02406}" srcOrd="0" destOrd="0" presId="urn:microsoft.com/office/officeart/2018/2/layout/IconLabelList"/>
    <dgm:cxn modelId="{FC3F7D35-DCF6-42CA-8D35-1265BFF062B3}" type="presParOf" srcId="{59773B54-F683-4B27-8268-9A7616E5B580}" destId="{91AC8A56-ACEA-4FA2-9522-EDA2B65C876F}" srcOrd="1" destOrd="0" presId="urn:microsoft.com/office/officeart/2018/2/layout/IconLabelList"/>
    <dgm:cxn modelId="{A840684A-8108-423B-A819-674437051585}" type="presParOf" srcId="{59773B54-F683-4B27-8268-9A7616E5B580}" destId="{BF3C4DAE-3295-40A8-9A7A-8EC2F1D60B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B344C-460F-4B9F-897C-DA84A13FB20F}">
      <dsp:nvSpPr>
        <dsp:cNvPr id="0" name=""/>
        <dsp:cNvSpPr/>
      </dsp:nvSpPr>
      <dsp:spPr>
        <a:xfrm>
          <a:off x="62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99B4E-C30F-4E79-82E7-1374DC992F77}">
      <dsp:nvSpPr>
        <dsp:cNvPr id="0" name=""/>
        <dsp:cNvSpPr/>
      </dsp:nvSpPr>
      <dsp:spPr>
        <a:xfrm>
          <a:off x="12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Objective</a:t>
          </a:r>
        </a:p>
      </dsp:txBody>
      <dsp:txXfrm>
        <a:off x="127800" y="2052514"/>
        <a:ext cx="1800000" cy="720000"/>
      </dsp:txXfrm>
    </dsp:sp>
    <dsp:sp modelId="{1BA8E9AC-E295-45D3-AAE6-B80DD725C210}">
      <dsp:nvSpPr>
        <dsp:cNvPr id="0" name=""/>
        <dsp:cNvSpPr/>
      </dsp:nvSpPr>
      <dsp:spPr>
        <a:xfrm>
          <a:off x="273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6D708-FEBA-4302-BB6F-F3F7311BABCB}">
      <dsp:nvSpPr>
        <dsp:cNvPr id="0" name=""/>
        <dsp:cNvSpPr/>
      </dsp:nvSpPr>
      <dsp:spPr>
        <a:xfrm>
          <a:off x="224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Introduction</a:t>
          </a:r>
        </a:p>
      </dsp:txBody>
      <dsp:txXfrm>
        <a:off x="2242800" y="2052514"/>
        <a:ext cx="1800000" cy="720000"/>
      </dsp:txXfrm>
    </dsp:sp>
    <dsp:sp modelId="{D43916DB-915E-43B8-A4ED-CB7310629A41}">
      <dsp:nvSpPr>
        <dsp:cNvPr id="0" name=""/>
        <dsp:cNvSpPr/>
      </dsp:nvSpPr>
      <dsp:spPr>
        <a:xfrm>
          <a:off x="485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F49A-BAA1-462B-8618-9E0CF2F599BD}">
      <dsp:nvSpPr>
        <dsp:cNvPr id="0" name=""/>
        <dsp:cNvSpPr/>
      </dsp:nvSpPr>
      <dsp:spPr>
        <a:xfrm>
          <a:off x="435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Business Problems</a:t>
          </a:r>
        </a:p>
      </dsp:txBody>
      <dsp:txXfrm>
        <a:off x="4357800" y="2052514"/>
        <a:ext cx="1800000" cy="720000"/>
      </dsp:txXfrm>
    </dsp:sp>
    <dsp:sp modelId="{EFD4EF88-906B-4949-8B65-1B5DF20124CF}">
      <dsp:nvSpPr>
        <dsp:cNvPr id="0" name=""/>
        <dsp:cNvSpPr/>
      </dsp:nvSpPr>
      <dsp:spPr>
        <a:xfrm>
          <a:off x="6967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3D2D0-C780-4D25-9399-E86F0847DF79}">
      <dsp:nvSpPr>
        <dsp:cNvPr id="0" name=""/>
        <dsp:cNvSpPr/>
      </dsp:nvSpPr>
      <dsp:spPr>
        <a:xfrm>
          <a:off x="6472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Analysis </a:t>
          </a:r>
        </a:p>
      </dsp:txBody>
      <dsp:txXfrm>
        <a:off x="6472800" y="2052514"/>
        <a:ext cx="1800000" cy="720000"/>
      </dsp:txXfrm>
    </dsp:sp>
    <dsp:sp modelId="{5930E895-5D3E-470C-AF00-A237D9D02406}">
      <dsp:nvSpPr>
        <dsp:cNvPr id="0" name=""/>
        <dsp:cNvSpPr/>
      </dsp:nvSpPr>
      <dsp:spPr>
        <a:xfrm>
          <a:off x="9082800" y="97239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C4DAE-3295-40A8-9A7A-8EC2F1D60BEF}">
      <dsp:nvSpPr>
        <dsp:cNvPr id="0" name=""/>
        <dsp:cNvSpPr/>
      </dsp:nvSpPr>
      <dsp:spPr>
        <a:xfrm>
          <a:off x="8587800" y="20525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Conclusion</a:t>
          </a:r>
        </a:p>
      </dsp:txBody>
      <dsp:txXfrm>
        <a:off x="8587800" y="20525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0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4" r:id="rId18"/>
    <p:sldLayoutId id="2147483675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tmp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8.png"/><Relationship Id="rId5" Type="http://schemas.openxmlformats.org/officeDocument/2006/relationships/image" Target="../media/image47.tmp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EC40-B160-A10A-8F07-622414AB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025" y="2658018"/>
            <a:ext cx="4977517" cy="1541964"/>
          </a:xfrm>
        </p:spPr>
        <p:txBody>
          <a:bodyPr/>
          <a:lstStyle/>
          <a:p>
            <a:r>
              <a:rPr kumimoji="0" lang="en-US" sz="4800" b="0" i="0" u="none" strike="noStrike" kern="1200" cap="all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owcard Gothic" panose="04020904020102020604" pitchFamily="82" charset="0"/>
              </a:rPr>
              <a:t>Movie rental data analysis</a:t>
            </a:r>
            <a:endParaRPr lang="en-IN" sz="7200" dirty="0">
              <a:latin typeface="Showcard Gothic" panose="040209040201020206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0EF1D-B55B-9978-694F-8A96FEE9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9557" y="4777380"/>
            <a:ext cx="2393344" cy="861420"/>
          </a:xfrm>
        </p:spPr>
        <p:txBody>
          <a:bodyPr>
            <a:normAutofit/>
          </a:bodyPr>
          <a:lstStyle/>
          <a:p>
            <a:r>
              <a:rPr lang="en-IN" sz="1000" b="1" dirty="0"/>
              <a:t>PUCHE</a:t>
            </a:r>
          </a:p>
          <a:p>
            <a:r>
              <a:rPr lang="en-IN" sz="1000" b="1" dirty="0"/>
              <a:t>Mentored by: </a:t>
            </a:r>
            <a:r>
              <a:rPr lang="en-IN" sz="1000" b="1" dirty="0" err="1"/>
              <a:t>ashish</a:t>
            </a:r>
            <a:r>
              <a:rPr lang="en-IN" sz="1000" b="1" dirty="0"/>
              <a:t> </a:t>
            </a:r>
            <a:r>
              <a:rPr lang="en-IN" sz="1000" b="1" dirty="0" err="1"/>
              <a:t>rajput</a:t>
            </a:r>
            <a:endParaRPr lang="en-IN" sz="1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BDCFC-DD98-7BD1-06A1-B8514043B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" t="9612" r="8376" b="11108"/>
          <a:stretch/>
        </p:blipFill>
        <p:spPr>
          <a:xfrm>
            <a:off x="1210264" y="2579470"/>
            <a:ext cx="1758463" cy="16990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727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97AB26A-5007-0F66-E2A4-4234B4EDACAE}"/>
              </a:ext>
            </a:extLst>
          </p:cNvPr>
          <p:cNvGrpSpPr/>
          <p:nvPr/>
        </p:nvGrpSpPr>
        <p:grpSpPr>
          <a:xfrm>
            <a:off x="-9813" y="0"/>
            <a:ext cx="12201813" cy="6858000"/>
            <a:chOff x="291831" y="-219345"/>
            <a:chExt cx="11393766" cy="6854570"/>
          </a:xfrm>
          <a:solidFill>
            <a:schemeClr val="accent6">
              <a:lumMod val="5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CC5F2B3-10AC-8DF7-5E3D-9690CB402411}"/>
                </a:ext>
              </a:extLst>
            </p:cNvPr>
            <p:cNvSpPr>
              <a:spLocks/>
            </p:cNvSpPr>
            <p:nvPr/>
          </p:nvSpPr>
          <p:spPr>
            <a:xfrm>
              <a:off x="291831" y="-219345"/>
              <a:ext cx="11371633" cy="6854570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1FBCB-E3E6-B736-5180-F63790D28F36}"/>
                </a:ext>
              </a:extLst>
            </p:cNvPr>
            <p:cNvSpPr>
              <a:spLocks/>
            </p:cNvSpPr>
            <p:nvPr/>
          </p:nvSpPr>
          <p:spPr>
            <a:xfrm>
              <a:off x="313964" y="-100018"/>
              <a:ext cx="11371633" cy="94733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0475" lvl="1" indent="-457200">
                <a:buFont typeface="+mj-lt"/>
                <a:buAutoNum type="romanLcPeriod"/>
                <a:tabLst>
                  <a:tab pos="1076325" algn="l"/>
                </a:tabLst>
              </a:pPr>
              <a:r>
                <a:rPr lang="en-US" sz="1400" dirty="0"/>
                <a:t>Display the list of records for the movies where the replacement cost is up to $11.</a:t>
              </a:r>
            </a:p>
            <a:p>
              <a:pPr marL="1260475" lvl="1" indent="-457200">
                <a:buFont typeface="+mj-lt"/>
                <a:buAutoNum type="romanLcPeriod"/>
                <a:tabLst>
                  <a:tab pos="1076325" algn="l"/>
                </a:tabLst>
              </a:pPr>
              <a:r>
                <a:rPr lang="en-US" sz="1400" dirty="0"/>
                <a:t>Display the list of records for the movies where the replacement cost is between $11 and $20.</a:t>
              </a:r>
            </a:p>
            <a:p>
              <a:pPr marL="1260475" lvl="1" indent="-457200">
                <a:buFont typeface="+mj-lt"/>
                <a:buAutoNum type="romanLcPeriod"/>
                <a:tabLst>
                  <a:tab pos="1076325" algn="l"/>
                </a:tabLst>
              </a:pPr>
              <a:r>
                <a:rPr lang="en-US" sz="1400" dirty="0"/>
                <a:t>Display the list of records for the all movies in descending order of their replacement costs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012E96-D51D-FABC-CB8C-19692AAD0B58}"/>
                </a:ext>
              </a:extLst>
            </p:cNvPr>
            <p:cNvSpPr>
              <a:spLocks/>
            </p:cNvSpPr>
            <p:nvPr/>
          </p:nvSpPr>
          <p:spPr>
            <a:xfrm>
              <a:off x="291831" y="1183608"/>
              <a:ext cx="11342449" cy="3544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  <a:endParaRPr lang="en-IN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51D1CD-99D9-1A9E-BE29-70F6BB90BEF9}"/>
                </a:ext>
              </a:extLst>
            </p:cNvPr>
            <p:cNvGrpSpPr/>
            <p:nvPr/>
          </p:nvGrpSpPr>
          <p:grpSpPr>
            <a:xfrm>
              <a:off x="346186" y="2898353"/>
              <a:ext cx="5840643" cy="3223888"/>
              <a:chOff x="346186" y="2898353"/>
              <a:chExt cx="5840643" cy="3223888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1DB161-DA79-F917-EFC9-69166CC190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186" y="2898353"/>
                <a:ext cx="389311" cy="24391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</a:t>
                </a:r>
              </a:p>
              <a:p>
                <a:pPr algn="ctr"/>
                <a:r>
                  <a:rPr lang="en-US" dirty="0"/>
                  <a:t>PUT</a:t>
                </a:r>
                <a:endParaRPr lang="en-IN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5FB956F-C7F0-742A-0957-76DDF375B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963" y="5548475"/>
                <a:ext cx="2757938" cy="57376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There are a total of 90 movies whose replacement cost is </a:t>
                </a:r>
                <a:r>
                  <a:rPr lang="en-US" sz="1200" dirty="0" err="1"/>
                  <a:t>upto</a:t>
                </a:r>
                <a:r>
                  <a:rPr lang="en-US" sz="1200" dirty="0"/>
                  <a:t> $11</a:t>
                </a:r>
                <a:endParaRPr lang="en-IN" sz="1200" dirty="0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71EE37B-8810-D9CD-2D7A-57517EF1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680420" y="2910681"/>
                <a:ext cx="5506409" cy="2415694"/>
              </a:xfrm>
              <a:prstGeom prst="rect">
                <a:avLst/>
              </a:prstGeom>
              <a:grpFill/>
            </p:spPr>
          </p:pic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863383-3329-FF0C-8043-4A7ACC64B274}"/>
                </a:ext>
              </a:extLst>
            </p:cNvPr>
            <p:cNvSpPr/>
            <p:nvPr/>
          </p:nvSpPr>
          <p:spPr>
            <a:xfrm>
              <a:off x="291831" y="-158713"/>
              <a:ext cx="903192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282D51D-CC4F-44B6-004B-7ADE734BEFE6}"/>
              </a:ext>
            </a:extLst>
          </p:cNvPr>
          <p:cNvSpPr>
            <a:spLocks/>
          </p:cNvSpPr>
          <p:nvPr/>
        </p:nvSpPr>
        <p:spPr>
          <a:xfrm>
            <a:off x="52894" y="1765404"/>
            <a:ext cx="389311" cy="1321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26FF48-66CF-8F69-F098-30ADAD883E7F}"/>
              </a:ext>
            </a:extLst>
          </p:cNvPr>
          <p:cNvGrpSpPr/>
          <p:nvPr/>
        </p:nvGrpSpPr>
        <p:grpSpPr>
          <a:xfrm>
            <a:off x="3062901" y="1799779"/>
            <a:ext cx="6762822" cy="4555217"/>
            <a:chOff x="3556154" y="1070541"/>
            <a:chExt cx="6762822" cy="45552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297BDE-3846-6B4D-EF91-034672B74D05}"/>
                </a:ext>
              </a:extLst>
            </p:cNvPr>
            <p:cNvSpPr>
              <a:spLocks/>
            </p:cNvSpPr>
            <p:nvPr/>
          </p:nvSpPr>
          <p:spPr>
            <a:xfrm>
              <a:off x="3743268" y="1070541"/>
              <a:ext cx="389311" cy="1321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II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282BB4-BFF2-2656-E0C5-148B42618930}"/>
                </a:ext>
              </a:extLst>
            </p:cNvPr>
            <p:cNvGrpSpPr/>
            <p:nvPr/>
          </p:nvGrpSpPr>
          <p:grpSpPr>
            <a:xfrm>
              <a:off x="3556154" y="2434953"/>
              <a:ext cx="6762822" cy="3190805"/>
              <a:chOff x="3556154" y="2434953"/>
              <a:chExt cx="6762822" cy="319080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3AA5402-4139-57DC-3869-26BF24F896B9}"/>
                  </a:ext>
                </a:extLst>
              </p:cNvPr>
              <p:cNvGrpSpPr/>
              <p:nvPr/>
            </p:nvGrpSpPr>
            <p:grpSpPr>
              <a:xfrm>
                <a:off x="3556154" y="2434953"/>
                <a:ext cx="3929406" cy="3190805"/>
                <a:chOff x="157217" y="2389554"/>
                <a:chExt cx="3929406" cy="319080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4B35E51-6752-3236-26A5-279B69ABCE0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7217" y="2389554"/>
                  <a:ext cx="392124" cy="24586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  <a:endParaRPr lang="en-IN" dirty="0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C65F0ADC-F959-6548-ED47-C3860F65A9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8986" y="4977992"/>
                  <a:ext cx="3547637" cy="60236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There are 424 movies where the replacement cost is between $11 and $20.</a:t>
                  </a:r>
                </a:p>
              </p:txBody>
            </p:sp>
          </p:grpSp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9076F899-AEBF-431A-B586-87AFF5A3B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7462" y="2452062"/>
                <a:ext cx="6341514" cy="2441578"/>
              </a:xfrm>
              <a:prstGeom prst="rect">
                <a:avLst/>
              </a:prstGeom>
            </p:spPr>
          </p:pic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44A2175-B1B4-4717-E511-A6C4A3C7C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92" t="-1121" r="23866" b="1121"/>
          <a:stretch/>
        </p:blipFill>
        <p:spPr>
          <a:xfrm>
            <a:off x="362338" y="1786450"/>
            <a:ext cx="2797194" cy="12810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79045-773B-ADC6-02E7-4CE1222A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395" y="1820720"/>
            <a:ext cx="3404083" cy="12694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4C82980-FB48-3D7B-F598-7F60892ADF87}"/>
              </a:ext>
            </a:extLst>
          </p:cNvPr>
          <p:cNvGrpSpPr/>
          <p:nvPr/>
        </p:nvGrpSpPr>
        <p:grpSpPr>
          <a:xfrm>
            <a:off x="7081664" y="1835669"/>
            <a:ext cx="4435115" cy="4578316"/>
            <a:chOff x="825033" y="985781"/>
            <a:chExt cx="4428516" cy="4578316"/>
          </a:xfrm>
          <a:solidFill>
            <a:schemeClr val="tx1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C98DD0-A07E-B715-3180-D4207E9606DE}"/>
                </a:ext>
              </a:extLst>
            </p:cNvPr>
            <p:cNvSpPr>
              <a:spLocks/>
            </p:cNvSpPr>
            <p:nvPr/>
          </p:nvSpPr>
          <p:spPr>
            <a:xfrm>
              <a:off x="825033" y="985781"/>
              <a:ext cx="389311" cy="13210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III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0F78AC-CBEC-E225-97A7-8EDC2E52523E}"/>
                </a:ext>
              </a:extLst>
            </p:cNvPr>
            <p:cNvGrpSpPr/>
            <p:nvPr/>
          </p:nvGrpSpPr>
          <p:grpSpPr>
            <a:xfrm>
              <a:off x="831276" y="2266298"/>
              <a:ext cx="4422273" cy="3297799"/>
              <a:chOff x="68170" y="2207256"/>
              <a:chExt cx="4422273" cy="3297799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90FF18D-9F63-4F17-52D5-020AA8CC4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70" y="2207256"/>
                <a:ext cx="392124" cy="2443418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9C593A8-6DC3-97A1-721B-B8ABE5958F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9478" y="4930960"/>
                <a:ext cx="4000965" cy="574095"/>
              </a:xfrm>
              <a:prstGeom prst="roundRect">
                <a:avLst/>
              </a:prstGeom>
              <a:grpFill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The highest replacement cost is 29.99 and movies like Arabia Dogma has the highest replacement cost.</a:t>
                </a:r>
                <a:endParaRPr lang="en-IN" sz="1200" dirty="0"/>
              </a:p>
            </p:txBody>
          </p:sp>
        </p:grpSp>
        <p:pic>
          <p:nvPicPr>
            <p:cNvPr id="28" name="Picture 2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2FB780-1F26-791C-CB17-774320B8C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2584" y="2281569"/>
              <a:ext cx="3971781" cy="2443418"/>
            </a:xfrm>
            <a:prstGeom prst="rect">
              <a:avLst/>
            </a:prstGeom>
            <a:grpFill/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3A2A8-762E-F881-A0C3-530ABCBB2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556" y="1847914"/>
            <a:ext cx="4015996" cy="12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8E9-7F42-6BFD-23D0-691B6FA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C1D516D-31CA-F358-BA06-E21FC2EDF52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239D9-28D4-1A50-EC97-7F6EA8F0173F}"/>
              </a:ext>
            </a:extLst>
          </p:cNvPr>
          <p:cNvGrpSpPr/>
          <p:nvPr/>
        </p:nvGrpSpPr>
        <p:grpSpPr>
          <a:xfrm>
            <a:off x="88387" y="1"/>
            <a:ext cx="11990234" cy="6858000"/>
            <a:chOff x="346474" y="-62352"/>
            <a:chExt cx="11371634" cy="6858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E768B5-1551-C4A2-5763-759BBEA7B140}"/>
                </a:ext>
              </a:extLst>
            </p:cNvPr>
            <p:cNvSpPr>
              <a:spLocks/>
            </p:cNvSpPr>
            <p:nvPr/>
          </p:nvSpPr>
          <p:spPr>
            <a:xfrm>
              <a:off x="346475" y="-62352"/>
              <a:ext cx="11371633" cy="6858000"/>
            </a:xfrm>
            <a:prstGeom prst="roundRect">
              <a:avLst>
                <a:gd name="adj" fmla="val 4743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BCC576-712D-8208-040A-BA5ED65A8923}"/>
                </a:ext>
              </a:extLst>
            </p:cNvPr>
            <p:cNvSpPr>
              <a:spLocks/>
            </p:cNvSpPr>
            <p:nvPr/>
          </p:nvSpPr>
          <p:spPr>
            <a:xfrm>
              <a:off x="346474" y="-28604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3050" indent="534988"/>
              <a:r>
                <a:rPr lang="en-US" sz="1800" dirty="0"/>
                <a:t>     Display the names of the top 3 movies with the greatest number of actors.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1EE7CE-B1F6-3794-12D5-6439746873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460372" y="1311694"/>
              <a:ext cx="5216654" cy="3402966"/>
              <a:chOff x="592361" y="663855"/>
              <a:chExt cx="4811450" cy="183458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84DFA9A-9C8F-D7A9-13DC-E1B3D5FB21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985" b="1985"/>
              <a:stretch/>
            </p:blipFill>
            <p:spPr>
              <a:xfrm>
                <a:off x="986433" y="1217555"/>
                <a:ext cx="4023308" cy="1280885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FB1EFC-376B-C831-619E-2716439D5A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2361" y="663855"/>
                <a:ext cx="4811450" cy="2976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724525-0A24-B23E-5B89-9918D103A9F7}"/>
                </a:ext>
              </a:extLst>
            </p:cNvPr>
            <p:cNvSpPr/>
            <p:nvPr/>
          </p:nvSpPr>
          <p:spPr>
            <a:xfrm>
              <a:off x="349152" y="6956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9207B2-7BB3-D693-112E-399EDA775B33}"/>
                </a:ext>
              </a:extLst>
            </p:cNvPr>
            <p:cNvGrpSpPr/>
            <p:nvPr/>
          </p:nvGrpSpPr>
          <p:grpSpPr>
            <a:xfrm>
              <a:off x="6447027" y="1289342"/>
              <a:ext cx="4290775" cy="4802066"/>
              <a:chOff x="1223274" y="2116193"/>
              <a:chExt cx="4290775" cy="48020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5B4E8B1-EE1B-F247-F166-C3F7B4614ACD}"/>
                  </a:ext>
                </a:extLst>
              </p:cNvPr>
              <p:cNvGrpSpPr/>
              <p:nvPr/>
            </p:nvGrpSpPr>
            <p:grpSpPr>
              <a:xfrm>
                <a:off x="1223274" y="2116193"/>
                <a:ext cx="4290775" cy="4802066"/>
                <a:chOff x="1223274" y="2116193"/>
                <a:chExt cx="4290775" cy="480206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C8830CA-274B-F5AF-BB12-3B39030447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50915" y="2116193"/>
                  <a:ext cx="3786777" cy="5680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  <a:endParaRPr lang="en-IN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E0F2054E-3190-A42B-33EB-939335DD78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23274" y="4986600"/>
                  <a:ext cx="4290775" cy="193165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From the output ,we found , the three movies with highest number of actors are: LAMBS CINCINATTI, CHIITY LOCK and BOONDOCK BALLROOM . With 15 as the number of actors in the movie LAMBS CINCINATTI .</a:t>
                  </a:r>
                  <a:endParaRPr lang="en-IN" dirty="0"/>
                </a:p>
              </p:txBody>
            </p:sp>
          </p:grpSp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83E9882-9C55-89AB-87EE-4E21FDACF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718" y="3173346"/>
                <a:ext cx="2622938" cy="1105980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354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CE25F1-C6A0-A6BF-E96A-A80AB470E65C}"/>
              </a:ext>
            </a:extLst>
          </p:cNvPr>
          <p:cNvGrpSpPr/>
          <p:nvPr/>
        </p:nvGrpSpPr>
        <p:grpSpPr>
          <a:xfrm>
            <a:off x="0" y="1"/>
            <a:ext cx="12192000" cy="6728984"/>
            <a:chOff x="262647" y="-81074"/>
            <a:chExt cx="11409515" cy="6599969"/>
          </a:xfrm>
          <a:solidFill>
            <a:schemeClr val="accent6">
              <a:lumMod val="5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39A61-728C-07B5-23F0-431CBBEBC380}"/>
                </a:ext>
              </a:extLst>
            </p:cNvPr>
            <p:cNvSpPr>
              <a:spLocks/>
            </p:cNvSpPr>
            <p:nvPr/>
          </p:nvSpPr>
          <p:spPr>
            <a:xfrm>
              <a:off x="300529" y="-81074"/>
              <a:ext cx="11371633" cy="6599969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3C9E3F-8EC4-2BCF-CCC5-89BD5FCB3E31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3050" indent="534988"/>
              <a:r>
                <a:rPr lang="en-US" sz="1800" dirty="0"/>
                <a:t>       Display the titles of the movies starting with the letters 'K' and ‘Q’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EEE9AF-5BA9-04DB-2052-28251712278A}"/>
                </a:ext>
              </a:extLst>
            </p:cNvPr>
            <p:cNvSpPr/>
            <p:nvPr/>
          </p:nvSpPr>
          <p:spPr>
            <a:xfrm>
              <a:off x="300529" y="14802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5B547E-703D-089E-22F4-72FD92AF438C}"/>
                </a:ext>
              </a:extLst>
            </p:cNvPr>
            <p:cNvSpPr>
              <a:spLocks/>
            </p:cNvSpPr>
            <p:nvPr/>
          </p:nvSpPr>
          <p:spPr>
            <a:xfrm>
              <a:off x="586674" y="1532565"/>
              <a:ext cx="4979535" cy="4992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  <a:endParaRPr lang="en-IN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872D07-8329-2B26-6C36-AA642B88F61C}"/>
                </a:ext>
              </a:extLst>
            </p:cNvPr>
            <p:cNvGrpSpPr/>
            <p:nvPr/>
          </p:nvGrpSpPr>
          <p:grpSpPr>
            <a:xfrm>
              <a:off x="2714780" y="1495481"/>
              <a:ext cx="8727444" cy="4916970"/>
              <a:chOff x="-2796643" y="2310375"/>
              <a:chExt cx="8727444" cy="4916970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050BAF-A6DF-5279-3870-13DE4DCCBB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6171" y="2310375"/>
                <a:ext cx="3400070" cy="5311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7088E48-4AD9-3651-183F-DEB62490B99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796643" y="5974970"/>
                <a:ext cx="8727444" cy="125237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There are 13 movies that starts with the title K.</a:t>
                </a:r>
              </a:p>
              <a:p>
                <a:pPr algn="ctr"/>
                <a:r>
                  <a:rPr lang="en-US" sz="1600" dirty="0"/>
                  <a:t>There are 3 movies that starts with the title Q.</a:t>
                </a:r>
                <a:endParaRPr lang="en-IN" sz="1600"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899452-7A12-F6C1-45BF-CB826090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45" y="2394627"/>
            <a:ext cx="3126148" cy="27180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14B77-D0FA-9E68-E8E5-F3815F82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74" y="2761744"/>
            <a:ext cx="4158533" cy="16573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7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05E0-2A87-595B-F9F0-CAE28D2B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B7212A8-7AFD-2242-CC94-07E6B6929A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194028-9AF5-7E48-B86C-58822E98354F}"/>
              </a:ext>
            </a:extLst>
          </p:cNvPr>
          <p:cNvGrpSpPr/>
          <p:nvPr/>
        </p:nvGrpSpPr>
        <p:grpSpPr>
          <a:xfrm>
            <a:off x="-55660" y="0"/>
            <a:ext cx="12247659" cy="6985221"/>
            <a:chOff x="262647" y="1"/>
            <a:chExt cx="11400817" cy="66352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F00D1A-F44B-022A-0C98-111A058E050B}"/>
                </a:ext>
              </a:extLst>
            </p:cNvPr>
            <p:cNvSpPr>
              <a:spLocks/>
            </p:cNvSpPr>
            <p:nvPr/>
          </p:nvSpPr>
          <p:spPr>
            <a:xfrm>
              <a:off x="291831" y="222773"/>
              <a:ext cx="11371633" cy="6412453"/>
            </a:xfrm>
            <a:prstGeom prst="roundRect">
              <a:avLst>
                <a:gd name="adj" fmla="val 4743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A4A952-9221-6286-FB99-8507CF2FA9AA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3050" indent="534988"/>
              <a:r>
                <a:rPr lang="en-US" sz="1800" dirty="0"/>
                <a:t>  Display the names of all actors who appeared in the film “Agent Truman”.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90D167-5828-3F21-B96B-F47A05E41DB3}"/>
                </a:ext>
              </a:extLst>
            </p:cNvPr>
            <p:cNvSpPr/>
            <p:nvPr/>
          </p:nvSpPr>
          <p:spPr>
            <a:xfrm>
              <a:off x="262647" y="30573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CCCC70C-1411-6ACE-A49A-7BBEFB7ED5A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4930" y="1386414"/>
              <a:ext cx="5214687" cy="2903470"/>
              <a:chOff x="505156" y="567885"/>
              <a:chExt cx="5214687" cy="1924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B5C96BF-D252-B8E1-5C81-01E8DC194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87" b="487"/>
              <a:stretch/>
            </p:blipFill>
            <p:spPr>
              <a:xfrm>
                <a:off x="930148" y="1211220"/>
                <a:ext cx="4364704" cy="1280885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A97C0D-0E27-BA1E-85F2-E4F65C06BF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156" y="567885"/>
                <a:ext cx="5214687" cy="30291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A563C1-B32D-F2B4-0E14-9144BFB700E9}"/>
                </a:ext>
              </a:extLst>
            </p:cNvPr>
            <p:cNvGrpSpPr/>
            <p:nvPr/>
          </p:nvGrpSpPr>
          <p:grpSpPr>
            <a:xfrm>
              <a:off x="521818" y="1399887"/>
              <a:ext cx="10355086" cy="4680666"/>
              <a:chOff x="-4872871" y="2111110"/>
              <a:chExt cx="10355086" cy="46806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B0E0D2-1679-04D2-13D1-D794A1D2BD20}"/>
                  </a:ext>
                </a:extLst>
              </p:cNvPr>
              <p:cNvGrpSpPr/>
              <p:nvPr/>
            </p:nvGrpSpPr>
            <p:grpSpPr>
              <a:xfrm>
                <a:off x="-4872871" y="2111110"/>
                <a:ext cx="10355086" cy="4680666"/>
                <a:chOff x="-5038245" y="2131590"/>
                <a:chExt cx="10355086" cy="468066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452767-D36C-6C2C-DEB6-C85C341DDAD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7585" y="2131590"/>
                  <a:ext cx="4685598" cy="45706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  <a:endParaRPr lang="en-IN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8834ADB-9EBC-97B7-479F-CBE57C4C896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5038245" y="5559881"/>
                  <a:ext cx="10355086" cy="1252375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There are 7 actors in the movies Agent Truman.</a:t>
                  </a:r>
                  <a:endParaRPr lang="en-IN" dirty="0"/>
                </a:p>
              </p:txBody>
            </p:sp>
          </p:grpSp>
          <p:pic>
            <p:nvPicPr>
              <p:cNvPr id="11" name="Picture 1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CB34BFDA-7342-6937-A71B-7F98F5E33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475" y="3062334"/>
                <a:ext cx="3781765" cy="1949947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9003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A87D770-3A09-DD32-8BB1-FE08457FA32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EFA2DF-553D-5669-3857-7771B6DD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3" y="1706518"/>
            <a:ext cx="4962574" cy="43468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E3C2C-0905-3291-8BF5-E35745E8E351}"/>
              </a:ext>
            </a:extLst>
          </p:cNvPr>
          <p:cNvSpPr>
            <a:spLocks/>
          </p:cNvSpPr>
          <p:nvPr/>
        </p:nvSpPr>
        <p:spPr>
          <a:xfrm>
            <a:off x="593018" y="1568777"/>
            <a:ext cx="4928768" cy="4315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0550-E0C3-2BEE-4599-E5577A95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4823C-2FFC-6776-167D-59BD0BA03014}"/>
              </a:ext>
            </a:extLst>
          </p:cNvPr>
          <p:cNvGrpSpPr/>
          <p:nvPr/>
        </p:nvGrpSpPr>
        <p:grpSpPr>
          <a:xfrm>
            <a:off x="1" y="0"/>
            <a:ext cx="12192000" cy="6988203"/>
            <a:chOff x="275631" y="68933"/>
            <a:chExt cx="11371633" cy="6647367"/>
          </a:xfrm>
          <a:solidFill>
            <a:schemeClr val="accent6">
              <a:lumMod val="5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56421B-513A-DF35-5E70-33EFB2EC7455}"/>
                </a:ext>
              </a:extLst>
            </p:cNvPr>
            <p:cNvSpPr>
              <a:spLocks/>
            </p:cNvSpPr>
            <p:nvPr/>
          </p:nvSpPr>
          <p:spPr>
            <a:xfrm>
              <a:off x="275631" y="68933"/>
              <a:ext cx="11371633" cy="6647367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041B17-441A-25AD-C908-FE1AF75889ED}"/>
                </a:ext>
              </a:extLst>
            </p:cNvPr>
            <p:cNvSpPr>
              <a:spLocks/>
            </p:cNvSpPr>
            <p:nvPr/>
          </p:nvSpPr>
          <p:spPr>
            <a:xfrm>
              <a:off x="275631" y="204842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3050" indent="622300"/>
              <a:r>
                <a:rPr lang="en-US" sz="1800" dirty="0"/>
                <a:t>Identify all the movies categorized as family films.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DF40F1-3706-0780-F363-978B97CE0D86}"/>
                </a:ext>
              </a:extLst>
            </p:cNvPr>
            <p:cNvSpPr/>
            <p:nvPr/>
          </p:nvSpPr>
          <p:spPr>
            <a:xfrm>
              <a:off x="275631" y="169109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5DBC38-71B7-2BA7-BACF-92E65B7C8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1390" y="1577362"/>
              <a:ext cx="4796607" cy="3114342"/>
              <a:chOff x="570490" y="892703"/>
              <a:chExt cx="4419801" cy="1512861"/>
            </a:xfrm>
            <a:grpFill/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A2EB48A-B977-CB5B-86FC-6990B93D5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91" b="391"/>
              <a:stretch/>
            </p:blipFill>
            <p:spPr>
              <a:xfrm>
                <a:off x="683639" y="1124679"/>
                <a:ext cx="4198610" cy="1280885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E8777CA-6A96-7D79-B6E6-AC16DA4827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490" y="892703"/>
                <a:ext cx="4419801" cy="17097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F9966A-EB03-60E2-AE56-C0FC3D5671C8}"/>
                </a:ext>
              </a:extLst>
            </p:cNvPr>
            <p:cNvGrpSpPr/>
            <p:nvPr/>
          </p:nvGrpSpPr>
          <p:grpSpPr>
            <a:xfrm>
              <a:off x="764185" y="1550010"/>
              <a:ext cx="10126029" cy="4738566"/>
              <a:chOff x="-4939480" y="2306250"/>
              <a:chExt cx="10126029" cy="4738566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D90E56-C154-7169-E0A3-809A45F502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304" y="2306250"/>
                <a:ext cx="4680245" cy="3644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98113D7-0C38-617C-672F-2871B1658A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4939480" y="5792441"/>
                <a:ext cx="10013688" cy="125237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There are 69 movies that are categorized under family films. </a:t>
                </a:r>
                <a:endParaRPr lang="en-IN" dirty="0"/>
              </a:p>
            </p:txBody>
          </p:sp>
        </p:grpSp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88F8016-BA57-EF8D-E94D-9D781EBD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168" y="2055853"/>
              <a:ext cx="4484537" cy="2633023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425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4170A58-F877-688E-E4D4-A9C80D1B1337}"/>
              </a:ext>
            </a:extLst>
          </p:cNvPr>
          <p:cNvGrpSpPr/>
          <p:nvPr/>
        </p:nvGrpSpPr>
        <p:grpSpPr>
          <a:xfrm>
            <a:off x="-86152" y="0"/>
            <a:ext cx="12184417" cy="7719868"/>
            <a:chOff x="247646" y="1"/>
            <a:chExt cx="11386634" cy="7320587"/>
          </a:xfrm>
          <a:solidFill>
            <a:schemeClr val="accent6">
              <a:lumMod val="5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CC5F2B3-10AC-8DF7-5E3D-9690CB402411}"/>
                </a:ext>
              </a:extLst>
            </p:cNvPr>
            <p:cNvSpPr>
              <a:spLocks/>
            </p:cNvSpPr>
            <p:nvPr/>
          </p:nvSpPr>
          <p:spPr>
            <a:xfrm>
              <a:off x="247646" y="2"/>
              <a:ext cx="11371633" cy="7320586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1FBCB-E3E6-B736-5180-F63790D28F36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90625" lvl="1" indent="-400050">
                <a:buFont typeface="+mj-lt"/>
                <a:buAutoNum type="romanLcPeriod"/>
              </a:pPr>
              <a:r>
                <a:rPr lang="en-US" sz="1800" dirty="0"/>
                <a:t> Display the maximum, minimum, and average rental rates of movies based on their   ratings.</a:t>
              </a:r>
            </a:p>
            <a:p>
              <a:pPr marL="1190625" lvl="1" indent="-400050">
                <a:buFont typeface="+mj-lt"/>
                <a:buAutoNum type="romanLcPeriod"/>
              </a:pPr>
              <a:r>
                <a:rPr lang="en-US" sz="1800" dirty="0"/>
                <a:t> Display the movies in descending order of their rental frequencies.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67D211-75AE-DCB7-8384-57E683D10384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0756" y="1279128"/>
              <a:ext cx="4769631" cy="2136663"/>
              <a:chOff x="498850" y="1222188"/>
              <a:chExt cx="4769631" cy="1586719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537CF85-9791-3993-E0C9-4D882AC42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84" r="2384"/>
              <a:stretch/>
            </p:blipFill>
            <p:spPr>
              <a:xfrm>
                <a:off x="540050" y="1534996"/>
                <a:ext cx="4728430" cy="1273911"/>
              </a:xfrm>
              <a:prstGeom prst="rect">
                <a:avLst/>
              </a:prstGeom>
              <a:grpFill/>
              <a:ln w="38100">
                <a:solidFill>
                  <a:srgbClr val="0070C0"/>
                </a:solidFill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012E96-D51D-FABC-CB8C-19692AAD0B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8850" y="1222188"/>
                <a:ext cx="4769631" cy="28836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51D1CD-99D9-1A9E-BE29-70F6BB90BEF9}"/>
                </a:ext>
              </a:extLst>
            </p:cNvPr>
            <p:cNvGrpSpPr/>
            <p:nvPr/>
          </p:nvGrpSpPr>
          <p:grpSpPr>
            <a:xfrm>
              <a:off x="364477" y="3575998"/>
              <a:ext cx="4800082" cy="2974296"/>
              <a:chOff x="397157" y="3131960"/>
              <a:chExt cx="5459157" cy="3412878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1DB161-DA79-F917-EFC9-69166CC190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7157" y="3131960"/>
                <a:ext cx="5459157" cy="4455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5FB956F-C7F0-742A-0957-76DDF375B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7903" y="5748655"/>
                <a:ext cx="5377668" cy="79618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PG rating has the highest average rating followed by PG-13 and so on.</a:t>
                </a:r>
                <a:endParaRPr lang="en-IN" sz="1200" dirty="0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863383-3329-FF0C-8043-4A7ACC64B274}"/>
                </a:ext>
              </a:extLst>
            </p:cNvPr>
            <p:cNvSpPr/>
            <p:nvPr/>
          </p:nvSpPr>
          <p:spPr>
            <a:xfrm>
              <a:off x="262647" y="43865"/>
              <a:ext cx="915485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153F633-12A7-7416-8361-B498F0CA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639" y="4061127"/>
              <a:ext cx="4567761" cy="157765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685E64-DD58-4CBA-8D11-7BB1A792C4B2}"/>
                </a:ext>
              </a:extLst>
            </p:cNvPr>
            <p:cNvGrpSpPr/>
            <p:nvPr/>
          </p:nvGrpSpPr>
          <p:grpSpPr>
            <a:xfrm>
              <a:off x="5828697" y="1633614"/>
              <a:ext cx="4869925" cy="4927885"/>
              <a:chOff x="5828697" y="1633614"/>
              <a:chExt cx="4869925" cy="4927885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A26FF48-66CF-8F69-F098-30ADAD883E7F}"/>
                  </a:ext>
                </a:extLst>
              </p:cNvPr>
              <p:cNvGrpSpPr/>
              <p:nvPr/>
            </p:nvGrpSpPr>
            <p:grpSpPr>
              <a:xfrm>
                <a:off x="5828697" y="1633614"/>
                <a:ext cx="4869925" cy="4927885"/>
                <a:chOff x="3515970" y="1631110"/>
                <a:chExt cx="4869925" cy="4927885"/>
              </a:xfrm>
              <a:grpFill/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F0B93C3-C542-C33A-ACCD-DD11DE5713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919" r="3919"/>
                <a:stretch/>
              </p:blipFill>
              <p:spPr>
                <a:xfrm>
                  <a:off x="3608668" y="1631110"/>
                  <a:ext cx="4777227" cy="1715437"/>
                </a:xfrm>
                <a:prstGeom prst="rect">
                  <a:avLst/>
                </a:prstGeom>
                <a:grpFill/>
                <a:ln w="38100">
                  <a:solidFill>
                    <a:srgbClr val="0070C0"/>
                  </a:solidFill>
                </a:ln>
              </p:spPr>
            </p:pic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C65F0ADC-F959-6548-ED47-C3860F65A9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15970" y="5865128"/>
                  <a:ext cx="4869925" cy="693867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 movie BUCKET BROTHERHOOD has the most number of rents (34 rents).</a:t>
                  </a:r>
                  <a:endParaRPr lang="en-US" dirty="0"/>
                </a:p>
              </p:txBody>
            </p:sp>
          </p:grpSp>
          <p:pic>
            <p:nvPicPr>
              <p:cNvPr id="32" name="Picture 3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970E4E19-0F73-6A9C-3963-C5DC31E7A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964" y="3950066"/>
                <a:ext cx="4680334" cy="1746933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237798-8BEC-7C64-EDDD-73608327B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640" y="3682601"/>
            <a:ext cx="5268387" cy="493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7EB77-1956-993B-3D5D-8D71651EC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42" y="1280687"/>
            <a:ext cx="520788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1CFB-6678-E7A2-BFFA-B29A82BF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42378FE-9A32-1A31-19AA-17D7C8B14FC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C22943-A8A1-A82F-BAFB-6B8542C080DD}"/>
              </a:ext>
            </a:extLst>
          </p:cNvPr>
          <p:cNvGrpSpPr/>
          <p:nvPr/>
        </p:nvGrpSpPr>
        <p:grpSpPr>
          <a:xfrm>
            <a:off x="0" y="-3641"/>
            <a:ext cx="12192000" cy="6861641"/>
            <a:chOff x="262647" y="1"/>
            <a:chExt cx="11400817" cy="6635225"/>
          </a:xfrm>
          <a:solidFill>
            <a:schemeClr val="accent6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9AA23D-1C5D-7E12-DAC1-9F9A96A8C3EA}"/>
                </a:ext>
              </a:extLst>
            </p:cNvPr>
            <p:cNvSpPr>
              <a:spLocks/>
            </p:cNvSpPr>
            <p:nvPr/>
          </p:nvSpPr>
          <p:spPr>
            <a:xfrm>
              <a:off x="291831" y="222773"/>
              <a:ext cx="11371633" cy="6412453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1B7FBB-9C97-42CC-4B0C-A4F98145533C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5350" indent="-87313"/>
              <a:r>
                <a:rPr lang="en-US" sz="1800" dirty="0"/>
                <a:t>Display the list of all film categories identified above, along with the corresponding average film replacement cost and average film rental rate and sort the difference between them in descending.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F57CE5-3EDA-1A0D-F4A9-195A292FE7F6}"/>
                </a:ext>
              </a:extLst>
            </p:cNvPr>
            <p:cNvSpPr/>
            <p:nvPr/>
          </p:nvSpPr>
          <p:spPr>
            <a:xfrm>
              <a:off x="299936" y="39159"/>
              <a:ext cx="912237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525BED-3D44-2DDC-28CA-EFFA71ED71A6}"/>
                </a:ext>
              </a:extLst>
            </p:cNvPr>
            <p:cNvSpPr>
              <a:spLocks/>
            </p:cNvSpPr>
            <p:nvPr/>
          </p:nvSpPr>
          <p:spPr>
            <a:xfrm>
              <a:off x="390224" y="1286879"/>
              <a:ext cx="5002007" cy="4220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8A71C3-3F86-D937-281E-DFC8553ACA7E}"/>
                </a:ext>
              </a:extLst>
            </p:cNvPr>
            <p:cNvGrpSpPr/>
            <p:nvPr/>
          </p:nvGrpSpPr>
          <p:grpSpPr>
            <a:xfrm>
              <a:off x="405623" y="1286880"/>
              <a:ext cx="10582543" cy="5002660"/>
              <a:chOff x="405623" y="1286880"/>
              <a:chExt cx="10582543" cy="5002660"/>
            </a:xfrm>
            <a:grpFill/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F045D79-D83A-019C-3B70-3576A186AC9E}"/>
                  </a:ext>
                </a:extLst>
              </p:cNvPr>
              <p:cNvGrpSpPr/>
              <p:nvPr/>
            </p:nvGrpSpPr>
            <p:grpSpPr>
              <a:xfrm>
                <a:off x="405623" y="1286880"/>
                <a:ext cx="10582543" cy="5002660"/>
                <a:chOff x="726142" y="1285598"/>
                <a:chExt cx="9691658" cy="4352716"/>
              </a:xfrm>
              <a:grpFill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49CB3AC-59EA-9BE9-5F03-5CE3B5AC46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12450" y="1285598"/>
                  <a:ext cx="5005350" cy="36721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  <a:endParaRPr lang="en-IN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387424B-F322-7FDE-619E-89E5D7B0C4C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6142" y="4761473"/>
                  <a:ext cx="9691658" cy="87684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After categorizing  and sorting  the differences along with the corresponding average film replacement cost and average film rental rate there are 16 movies as such. </a:t>
                  </a:r>
                  <a:endParaRPr lang="en-IN" sz="1100" dirty="0"/>
                </a:p>
              </p:txBody>
            </p:sp>
          </p:grpSp>
          <p:pic>
            <p:nvPicPr>
              <p:cNvPr id="12" name="Picture 11" descr="A screenshot of a table&#10;&#10;Description automatically generated">
                <a:extLst>
                  <a:ext uri="{FF2B5EF4-FFF2-40B4-BE49-F238E27FC236}">
                    <a16:creationId xmlns:a16="http://schemas.microsoft.com/office/drawing/2014/main" id="{7DF01293-48FE-DECE-F86C-EB99F7D5B8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48463" y="1981941"/>
                <a:ext cx="4605361" cy="275955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1F6EF-0574-0998-8B7D-E10151EA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6" y="2162839"/>
            <a:ext cx="4444222" cy="265129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8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BA1-3DF0-DA9D-5945-803B7036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B6619BA-E322-7823-AC51-EFADC3D866E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A27DB8-A690-650F-D79A-5AA4DDA2CDC0}"/>
              </a:ext>
            </a:extLst>
          </p:cNvPr>
          <p:cNvGrpSpPr/>
          <p:nvPr/>
        </p:nvGrpSpPr>
        <p:grpSpPr>
          <a:xfrm>
            <a:off x="1" y="1"/>
            <a:ext cx="12191999" cy="6950308"/>
            <a:chOff x="262647" y="1"/>
            <a:chExt cx="11400817" cy="6635225"/>
          </a:xfrm>
          <a:solidFill>
            <a:schemeClr val="accent6">
              <a:lumMod val="5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3A335E-8724-04F2-38DC-5B62E22C00BC}"/>
                </a:ext>
              </a:extLst>
            </p:cNvPr>
            <p:cNvSpPr>
              <a:spLocks/>
            </p:cNvSpPr>
            <p:nvPr/>
          </p:nvSpPr>
          <p:spPr>
            <a:xfrm>
              <a:off x="291831" y="222773"/>
              <a:ext cx="11371633" cy="6412453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AD4833-087E-ADDA-FA70-FA16608C14A9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5350" indent="-87313"/>
              <a:r>
                <a:rPr lang="en-US" sz="1800" dirty="0"/>
                <a:t>  Display the film categories in which the number of movies is greater than 70.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EF7F98-2C50-0FAF-D964-04EF9EA5E450}"/>
                </a:ext>
              </a:extLst>
            </p:cNvPr>
            <p:cNvSpPr/>
            <p:nvPr/>
          </p:nvSpPr>
          <p:spPr>
            <a:xfrm>
              <a:off x="291831" y="30988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987EAF-29BA-465B-C43B-FE977DD478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3269" y="1265861"/>
              <a:ext cx="5276761" cy="3211270"/>
              <a:chOff x="277536" y="779719"/>
              <a:chExt cx="5276761" cy="1621282"/>
            </a:xfrm>
            <a:grpFill/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14E173F-5F4D-8DBC-97A0-32053E642A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328" b="1328"/>
              <a:stretch/>
            </p:blipFill>
            <p:spPr>
              <a:xfrm>
                <a:off x="733565" y="1221111"/>
                <a:ext cx="4364704" cy="1179890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32ED98-1B03-83E5-49A5-3F7454E44B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36" y="779719"/>
                <a:ext cx="5276761" cy="20166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B218EE-2A0A-FD79-FCF0-98D4CFB56EC1}"/>
                </a:ext>
              </a:extLst>
            </p:cNvPr>
            <p:cNvGrpSpPr/>
            <p:nvPr/>
          </p:nvGrpSpPr>
          <p:grpSpPr>
            <a:xfrm>
              <a:off x="374010" y="1259466"/>
              <a:ext cx="10718356" cy="5203079"/>
              <a:chOff x="697191" y="1261743"/>
              <a:chExt cx="9816038" cy="4527094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BC9BB4-94BA-6A76-E406-FB230C601D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84448" y="1261743"/>
                <a:ext cx="4826549" cy="3646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6F50E14-4997-B3E7-051E-4D1BB8C8B9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191" y="4536462"/>
                <a:ext cx="9816038" cy="125237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 sports and Foreign are the only two category which have more than 70 movies.</a:t>
                </a:r>
                <a:endParaRPr lang="en-IN" sz="1600" dirty="0"/>
              </a:p>
            </p:txBody>
          </p:sp>
        </p:grpSp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A4A97F5-11E6-4A56-9FCE-F8FAE0FE0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2200" y="2140125"/>
              <a:ext cx="4451401" cy="2337006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271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475484"/>
            <a:ext cx="5111750" cy="1204912"/>
          </a:xfrm>
        </p:spPr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Conclusion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7587D34-9130-4E70-69E2-D6B7C6A6BDA3}"/>
              </a:ext>
            </a:extLst>
          </p:cNvPr>
          <p:cNvSpPr txBox="1">
            <a:spLocks/>
          </p:cNvSpPr>
          <p:nvPr/>
        </p:nvSpPr>
        <p:spPr>
          <a:xfrm>
            <a:off x="6455508" y="2475484"/>
            <a:ext cx="5673968" cy="296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cap="none" dirty="0">
                <a:solidFill>
                  <a:schemeClr val="tx2">
                    <a:lumMod val="75000"/>
                  </a:schemeClr>
                </a:solidFill>
              </a:rPr>
              <a:t>There are 128 actors that have unique first names  and 121 with unique last names.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cap="none" dirty="0">
                <a:solidFill>
                  <a:schemeClr val="tx2">
                    <a:lumMod val="75000"/>
                  </a:schemeClr>
                </a:solidFill>
              </a:rPr>
              <a:t>There are 372 movies that are suitable for below 13 years age.</a:t>
            </a:r>
          </a:p>
          <a:p>
            <a:pPr marL="171450" marR="0" lvl="0" indent="-1714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are a total of 90 movies whose replacement cost is up to $11</a:t>
            </a:r>
          </a:p>
          <a:p>
            <a:pPr marL="171450" marR="0" lvl="0" indent="-1714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are 69 movies that are categorized under family films. </a:t>
            </a:r>
            <a:endParaRPr lang="en-IN" sz="1100" b="1" cap="none" dirty="0">
              <a:solidFill>
                <a:schemeClr val="tx1"/>
              </a:solidFill>
              <a:latin typeface="Century Gothic" panose="020B0502020202020204"/>
            </a:endParaRPr>
          </a:p>
          <a:p>
            <a:pPr marL="171450" marR="0" lvl="0" indent="-17145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sports and Foreign are the only two category which have more than 70 movies.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IN" sz="1050" cap="none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308" y="2061213"/>
            <a:ext cx="4179570" cy="1524735"/>
          </a:xfrm>
        </p:spPr>
        <p:txBody>
          <a:bodyPr/>
          <a:lstStyle/>
          <a:p>
            <a:r>
              <a:rPr lang="en-US" sz="48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Movie Rental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84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CONTENTS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A7BBA3E-369A-700B-9189-8E04322B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A063E-8348-5D26-459A-39415C79F274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934545066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395208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Bradley Hand ITC" panose="03070402050302030203" pitchFamily="66" charset="0"/>
              </a:rPr>
              <a:t>Objective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CCED921-1843-F614-C8F1-E4F87FC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1D47B-FFE7-7E55-14A2-8B0B546C703A}"/>
              </a:ext>
            </a:extLst>
          </p:cNvPr>
          <p:cNvSpPr txBox="1"/>
          <p:nvPr/>
        </p:nvSpPr>
        <p:spPr>
          <a:xfrm>
            <a:off x="6408616" y="2912404"/>
            <a:ext cx="565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The objective of the project is to use MySQL to analyze the data of a ,movie rental store for further growth and improved business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6" y="2365213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A0272-0FE0-3D2F-3D42-7CD165202AFC}"/>
              </a:ext>
            </a:extLst>
          </p:cNvPr>
          <p:cNvSpPr txBox="1"/>
          <p:nvPr/>
        </p:nvSpPr>
        <p:spPr>
          <a:xfrm>
            <a:off x="6463324" y="3283910"/>
            <a:ext cx="5658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this exploration, we will analyze what kind of movies are most often rented</a:t>
            </a:r>
            <a:r>
              <a:rPr lang="en-US" b="1" cap="small" dirty="0">
                <a:solidFill>
                  <a:schemeClr val="tx1"/>
                </a:solidFill>
              </a:rPr>
              <a:t>, </a:t>
            </a:r>
            <a:r>
              <a:rPr lang="en-US" b="1" dirty="0"/>
              <a:t>providing a deeper understanding of customer preferences, popular genres, and rental trends. 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6ACAE-C665-2993-8AA7-C946492E594E}"/>
              </a:ext>
            </a:extLst>
          </p:cNvPr>
          <p:cNvSpPr txBox="1"/>
          <p:nvPr/>
        </p:nvSpPr>
        <p:spPr>
          <a:xfrm>
            <a:off x="6463324" y="2506004"/>
            <a:ext cx="565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Movie rental data analysis involves examining and interpreting information related to the rental of movies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711342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Business Problems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Movie Rental Store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557CDB-74B1-62F8-1C36-ECA99B08AF3E}"/>
              </a:ext>
            </a:extLst>
          </p:cNvPr>
          <p:cNvGrpSpPr/>
          <p:nvPr/>
        </p:nvGrpSpPr>
        <p:grpSpPr>
          <a:xfrm>
            <a:off x="508883" y="1346649"/>
            <a:ext cx="5394612" cy="5261073"/>
            <a:chOff x="931058" y="1366988"/>
            <a:chExt cx="5503963" cy="48320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124F2F-8383-129C-BC10-1CAB9B172CE6}"/>
                </a:ext>
              </a:extLst>
            </p:cNvPr>
            <p:cNvSpPr/>
            <p:nvPr/>
          </p:nvSpPr>
          <p:spPr>
            <a:xfrm>
              <a:off x="931058" y="1366988"/>
              <a:ext cx="5503963" cy="48320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7EA464-1C36-45B7-64E4-6BA2F2D892C8}"/>
                </a:ext>
              </a:extLst>
            </p:cNvPr>
            <p:cNvSpPr txBox="1"/>
            <p:nvPr/>
          </p:nvSpPr>
          <p:spPr>
            <a:xfrm>
              <a:off x="1021741" y="1439598"/>
              <a:ext cx="5273826" cy="401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7675" indent="-273050">
                <a:buAutoNum type="arabicPeriod"/>
              </a:pPr>
              <a:r>
                <a:rPr lang="en-US" sz="1200" dirty="0"/>
                <a:t>Display the full names of actors available in the database.</a:t>
              </a:r>
            </a:p>
            <a:p>
              <a:pPr marL="447675" indent="-273050">
                <a:buAutoNum type="arabicPeriod"/>
              </a:pPr>
              <a:r>
                <a:rPr lang="en-US" sz="1200" dirty="0"/>
                <a:t> 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number of times each first name appears in the database.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What is the count of actors that have unique first names in the database? Display the first names of all these actors.</a:t>
              </a:r>
            </a:p>
            <a:p>
              <a:pPr marL="447675" indent="-273050"/>
              <a:r>
                <a:rPr lang="en-US" sz="1200" dirty="0"/>
                <a:t>3. 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number of times each last name appears in the database.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all unique last names in the database.</a:t>
              </a:r>
            </a:p>
            <a:p>
              <a:pPr marL="447675" indent="-273050"/>
              <a:r>
                <a:rPr lang="en-US" sz="1200" dirty="0"/>
                <a:t>4. 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movies with the rating "R".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movies that are not rated "R".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movies that are suitable for audience below 13 years of age.</a:t>
              </a:r>
            </a:p>
            <a:p>
              <a:pPr marL="447675" indent="-273050"/>
              <a:r>
                <a:rPr lang="en-US" sz="1200" dirty="0"/>
                <a:t>5. 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movies where the replacement cost is up to $11.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movies where the replacement cost is between $11 and $20.</a:t>
              </a:r>
            </a:p>
            <a:p>
              <a:pPr marL="447675" lvl="1" indent="-273050">
                <a:buFont typeface="+mj-lt"/>
                <a:buAutoNum type="romanLcPeriod"/>
              </a:pPr>
              <a:r>
                <a:rPr lang="en-US" sz="1200" dirty="0"/>
                <a:t>Display the list of records for the all movies in descending order of their replacement costs</a:t>
              </a:r>
            </a:p>
            <a:p>
              <a:pPr marL="447675" indent="-273050">
                <a:buFont typeface="+mj-lt"/>
                <a:buAutoNum type="arabicPeriod"/>
              </a:pPr>
              <a:endParaRPr lang="en-IN" sz="1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6D5045-070F-08AF-E33F-9DE0D44854A0}"/>
              </a:ext>
            </a:extLst>
          </p:cNvPr>
          <p:cNvGrpSpPr/>
          <p:nvPr/>
        </p:nvGrpSpPr>
        <p:grpSpPr>
          <a:xfrm>
            <a:off x="5903495" y="1346649"/>
            <a:ext cx="5805198" cy="5261073"/>
            <a:chOff x="6530767" y="766667"/>
            <a:chExt cx="5805198" cy="54372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28F39-80A8-D07C-4D57-346103EB9C81}"/>
                </a:ext>
              </a:extLst>
            </p:cNvPr>
            <p:cNvSpPr/>
            <p:nvPr/>
          </p:nvSpPr>
          <p:spPr>
            <a:xfrm>
              <a:off x="6530767" y="766667"/>
              <a:ext cx="5805198" cy="5437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515CD-1B1D-09A8-E6E1-4134C35D1929}"/>
                </a:ext>
              </a:extLst>
            </p:cNvPr>
            <p:cNvSpPr txBox="1"/>
            <p:nvPr/>
          </p:nvSpPr>
          <p:spPr>
            <a:xfrm>
              <a:off x="6811813" y="1079496"/>
              <a:ext cx="5216364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3050" indent="-273050"/>
              <a:r>
                <a:rPr lang="en-US" sz="1100" dirty="0"/>
                <a:t>6. Display the names of the top 3 movies with the greatest number of actors.</a:t>
              </a:r>
            </a:p>
            <a:p>
              <a:pPr marL="273050" indent="-273050"/>
              <a:r>
                <a:rPr lang="en-US" sz="1100" dirty="0"/>
                <a:t>7. Display the titles of the movies starting with the letters 'K' and ‘Q’</a:t>
              </a:r>
            </a:p>
            <a:p>
              <a:pPr marL="273050" indent="-273050"/>
              <a:r>
                <a:rPr lang="en-US" sz="1100" dirty="0"/>
                <a:t>8. Display the names of all actors who appeared in the film “Agent Truman”.</a:t>
              </a:r>
            </a:p>
            <a:p>
              <a:pPr marL="273050" indent="-273050"/>
              <a:r>
                <a:rPr lang="en-US" sz="1100" dirty="0"/>
                <a:t>9. Identify all the movies categorized as family films.</a:t>
              </a:r>
            </a:p>
            <a:p>
              <a:pPr marL="273050" indent="-273050"/>
              <a:r>
                <a:rPr lang="en-US" sz="1100" dirty="0"/>
                <a:t>10. </a:t>
              </a:r>
            </a:p>
            <a:p>
              <a:pPr marL="273050" lvl="1" indent="-273050">
                <a:buFont typeface="+mj-lt"/>
                <a:buAutoNum type="romanLcPeriod"/>
              </a:pPr>
              <a:r>
                <a:rPr lang="en-US" sz="1100" dirty="0"/>
                <a:t>Display the maximum, minimum, and average rental rates of movies based on their ratings. The output must be sorted in descending order of the average rental rates.</a:t>
              </a:r>
            </a:p>
            <a:p>
              <a:pPr marL="273050" lvl="1" indent="-273050">
                <a:buFont typeface="+mj-lt"/>
                <a:buAutoNum type="romanLcPeriod"/>
              </a:pPr>
              <a:r>
                <a:rPr lang="en-US" sz="1100" dirty="0"/>
                <a:t>Display the movies in descending order of their rental frequencies, so the management can maintain more copies of those movies.</a:t>
              </a:r>
            </a:p>
            <a:p>
              <a:pPr marL="273050" indent="-273050"/>
              <a:r>
                <a:rPr lang="en-US" sz="1100" dirty="0"/>
                <a:t>11. In how many film categories, the difference between the average film replacement cost ((disc - DVD/Blue Ray) and the average film rental rate is greater than $15?</a:t>
              </a:r>
            </a:p>
            <a:p>
              <a:pPr marL="273050" indent="-273050"/>
              <a:endParaRPr lang="en-US" sz="1100" dirty="0"/>
            </a:p>
            <a:p>
              <a:pPr marL="273050" indent="-273050"/>
              <a:r>
                <a:rPr lang="en-US" sz="1100" dirty="0"/>
                <a:t>	Display the list of all film categories identified above, along with the corresponding average film replacement cost and average film rental rate.</a:t>
              </a:r>
            </a:p>
            <a:p>
              <a:pPr marL="273050" indent="-273050"/>
              <a:endParaRPr lang="en-US" sz="1100" dirty="0"/>
            </a:p>
            <a:p>
              <a:pPr marL="273050" indent="-273050"/>
              <a:r>
                <a:rPr lang="en-US" sz="1100" dirty="0"/>
                <a:t>12. Display the film categories in which the number of movies is greater than 70.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9CC7486-9254-C2EB-9A52-BFB6EF4DC2CB}"/>
              </a:ext>
            </a:extLst>
          </p:cNvPr>
          <p:cNvGrpSpPr/>
          <p:nvPr/>
        </p:nvGrpSpPr>
        <p:grpSpPr>
          <a:xfrm>
            <a:off x="-152400" y="1"/>
            <a:ext cx="12344401" cy="7005310"/>
            <a:chOff x="82024" y="368915"/>
            <a:chExt cx="11478639" cy="6412453"/>
          </a:xfrm>
          <a:solidFill>
            <a:schemeClr val="accent6">
              <a:lumMod val="5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DE7A90-EE21-951D-3F65-D53EA29582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3736" y="368915"/>
              <a:ext cx="11336927" cy="6412453"/>
              <a:chOff x="223736" y="368915"/>
              <a:chExt cx="11336927" cy="6412453"/>
            </a:xfrm>
            <a:grpFill/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CC5F2B3-10AC-8DF7-5E3D-9690CB4024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3736" y="368915"/>
                <a:ext cx="11336927" cy="6412453"/>
              </a:xfrm>
              <a:prstGeom prst="roundRect">
                <a:avLst>
                  <a:gd name="adj" fmla="val 4743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51F927D-BF1E-4E55-ED65-36DCC375282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99870" y="2251189"/>
                <a:ext cx="2942471" cy="4195909"/>
                <a:chOff x="899870" y="2251189"/>
                <a:chExt cx="2942471" cy="4195909"/>
              </a:xfrm>
              <a:grpFill/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E1DB161-DA79-F917-EFC9-69166CC190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9870" y="2251189"/>
                  <a:ext cx="2942471" cy="5016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OUTPUT</a:t>
                  </a:r>
                </a:p>
              </p:txBody>
            </p:sp>
            <p:pic>
              <p:nvPicPr>
                <p:cNvPr id="15" name="Picture 14" descr="A screenshot of a phone&#10;&#10;Description automatically generated">
                  <a:extLst>
                    <a:ext uri="{FF2B5EF4-FFF2-40B4-BE49-F238E27FC236}">
                      <a16:creationId xmlns:a16="http://schemas.microsoft.com/office/drawing/2014/main" id="{AD8B1768-3A24-90D1-BCED-EC547AA2DF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3484" y="2717584"/>
                  <a:ext cx="2695245" cy="3729514"/>
                </a:xfrm>
                <a:prstGeom prst="rect">
                  <a:avLst/>
                </a:prstGeom>
                <a:ln w="127000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5FB956F-C7F0-742A-0957-76DDF375B60B}"/>
                </a:ext>
              </a:extLst>
            </p:cNvPr>
            <p:cNvSpPr>
              <a:spLocks/>
            </p:cNvSpPr>
            <p:nvPr/>
          </p:nvSpPr>
          <p:spPr>
            <a:xfrm>
              <a:off x="4188618" y="2752864"/>
              <a:ext cx="4662791" cy="2856751"/>
            </a:xfrm>
            <a:prstGeom prst="round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From the given output we found that there are a total of 200 actors.</a:t>
              </a:r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1FBCB-E3E6-B736-5180-F63790D28F36}"/>
                </a:ext>
              </a:extLst>
            </p:cNvPr>
            <p:cNvSpPr>
              <a:spLocks/>
            </p:cNvSpPr>
            <p:nvPr/>
          </p:nvSpPr>
          <p:spPr>
            <a:xfrm>
              <a:off x="82024" y="392407"/>
              <a:ext cx="11361906" cy="735225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TASK 1: Display the full names of actors available in the database.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67D211-75AE-DCB7-8384-57E683D10384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4090" y="1084367"/>
              <a:ext cx="9418464" cy="1153975"/>
              <a:chOff x="924090" y="1084367"/>
              <a:chExt cx="9418464" cy="1153975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537CF85-9791-3993-E0C9-4D882AC42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215" y="1415311"/>
                <a:ext cx="9346214" cy="823031"/>
              </a:xfrm>
              <a:prstGeom prst="rect">
                <a:avLst/>
              </a:prstGeom>
              <a:grpFill/>
              <a:ln w="38100">
                <a:solidFill>
                  <a:srgbClr val="0070C0"/>
                </a:solidFill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012E96-D51D-FABC-CB8C-19692AAD0B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4090" y="1084367"/>
                <a:ext cx="9418464" cy="3180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6E0216A0-C4C5-A606-8371-6EA1698AAE14}"/>
              </a:ext>
            </a:extLst>
          </p:cNvPr>
          <p:cNvSpPr/>
          <p:nvPr/>
        </p:nvSpPr>
        <p:spPr>
          <a:xfrm>
            <a:off x="125536" y="25665"/>
            <a:ext cx="875771" cy="760919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7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99258B-C6B9-C36D-81DC-48A2DB89AE13}"/>
              </a:ext>
            </a:extLst>
          </p:cNvPr>
          <p:cNvGrpSpPr/>
          <p:nvPr/>
        </p:nvGrpSpPr>
        <p:grpSpPr>
          <a:xfrm>
            <a:off x="52464" y="1"/>
            <a:ext cx="12139536" cy="7278177"/>
            <a:chOff x="311923" y="-230871"/>
            <a:chExt cx="11401932" cy="6866663"/>
          </a:xfrm>
          <a:solidFill>
            <a:schemeClr val="accent6">
              <a:lumMod val="5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A460434-5180-D3CE-A077-076081E01754}"/>
                </a:ext>
              </a:extLst>
            </p:cNvPr>
            <p:cNvSpPr>
              <a:spLocks/>
            </p:cNvSpPr>
            <p:nvPr/>
          </p:nvSpPr>
          <p:spPr>
            <a:xfrm>
              <a:off x="342222" y="-230871"/>
              <a:ext cx="11371633" cy="6866663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2784C4-C5E1-A0F3-383E-FAC3C6264287}"/>
                </a:ext>
              </a:extLst>
            </p:cNvPr>
            <p:cNvSpPr>
              <a:spLocks/>
            </p:cNvSpPr>
            <p:nvPr/>
          </p:nvSpPr>
          <p:spPr>
            <a:xfrm>
              <a:off x="311923" y="-160673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41438" lvl="1" indent="-273050">
                <a:buFont typeface="+mj-lt"/>
                <a:buAutoNum type="romanLcPeriod"/>
              </a:pPr>
              <a:r>
                <a:rPr lang="en-US" sz="1800" dirty="0"/>
                <a:t>Display the number of times each first name appears in the database.</a:t>
              </a:r>
            </a:p>
            <a:p>
              <a:pPr marL="1341438" lvl="1" indent="-273050">
                <a:buFont typeface="+mj-lt"/>
                <a:buAutoNum type="romanLcPeriod"/>
              </a:pPr>
              <a:r>
                <a:rPr lang="en-US" sz="1800" dirty="0"/>
                <a:t>What is the count of actors that have unique first names in the database? Display the first names of all these actors.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43ED59-F476-7AF0-7C40-B80DD7DDB3DC}"/>
                </a:ext>
              </a:extLst>
            </p:cNvPr>
            <p:cNvSpPr>
              <a:spLocks/>
            </p:cNvSpPr>
            <p:nvPr/>
          </p:nvSpPr>
          <p:spPr>
            <a:xfrm>
              <a:off x="798244" y="1286405"/>
              <a:ext cx="4384301" cy="33798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B14BE1-AB74-8349-B0D6-E8DC06ECD70E}"/>
                </a:ext>
              </a:extLst>
            </p:cNvPr>
            <p:cNvGrpSpPr/>
            <p:nvPr/>
          </p:nvGrpSpPr>
          <p:grpSpPr>
            <a:xfrm>
              <a:off x="936033" y="3098405"/>
              <a:ext cx="5649367" cy="2721054"/>
              <a:chOff x="936033" y="3098405"/>
              <a:chExt cx="5649367" cy="2721054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43AF31-7579-9F5C-9E70-3A016178BB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6033" y="3098405"/>
                <a:ext cx="2273398" cy="3113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44E346C-D201-D633-6814-CD703EE063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8994" y="3377345"/>
                <a:ext cx="3376406" cy="244211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The total number  where each first name appears in the database are 4times .</a:t>
                </a:r>
              </a:p>
              <a:p>
                <a:pPr algn="ctr"/>
                <a:r>
                  <a:rPr lang="en-US" sz="1400" dirty="0"/>
                  <a:t>They are Penelope ,Julia and Kenneth.</a:t>
                </a:r>
                <a:endParaRPr lang="en-IN" sz="14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B9989A-EB0C-2C19-4B55-A1A742A4097A}"/>
                </a:ext>
              </a:extLst>
            </p:cNvPr>
            <p:cNvGrpSpPr/>
            <p:nvPr/>
          </p:nvGrpSpPr>
          <p:grpSpPr>
            <a:xfrm>
              <a:off x="6869158" y="2957263"/>
              <a:ext cx="4699424" cy="3313176"/>
              <a:chOff x="259198" y="2988196"/>
              <a:chExt cx="4699424" cy="3313176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8859C0-20BC-8850-494B-BF7843F4EB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9198" y="2988196"/>
                <a:ext cx="1579041" cy="4200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80104DC-CCB8-4565-FE39-8E1F9F6217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47964" y="3408279"/>
                <a:ext cx="2710658" cy="234490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There are 128 actors that have unique first names.</a:t>
                </a:r>
                <a:endParaRPr lang="en-IN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8BD086F-E10F-EC6F-DF7C-0B03133B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59198" y="3400548"/>
                <a:ext cx="1579041" cy="2900824"/>
              </a:xfrm>
              <a:prstGeom prst="rect">
                <a:avLst/>
              </a:prstGeom>
              <a:grpFill/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9C02D0-EC0A-E05C-7AC3-5BFC4BF322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9353" y="1328997"/>
              <a:ext cx="4421158" cy="1541898"/>
              <a:chOff x="594547" y="1328593"/>
              <a:chExt cx="4421158" cy="1541898"/>
            </a:xfrm>
            <a:grpFill/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C3A3BB-1515-F186-C22E-D96CA85D4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1" b="111"/>
              <a:stretch/>
            </p:blipFill>
            <p:spPr>
              <a:xfrm>
                <a:off x="622774" y="1589606"/>
                <a:ext cx="4364704" cy="1280885"/>
              </a:xfrm>
              <a:prstGeom prst="rect">
                <a:avLst/>
              </a:prstGeom>
              <a:grpFill/>
              <a:ln w="38100">
                <a:solidFill>
                  <a:srgbClr val="0070C0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D24DEB-18A0-248D-E79D-2F205EB297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547" y="1328593"/>
                <a:ext cx="4421158" cy="25497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316A1-84C2-97FD-5FCD-1109CFD58534}"/>
                </a:ext>
              </a:extLst>
            </p:cNvPr>
            <p:cNvSpPr/>
            <p:nvPr/>
          </p:nvSpPr>
          <p:spPr>
            <a:xfrm>
              <a:off x="342222" y="-160673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63E7E-4D96-3CBF-DD26-D54302B23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0" y="1958509"/>
            <a:ext cx="4647062" cy="15038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04838B-8FF1-5B39-612D-54C15B85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8" y="3852070"/>
            <a:ext cx="2253801" cy="30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45AFF9D-B8F0-B8C4-6B03-31BD46F69805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96253" y="294098"/>
            <a:chExt cx="11873204" cy="6412453"/>
          </a:xfrm>
          <a:solidFill>
            <a:schemeClr val="accent6">
              <a:lumMod val="50000"/>
            </a:schemeClr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31E02F1-DF46-2199-85B7-D8DA32DFEF36}"/>
                </a:ext>
              </a:extLst>
            </p:cNvPr>
            <p:cNvSpPr>
              <a:spLocks/>
            </p:cNvSpPr>
            <p:nvPr/>
          </p:nvSpPr>
          <p:spPr>
            <a:xfrm>
              <a:off x="96253" y="294098"/>
              <a:ext cx="11873204" cy="6412453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08C7CC8-FD4A-F3F0-1626-3018683AEFCA}"/>
                </a:ext>
              </a:extLst>
            </p:cNvPr>
            <p:cNvSpPr>
              <a:spLocks/>
            </p:cNvSpPr>
            <p:nvPr/>
          </p:nvSpPr>
          <p:spPr>
            <a:xfrm>
              <a:off x="597824" y="349883"/>
              <a:ext cx="11371633" cy="1019282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89075" lvl="1" indent="-400050">
                <a:buFont typeface="+mj-lt"/>
                <a:buAutoNum type="romanLcPeriod"/>
              </a:pPr>
              <a:r>
                <a:rPr lang="en-US" sz="1800" dirty="0"/>
                <a:t>Display the number of times each last name appears in the database.</a:t>
              </a:r>
            </a:p>
            <a:p>
              <a:pPr marL="1489075" lvl="1" indent="-400050">
                <a:buFont typeface="+mj-lt"/>
                <a:buAutoNum type="romanLcPeriod"/>
              </a:pPr>
              <a:r>
                <a:rPr lang="en-US" sz="1800" dirty="0"/>
                <a:t>Display all unique last names in the database.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077E7E-AB02-8C5E-ECB6-B2884814B47B}"/>
                </a:ext>
              </a:extLst>
            </p:cNvPr>
            <p:cNvSpPr>
              <a:spLocks/>
            </p:cNvSpPr>
            <p:nvPr/>
          </p:nvSpPr>
          <p:spPr>
            <a:xfrm>
              <a:off x="609702" y="1482457"/>
              <a:ext cx="4364704" cy="3679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7E9BDDE-02E6-3F98-B1F4-B1F6C9D020C4}"/>
                </a:ext>
              </a:extLst>
            </p:cNvPr>
            <p:cNvGrpSpPr/>
            <p:nvPr/>
          </p:nvGrpSpPr>
          <p:grpSpPr>
            <a:xfrm>
              <a:off x="598158" y="3213513"/>
              <a:ext cx="5906730" cy="3059515"/>
              <a:chOff x="445758" y="3061113"/>
              <a:chExt cx="5906730" cy="3059515"/>
            </a:xfrm>
            <a:grpFill/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EC58580-A48B-08E0-D4BD-142142E332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5758" y="3061113"/>
                <a:ext cx="2253799" cy="3679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BC929260-38D4-4E27-C0E0-5F46617962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1102" y="3465890"/>
                <a:ext cx="3641386" cy="265473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From the given output ,we found that, KILMER is the last name that appeared 5 times.</a:t>
                </a:r>
                <a:endParaRPr lang="en-IN" sz="16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7B8CB27-0687-1727-35F7-097BE5928129}"/>
                </a:ext>
              </a:extLst>
            </p:cNvPr>
            <p:cNvGrpSpPr/>
            <p:nvPr/>
          </p:nvGrpSpPr>
          <p:grpSpPr>
            <a:xfrm>
              <a:off x="6915227" y="3209565"/>
              <a:ext cx="4145799" cy="3281023"/>
              <a:chOff x="152867" y="3088098"/>
              <a:chExt cx="4145799" cy="3281023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B5261D0-7ED5-A0CB-79C5-DDF9986672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2867" y="3088098"/>
                <a:ext cx="1445559" cy="408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  <a:endParaRPr lang="en-IN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939931F-7301-9CE2-5589-5C618B737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61257" y="3523974"/>
                <a:ext cx="2537409" cy="268486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There are a total of 121 unique last names.</a:t>
                </a:r>
                <a:endParaRPr lang="en-IN" dirty="0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40AE984-1402-703B-8B07-EA2E9BA17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52868" y="3468297"/>
                <a:ext cx="1445558" cy="2900824"/>
              </a:xfrm>
              <a:prstGeom prst="rect">
                <a:avLst/>
              </a:prstGeom>
              <a:grpFill/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ACD66D-3D81-65EC-F5E2-4A03DF665CAE}"/>
                </a:ext>
              </a:extLst>
            </p:cNvPr>
            <p:cNvGrpSpPr>
              <a:grpSpLocks/>
            </p:cNvGrpSpPr>
            <p:nvPr/>
          </p:nvGrpSpPr>
          <p:grpSpPr>
            <a:xfrm>
              <a:off x="6696322" y="1523903"/>
              <a:ext cx="4364704" cy="1689610"/>
              <a:chOff x="49116" y="1371099"/>
              <a:chExt cx="4364704" cy="1689610"/>
            </a:xfrm>
            <a:grpFill/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514A8F7-131F-3D1B-F3ED-D3E22C10A2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" r="29"/>
              <a:stretch/>
            </p:blipFill>
            <p:spPr>
              <a:xfrm>
                <a:off x="49116" y="1779824"/>
                <a:ext cx="4364704" cy="1280885"/>
              </a:xfrm>
              <a:prstGeom prst="rect">
                <a:avLst/>
              </a:prstGeom>
              <a:grpFill/>
              <a:ln w="38100">
                <a:solidFill>
                  <a:srgbClr val="0070C0"/>
                </a:solidFill>
              </a:ln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5BEDEB-2BFD-6CDF-2905-22564F9CF1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16" y="1371099"/>
                <a:ext cx="4364704" cy="40872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QUERY</a:t>
                </a:r>
                <a:endParaRPr lang="en-IN" dirty="0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2FD9A71B-0672-7F02-FB17-786BCEC7E630}"/>
              </a:ext>
            </a:extLst>
          </p:cNvPr>
          <p:cNvSpPr/>
          <p:nvPr/>
        </p:nvSpPr>
        <p:spPr>
          <a:xfrm>
            <a:off x="318795" y="187485"/>
            <a:ext cx="1076960" cy="107696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26763-82AA-7D29-7F30-7F8E62986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9" y="1820008"/>
            <a:ext cx="4364704" cy="135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1F57C-FE59-4EEE-F456-19AD27923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04" y="3543719"/>
            <a:ext cx="223090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B2659A4-AC41-72BA-3F1E-746987631CE9}"/>
              </a:ext>
            </a:extLst>
          </p:cNvPr>
          <p:cNvGrpSpPr/>
          <p:nvPr/>
        </p:nvGrpSpPr>
        <p:grpSpPr>
          <a:xfrm>
            <a:off x="-143881" y="0"/>
            <a:ext cx="12335881" cy="6858000"/>
            <a:chOff x="74570" y="-226217"/>
            <a:chExt cx="11964867" cy="6730089"/>
          </a:xfrm>
          <a:solidFill>
            <a:schemeClr val="accent6">
              <a:lumMod val="5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CC5F2B3-10AC-8DF7-5E3D-9690CB402411}"/>
                </a:ext>
              </a:extLst>
            </p:cNvPr>
            <p:cNvSpPr>
              <a:spLocks/>
            </p:cNvSpPr>
            <p:nvPr/>
          </p:nvSpPr>
          <p:spPr>
            <a:xfrm>
              <a:off x="74570" y="-226217"/>
              <a:ext cx="11964867" cy="6730089"/>
            </a:xfrm>
            <a:prstGeom prst="roundRect">
              <a:avLst>
                <a:gd name="adj" fmla="val 4743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1FBCB-E3E6-B736-5180-F63790D28F36}"/>
                </a:ext>
              </a:extLst>
            </p:cNvPr>
            <p:cNvSpPr>
              <a:spLocks/>
            </p:cNvSpPr>
            <p:nvPr/>
          </p:nvSpPr>
          <p:spPr>
            <a:xfrm>
              <a:off x="262647" y="1"/>
              <a:ext cx="11371633" cy="1148080"/>
            </a:xfrm>
            <a:prstGeom prst="roundRect">
              <a:avLst>
                <a:gd name="adj" fmla="val 36769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68400" lvl="1" indent="-365125">
                <a:buFont typeface="+mj-lt"/>
                <a:buAutoNum type="romanLcPeriod"/>
                <a:tabLst>
                  <a:tab pos="985838" algn="l"/>
                </a:tabLst>
              </a:pPr>
              <a:r>
                <a:rPr lang="en-US" sz="1400" dirty="0"/>
                <a:t>Display the list of records for the movies with the rating "R".</a:t>
              </a:r>
            </a:p>
            <a:p>
              <a:pPr marL="1168400" lvl="1" indent="-365125">
                <a:buFont typeface="+mj-lt"/>
                <a:buAutoNum type="romanLcPeriod"/>
                <a:tabLst>
                  <a:tab pos="985838" algn="l"/>
                </a:tabLst>
              </a:pPr>
              <a:r>
                <a:rPr lang="en-US" sz="1400" dirty="0"/>
                <a:t>Display the list of records for the movies that are not rated "R".</a:t>
              </a:r>
            </a:p>
            <a:p>
              <a:pPr marL="1168400" lvl="1" indent="-365125">
                <a:buFont typeface="+mj-lt"/>
                <a:buAutoNum type="romanLcPeriod"/>
                <a:tabLst>
                  <a:tab pos="985838" algn="l"/>
                </a:tabLst>
              </a:pPr>
              <a:r>
                <a:rPr lang="en-US" sz="1400" dirty="0"/>
                <a:t>Display the list of records for the movies that are suitable for audience below 13 years of age.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51D1CD-99D9-1A9E-BE29-70F6BB90BEF9}"/>
                </a:ext>
              </a:extLst>
            </p:cNvPr>
            <p:cNvGrpSpPr/>
            <p:nvPr/>
          </p:nvGrpSpPr>
          <p:grpSpPr>
            <a:xfrm>
              <a:off x="141000" y="1865709"/>
              <a:ext cx="11371634" cy="4609957"/>
              <a:chOff x="141000" y="1865709"/>
              <a:chExt cx="11371634" cy="4609957"/>
            </a:xfrm>
            <a:grpFill/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71EE37B-8810-D9CD-2D7A-57517EF1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89465" y="2858057"/>
                <a:ext cx="2572234" cy="2740536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444500" cap="sq">
                <a:solidFill>
                  <a:srgbClr val="000000"/>
                </a:solidFill>
                <a:miter lim="800000"/>
              </a:ln>
              <a:effectLst>
                <a:outerShdw blurRad="254000" dist="190500" dir="2700000" sy="90000" algn="b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1DB161-DA79-F917-EFC9-69166CC190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000" y="1865709"/>
                <a:ext cx="11371634" cy="739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OUTPUT</a:t>
                </a:r>
                <a:endParaRPr lang="en-IN" sz="16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5FB956F-C7F0-742A-0957-76DDF375B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000" y="5769214"/>
                <a:ext cx="3542545" cy="70645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From the given output, There are a  total of 128 movies that are rated ‘R’</a:t>
                </a:r>
                <a:endParaRPr lang="en-IN" sz="1200" dirty="0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863383-3329-FF0C-8043-4A7ACC64B274}"/>
                </a:ext>
              </a:extLst>
            </p:cNvPr>
            <p:cNvSpPr/>
            <p:nvPr/>
          </p:nvSpPr>
          <p:spPr>
            <a:xfrm>
              <a:off x="106742" y="-54740"/>
              <a:ext cx="1076960" cy="1076960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0F78AC-CBEC-E225-97A7-8EDC2E52523E}"/>
              </a:ext>
            </a:extLst>
          </p:cNvPr>
          <p:cNvGrpSpPr/>
          <p:nvPr/>
        </p:nvGrpSpPr>
        <p:grpSpPr>
          <a:xfrm>
            <a:off x="3613971" y="3175825"/>
            <a:ext cx="3542545" cy="3653969"/>
            <a:chOff x="377070" y="2600322"/>
            <a:chExt cx="3542545" cy="3653969"/>
          </a:xfrm>
          <a:solidFill>
            <a:schemeClr val="accent6">
              <a:lumMod val="50000"/>
            </a:schemeClr>
          </a:solidFill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EFF3A5F-66DA-8A83-9DFF-B0DCC60B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13731" y="2600322"/>
              <a:ext cx="2679154" cy="264731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9C593A8-6DC3-97A1-721B-B8ABE5958F80}"/>
                </a:ext>
              </a:extLst>
            </p:cNvPr>
            <p:cNvSpPr>
              <a:spLocks/>
            </p:cNvSpPr>
            <p:nvPr/>
          </p:nvSpPr>
          <p:spPr>
            <a:xfrm>
              <a:off x="377070" y="5547839"/>
              <a:ext cx="3542545" cy="706452"/>
            </a:xfrm>
            <a:prstGeom prst="round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There are a  total of 805 movies that are not rated ‘R’</a:t>
              </a:r>
              <a:endParaRPr lang="en-IN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AA5402-4139-57DC-3869-26BF24F896B9}"/>
              </a:ext>
            </a:extLst>
          </p:cNvPr>
          <p:cNvGrpSpPr/>
          <p:nvPr/>
        </p:nvGrpSpPr>
        <p:grpSpPr>
          <a:xfrm>
            <a:off x="7542550" y="3175825"/>
            <a:ext cx="3542545" cy="3682174"/>
            <a:chOff x="272302" y="2654876"/>
            <a:chExt cx="3542545" cy="3682174"/>
          </a:xfrm>
          <a:solidFill>
            <a:schemeClr val="accent6">
              <a:lumMod val="50000"/>
            </a:schemeClr>
          </a:solidFill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B21F4B-70E8-57AF-6E14-4B7AA49FF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19021" y="2654876"/>
              <a:ext cx="2572234" cy="2780881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65F0ADC-F959-6548-ED47-C3860F65A951}"/>
                </a:ext>
              </a:extLst>
            </p:cNvPr>
            <p:cNvSpPr>
              <a:spLocks/>
            </p:cNvSpPr>
            <p:nvPr/>
          </p:nvSpPr>
          <p:spPr>
            <a:xfrm>
              <a:off x="272302" y="5501787"/>
              <a:ext cx="3542545" cy="835263"/>
            </a:xfrm>
            <a:prstGeom prst="round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There are a  total of 372 movies that are suitable for children below 13.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D980E25-B59E-317E-2F41-779637BA3C47}"/>
              </a:ext>
            </a:extLst>
          </p:cNvPr>
          <p:cNvSpPr>
            <a:spLocks/>
          </p:cNvSpPr>
          <p:nvPr/>
        </p:nvSpPr>
        <p:spPr>
          <a:xfrm>
            <a:off x="-94511" y="1487303"/>
            <a:ext cx="11684932" cy="331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F2851-34EC-C2C3-4AD6-3197264E0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08" b="26893"/>
          <a:stretch/>
        </p:blipFill>
        <p:spPr>
          <a:xfrm>
            <a:off x="3660671" y="1769546"/>
            <a:ext cx="3659615" cy="514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78B-9C16-5DEA-C3B7-991AE892D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02" y="1779961"/>
            <a:ext cx="3016172" cy="494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D9E703-DC69-7483-DD33-D2A6073215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5" r="6266" b="7955"/>
          <a:stretch/>
        </p:blipFill>
        <p:spPr>
          <a:xfrm>
            <a:off x="7708966" y="1760560"/>
            <a:ext cx="3881455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981</TotalTime>
  <Words>1233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Bradley Hand ITC</vt:lpstr>
      <vt:lpstr>Century Gothic</vt:lpstr>
      <vt:lpstr>Showcard Gothic</vt:lpstr>
      <vt:lpstr>Wingdings</vt:lpstr>
      <vt:lpstr>Wingdings 3</vt:lpstr>
      <vt:lpstr>Ion Boardroom</vt:lpstr>
      <vt:lpstr>Movie rental data analysis</vt:lpstr>
      <vt:lpstr>CONTENTS</vt:lpstr>
      <vt:lpstr>Objective</vt:lpstr>
      <vt:lpstr>INTRODUCTION</vt:lpstr>
      <vt:lpstr>Business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data analysis</dc:title>
  <dc:creator>Puche H</dc:creator>
  <cp:lastModifiedBy>Puche H</cp:lastModifiedBy>
  <cp:revision>8</cp:revision>
  <dcterms:created xsi:type="dcterms:W3CDTF">2023-12-08T06:17:01Z</dcterms:created>
  <dcterms:modified xsi:type="dcterms:W3CDTF">2023-12-29T06:27:42Z</dcterms:modified>
</cp:coreProperties>
</file>