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6" r:id="rId2"/>
    <p:sldId id="293" r:id="rId3"/>
    <p:sldId id="291" r:id="rId4"/>
    <p:sldId id="288" r:id="rId5"/>
    <p:sldId id="290" r:id="rId6"/>
    <p:sldId id="301" r:id="rId7"/>
    <p:sldId id="302" r:id="rId8"/>
    <p:sldId id="303" r:id="rId9"/>
    <p:sldId id="304" r:id="rId10"/>
    <p:sldId id="307" r:id="rId11"/>
    <p:sldId id="306" r:id="rId12"/>
    <p:sldId id="305" r:id="rId13"/>
    <p:sldId id="289" r:id="rId14"/>
    <p:sldId id="277" r:id="rId15"/>
    <p:sldId id="309" r:id="rId16"/>
    <p:sldId id="310" r:id="rId17"/>
    <p:sldId id="308" r:id="rId18"/>
    <p:sldId id="312" r:id="rId19"/>
    <p:sldId id="313" r:id="rId20"/>
    <p:sldId id="311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14" r:id="rId29"/>
    <p:sldId id="294" r:id="rId30"/>
    <p:sldId id="295" r:id="rId31"/>
    <p:sldId id="278" r:id="rId32"/>
    <p:sldId id="322" r:id="rId33"/>
    <p:sldId id="323" r:id="rId34"/>
    <p:sldId id="324" r:id="rId35"/>
    <p:sldId id="327" r:id="rId36"/>
    <p:sldId id="325" r:id="rId37"/>
    <p:sldId id="326" r:id="rId38"/>
    <p:sldId id="328" r:id="rId39"/>
    <p:sldId id="329" r:id="rId40"/>
    <p:sldId id="333" r:id="rId41"/>
    <p:sldId id="334" r:id="rId42"/>
    <p:sldId id="335" r:id="rId43"/>
    <p:sldId id="336" r:id="rId44"/>
    <p:sldId id="340" r:id="rId45"/>
    <p:sldId id="344" r:id="rId46"/>
    <p:sldId id="345" r:id="rId47"/>
    <p:sldId id="337" r:id="rId48"/>
    <p:sldId id="338" r:id="rId49"/>
    <p:sldId id="339" r:id="rId50"/>
    <p:sldId id="281" r:id="rId51"/>
    <p:sldId id="341" r:id="rId52"/>
    <p:sldId id="298" r:id="rId53"/>
    <p:sldId id="346" r:id="rId54"/>
    <p:sldId id="347" r:id="rId55"/>
    <p:sldId id="286" r:id="rId56"/>
    <p:sldId id="296" r:id="rId57"/>
    <p:sldId id="348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2C02F-46E9-4319-AE92-CFF24FDD2824}" type="datetimeFigureOut">
              <a:rPr lang="en-GB" smtClean="0"/>
              <a:t>02/05/2022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87BD1-250A-4D3C-93F8-CE8E4620A598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016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02/05/2022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80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02/05/2022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68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02/05/2022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87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02/05/2022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34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02/05/2022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665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02/05/2022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70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02/05/2022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62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02/05/2022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73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02/05/2022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891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02/05/2022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64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02/05/2022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96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A9714-E498-4BB1-946F-9B4AA3A4C648}" type="datetimeFigureOut">
              <a:rPr lang="en-GB" smtClean="0"/>
              <a:t>02/05/2022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01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bases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JPA Project: Telco Service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20527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8650" y="335629"/>
            <a:ext cx="7886700" cy="1325563"/>
          </a:xfrm>
        </p:spPr>
        <p:txBody>
          <a:bodyPr/>
          <a:lstStyle/>
          <a:p>
            <a:pPr lvl="0"/>
            <a:r>
              <a:rPr lang="en-GB" dirty="0"/>
              <a:t>Relational model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6913B90-D1F2-8108-8934-998715B4179E}"/>
              </a:ext>
            </a:extLst>
          </p:cNvPr>
          <p:cNvSpPr txBox="1"/>
          <p:nvPr/>
        </p:nvSpPr>
        <p:spPr>
          <a:xfrm>
            <a:off x="628650" y="1414561"/>
            <a:ext cx="843730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create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customOrder</a:t>
            </a:r>
            <a:endParaRPr lang="it-IT" dirty="0"/>
          </a:p>
          <a:p>
            <a:r>
              <a:rPr lang="it-IT" dirty="0"/>
              <a:t>(</a:t>
            </a:r>
          </a:p>
          <a:p>
            <a:r>
              <a:rPr lang="it-IT" dirty="0"/>
              <a:t>        id </a:t>
            </a:r>
            <a:r>
              <a:rPr lang="it-IT" dirty="0" err="1"/>
              <a:t>int</a:t>
            </a:r>
            <a:r>
              <a:rPr lang="it-IT" dirty="0"/>
              <a:t> NOT NULL </a:t>
            </a:r>
            <a:r>
              <a:rPr lang="it-IT" dirty="0" err="1"/>
              <a:t>auto_increment</a:t>
            </a:r>
            <a:r>
              <a:rPr lang="it-IT" dirty="0"/>
              <a:t>,</a:t>
            </a:r>
          </a:p>
          <a:p>
            <a:r>
              <a:rPr lang="it-IT" dirty="0"/>
              <a:t>        </a:t>
            </a:r>
            <a:r>
              <a:rPr lang="it-IT" dirty="0" err="1"/>
              <a:t>creationDate</a:t>
            </a:r>
            <a:r>
              <a:rPr lang="it-IT" dirty="0"/>
              <a:t> </a:t>
            </a:r>
            <a:r>
              <a:rPr lang="it-IT" dirty="0" err="1"/>
              <a:t>datetime</a:t>
            </a:r>
            <a:r>
              <a:rPr lang="it-IT" dirty="0"/>
              <a:t> NOT NULL,</a:t>
            </a:r>
          </a:p>
          <a:p>
            <a:r>
              <a:rPr lang="it-IT" dirty="0"/>
              <a:t>        username </a:t>
            </a:r>
            <a:r>
              <a:rPr lang="it-IT" dirty="0" err="1"/>
              <a:t>varchar</a:t>
            </a:r>
            <a:r>
              <a:rPr lang="it-IT" dirty="0"/>
              <a:t>(50) NOT NULL,</a:t>
            </a:r>
          </a:p>
          <a:p>
            <a:r>
              <a:rPr lang="it-IT" dirty="0"/>
              <a:t>        </a:t>
            </a:r>
            <a:r>
              <a:rPr lang="it-IT" dirty="0" err="1"/>
              <a:t>servicePackage</a:t>
            </a:r>
            <a:r>
              <a:rPr lang="it-IT" dirty="0"/>
              <a:t> </a:t>
            </a:r>
            <a:r>
              <a:rPr lang="it-IT" dirty="0" err="1"/>
              <a:t>int</a:t>
            </a:r>
            <a:r>
              <a:rPr lang="it-IT" dirty="0"/>
              <a:t> NOT NULL,</a:t>
            </a:r>
          </a:p>
          <a:p>
            <a:r>
              <a:rPr lang="it-IT" dirty="0"/>
              <a:t>        </a:t>
            </a:r>
            <a:r>
              <a:rPr lang="it-IT" dirty="0" err="1"/>
              <a:t>validity</a:t>
            </a:r>
            <a:r>
              <a:rPr lang="it-IT" dirty="0"/>
              <a:t> </a:t>
            </a:r>
            <a:r>
              <a:rPr lang="it-IT" dirty="0" err="1"/>
              <a:t>int</a:t>
            </a:r>
            <a:r>
              <a:rPr lang="it-IT" dirty="0"/>
              <a:t> NOT NULL,</a:t>
            </a:r>
          </a:p>
          <a:p>
            <a:r>
              <a:rPr lang="it-IT" dirty="0"/>
              <a:t>        </a:t>
            </a:r>
            <a:r>
              <a:rPr lang="it-IT" dirty="0" err="1"/>
              <a:t>totalValue</a:t>
            </a:r>
            <a:r>
              <a:rPr lang="it-IT" dirty="0"/>
              <a:t> </a:t>
            </a:r>
            <a:r>
              <a:rPr lang="it-IT" dirty="0" err="1"/>
              <a:t>int</a:t>
            </a:r>
            <a:r>
              <a:rPr lang="it-IT" dirty="0"/>
              <a:t> NOT NULL,</a:t>
            </a:r>
          </a:p>
          <a:p>
            <a:r>
              <a:rPr lang="it-IT" dirty="0"/>
              <a:t>        </a:t>
            </a:r>
            <a:r>
              <a:rPr lang="it-IT" dirty="0" err="1"/>
              <a:t>startDate</a:t>
            </a:r>
            <a:r>
              <a:rPr lang="it-IT" dirty="0"/>
              <a:t> date NOT NULL,</a:t>
            </a:r>
          </a:p>
          <a:p>
            <a:r>
              <a:rPr lang="it-IT" dirty="0"/>
              <a:t>        </a:t>
            </a:r>
            <a:r>
              <a:rPr lang="it-IT" dirty="0" err="1"/>
              <a:t>isValid</a:t>
            </a:r>
            <a:r>
              <a:rPr lang="it-IT" dirty="0"/>
              <a:t> </a:t>
            </a:r>
            <a:r>
              <a:rPr lang="it-IT" dirty="0" err="1"/>
              <a:t>int</a:t>
            </a:r>
            <a:r>
              <a:rPr lang="it-IT" dirty="0"/>
              <a:t> NOT NULL,</a:t>
            </a:r>
          </a:p>
          <a:p>
            <a:r>
              <a:rPr lang="it-IT" dirty="0"/>
              <a:t>        PRIMARY KEY(id),</a:t>
            </a:r>
          </a:p>
          <a:p>
            <a:r>
              <a:rPr lang="it-IT" dirty="0"/>
              <a:t>        CONSTRAINT </a:t>
            </a:r>
            <a:r>
              <a:rPr lang="it-IT" dirty="0" err="1"/>
              <a:t>id_user</a:t>
            </a:r>
            <a:r>
              <a:rPr lang="it-IT" dirty="0"/>
              <a:t> FOREIGN KEY (username)</a:t>
            </a:r>
          </a:p>
          <a:p>
            <a:r>
              <a:rPr lang="it-IT" dirty="0"/>
              <a:t>        REFERENCES customer (username) ON DELETE CASCADE ON UPDATE CASCADE,</a:t>
            </a:r>
          </a:p>
          <a:p>
            <a:r>
              <a:rPr lang="it-IT" dirty="0"/>
              <a:t>        CONSTRAINT id_service4 FOREIGN KEY (</a:t>
            </a:r>
            <a:r>
              <a:rPr lang="it-IT" dirty="0" err="1"/>
              <a:t>servicePackage</a:t>
            </a:r>
            <a:r>
              <a:rPr lang="it-IT" dirty="0"/>
              <a:t>)</a:t>
            </a:r>
          </a:p>
          <a:p>
            <a:r>
              <a:rPr lang="it-IT" dirty="0"/>
              <a:t>        REFERENCES </a:t>
            </a:r>
            <a:r>
              <a:rPr lang="it-IT" dirty="0" err="1"/>
              <a:t>servicePackage</a:t>
            </a:r>
            <a:r>
              <a:rPr lang="it-IT" dirty="0"/>
              <a:t> (id) ON DELETE CASCADE ON UPDATE CASCADE,</a:t>
            </a:r>
          </a:p>
          <a:p>
            <a:r>
              <a:rPr lang="it-IT" dirty="0"/>
              <a:t>        CONSTRAINT </a:t>
            </a:r>
            <a:r>
              <a:rPr lang="it-IT" dirty="0" err="1"/>
              <a:t>id_validity</a:t>
            </a:r>
            <a:r>
              <a:rPr lang="it-IT" dirty="0"/>
              <a:t> FOREIGN KEY (</a:t>
            </a:r>
            <a:r>
              <a:rPr lang="it-IT" dirty="0" err="1"/>
              <a:t>validity</a:t>
            </a:r>
            <a:r>
              <a:rPr lang="it-IT" dirty="0"/>
              <a:t>)</a:t>
            </a:r>
          </a:p>
          <a:p>
            <a:r>
              <a:rPr lang="it-IT" dirty="0"/>
              <a:t>        REFERENCES </a:t>
            </a:r>
            <a:r>
              <a:rPr lang="it-IT" dirty="0" err="1"/>
              <a:t>validityPeriod</a:t>
            </a:r>
            <a:r>
              <a:rPr lang="it-IT" dirty="0"/>
              <a:t> (id) ON DELETE CASCADE ON UPDATE CASCADE</a:t>
            </a:r>
          </a:p>
          <a:p>
            <a:r>
              <a:rPr lang="it-IT" dirty="0"/>
              <a:t>);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7407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8650" y="335629"/>
            <a:ext cx="7886700" cy="1325563"/>
          </a:xfrm>
        </p:spPr>
        <p:txBody>
          <a:bodyPr/>
          <a:lstStyle/>
          <a:p>
            <a:pPr lvl="0"/>
            <a:r>
              <a:rPr lang="en-GB" dirty="0"/>
              <a:t>Relational model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6913B90-D1F2-8108-8934-998715B4179E}"/>
              </a:ext>
            </a:extLst>
          </p:cNvPr>
          <p:cNvSpPr txBox="1"/>
          <p:nvPr/>
        </p:nvSpPr>
        <p:spPr>
          <a:xfrm>
            <a:off x="628650" y="1391054"/>
            <a:ext cx="84373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create </a:t>
            </a:r>
            <a:r>
              <a:rPr lang="it-IT" sz="1600" dirty="0" err="1"/>
              <a:t>table</a:t>
            </a:r>
            <a:r>
              <a:rPr lang="it-IT" sz="1600" dirty="0"/>
              <a:t> </a:t>
            </a:r>
            <a:r>
              <a:rPr lang="it-IT" sz="1600" dirty="0" err="1"/>
              <a:t>selectedProductsForOrder</a:t>
            </a:r>
            <a:endParaRPr lang="it-IT" sz="1600" dirty="0"/>
          </a:p>
          <a:p>
            <a:r>
              <a:rPr lang="it-IT" sz="1600" dirty="0"/>
              <a:t>(</a:t>
            </a:r>
          </a:p>
          <a:p>
            <a:r>
              <a:rPr lang="it-IT" sz="1600" dirty="0"/>
              <a:t>        product </a:t>
            </a:r>
            <a:r>
              <a:rPr lang="it-IT" sz="1600" dirty="0" err="1"/>
              <a:t>varchar</a:t>
            </a:r>
            <a:r>
              <a:rPr lang="it-IT" sz="1600" dirty="0"/>
              <a:t>(50) NOT NULL,</a:t>
            </a:r>
          </a:p>
          <a:p>
            <a:r>
              <a:rPr lang="it-IT" sz="1600" dirty="0"/>
              <a:t>        </a:t>
            </a:r>
            <a:r>
              <a:rPr lang="it-IT" sz="1600" dirty="0" err="1"/>
              <a:t>customOrder</a:t>
            </a:r>
            <a:r>
              <a:rPr lang="it-IT" sz="1600" dirty="0"/>
              <a:t> </a:t>
            </a:r>
            <a:r>
              <a:rPr lang="it-IT" sz="1600" dirty="0" err="1"/>
              <a:t>int</a:t>
            </a:r>
            <a:r>
              <a:rPr lang="it-IT" sz="1600" dirty="0"/>
              <a:t> NOT NULL,</a:t>
            </a:r>
          </a:p>
          <a:p>
            <a:r>
              <a:rPr lang="it-IT" sz="1600" dirty="0"/>
              <a:t>        PRIMARY KEY (product, </a:t>
            </a:r>
            <a:r>
              <a:rPr lang="it-IT" sz="1600" dirty="0" err="1"/>
              <a:t>customOrder</a:t>
            </a:r>
            <a:r>
              <a:rPr lang="it-IT" sz="1600" dirty="0"/>
              <a:t>),</a:t>
            </a:r>
          </a:p>
          <a:p>
            <a:r>
              <a:rPr lang="it-IT" sz="1600" dirty="0"/>
              <a:t>        CONSTRAINT id_product2 FOREIGN KEY (product)</a:t>
            </a:r>
          </a:p>
          <a:p>
            <a:r>
              <a:rPr lang="it-IT" sz="1600" dirty="0"/>
              <a:t>        REFERENCES product (name) ON DELETE CASCADE ON UPDATE CASCADE,</a:t>
            </a:r>
          </a:p>
          <a:p>
            <a:r>
              <a:rPr lang="it-IT" sz="1600" dirty="0"/>
              <a:t>        CONSTRAINT </a:t>
            </a:r>
            <a:r>
              <a:rPr lang="it-IT" sz="1600" dirty="0" err="1"/>
              <a:t>id_order</a:t>
            </a:r>
            <a:r>
              <a:rPr lang="it-IT" sz="1600" dirty="0"/>
              <a:t> FOREIGN KEY (</a:t>
            </a:r>
            <a:r>
              <a:rPr lang="it-IT" sz="1600" dirty="0" err="1"/>
              <a:t>customOrder</a:t>
            </a:r>
            <a:r>
              <a:rPr lang="it-IT" sz="1600" dirty="0"/>
              <a:t>)</a:t>
            </a:r>
          </a:p>
          <a:p>
            <a:r>
              <a:rPr lang="it-IT" sz="1600" dirty="0"/>
              <a:t>        REFERENCES </a:t>
            </a:r>
            <a:r>
              <a:rPr lang="it-IT" sz="1600" dirty="0" err="1"/>
              <a:t>customOrder</a:t>
            </a:r>
            <a:r>
              <a:rPr lang="it-IT" sz="1600" dirty="0"/>
              <a:t> (id) ON DELETE CASCADE ON UPDATE CASCADE</a:t>
            </a:r>
          </a:p>
          <a:p>
            <a:r>
              <a:rPr lang="it-IT" sz="1600" dirty="0"/>
              <a:t>    );</a:t>
            </a:r>
          </a:p>
          <a:p>
            <a:endParaRPr lang="it-IT" sz="1600" dirty="0"/>
          </a:p>
          <a:p>
            <a:r>
              <a:rPr lang="it-IT" sz="1600" dirty="0"/>
              <a:t>create </a:t>
            </a:r>
            <a:r>
              <a:rPr lang="it-IT" sz="1600" dirty="0" err="1"/>
              <a:t>table</a:t>
            </a:r>
            <a:r>
              <a:rPr lang="it-IT" sz="1600" dirty="0"/>
              <a:t> </a:t>
            </a:r>
            <a:r>
              <a:rPr lang="it-IT" sz="1600" dirty="0" err="1"/>
              <a:t>serviceActivationSchedule</a:t>
            </a:r>
            <a:endParaRPr lang="it-IT" sz="1600" dirty="0"/>
          </a:p>
          <a:p>
            <a:r>
              <a:rPr lang="it-IT" sz="1600" dirty="0"/>
              <a:t>(</a:t>
            </a:r>
          </a:p>
          <a:p>
            <a:r>
              <a:rPr lang="it-IT" sz="1600" dirty="0"/>
              <a:t>        id </a:t>
            </a:r>
            <a:r>
              <a:rPr lang="it-IT" sz="1600" dirty="0" err="1"/>
              <a:t>int</a:t>
            </a:r>
            <a:r>
              <a:rPr lang="it-IT" sz="1600" dirty="0"/>
              <a:t> NOT NULL </a:t>
            </a:r>
            <a:r>
              <a:rPr lang="it-IT" sz="1600" dirty="0" err="1"/>
              <a:t>auto_increment</a:t>
            </a:r>
            <a:r>
              <a:rPr lang="it-IT" sz="1600" dirty="0"/>
              <a:t>,</a:t>
            </a:r>
          </a:p>
          <a:p>
            <a:r>
              <a:rPr lang="it-IT" sz="1600" dirty="0"/>
              <a:t>        username </a:t>
            </a:r>
            <a:r>
              <a:rPr lang="it-IT" sz="1600" dirty="0" err="1"/>
              <a:t>varchar</a:t>
            </a:r>
            <a:r>
              <a:rPr lang="it-IT" sz="1600" dirty="0"/>
              <a:t>(50) NOT NULL,</a:t>
            </a:r>
          </a:p>
          <a:p>
            <a:r>
              <a:rPr lang="it-IT" sz="1600" dirty="0"/>
              <a:t>        </a:t>
            </a:r>
            <a:r>
              <a:rPr lang="it-IT" sz="1600" dirty="0" err="1"/>
              <a:t>activationDate</a:t>
            </a:r>
            <a:r>
              <a:rPr lang="it-IT" sz="1600" dirty="0"/>
              <a:t> date NOT NULL,</a:t>
            </a:r>
          </a:p>
          <a:p>
            <a:r>
              <a:rPr lang="it-IT" sz="1600" dirty="0"/>
              <a:t>        </a:t>
            </a:r>
            <a:r>
              <a:rPr lang="it-IT" sz="1600" dirty="0" err="1"/>
              <a:t>deactivationDate</a:t>
            </a:r>
            <a:r>
              <a:rPr lang="it-IT" sz="1600" dirty="0"/>
              <a:t> date NOT NULL,</a:t>
            </a:r>
          </a:p>
          <a:p>
            <a:r>
              <a:rPr lang="it-IT" sz="1600" dirty="0"/>
              <a:t>        CONSTRAINT </a:t>
            </a:r>
            <a:r>
              <a:rPr lang="it-IT" sz="1600" dirty="0" err="1"/>
              <a:t>id_customer</a:t>
            </a:r>
            <a:r>
              <a:rPr lang="it-IT" sz="1600" dirty="0"/>
              <a:t> FOREIGN KEY (username)</a:t>
            </a:r>
          </a:p>
          <a:p>
            <a:r>
              <a:rPr lang="it-IT" sz="1600" dirty="0"/>
              <a:t>        REFERENCES customer (username) ON DELETE CASCADE ON UPDATE CASCADE,</a:t>
            </a:r>
          </a:p>
          <a:p>
            <a:r>
              <a:rPr lang="it-IT" sz="1600" dirty="0"/>
              <a:t>        PRIMARY KEY(id)</a:t>
            </a:r>
          </a:p>
          <a:p>
            <a:r>
              <a:rPr lang="it-IT" sz="1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53073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8650" y="335629"/>
            <a:ext cx="7886700" cy="1325563"/>
          </a:xfrm>
        </p:spPr>
        <p:txBody>
          <a:bodyPr/>
          <a:lstStyle/>
          <a:p>
            <a:pPr lvl="0"/>
            <a:r>
              <a:rPr lang="en-GB" dirty="0"/>
              <a:t>Relational model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6913B90-D1F2-8108-8934-998715B4179E}"/>
              </a:ext>
            </a:extLst>
          </p:cNvPr>
          <p:cNvSpPr txBox="1"/>
          <p:nvPr/>
        </p:nvSpPr>
        <p:spPr>
          <a:xfrm>
            <a:off x="628650" y="1404729"/>
            <a:ext cx="872182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create </a:t>
            </a:r>
            <a:r>
              <a:rPr lang="it-IT" sz="1600" dirty="0" err="1"/>
              <a:t>table</a:t>
            </a:r>
            <a:r>
              <a:rPr lang="it-IT" sz="1600" dirty="0"/>
              <a:t> </a:t>
            </a:r>
            <a:r>
              <a:rPr lang="it-IT" sz="1600" dirty="0" err="1"/>
              <a:t>productsForActivationSchedule</a:t>
            </a:r>
            <a:endParaRPr lang="it-IT" sz="1600" dirty="0"/>
          </a:p>
          <a:p>
            <a:r>
              <a:rPr lang="it-IT" sz="1600" dirty="0"/>
              <a:t>(</a:t>
            </a:r>
          </a:p>
          <a:p>
            <a:r>
              <a:rPr lang="it-IT" sz="1600" dirty="0"/>
              <a:t>        product </a:t>
            </a:r>
            <a:r>
              <a:rPr lang="it-IT" sz="1600" dirty="0" err="1"/>
              <a:t>varchar</a:t>
            </a:r>
            <a:r>
              <a:rPr lang="it-IT" sz="1600" dirty="0"/>
              <a:t>(50) NOT NULL,</a:t>
            </a:r>
          </a:p>
          <a:p>
            <a:r>
              <a:rPr lang="it-IT" sz="1600" dirty="0"/>
              <a:t>        </a:t>
            </a:r>
            <a:r>
              <a:rPr lang="it-IT" sz="1600" dirty="0" err="1"/>
              <a:t>activationSchedule</a:t>
            </a:r>
            <a:r>
              <a:rPr lang="it-IT" sz="1600" dirty="0"/>
              <a:t> </a:t>
            </a:r>
            <a:r>
              <a:rPr lang="it-IT" sz="1600" dirty="0" err="1"/>
              <a:t>int</a:t>
            </a:r>
            <a:r>
              <a:rPr lang="it-IT" sz="1600" dirty="0"/>
              <a:t> NOT NULL,</a:t>
            </a:r>
          </a:p>
          <a:p>
            <a:r>
              <a:rPr lang="it-IT" sz="1600" dirty="0"/>
              <a:t>        PRIMARY KEY (product, </a:t>
            </a:r>
            <a:r>
              <a:rPr lang="it-IT" sz="1600" dirty="0" err="1"/>
              <a:t>activationSchedule</a:t>
            </a:r>
            <a:r>
              <a:rPr lang="it-IT" sz="1600" dirty="0"/>
              <a:t>),</a:t>
            </a:r>
          </a:p>
          <a:p>
            <a:r>
              <a:rPr lang="it-IT" sz="1600" dirty="0"/>
              <a:t>        CONSTRAINT id_product3 FOREIGN KEY (product)</a:t>
            </a:r>
          </a:p>
          <a:p>
            <a:r>
              <a:rPr lang="it-IT" sz="1600" dirty="0"/>
              <a:t>        REFERENCES product (name) ON DELETE CASCADE ON UPDATE CASCADE,</a:t>
            </a:r>
          </a:p>
          <a:p>
            <a:r>
              <a:rPr lang="it-IT" sz="1600" dirty="0"/>
              <a:t>        CONSTRAINT </a:t>
            </a:r>
            <a:r>
              <a:rPr lang="it-IT" sz="1600" dirty="0" err="1"/>
              <a:t>id_schedule</a:t>
            </a:r>
            <a:r>
              <a:rPr lang="it-IT" sz="1600" dirty="0"/>
              <a:t> FOREIGN KEY (</a:t>
            </a:r>
            <a:r>
              <a:rPr lang="it-IT" sz="1600" dirty="0" err="1"/>
              <a:t>activationSchedule</a:t>
            </a:r>
            <a:r>
              <a:rPr lang="it-IT" sz="1600" dirty="0"/>
              <a:t>)</a:t>
            </a:r>
          </a:p>
          <a:p>
            <a:r>
              <a:rPr lang="it-IT" sz="1600" dirty="0"/>
              <a:t>        REFERENCES </a:t>
            </a:r>
            <a:r>
              <a:rPr lang="it-IT" sz="1600" dirty="0" err="1"/>
              <a:t>serviceActivationSchedule</a:t>
            </a:r>
            <a:r>
              <a:rPr lang="it-IT" sz="1600" dirty="0"/>
              <a:t> (id) ON DELETE CASCADE ON UPDATE CASCADE</a:t>
            </a:r>
          </a:p>
          <a:p>
            <a:r>
              <a:rPr lang="it-IT" sz="1600" dirty="0"/>
              <a:t>);</a:t>
            </a:r>
          </a:p>
          <a:p>
            <a:endParaRPr lang="it-IT" sz="1600" dirty="0"/>
          </a:p>
          <a:p>
            <a:r>
              <a:rPr lang="it-IT" sz="1600" dirty="0"/>
              <a:t>create </a:t>
            </a:r>
            <a:r>
              <a:rPr lang="it-IT" sz="1600" dirty="0" err="1"/>
              <a:t>table</a:t>
            </a:r>
            <a:r>
              <a:rPr lang="it-IT" sz="1600" dirty="0"/>
              <a:t> </a:t>
            </a:r>
            <a:r>
              <a:rPr lang="it-IT" sz="1600" dirty="0" err="1"/>
              <a:t>servicesForActivationSchedule</a:t>
            </a:r>
            <a:endParaRPr lang="it-IT" sz="1600" dirty="0"/>
          </a:p>
          <a:p>
            <a:r>
              <a:rPr lang="it-IT" sz="1600" dirty="0"/>
              <a:t>(</a:t>
            </a:r>
          </a:p>
          <a:p>
            <a:r>
              <a:rPr lang="it-IT" sz="1600" dirty="0"/>
              <a:t>        service </a:t>
            </a:r>
            <a:r>
              <a:rPr lang="it-IT" sz="1600" dirty="0" err="1"/>
              <a:t>int</a:t>
            </a:r>
            <a:r>
              <a:rPr lang="it-IT" sz="1600" dirty="0"/>
              <a:t> NOT NULL,</a:t>
            </a:r>
          </a:p>
          <a:p>
            <a:r>
              <a:rPr lang="it-IT" sz="1600" dirty="0"/>
              <a:t>        </a:t>
            </a:r>
            <a:r>
              <a:rPr lang="it-IT" sz="1600" dirty="0" err="1"/>
              <a:t>activationSchedule</a:t>
            </a:r>
            <a:r>
              <a:rPr lang="it-IT" sz="1600" dirty="0"/>
              <a:t> </a:t>
            </a:r>
            <a:r>
              <a:rPr lang="it-IT" sz="1600" dirty="0" err="1"/>
              <a:t>int</a:t>
            </a:r>
            <a:r>
              <a:rPr lang="it-IT" sz="1600" dirty="0"/>
              <a:t> NOT NULL,</a:t>
            </a:r>
          </a:p>
          <a:p>
            <a:r>
              <a:rPr lang="it-IT" sz="1600" dirty="0"/>
              <a:t>        PRIMARY KEY (service, </a:t>
            </a:r>
            <a:r>
              <a:rPr lang="it-IT" sz="1600" dirty="0" err="1"/>
              <a:t>activationSchedule</a:t>
            </a:r>
            <a:r>
              <a:rPr lang="it-IT" sz="1600" dirty="0"/>
              <a:t>),</a:t>
            </a:r>
          </a:p>
          <a:p>
            <a:r>
              <a:rPr lang="it-IT" sz="1600" dirty="0"/>
              <a:t>        CONSTRAINT </a:t>
            </a:r>
            <a:r>
              <a:rPr lang="it-IT" sz="1600" dirty="0" err="1"/>
              <a:t>id_service</a:t>
            </a:r>
            <a:r>
              <a:rPr lang="it-IT" sz="1600" dirty="0"/>
              <a:t> FOREIGN KEY (service)</a:t>
            </a:r>
          </a:p>
          <a:p>
            <a:r>
              <a:rPr lang="it-IT" sz="1600" dirty="0"/>
              <a:t>        REFERENCES service (id) ON DELETE CASCADE ON UPDATE CASCADE,</a:t>
            </a:r>
          </a:p>
          <a:p>
            <a:r>
              <a:rPr lang="it-IT" sz="1600" dirty="0"/>
              <a:t>        CONSTRAINT id_schedule2 FOREIGN KEY (</a:t>
            </a:r>
            <a:r>
              <a:rPr lang="it-IT" sz="1600" dirty="0" err="1"/>
              <a:t>activationSchedule</a:t>
            </a:r>
            <a:r>
              <a:rPr lang="it-IT" sz="1600" dirty="0"/>
              <a:t>)</a:t>
            </a:r>
          </a:p>
          <a:p>
            <a:r>
              <a:rPr lang="it-IT" sz="1600" dirty="0"/>
              <a:t>        REFERENCES </a:t>
            </a:r>
            <a:r>
              <a:rPr lang="it-IT" sz="1600" dirty="0" err="1"/>
              <a:t>serviceActivationSchedule</a:t>
            </a:r>
            <a:r>
              <a:rPr lang="it-IT" sz="1600" dirty="0"/>
              <a:t> (id) ON DELETE CASCADE ON UPDATE CASCADE</a:t>
            </a:r>
          </a:p>
          <a:p>
            <a:r>
              <a:rPr lang="it-IT" sz="1600" dirty="0"/>
              <a:t>);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8173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8650" y="335629"/>
            <a:ext cx="7886700" cy="1325563"/>
          </a:xfrm>
        </p:spPr>
        <p:txBody>
          <a:bodyPr/>
          <a:lstStyle/>
          <a:p>
            <a:pPr lvl="0"/>
            <a:r>
              <a:rPr lang="en-GB" dirty="0"/>
              <a:t>Relational model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3302D32-197C-7700-D03D-8AA2A6E8E902}"/>
              </a:ext>
            </a:extLst>
          </p:cNvPr>
          <p:cNvSpPr txBox="1"/>
          <p:nvPr/>
        </p:nvSpPr>
        <p:spPr>
          <a:xfrm>
            <a:off x="628650" y="1661192"/>
            <a:ext cx="82695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create </a:t>
            </a:r>
            <a:r>
              <a:rPr lang="it-IT" dirty="0" err="1"/>
              <a:t>table</a:t>
            </a:r>
            <a:r>
              <a:rPr lang="it-IT" dirty="0"/>
              <a:t>  </a:t>
            </a:r>
            <a:r>
              <a:rPr lang="it-IT" dirty="0" err="1"/>
              <a:t>auditingTable</a:t>
            </a:r>
            <a:endParaRPr lang="it-IT" dirty="0"/>
          </a:p>
          <a:p>
            <a:r>
              <a:rPr lang="it-IT" dirty="0"/>
              <a:t>(</a:t>
            </a:r>
          </a:p>
          <a:p>
            <a:r>
              <a:rPr lang="it-IT" dirty="0"/>
              <a:t>        id </a:t>
            </a:r>
            <a:r>
              <a:rPr lang="it-IT" dirty="0" err="1"/>
              <a:t>int</a:t>
            </a:r>
            <a:r>
              <a:rPr lang="it-IT" dirty="0"/>
              <a:t> NOT NULL </a:t>
            </a:r>
            <a:r>
              <a:rPr lang="it-IT" dirty="0" err="1"/>
              <a:t>auto_increment</a:t>
            </a:r>
            <a:r>
              <a:rPr lang="it-IT" dirty="0"/>
              <a:t>,</a:t>
            </a:r>
          </a:p>
          <a:p>
            <a:r>
              <a:rPr lang="it-IT" dirty="0"/>
              <a:t>        username </a:t>
            </a:r>
            <a:r>
              <a:rPr lang="it-IT" dirty="0" err="1"/>
              <a:t>varchar</a:t>
            </a:r>
            <a:r>
              <a:rPr lang="it-IT" dirty="0"/>
              <a:t>(50) NOT NULL,</a:t>
            </a:r>
          </a:p>
          <a:p>
            <a:r>
              <a:rPr lang="it-IT" dirty="0"/>
              <a:t>        email </a:t>
            </a:r>
            <a:r>
              <a:rPr lang="it-IT" dirty="0" err="1"/>
              <a:t>varchar</a:t>
            </a:r>
            <a:r>
              <a:rPr lang="it-IT" dirty="0"/>
              <a:t>(50) NOT NULL,</a:t>
            </a:r>
          </a:p>
          <a:p>
            <a:r>
              <a:rPr lang="it-IT" dirty="0"/>
              <a:t>        </a:t>
            </a:r>
            <a:r>
              <a:rPr lang="it-IT" dirty="0" err="1"/>
              <a:t>amount</a:t>
            </a:r>
            <a:r>
              <a:rPr lang="it-IT" dirty="0"/>
              <a:t> </a:t>
            </a:r>
            <a:r>
              <a:rPr lang="it-IT" dirty="0" err="1"/>
              <a:t>int</a:t>
            </a:r>
            <a:r>
              <a:rPr lang="it-IT" dirty="0"/>
              <a:t> NOT NULL,</a:t>
            </a:r>
          </a:p>
          <a:p>
            <a:r>
              <a:rPr lang="it-IT" dirty="0"/>
              <a:t>        </a:t>
            </a:r>
            <a:r>
              <a:rPr lang="it-IT" dirty="0" err="1"/>
              <a:t>rejectionDateTime</a:t>
            </a:r>
            <a:r>
              <a:rPr lang="it-IT" dirty="0"/>
              <a:t> </a:t>
            </a:r>
            <a:r>
              <a:rPr lang="it-IT" dirty="0" err="1"/>
              <a:t>datetime</a:t>
            </a:r>
            <a:r>
              <a:rPr lang="it-IT" dirty="0"/>
              <a:t> NOT NULL,</a:t>
            </a:r>
          </a:p>
          <a:p>
            <a:r>
              <a:rPr lang="it-IT" dirty="0"/>
              <a:t>        PRIMARY KEY(id)</a:t>
            </a:r>
          </a:p>
          <a:p>
            <a:r>
              <a:rPr lang="it-IT" dirty="0"/>
              <a:t>);</a:t>
            </a:r>
          </a:p>
          <a:p>
            <a:r>
              <a:rPr lang="it-IT" dirty="0"/>
              <a:t>    </a:t>
            </a:r>
          </a:p>
          <a:p>
            <a:r>
              <a:rPr lang="it-IT" dirty="0"/>
              <a:t>create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employee</a:t>
            </a:r>
            <a:endParaRPr lang="it-IT" dirty="0"/>
          </a:p>
          <a:p>
            <a:r>
              <a:rPr lang="it-IT" dirty="0"/>
              <a:t>( </a:t>
            </a:r>
          </a:p>
          <a:p>
            <a:r>
              <a:rPr lang="it-IT" dirty="0"/>
              <a:t>        username </a:t>
            </a:r>
            <a:r>
              <a:rPr lang="it-IT" dirty="0" err="1"/>
              <a:t>varchar</a:t>
            </a:r>
            <a:r>
              <a:rPr lang="it-IT" dirty="0"/>
              <a:t>(50) NOT NULL,</a:t>
            </a:r>
          </a:p>
          <a:p>
            <a:r>
              <a:rPr lang="it-IT" dirty="0"/>
              <a:t>        password </a:t>
            </a:r>
            <a:r>
              <a:rPr lang="it-IT" dirty="0" err="1"/>
              <a:t>varchar</a:t>
            </a:r>
            <a:r>
              <a:rPr lang="it-IT" dirty="0"/>
              <a:t>(50) NOT NULL,</a:t>
            </a:r>
          </a:p>
          <a:p>
            <a:r>
              <a:rPr lang="it-IT" dirty="0"/>
              <a:t>        PRIMARY KEY (username)</a:t>
            </a:r>
          </a:p>
          <a:p>
            <a:r>
              <a:rPr lang="it-IT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41865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Motivations of the logical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email is unique parameter (to make it more similar to real applications)</a:t>
            </a:r>
          </a:p>
          <a:p>
            <a:r>
              <a:rPr lang="en-GB" dirty="0"/>
              <a:t>inheritance of the services has been designed by creating a single table, with a discriminator field for identifying the four different subclasses and their parameters. This allows a better organization of the association between service and other entities, but service creation must be handled carefully by the application.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2545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Views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D637AB5-F69C-17A0-9869-20625F104326}"/>
              </a:ext>
            </a:extLst>
          </p:cNvPr>
          <p:cNvSpPr txBox="1"/>
          <p:nvPr/>
        </p:nvSpPr>
        <p:spPr>
          <a:xfrm>
            <a:off x="628650" y="1690689"/>
            <a:ext cx="74331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it-IT" sz="1800" dirty="0"/>
              <a:t>create </a:t>
            </a:r>
            <a:r>
              <a:rPr lang="it-IT" sz="1800" dirty="0" err="1"/>
              <a:t>view</a:t>
            </a:r>
            <a:r>
              <a:rPr lang="it-IT" sz="1800" dirty="0"/>
              <a:t> </a:t>
            </a:r>
            <a:r>
              <a:rPr lang="it-IT" sz="1800" dirty="0" err="1"/>
              <a:t>totalPurchasesPerPackage</a:t>
            </a:r>
            <a:r>
              <a:rPr lang="it-IT" sz="1800" dirty="0"/>
              <a:t> </a:t>
            </a:r>
            <a:r>
              <a:rPr lang="it-IT" sz="1800" dirty="0" err="1"/>
              <a:t>as</a:t>
            </a:r>
            <a:endParaRPr lang="it-IT" sz="1800" dirty="0"/>
          </a:p>
          <a:p>
            <a:pPr marL="0" indent="0">
              <a:buNone/>
            </a:pPr>
            <a:r>
              <a:rPr lang="it-IT" sz="1800" dirty="0" err="1"/>
              <a:t>select</a:t>
            </a:r>
            <a:r>
              <a:rPr lang="it-IT" sz="1800" dirty="0"/>
              <a:t> s.name </a:t>
            </a:r>
            <a:r>
              <a:rPr lang="it-IT" sz="1800" dirty="0" err="1"/>
              <a:t>as</a:t>
            </a:r>
            <a:r>
              <a:rPr lang="it-IT" sz="1800" dirty="0"/>
              <a:t> package, </a:t>
            </a:r>
            <a:r>
              <a:rPr lang="it-IT" sz="1800" dirty="0" err="1"/>
              <a:t>count</a:t>
            </a:r>
            <a:r>
              <a:rPr lang="it-IT" sz="1800" dirty="0"/>
              <a:t>(o.id) </a:t>
            </a:r>
            <a:r>
              <a:rPr lang="it-IT" sz="1800" dirty="0" err="1"/>
              <a:t>as</a:t>
            </a:r>
            <a:r>
              <a:rPr lang="it-IT" sz="1800" dirty="0"/>
              <a:t> </a:t>
            </a:r>
            <a:r>
              <a:rPr lang="it-IT" sz="1800" dirty="0" err="1"/>
              <a:t>total</a:t>
            </a:r>
            <a:endParaRPr lang="it-IT" sz="1800" dirty="0"/>
          </a:p>
          <a:p>
            <a:pPr marL="0" indent="0">
              <a:buNone/>
            </a:pPr>
            <a:r>
              <a:rPr lang="it-IT" sz="1800" dirty="0"/>
              <a:t>from </a:t>
            </a:r>
            <a:r>
              <a:rPr lang="it-IT" sz="1800" dirty="0" err="1"/>
              <a:t>servicePackage</a:t>
            </a:r>
            <a:r>
              <a:rPr lang="it-IT" sz="1800" dirty="0"/>
              <a:t> s </a:t>
            </a:r>
            <a:r>
              <a:rPr lang="it-IT" sz="1800" dirty="0" err="1"/>
              <a:t>left</a:t>
            </a:r>
            <a:r>
              <a:rPr lang="it-IT" sz="1800" dirty="0"/>
              <a:t> join </a:t>
            </a:r>
            <a:r>
              <a:rPr lang="it-IT" sz="1800" dirty="0" err="1"/>
              <a:t>customOrder</a:t>
            </a:r>
            <a:r>
              <a:rPr lang="it-IT" sz="1800" dirty="0"/>
              <a:t> o on s.id = </a:t>
            </a:r>
            <a:r>
              <a:rPr lang="it-IT" sz="1800" dirty="0" err="1"/>
              <a:t>o.servicePackage</a:t>
            </a:r>
            <a:endParaRPr lang="it-IT" sz="1800" dirty="0"/>
          </a:p>
          <a:p>
            <a:pPr marL="0" indent="0">
              <a:buNone/>
            </a:pPr>
            <a:r>
              <a:rPr lang="it-IT" sz="1800" dirty="0" err="1"/>
              <a:t>where</a:t>
            </a:r>
            <a:r>
              <a:rPr lang="it-IT" sz="1800" dirty="0"/>
              <a:t> </a:t>
            </a:r>
            <a:r>
              <a:rPr lang="it-IT" sz="1800" dirty="0" err="1"/>
              <a:t>o.isValid</a:t>
            </a:r>
            <a:r>
              <a:rPr lang="it-IT" sz="1800" dirty="0"/>
              <a:t> = 0 or </a:t>
            </a:r>
            <a:r>
              <a:rPr lang="it-IT" sz="1800" dirty="0" err="1"/>
              <a:t>o.isValid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null</a:t>
            </a:r>
            <a:endParaRPr lang="it-IT" sz="1800" dirty="0"/>
          </a:p>
          <a:p>
            <a:pPr marL="0" indent="0">
              <a:buNone/>
            </a:pPr>
            <a:r>
              <a:rPr lang="it-IT" sz="1800" dirty="0"/>
              <a:t>group by s.id;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r>
              <a:rPr lang="it-IT" sz="1800" dirty="0"/>
              <a:t>create </a:t>
            </a:r>
            <a:r>
              <a:rPr lang="it-IT" sz="1800" dirty="0" err="1"/>
              <a:t>view</a:t>
            </a:r>
            <a:r>
              <a:rPr lang="it-IT" sz="1800" dirty="0"/>
              <a:t> </a:t>
            </a:r>
            <a:r>
              <a:rPr lang="it-IT" sz="1800" dirty="0" err="1"/>
              <a:t>totalPurchasesPerPackageAndValidityPeriod</a:t>
            </a:r>
            <a:r>
              <a:rPr lang="it-IT" sz="1800" dirty="0"/>
              <a:t> </a:t>
            </a:r>
            <a:r>
              <a:rPr lang="it-IT" sz="1800" dirty="0" err="1"/>
              <a:t>as</a:t>
            </a:r>
            <a:endParaRPr lang="it-IT" sz="1800" dirty="0"/>
          </a:p>
          <a:p>
            <a:pPr marL="0" indent="0">
              <a:buNone/>
            </a:pPr>
            <a:r>
              <a:rPr lang="it-IT" sz="1800" dirty="0" err="1"/>
              <a:t>select</a:t>
            </a:r>
            <a:r>
              <a:rPr lang="it-IT" sz="1800" dirty="0"/>
              <a:t> s.name </a:t>
            </a:r>
            <a:r>
              <a:rPr lang="it-IT" sz="1800" dirty="0" err="1"/>
              <a:t>as</a:t>
            </a:r>
            <a:r>
              <a:rPr lang="it-IT" sz="1800" dirty="0"/>
              <a:t> package, </a:t>
            </a:r>
            <a:r>
              <a:rPr lang="it-IT" sz="1800" dirty="0" err="1"/>
              <a:t>v.duration</a:t>
            </a:r>
            <a:r>
              <a:rPr lang="it-IT" sz="1800" dirty="0"/>
              <a:t> </a:t>
            </a:r>
            <a:r>
              <a:rPr lang="it-IT" sz="1800" dirty="0" err="1"/>
              <a:t>as</a:t>
            </a:r>
            <a:r>
              <a:rPr lang="it-IT" sz="1800" dirty="0"/>
              <a:t> </a:t>
            </a:r>
            <a:r>
              <a:rPr lang="it-IT" sz="1800" dirty="0" err="1"/>
              <a:t>validityPeriod</a:t>
            </a:r>
            <a:r>
              <a:rPr lang="it-IT" sz="1800" dirty="0"/>
              <a:t>, </a:t>
            </a:r>
            <a:r>
              <a:rPr lang="it-IT" sz="1800" dirty="0" err="1"/>
              <a:t>count</a:t>
            </a:r>
            <a:r>
              <a:rPr lang="it-IT" sz="1800" dirty="0"/>
              <a:t>(o.id) </a:t>
            </a:r>
            <a:r>
              <a:rPr lang="it-IT" sz="1800" dirty="0" err="1"/>
              <a:t>as</a:t>
            </a:r>
            <a:r>
              <a:rPr lang="it-IT" sz="1800" dirty="0"/>
              <a:t> </a:t>
            </a:r>
            <a:r>
              <a:rPr lang="it-IT" sz="1800" dirty="0" err="1"/>
              <a:t>total</a:t>
            </a:r>
            <a:endParaRPr lang="it-IT" sz="1800" dirty="0"/>
          </a:p>
          <a:p>
            <a:pPr marL="0" indent="0">
              <a:buNone/>
            </a:pPr>
            <a:r>
              <a:rPr lang="it-IT" sz="1800" dirty="0"/>
              <a:t>from </a:t>
            </a:r>
            <a:r>
              <a:rPr lang="it-IT" sz="1800" dirty="0" err="1"/>
              <a:t>servicePackage</a:t>
            </a:r>
            <a:r>
              <a:rPr lang="it-IT" sz="1800" dirty="0"/>
              <a:t> s join </a:t>
            </a:r>
            <a:r>
              <a:rPr lang="it-IT" sz="1800" dirty="0" err="1"/>
              <a:t>validityPeriod</a:t>
            </a:r>
            <a:r>
              <a:rPr lang="it-IT" sz="1800" dirty="0"/>
              <a:t> v on </a:t>
            </a:r>
            <a:r>
              <a:rPr lang="it-IT" sz="1800" dirty="0" err="1"/>
              <a:t>v.servicePackage</a:t>
            </a:r>
            <a:r>
              <a:rPr lang="it-IT" sz="1800" dirty="0"/>
              <a:t> = s.id </a:t>
            </a:r>
          </a:p>
          <a:p>
            <a:pPr marL="0" indent="0">
              <a:buNone/>
            </a:pPr>
            <a:r>
              <a:rPr lang="it-IT" sz="1800" dirty="0"/>
              <a:t>	</a:t>
            </a:r>
            <a:r>
              <a:rPr lang="it-IT" dirty="0"/>
              <a:t>                      </a:t>
            </a:r>
            <a:r>
              <a:rPr lang="it-IT" sz="1800" dirty="0" err="1"/>
              <a:t>left</a:t>
            </a:r>
            <a:r>
              <a:rPr lang="it-IT" sz="1800" dirty="0"/>
              <a:t> join </a:t>
            </a:r>
            <a:r>
              <a:rPr lang="it-IT" sz="1800" dirty="0" err="1"/>
              <a:t>customOrder</a:t>
            </a:r>
            <a:r>
              <a:rPr lang="it-IT" sz="1800" dirty="0"/>
              <a:t> o on </a:t>
            </a:r>
            <a:r>
              <a:rPr lang="it-IT" sz="1800" dirty="0" err="1"/>
              <a:t>o.validity</a:t>
            </a:r>
            <a:r>
              <a:rPr lang="it-IT" sz="1800" dirty="0"/>
              <a:t> = v.id</a:t>
            </a:r>
          </a:p>
          <a:p>
            <a:pPr marL="0" indent="0">
              <a:buNone/>
            </a:pPr>
            <a:r>
              <a:rPr lang="it-IT" sz="1800" dirty="0" err="1"/>
              <a:t>where</a:t>
            </a:r>
            <a:r>
              <a:rPr lang="it-IT" sz="1800" dirty="0"/>
              <a:t> </a:t>
            </a:r>
            <a:r>
              <a:rPr lang="it-IT" sz="1800" dirty="0" err="1"/>
              <a:t>o.isValid</a:t>
            </a:r>
            <a:r>
              <a:rPr lang="it-IT" sz="1800" dirty="0"/>
              <a:t> = 0 or </a:t>
            </a:r>
            <a:r>
              <a:rPr lang="it-IT" sz="1800" dirty="0" err="1"/>
              <a:t>o.isValid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null</a:t>
            </a:r>
            <a:r>
              <a:rPr lang="it-IT" sz="1800" dirty="0"/>
              <a:t> and </a:t>
            </a:r>
            <a:r>
              <a:rPr lang="it-IT" sz="1800" dirty="0" err="1"/>
              <a:t>v.servicePackage</a:t>
            </a:r>
            <a:r>
              <a:rPr lang="it-IT" sz="1800" dirty="0"/>
              <a:t> = s.id</a:t>
            </a:r>
          </a:p>
          <a:p>
            <a:pPr marL="0" indent="0">
              <a:buNone/>
            </a:pPr>
            <a:r>
              <a:rPr lang="it-IT" sz="1800" dirty="0"/>
              <a:t>group by s.id, </a:t>
            </a:r>
            <a:r>
              <a:rPr lang="it-IT" sz="1800" dirty="0" err="1"/>
              <a:t>v.duration</a:t>
            </a:r>
            <a:r>
              <a:rPr lang="it-IT" sz="1800" dirty="0"/>
              <a:t>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5066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Views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D637AB5-F69C-17A0-9869-20625F104326}"/>
              </a:ext>
            </a:extLst>
          </p:cNvPr>
          <p:cNvSpPr txBox="1"/>
          <p:nvPr/>
        </p:nvSpPr>
        <p:spPr>
          <a:xfrm>
            <a:off x="628650" y="1690689"/>
            <a:ext cx="851535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it-IT" sz="1600" dirty="0"/>
              <a:t>create </a:t>
            </a:r>
            <a:r>
              <a:rPr lang="it-IT" sz="1600" dirty="0" err="1"/>
              <a:t>view</a:t>
            </a:r>
            <a:r>
              <a:rPr lang="it-IT" sz="1600" dirty="0"/>
              <a:t> </a:t>
            </a:r>
            <a:r>
              <a:rPr lang="it-IT" sz="1600" dirty="0" err="1"/>
              <a:t>salesValue</a:t>
            </a:r>
            <a:r>
              <a:rPr lang="it-IT" sz="1600" dirty="0"/>
              <a:t> </a:t>
            </a:r>
            <a:r>
              <a:rPr lang="it-IT" sz="1600" dirty="0" err="1"/>
              <a:t>as</a:t>
            </a:r>
            <a:endParaRPr lang="it-IT" sz="1600" dirty="0"/>
          </a:p>
          <a:p>
            <a:pPr marL="0" indent="0">
              <a:buNone/>
            </a:pPr>
            <a:r>
              <a:rPr lang="it-IT" sz="1600" dirty="0" err="1"/>
              <a:t>select</a:t>
            </a:r>
            <a:r>
              <a:rPr lang="it-IT" sz="1600" dirty="0"/>
              <a:t> s.name </a:t>
            </a:r>
            <a:r>
              <a:rPr lang="it-IT" sz="1600" dirty="0" err="1"/>
              <a:t>as</a:t>
            </a:r>
            <a:r>
              <a:rPr lang="it-IT" sz="1600" dirty="0"/>
              <a:t> package, </a:t>
            </a:r>
            <a:r>
              <a:rPr lang="it-IT" sz="1600" dirty="0" err="1"/>
              <a:t>coalesce</a:t>
            </a:r>
            <a:r>
              <a:rPr lang="it-IT" sz="1600" dirty="0"/>
              <a:t>(sum(</a:t>
            </a:r>
            <a:r>
              <a:rPr lang="it-IT" sz="1600" dirty="0" err="1"/>
              <a:t>o.totalvalue</a:t>
            </a:r>
            <a:r>
              <a:rPr lang="it-IT" sz="1600" dirty="0"/>
              <a:t>),0) </a:t>
            </a:r>
            <a:r>
              <a:rPr lang="it-IT" sz="1600" dirty="0" err="1"/>
              <a:t>as</a:t>
            </a:r>
            <a:r>
              <a:rPr lang="it-IT" sz="1600" dirty="0"/>
              <a:t> </a:t>
            </a:r>
            <a:r>
              <a:rPr lang="it-IT" sz="1600" dirty="0" err="1"/>
              <a:t>totalSale</a:t>
            </a:r>
            <a:r>
              <a:rPr lang="it-IT" sz="1600" dirty="0"/>
              <a:t>,</a:t>
            </a:r>
          </a:p>
          <a:p>
            <a:pPr marL="0" indent="0">
              <a:buNone/>
            </a:pPr>
            <a:r>
              <a:rPr lang="it-IT" sz="1600" dirty="0"/>
              <a:t>sum(case </a:t>
            </a:r>
            <a:r>
              <a:rPr lang="it-IT" sz="1600" dirty="0" err="1"/>
              <a:t>when</a:t>
            </a:r>
            <a:r>
              <a:rPr lang="it-IT" sz="1600" dirty="0"/>
              <a:t> v.id = </a:t>
            </a:r>
            <a:r>
              <a:rPr lang="it-IT" sz="1600" dirty="0" err="1"/>
              <a:t>o.validity</a:t>
            </a:r>
            <a:r>
              <a:rPr lang="it-IT" sz="1600" dirty="0"/>
              <a:t> </a:t>
            </a:r>
            <a:r>
              <a:rPr lang="it-IT" sz="1600" dirty="0" err="1"/>
              <a:t>then</a:t>
            </a:r>
            <a:r>
              <a:rPr lang="it-IT" sz="1600" dirty="0"/>
              <a:t> </a:t>
            </a:r>
            <a:r>
              <a:rPr lang="it-IT" sz="1600" dirty="0" err="1"/>
              <a:t>v.duration</a:t>
            </a:r>
            <a:r>
              <a:rPr lang="it-IT" sz="1600" dirty="0"/>
              <a:t>*</a:t>
            </a:r>
            <a:r>
              <a:rPr lang="it-IT" sz="1600" dirty="0" err="1"/>
              <a:t>v.fee</a:t>
            </a:r>
            <a:r>
              <a:rPr lang="it-IT" sz="1600" dirty="0"/>
              <a:t> else 0 end) </a:t>
            </a:r>
            <a:r>
              <a:rPr lang="it-IT" sz="1600" dirty="0" err="1"/>
              <a:t>as</a:t>
            </a:r>
            <a:r>
              <a:rPr lang="it-IT" sz="1600" dirty="0"/>
              <a:t> </a:t>
            </a:r>
            <a:r>
              <a:rPr lang="it-IT" sz="1600" dirty="0" err="1"/>
              <a:t>saleWithoutProd</a:t>
            </a:r>
            <a:endParaRPr lang="it-IT" sz="1600" dirty="0"/>
          </a:p>
          <a:p>
            <a:pPr marL="0" indent="0">
              <a:buNone/>
            </a:pPr>
            <a:r>
              <a:rPr lang="it-IT" sz="1600" dirty="0"/>
              <a:t>from </a:t>
            </a:r>
            <a:r>
              <a:rPr lang="it-IT" sz="1600" dirty="0" err="1"/>
              <a:t>servicePackage</a:t>
            </a:r>
            <a:r>
              <a:rPr lang="it-IT" sz="1600" dirty="0"/>
              <a:t> s join </a:t>
            </a:r>
            <a:r>
              <a:rPr lang="it-IT" sz="1600" dirty="0" err="1"/>
              <a:t>validityPeriod</a:t>
            </a:r>
            <a:r>
              <a:rPr lang="it-IT" sz="1600" dirty="0"/>
              <a:t> v on </a:t>
            </a:r>
            <a:r>
              <a:rPr lang="it-IT" sz="1600" dirty="0" err="1"/>
              <a:t>v.servicePackage</a:t>
            </a:r>
            <a:r>
              <a:rPr lang="it-IT" sz="1600" dirty="0"/>
              <a:t> = s.id </a:t>
            </a:r>
          </a:p>
          <a:p>
            <a:pPr marL="0" indent="0">
              <a:buNone/>
            </a:pPr>
            <a:r>
              <a:rPr lang="it-IT" sz="1600" dirty="0"/>
              <a:t>	                      </a:t>
            </a:r>
            <a:r>
              <a:rPr lang="it-IT" sz="1600" dirty="0" err="1"/>
              <a:t>left</a:t>
            </a:r>
            <a:r>
              <a:rPr lang="it-IT" sz="1600" dirty="0"/>
              <a:t> join </a:t>
            </a:r>
            <a:r>
              <a:rPr lang="it-IT" sz="1600" dirty="0" err="1"/>
              <a:t>customOrder</a:t>
            </a:r>
            <a:r>
              <a:rPr lang="it-IT" sz="1600" dirty="0"/>
              <a:t> o on </a:t>
            </a:r>
            <a:r>
              <a:rPr lang="it-IT" sz="1600" dirty="0" err="1"/>
              <a:t>o.validity</a:t>
            </a:r>
            <a:r>
              <a:rPr lang="it-IT" sz="1600" dirty="0"/>
              <a:t> = v.id</a:t>
            </a:r>
          </a:p>
          <a:p>
            <a:pPr marL="0" indent="0">
              <a:buNone/>
            </a:pPr>
            <a:r>
              <a:rPr lang="it-IT" sz="1600" dirty="0" err="1"/>
              <a:t>where</a:t>
            </a:r>
            <a:r>
              <a:rPr lang="it-IT" sz="1600" dirty="0"/>
              <a:t> </a:t>
            </a:r>
            <a:r>
              <a:rPr lang="it-IT" sz="1600" dirty="0" err="1"/>
              <a:t>o.isValid</a:t>
            </a:r>
            <a:r>
              <a:rPr lang="it-IT" sz="1600" dirty="0"/>
              <a:t> = 0 or </a:t>
            </a:r>
            <a:r>
              <a:rPr lang="it-IT" sz="1600" dirty="0" err="1"/>
              <a:t>o.isValid</a:t>
            </a:r>
            <a:r>
              <a:rPr lang="it-IT" sz="1600" dirty="0"/>
              <a:t> </a:t>
            </a:r>
            <a:r>
              <a:rPr lang="it-IT" sz="1600" dirty="0" err="1"/>
              <a:t>is</a:t>
            </a:r>
            <a:r>
              <a:rPr lang="it-IT" sz="1600" dirty="0"/>
              <a:t> </a:t>
            </a:r>
            <a:r>
              <a:rPr lang="it-IT" sz="1600" dirty="0" err="1"/>
              <a:t>null</a:t>
            </a:r>
            <a:r>
              <a:rPr lang="it-IT" sz="1600" dirty="0"/>
              <a:t> and </a:t>
            </a:r>
            <a:r>
              <a:rPr lang="it-IT" sz="1600" dirty="0" err="1"/>
              <a:t>v.servicePackage</a:t>
            </a:r>
            <a:r>
              <a:rPr lang="it-IT" sz="1600" dirty="0"/>
              <a:t> = s.id</a:t>
            </a:r>
          </a:p>
          <a:p>
            <a:pPr marL="0" indent="0">
              <a:buNone/>
            </a:pPr>
            <a:r>
              <a:rPr lang="it-IT" sz="1600" dirty="0"/>
              <a:t>group by s.id;</a:t>
            </a:r>
          </a:p>
          <a:p>
            <a:pPr marL="0" indent="0">
              <a:buNone/>
            </a:pPr>
            <a:endParaRPr lang="it-IT" sz="1600" dirty="0"/>
          </a:p>
          <a:p>
            <a:pPr marL="0" indent="0">
              <a:buNone/>
            </a:pPr>
            <a:r>
              <a:rPr lang="it-IT" sz="1600" dirty="0"/>
              <a:t>create </a:t>
            </a:r>
            <a:r>
              <a:rPr lang="it-IT" sz="1600" dirty="0" err="1"/>
              <a:t>view</a:t>
            </a:r>
            <a:r>
              <a:rPr lang="it-IT" sz="1600" dirty="0"/>
              <a:t> </a:t>
            </a:r>
            <a:r>
              <a:rPr lang="it-IT" sz="1600" dirty="0" err="1"/>
              <a:t>averageProductsSoldForPackage</a:t>
            </a:r>
            <a:r>
              <a:rPr lang="it-IT" sz="1600" dirty="0"/>
              <a:t> </a:t>
            </a:r>
            <a:r>
              <a:rPr lang="it-IT" sz="1600" dirty="0" err="1"/>
              <a:t>as</a:t>
            </a:r>
            <a:endParaRPr lang="it-IT" sz="1600" dirty="0"/>
          </a:p>
          <a:p>
            <a:pPr marL="0" indent="0">
              <a:buNone/>
            </a:pPr>
            <a:r>
              <a:rPr lang="it-IT" sz="1600" dirty="0" err="1"/>
              <a:t>select</a:t>
            </a:r>
            <a:r>
              <a:rPr lang="it-IT" sz="1600" dirty="0"/>
              <a:t> package </a:t>
            </a:r>
            <a:r>
              <a:rPr lang="it-IT" sz="1600" dirty="0" err="1"/>
              <a:t>as</a:t>
            </a:r>
            <a:r>
              <a:rPr lang="it-IT" sz="1600" dirty="0"/>
              <a:t> package, </a:t>
            </a:r>
            <a:r>
              <a:rPr lang="it-IT" sz="1600" dirty="0" err="1"/>
              <a:t>avg</a:t>
            </a:r>
            <a:r>
              <a:rPr lang="it-IT" sz="1600" dirty="0"/>
              <a:t>(</a:t>
            </a:r>
            <a:r>
              <a:rPr lang="it-IT" sz="1600" dirty="0" err="1"/>
              <a:t>count</a:t>
            </a:r>
            <a:r>
              <a:rPr lang="it-IT" sz="1600" dirty="0"/>
              <a:t>) </a:t>
            </a:r>
            <a:r>
              <a:rPr lang="it-IT" sz="1600" dirty="0" err="1"/>
              <a:t>as</a:t>
            </a:r>
            <a:r>
              <a:rPr lang="it-IT" sz="1600" dirty="0"/>
              <a:t> </a:t>
            </a:r>
            <a:r>
              <a:rPr lang="it-IT" sz="1600" dirty="0" err="1"/>
              <a:t>averageProducts</a:t>
            </a:r>
            <a:endParaRPr lang="it-IT" sz="1600" dirty="0"/>
          </a:p>
          <a:p>
            <a:pPr marL="0" indent="0">
              <a:buNone/>
            </a:pPr>
            <a:r>
              <a:rPr lang="it-IT" sz="1600" dirty="0"/>
              <a:t>from      (    </a:t>
            </a:r>
            <a:r>
              <a:rPr lang="it-IT" sz="1600" dirty="0" err="1"/>
              <a:t>select</a:t>
            </a:r>
            <a:r>
              <a:rPr lang="it-IT" sz="1600" dirty="0"/>
              <a:t> </a:t>
            </a:r>
            <a:r>
              <a:rPr lang="it-IT" sz="1600" dirty="0" err="1"/>
              <a:t>o.servicePackage</a:t>
            </a:r>
            <a:r>
              <a:rPr lang="it-IT" sz="1600" dirty="0"/>
              <a:t> </a:t>
            </a:r>
            <a:r>
              <a:rPr lang="it-IT" sz="1600" dirty="0" err="1"/>
              <a:t>as</a:t>
            </a:r>
            <a:r>
              <a:rPr lang="it-IT" sz="1600" dirty="0"/>
              <a:t> package, </a:t>
            </a:r>
            <a:r>
              <a:rPr lang="it-IT" sz="1600" dirty="0" err="1"/>
              <a:t>count</a:t>
            </a:r>
            <a:r>
              <a:rPr lang="it-IT" sz="1600" dirty="0"/>
              <a:t>(</a:t>
            </a:r>
            <a:r>
              <a:rPr lang="it-IT" sz="1600" dirty="0" err="1"/>
              <a:t>sp.product</a:t>
            </a:r>
            <a:r>
              <a:rPr lang="it-IT" sz="1600" dirty="0"/>
              <a:t>) </a:t>
            </a:r>
            <a:r>
              <a:rPr lang="it-IT" sz="1600" dirty="0" err="1"/>
              <a:t>as</a:t>
            </a:r>
            <a:r>
              <a:rPr lang="it-IT" sz="1600" dirty="0"/>
              <a:t> </a:t>
            </a:r>
            <a:r>
              <a:rPr lang="it-IT" sz="1600" dirty="0" err="1"/>
              <a:t>count</a:t>
            </a:r>
            <a:endParaRPr lang="it-IT" sz="1600" dirty="0"/>
          </a:p>
          <a:p>
            <a:pPr marL="0" indent="0">
              <a:buNone/>
            </a:pPr>
            <a:r>
              <a:rPr lang="it-IT" sz="1600" dirty="0"/>
              <a:t>	from </a:t>
            </a:r>
            <a:r>
              <a:rPr lang="it-IT" sz="1600" dirty="0" err="1"/>
              <a:t>customOrder</a:t>
            </a:r>
            <a:r>
              <a:rPr lang="it-IT" sz="1600" dirty="0"/>
              <a:t> o </a:t>
            </a:r>
            <a:r>
              <a:rPr lang="it-IT" sz="1600" dirty="0" err="1"/>
              <a:t>left</a:t>
            </a:r>
            <a:r>
              <a:rPr lang="it-IT" sz="1600" dirty="0"/>
              <a:t> join </a:t>
            </a:r>
            <a:r>
              <a:rPr lang="it-IT" sz="1600" dirty="0" err="1"/>
              <a:t>selectedProductsForOrder</a:t>
            </a:r>
            <a:r>
              <a:rPr lang="it-IT" sz="1600" dirty="0"/>
              <a:t> sp on o.id = </a:t>
            </a:r>
            <a:r>
              <a:rPr lang="it-IT" sz="1600" dirty="0" err="1"/>
              <a:t>sp.customOrder</a:t>
            </a:r>
            <a:endParaRPr lang="it-IT" sz="1600" dirty="0"/>
          </a:p>
          <a:p>
            <a:pPr marL="0" indent="0">
              <a:buNone/>
            </a:pPr>
            <a:r>
              <a:rPr lang="it-IT" sz="1600" dirty="0"/>
              <a:t>                    </a:t>
            </a:r>
            <a:r>
              <a:rPr lang="it-IT" sz="1600" dirty="0" err="1"/>
              <a:t>where</a:t>
            </a:r>
            <a:r>
              <a:rPr lang="it-IT" sz="1600" dirty="0"/>
              <a:t> </a:t>
            </a:r>
            <a:r>
              <a:rPr lang="it-IT" sz="1600" dirty="0" err="1"/>
              <a:t>o.isValid</a:t>
            </a:r>
            <a:r>
              <a:rPr lang="it-IT" sz="1600" dirty="0"/>
              <a:t> = 0 or </a:t>
            </a:r>
            <a:r>
              <a:rPr lang="it-IT" sz="1600" dirty="0" err="1"/>
              <a:t>o.isValid</a:t>
            </a:r>
            <a:r>
              <a:rPr lang="it-IT" sz="1600" dirty="0"/>
              <a:t> </a:t>
            </a:r>
            <a:r>
              <a:rPr lang="it-IT" sz="1600" dirty="0" err="1"/>
              <a:t>is</a:t>
            </a:r>
            <a:r>
              <a:rPr lang="it-IT" sz="1600" dirty="0"/>
              <a:t> </a:t>
            </a:r>
            <a:r>
              <a:rPr lang="it-IT" sz="1600" dirty="0" err="1"/>
              <a:t>null</a:t>
            </a:r>
            <a:endParaRPr lang="it-IT" sz="1600" dirty="0"/>
          </a:p>
          <a:p>
            <a:pPr marL="0" indent="0">
              <a:buNone/>
            </a:pPr>
            <a:r>
              <a:rPr lang="it-IT" sz="1600" dirty="0"/>
              <a:t>	group by o.id) </a:t>
            </a:r>
            <a:r>
              <a:rPr lang="it-IT" sz="1600" dirty="0" err="1"/>
              <a:t>as</a:t>
            </a:r>
            <a:r>
              <a:rPr lang="it-IT" sz="1600" dirty="0"/>
              <a:t> </a:t>
            </a:r>
            <a:r>
              <a:rPr lang="it-IT" sz="1600" dirty="0" err="1"/>
              <a:t>counts</a:t>
            </a:r>
            <a:endParaRPr lang="it-IT" sz="1600" dirty="0"/>
          </a:p>
          <a:p>
            <a:pPr marL="0" indent="0">
              <a:buNone/>
            </a:pPr>
            <a:r>
              <a:rPr lang="it-IT" sz="1600" dirty="0"/>
              <a:t>group by package;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6002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Views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6849050-0CFC-B95C-25B4-C3739B0FF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800" dirty="0"/>
              <a:t>create </a:t>
            </a:r>
            <a:r>
              <a:rPr lang="it-IT" sz="1800" dirty="0" err="1"/>
              <a:t>view</a:t>
            </a:r>
            <a:r>
              <a:rPr lang="it-IT" sz="1800" dirty="0"/>
              <a:t> </a:t>
            </a:r>
            <a:r>
              <a:rPr lang="it-IT" sz="1800" dirty="0" err="1"/>
              <a:t>bestSellerProduct</a:t>
            </a:r>
            <a:r>
              <a:rPr lang="it-IT" sz="1800" dirty="0"/>
              <a:t> </a:t>
            </a:r>
            <a:r>
              <a:rPr lang="it-IT" sz="1800" dirty="0" err="1"/>
              <a:t>as</a:t>
            </a:r>
            <a:endParaRPr lang="it-IT" sz="1800" dirty="0"/>
          </a:p>
          <a:p>
            <a:pPr marL="0" indent="0">
              <a:buNone/>
            </a:pPr>
            <a:r>
              <a:rPr lang="it-IT" sz="1800" dirty="0" err="1"/>
              <a:t>select</a:t>
            </a:r>
            <a:r>
              <a:rPr lang="it-IT" sz="1800" dirty="0"/>
              <a:t> p.name </a:t>
            </a:r>
            <a:r>
              <a:rPr lang="it-IT" sz="1800" dirty="0" err="1"/>
              <a:t>as</a:t>
            </a:r>
            <a:r>
              <a:rPr lang="it-IT" sz="1800" dirty="0"/>
              <a:t> product, sum(</a:t>
            </a:r>
            <a:r>
              <a:rPr lang="it-IT" sz="1800" dirty="0" err="1"/>
              <a:t>p.fee</a:t>
            </a:r>
            <a:r>
              <a:rPr lang="it-IT" sz="1800" dirty="0"/>
              <a:t>*</a:t>
            </a:r>
            <a:r>
              <a:rPr lang="it-IT" sz="1800" dirty="0" err="1"/>
              <a:t>v.duration</a:t>
            </a:r>
            <a:r>
              <a:rPr lang="it-IT" sz="1800" dirty="0"/>
              <a:t>) </a:t>
            </a:r>
            <a:r>
              <a:rPr lang="it-IT" sz="1800" dirty="0" err="1"/>
              <a:t>as</a:t>
            </a:r>
            <a:r>
              <a:rPr lang="it-IT" sz="1800" dirty="0"/>
              <a:t> </a:t>
            </a:r>
            <a:r>
              <a:rPr lang="it-IT" sz="1800" dirty="0" err="1"/>
              <a:t>totalSales</a:t>
            </a:r>
            <a:endParaRPr lang="it-IT" sz="1800" dirty="0"/>
          </a:p>
          <a:p>
            <a:pPr marL="0" indent="0">
              <a:buNone/>
            </a:pPr>
            <a:r>
              <a:rPr lang="it-IT" sz="1800" dirty="0"/>
              <a:t>from </a:t>
            </a:r>
            <a:r>
              <a:rPr lang="it-IT" sz="1800" dirty="0" err="1"/>
              <a:t>customOrder</a:t>
            </a:r>
            <a:r>
              <a:rPr lang="it-IT" sz="1800" dirty="0"/>
              <a:t> o join </a:t>
            </a:r>
            <a:r>
              <a:rPr lang="it-IT" sz="1800" dirty="0" err="1"/>
              <a:t>selectedProductsForOrder</a:t>
            </a:r>
            <a:r>
              <a:rPr lang="it-IT" sz="1800" dirty="0"/>
              <a:t> sp on o.id = </a:t>
            </a:r>
            <a:r>
              <a:rPr lang="it-IT" sz="1800" dirty="0" err="1"/>
              <a:t>sp.customOrder</a:t>
            </a:r>
            <a:endParaRPr lang="it-IT" sz="1800" dirty="0"/>
          </a:p>
          <a:p>
            <a:pPr marL="0" indent="0">
              <a:buNone/>
            </a:pPr>
            <a:r>
              <a:rPr lang="it-IT" sz="1800" dirty="0"/>
              <a:t>		  join product p on </a:t>
            </a:r>
            <a:r>
              <a:rPr lang="it-IT" sz="1800" dirty="0" err="1"/>
              <a:t>sp.product</a:t>
            </a:r>
            <a:r>
              <a:rPr lang="it-IT" sz="1800" dirty="0"/>
              <a:t> = p.name</a:t>
            </a:r>
          </a:p>
          <a:p>
            <a:pPr marL="0" indent="0">
              <a:buNone/>
            </a:pPr>
            <a:r>
              <a:rPr lang="it-IT" sz="1800" dirty="0"/>
              <a:t>		  join </a:t>
            </a:r>
            <a:r>
              <a:rPr lang="it-IT" sz="1800" dirty="0" err="1"/>
              <a:t>validityPeriod</a:t>
            </a:r>
            <a:r>
              <a:rPr lang="it-IT" sz="1800" dirty="0"/>
              <a:t> v on v.id = </a:t>
            </a:r>
            <a:r>
              <a:rPr lang="it-IT" sz="1800" dirty="0" err="1"/>
              <a:t>o.validity</a:t>
            </a:r>
            <a:endParaRPr lang="it-IT" sz="1800" dirty="0"/>
          </a:p>
          <a:p>
            <a:pPr marL="0" indent="0">
              <a:buNone/>
            </a:pPr>
            <a:r>
              <a:rPr lang="it-IT" sz="1800" dirty="0" err="1"/>
              <a:t>where</a:t>
            </a:r>
            <a:r>
              <a:rPr lang="it-IT" sz="1800" dirty="0"/>
              <a:t> </a:t>
            </a:r>
            <a:r>
              <a:rPr lang="it-IT" sz="1800" dirty="0" err="1"/>
              <a:t>o.isValid</a:t>
            </a:r>
            <a:r>
              <a:rPr lang="it-IT" sz="1800" dirty="0"/>
              <a:t> = 0</a:t>
            </a:r>
          </a:p>
          <a:p>
            <a:pPr marL="0" indent="0">
              <a:buNone/>
            </a:pPr>
            <a:r>
              <a:rPr lang="it-IT" sz="1800" dirty="0"/>
              <a:t>group by p.name</a:t>
            </a:r>
          </a:p>
          <a:p>
            <a:pPr marL="0" indent="0">
              <a:buNone/>
            </a:pPr>
            <a:r>
              <a:rPr lang="it-IT" sz="1800" dirty="0"/>
              <a:t>order by </a:t>
            </a:r>
            <a:r>
              <a:rPr lang="it-IT" sz="1800" dirty="0" err="1"/>
              <a:t>totalSales</a:t>
            </a:r>
            <a:r>
              <a:rPr lang="it-IT" sz="1800" dirty="0"/>
              <a:t> </a:t>
            </a:r>
            <a:r>
              <a:rPr lang="it-IT" sz="1800" dirty="0" err="1"/>
              <a:t>desc</a:t>
            </a:r>
            <a:endParaRPr lang="it-IT" sz="1800" dirty="0"/>
          </a:p>
          <a:p>
            <a:pPr marL="0" indent="0">
              <a:buNone/>
            </a:pPr>
            <a:r>
              <a:rPr lang="it-IT" sz="1800" dirty="0" err="1"/>
              <a:t>limit</a:t>
            </a:r>
            <a:r>
              <a:rPr lang="it-IT" sz="1800" dirty="0"/>
              <a:t> 1;</a:t>
            </a:r>
          </a:p>
        </p:txBody>
      </p:sp>
    </p:spTree>
    <p:extLst>
      <p:ext uri="{BB962C8B-B14F-4D97-AF65-F5344CB8AC3E}">
        <p14:creationId xmlns:p14="http://schemas.microsoft.com/office/powerpoint/2010/main" val="2799082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Materialized</a:t>
            </a:r>
            <a:r>
              <a:rPr lang="it-IT" dirty="0"/>
              <a:t> </a:t>
            </a:r>
            <a:r>
              <a:rPr lang="it-IT" dirty="0" err="1"/>
              <a:t>view</a:t>
            </a:r>
            <a:r>
              <a:rPr lang="it-IT" dirty="0"/>
              <a:t> </a:t>
            </a:r>
            <a:r>
              <a:rPr lang="it-IT" dirty="0" err="1"/>
              <a:t>tables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6849050-0CFC-B95C-25B4-C3739B0FF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3037"/>
            <a:ext cx="7886700" cy="51673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800" dirty="0"/>
              <a:t>create </a:t>
            </a:r>
            <a:r>
              <a:rPr lang="it-IT" sz="1800" dirty="0" err="1"/>
              <a:t>table</a:t>
            </a:r>
            <a:r>
              <a:rPr lang="it-IT" sz="1800" dirty="0"/>
              <a:t> </a:t>
            </a:r>
            <a:r>
              <a:rPr lang="it-IT" sz="1800" dirty="0" err="1"/>
              <a:t>totalPurchasesPerPackage</a:t>
            </a:r>
            <a:endParaRPr lang="it-IT" sz="1800" dirty="0"/>
          </a:p>
          <a:p>
            <a:pPr marL="0" indent="0">
              <a:buNone/>
            </a:pPr>
            <a:r>
              <a:rPr lang="it-IT" sz="1800" dirty="0"/>
              <a:t>(</a:t>
            </a:r>
          </a:p>
          <a:p>
            <a:pPr marL="0" indent="0">
              <a:buNone/>
            </a:pPr>
            <a:r>
              <a:rPr lang="it-IT" sz="1800" dirty="0"/>
              <a:t>        package </a:t>
            </a:r>
            <a:r>
              <a:rPr lang="it-IT" sz="1800" dirty="0" err="1"/>
              <a:t>varchar</a:t>
            </a:r>
            <a:r>
              <a:rPr lang="it-IT" sz="1800" dirty="0"/>
              <a:t>(50) UNIQUE NOT NULL,</a:t>
            </a:r>
          </a:p>
          <a:p>
            <a:pPr marL="0" indent="0">
              <a:buNone/>
            </a:pPr>
            <a:r>
              <a:rPr lang="it-IT" sz="1800" dirty="0"/>
              <a:t>        </a:t>
            </a:r>
            <a:r>
              <a:rPr lang="it-IT" sz="1800" dirty="0" err="1"/>
              <a:t>total</a:t>
            </a:r>
            <a:r>
              <a:rPr lang="it-IT" sz="1800" dirty="0"/>
              <a:t> </a:t>
            </a:r>
            <a:r>
              <a:rPr lang="it-IT" sz="1800" dirty="0" err="1"/>
              <a:t>int</a:t>
            </a:r>
            <a:r>
              <a:rPr lang="it-IT" sz="1800" dirty="0"/>
              <a:t> NOT NULL,</a:t>
            </a:r>
          </a:p>
          <a:p>
            <a:pPr marL="0" indent="0">
              <a:buNone/>
            </a:pPr>
            <a:r>
              <a:rPr lang="it-IT" sz="1800" dirty="0"/>
              <a:t>        PRIMARY KEY (package)</a:t>
            </a:r>
          </a:p>
          <a:p>
            <a:pPr marL="0" indent="0">
              <a:buNone/>
            </a:pPr>
            <a:r>
              <a:rPr lang="it-IT" sz="1800" dirty="0"/>
              <a:t>);</a:t>
            </a:r>
          </a:p>
          <a:p>
            <a:pPr marL="0" indent="0">
              <a:buNone/>
            </a:pPr>
            <a:r>
              <a:rPr lang="it-IT" sz="1800" dirty="0"/>
              <a:t>create </a:t>
            </a:r>
            <a:r>
              <a:rPr lang="it-IT" sz="1800" dirty="0" err="1"/>
              <a:t>table</a:t>
            </a:r>
            <a:r>
              <a:rPr lang="it-IT" sz="1800" dirty="0"/>
              <a:t> </a:t>
            </a:r>
            <a:r>
              <a:rPr lang="it-IT" sz="1800" dirty="0" err="1"/>
              <a:t>totalPurchasesPerPackageAndValidityPeriod</a:t>
            </a:r>
            <a:endParaRPr lang="it-IT" sz="1800" dirty="0"/>
          </a:p>
          <a:p>
            <a:pPr marL="0" indent="0">
              <a:buNone/>
            </a:pPr>
            <a:r>
              <a:rPr lang="it-IT" sz="1800" dirty="0"/>
              <a:t>(</a:t>
            </a:r>
          </a:p>
          <a:p>
            <a:pPr marL="0" indent="0">
              <a:buNone/>
            </a:pPr>
            <a:r>
              <a:rPr lang="it-IT" sz="1800" dirty="0"/>
              <a:t>        id </a:t>
            </a:r>
            <a:r>
              <a:rPr lang="it-IT" sz="1800" dirty="0" err="1"/>
              <a:t>int</a:t>
            </a:r>
            <a:r>
              <a:rPr lang="it-IT" sz="1800" dirty="0"/>
              <a:t> NOT NULL </a:t>
            </a:r>
            <a:r>
              <a:rPr lang="it-IT" sz="1800" dirty="0" err="1"/>
              <a:t>auto_increment</a:t>
            </a:r>
            <a:r>
              <a:rPr lang="it-IT" sz="1800" dirty="0"/>
              <a:t>,</a:t>
            </a:r>
          </a:p>
          <a:p>
            <a:pPr marL="0" indent="0">
              <a:buNone/>
            </a:pPr>
            <a:r>
              <a:rPr lang="it-IT" sz="1800" dirty="0"/>
              <a:t>        package </a:t>
            </a:r>
            <a:r>
              <a:rPr lang="it-IT" sz="1800" dirty="0" err="1"/>
              <a:t>varchar</a:t>
            </a:r>
            <a:r>
              <a:rPr lang="it-IT" sz="1800" dirty="0"/>
              <a:t>(50) NOT NULL,</a:t>
            </a:r>
          </a:p>
          <a:p>
            <a:pPr marL="0" indent="0">
              <a:buNone/>
            </a:pPr>
            <a:r>
              <a:rPr lang="it-IT" sz="1800" dirty="0"/>
              <a:t>        </a:t>
            </a:r>
            <a:r>
              <a:rPr lang="it-IT" sz="1800" dirty="0" err="1"/>
              <a:t>validity</a:t>
            </a:r>
            <a:r>
              <a:rPr lang="it-IT" sz="1800" dirty="0"/>
              <a:t> </a:t>
            </a:r>
            <a:r>
              <a:rPr lang="it-IT" sz="1800" dirty="0" err="1"/>
              <a:t>int</a:t>
            </a:r>
            <a:r>
              <a:rPr lang="it-IT" sz="1800" dirty="0"/>
              <a:t> NOT NULL,</a:t>
            </a:r>
          </a:p>
          <a:p>
            <a:pPr marL="0" indent="0">
              <a:buNone/>
            </a:pPr>
            <a:r>
              <a:rPr lang="it-IT" sz="1800" dirty="0"/>
              <a:t>        </a:t>
            </a:r>
            <a:r>
              <a:rPr lang="it-IT" sz="1800" dirty="0" err="1"/>
              <a:t>total</a:t>
            </a:r>
            <a:r>
              <a:rPr lang="it-IT" sz="1800" dirty="0"/>
              <a:t> </a:t>
            </a:r>
            <a:r>
              <a:rPr lang="it-IT" sz="1800" dirty="0" err="1"/>
              <a:t>int</a:t>
            </a:r>
            <a:r>
              <a:rPr lang="it-IT" sz="1800" dirty="0"/>
              <a:t> NOT NULL,</a:t>
            </a:r>
          </a:p>
          <a:p>
            <a:pPr marL="0" indent="0">
              <a:buNone/>
            </a:pPr>
            <a:r>
              <a:rPr lang="it-IT" sz="1800" dirty="0"/>
              <a:t>        PRIMARY KEY (id)</a:t>
            </a:r>
          </a:p>
          <a:p>
            <a:pPr marL="0" indent="0">
              <a:buNone/>
            </a:pPr>
            <a:r>
              <a:rPr lang="it-IT" sz="1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44867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Materialized</a:t>
            </a:r>
            <a:r>
              <a:rPr lang="it-IT" dirty="0"/>
              <a:t> </a:t>
            </a:r>
            <a:r>
              <a:rPr lang="it-IT" dirty="0" err="1"/>
              <a:t>view</a:t>
            </a:r>
            <a:r>
              <a:rPr lang="it-IT" dirty="0"/>
              <a:t> </a:t>
            </a:r>
            <a:r>
              <a:rPr lang="it-IT" dirty="0" err="1"/>
              <a:t>tables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6849050-0CFC-B95C-25B4-C3739B0FF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3204"/>
            <a:ext cx="7886700" cy="53147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800" dirty="0"/>
              <a:t> create </a:t>
            </a:r>
            <a:r>
              <a:rPr lang="it-IT" sz="1800" dirty="0" err="1"/>
              <a:t>table</a:t>
            </a:r>
            <a:r>
              <a:rPr lang="it-IT" sz="1800" dirty="0"/>
              <a:t> </a:t>
            </a:r>
            <a:r>
              <a:rPr lang="it-IT" sz="1800" dirty="0" err="1"/>
              <a:t>salesValue</a:t>
            </a:r>
            <a:endParaRPr lang="it-IT" sz="1800" dirty="0"/>
          </a:p>
          <a:p>
            <a:pPr marL="0" indent="0">
              <a:buNone/>
            </a:pPr>
            <a:r>
              <a:rPr lang="it-IT" sz="1800" dirty="0"/>
              <a:t>(</a:t>
            </a:r>
          </a:p>
          <a:p>
            <a:pPr marL="0" indent="0">
              <a:buNone/>
            </a:pPr>
            <a:r>
              <a:rPr lang="it-IT" sz="1800" dirty="0"/>
              <a:t>        package </a:t>
            </a:r>
            <a:r>
              <a:rPr lang="it-IT" sz="1800" dirty="0" err="1"/>
              <a:t>varchar</a:t>
            </a:r>
            <a:r>
              <a:rPr lang="it-IT" sz="1800" dirty="0"/>
              <a:t>(50) UNIQUE NOT NULL,</a:t>
            </a:r>
          </a:p>
          <a:p>
            <a:pPr marL="0" indent="0">
              <a:buNone/>
            </a:pPr>
            <a:r>
              <a:rPr lang="it-IT" sz="1800" dirty="0"/>
              <a:t>        </a:t>
            </a:r>
            <a:r>
              <a:rPr lang="it-IT" sz="1800" dirty="0" err="1"/>
              <a:t>totalSale</a:t>
            </a:r>
            <a:r>
              <a:rPr lang="it-IT" sz="1800" dirty="0"/>
              <a:t> </a:t>
            </a:r>
            <a:r>
              <a:rPr lang="it-IT" sz="1800" dirty="0" err="1"/>
              <a:t>int</a:t>
            </a:r>
            <a:r>
              <a:rPr lang="it-IT" sz="1800" dirty="0"/>
              <a:t> NOT NULL,</a:t>
            </a:r>
          </a:p>
          <a:p>
            <a:pPr marL="0" indent="0">
              <a:buNone/>
            </a:pPr>
            <a:r>
              <a:rPr lang="it-IT" sz="1800" dirty="0"/>
              <a:t>        </a:t>
            </a:r>
            <a:r>
              <a:rPr lang="it-IT" sz="1800" dirty="0" err="1"/>
              <a:t>saleWithoutProd</a:t>
            </a:r>
            <a:r>
              <a:rPr lang="it-IT" sz="1800" dirty="0"/>
              <a:t> </a:t>
            </a:r>
            <a:r>
              <a:rPr lang="it-IT" sz="1800" dirty="0" err="1"/>
              <a:t>int</a:t>
            </a:r>
            <a:r>
              <a:rPr lang="it-IT" sz="1800" dirty="0"/>
              <a:t> NOT NULL,</a:t>
            </a:r>
          </a:p>
          <a:p>
            <a:pPr marL="0" indent="0">
              <a:buNone/>
            </a:pPr>
            <a:r>
              <a:rPr lang="it-IT" sz="1800" dirty="0"/>
              <a:t>        PRIMARY KEY (package)</a:t>
            </a:r>
          </a:p>
          <a:p>
            <a:pPr marL="0" indent="0">
              <a:buNone/>
            </a:pPr>
            <a:r>
              <a:rPr lang="it-IT" sz="1800" dirty="0"/>
              <a:t>);    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r>
              <a:rPr lang="it-IT" sz="1800" dirty="0"/>
              <a:t>create </a:t>
            </a:r>
            <a:r>
              <a:rPr lang="it-IT" sz="1800" dirty="0" err="1"/>
              <a:t>table</a:t>
            </a:r>
            <a:r>
              <a:rPr lang="it-IT" sz="1800" dirty="0"/>
              <a:t> </a:t>
            </a:r>
            <a:r>
              <a:rPr lang="it-IT" sz="1800" dirty="0" err="1"/>
              <a:t>averageProductsSoldForPackage</a:t>
            </a:r>
            <a:endParaRPr lang="it-IT" sz="1800" dirty="0"/>
          </a:p>
          <a:p>
            <a:pPr marL="0" indent="0">
              <a:buNone/>
            </a:pPr>
            <a:r>
              <a:rPr lang="it-IT" sz="1800" dirty="0"/>
              <a:t>(</a:t>
            </a:r>
          </a:p>
          <a:p>
            <a:pPr marL="0" indent="0">
              <a:buNone/>
            </a:pPr>
            <a:r>
              <a:rPr lang="it-IT" sz="1800" dirty="0"/>
              <a:t>        package </a:t>
            </a:r>
            <a:r>
              <a:rPr lang="it-IT" sz="1800" dirty="0" err="1"/>
              <a:t>varchar</a:t>
            </a:r>
            <a:r>
              <a:rPr lang="it-IT" sz="1800" dirty="0"/>
              <a:t>(50) UNIQUE NOT NULL,</a:t>
            </a:r>
          </a:p>
          <a:p>
            <a:pPr marL="0" indent="0">
              <a:buNone/>
            </a:pPr>
            <a:r>
              <a:rPr lang="it-IT" sz="1800" dirty="0"/>
              <a:t>        </a:t>
            </a:r>
            <a:r>
              <a:rPr lang="it-IT" sz="1800" dirty="0" err="1"/>
              <a:t>averageProducts</a:t>
            </a:r>
            <a:r>
              <a:rPr lang="it-IT" sz="1800" dirty="0"/>
              <a:t> float NOT NULL,</a:t>
            </a:r>
          </a:p>
          <a:p>
            <a:pPr marL="0" indent="0">
              <a:buNone/>
            </a:pPr>
            <a:r>
              <a:rPr lang="it-IT" sz="1800" dirty="0"/>
              <a:t>        PRIMARY KEY (package)</a:t>
            </a:r>
          </a:p>
          <a:p>
            <a:pPr marL="0" indent="0">
              <a:buNone/>
            </a:pPr>
            <a:r>
              <a:rPr lang="it-IT" sz="1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9468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err="1"/>
              <a:t>Specification</a:t>
            </a:r>
            <a:r>
              <a:rPr lang="it-IT" sz="2400" dirty="0"/>
              <a:t> </a:t>
            </a:r>
            <a:r>
              <a:rPr lang="it-IT" sz="2400" dirty="0" err="1"/>
              <a:t>interpretation</a:t>
            </a:r>
            <a:endParaRPr lang="it-IT" sz="2000" dirty="0"/>
          </a:p>
          <a:p>
            <a:r>
              <a:rPr lang="it-IT" sz="2400" dirty="0"/>
              <a:t>ER and </a:t>
            </a:r>
            <a:r>
              <a:rPr lang="it-IT" sz="2400" dirty="0" err="1"/>
              <a:t>relational</a:t>
            </a:r>
            <a:r>
              <a:rPr lang="it-IT" sz="2400" dirty="0"/>
              <a:t> model</a:t>
            </a:r>
            <a:endParaRPr lang="it-IT" sz="2000" dirty="0"/>
          </a:p>
          <a:p>
            <a:r>
              <a:rPr lang="it-IT" sz="2400" dirty="0" err="1"/>
              <a:t>Views</a:t>
            </a:r>
            <a:r>
              <a:rPr lang="it-IT" sz="2400" dirty="0"/>
              <a:t>, </a:t>
            </a:r>
            <a:r>
              <a:rPr lang="it-IT" sz="2400" dirty="0" err="1"/>
              <a:t>Materialized</a:t>
            </a:r>
            <a:r>
              <a:rPr lang="it-IT" sz="2400" dirty="0"/>
              <a:t> </a:t>
            </a:r>
            <a:r>
              <a:rPr lang="it-IT" sz="2400" dirty="0" err="1"/>
              <a:t>view</a:t>
            </a:r>
            <a:r>
              <a:rPr lang="it-IT" sz="2400" dirty="0"/>
              <a:t> </a:t>
            </a:r>
            <a:r>
              <a:rPr lang="it-IT" sz="2400" dirty="0" err="1"/>
              <a:t>tables</a:t>
            </a:r>
            <a:r>
              <a:rPr lang="it-IT" sz="2400" dirty="0"/>
              <a:t>, Trigger design and code</a:t>
            </a:r>
          </a:p>
          <a:p>
            <a:r>
              <a:rPr lang="it-IT" sz="2400" dirty="0"/>
              <a:t>ORM relationship design with explanations</a:t>
            </a:r>
          </a:p>
          <a:p>
            <a:r>
              <a:rPr lang="it-IT" sz="2400" dirty="0"/>
              <a:t>Entities code</a:t>
            </a:r>
          </a:p>
          <a:p>
            <a:r>
              <a:rPr lang="it-IT" sz="2400" dirty="0"/>
              <a:t>Interface diagrams or functional analysis of the specifications</a:t>
            </a:r>
          </a:p>
          <a:p>
            <a:r>
              <a:rPr lang="it-IT" sz="2400" dirty="0"/>
              <a:t>List of </a:t>
            </a:r>
            <a:r>
              <a:rPr lang="it-IT" sz="2400" dirty="0" err="1"/>
              <a:t>components</a:t>
            </a:r>
            <a:endParaRPr lang="it-IT" sz="2400" dirty="0"/>
          </a:p>
          <a:p>
            <a:r>
              <a:rPr lang="it-IT" sz="2400" dirty="0"/>
              <a:t>UML </a:t>
            </a:r>
            <a:r>
              <a:rPr lang="it-IT" sz="2400" dirty="0" err="1"/>
              <a:t>sequence</a:t>
            </a:r>
            <a:r>
              <a:rPr lang="it-IT" sz="2400" dirty="0"/>
              <a:t> </a:t>
            </a:r>
            <a:r>
              <a:rPr lang="it-IT" sz="2400" dirty="0" err="1"/>
              <a:t>diagrams</a:t>
            </a:r>
            <a:endParaRPr lang="it-IT" sz="2400" dirty="0"/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183950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Materialized</a:t>
            </a:r>
            <a:r>
              <a:rPr lang="it-IT" dirty="0"/>
              <a:t> </a:t>
            </a:r>
            <a:r>
              <a:rPr lang="it-IT" dirty="0" err="1"/>
              <a:t>view</a:t>
            </a:r>
            <a:r>
              <a:rPr lang="it-IT" dirty="0"/>
              <a:t> </a:t>
            </a:r>
            <a:r>
              <a:rPr lang="it-IT" dirty="0" err="1"/>
              <a:t>tables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6849050-0CFC-B95C-25B4-C3739B0FF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800" dirty="0"/>
              <a:t>    </a:t>
            </a:r>
          </a:p>
          <a:p>
            <a:pPr marL="0" indent="0">
              <a:buNone/>
            </a:pPr>
            <a:r>
              <a:rPr lang="it-IT" sz="1800" dirty="0"/>
              <a:t>create </a:t>
            </a:r>
            <a:r>
              <a:rPr lang="it-IT" sz="1800" dirty="0" err="1"/>
              <a:t>table</a:t>
            </a:r>
            <a:r>
              <a:rPr lang="it-IT" sz="1800" dirty="0"/>
              <a:t> </a:t>
            </a:r>
            <a:r>
              <a:rPr lang="it-IT" sz="1800" dirty="0" err="1"/>
              <a:t>bestSellerProduct</a:t>
            </a:r>
            <a:endParaRPr lang="it-IT" sz="1800" dirty="0"/>
          </a:p>
          <a:p>
            <a:pPr marL="0" indent="0">
              <a:buNone/>
            </a:pPr>
            <a:r>
              <a:rPr lang="it-IT" sz="1800" dirty="0"/>
              <a:t>(</a:t>
            </a:r>
          </a:p>
          <a:p>
            <a:pPr marL="0" indent="0">
              <a:buNone/>
            </a:pPr>
            <a:r>
              <a:rPr lang="it-IT" sz="1800" dirty="0"/>
              <a:t>        product </a:t>
            </a:r>
            <a:r>
              <a:rPr lang="it-IT" sz="1800" dirty="0" err="1"/>
              <a:t>varchar</a:t>
            </a:r>
            <a:r>
              <a:rPr lang="it-IT" sz="1800" dirty="0"/>
              <a:t>(50) NOT NULL,</a:t>
            </a:r>
          </a:p>
          <a:p>
            <a:pPr marL="0" indent="0">
              <a:buNone/>
            </a:pPr>
            <a:r>
              <a:rPr lang="it-IT" sz="1800" dirty="0"/>
              <a:t>        </a:t>
            </a:r>
            <a:r>
              <a:rPr lang="it-IT" sz="1800" dirty="0" err="1"/>
              <a:t>totalSales</a:t>
            </a:r>
            <a:r>
              <a:rPr lang="it-IT" sz="1800" dirty="0"/>
              <a:t> </a:t>
            </a:r>
            <a:r>
              <a:rPr lang="it-IT" sz="1800" dirty="0" err="1"/>
              <a:t>int</a:t>
            </a:r>
            <a:r>
              <a:rPr lang="it-IT" sz="1800" dirty="0"/>
              <a:t> NOT NULL,</a:t>
            </a:r>
          </a:p>
          <a:p>
            <a:pPr marL="0" indent="0">
              <a:buNone/>
            </a:pPr>
            <a:r>
              <a:rPr lang="it-IT" sz="1800" dirty="0"/>
              <a:t>        PRIMARY KEY (product)</a:t>
            </a:r>
          </a:p>
          <a:p>
            <a:pPr marL="0" indent="0">
              <a:buNone/>
            </a:pPr>
            <a:r>
              <a:rPr lang="it-IT" sz="1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50196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Trigger design &amp; code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7E0B1A8-A1BC-41AA-7D08-83C040AB30C1}"/>
              </a:ext>
            </a:extLst>
          </p:cNvPr>
          <p:cNvSpPr txBox="1"/>
          <p:nvPr/>
        </p:nvSpPr>
        <p:spPr>
          <a:xfrm>
            <a:off x="628650" y="1690689"/>
            <a:ext cx="776809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create trigger </a:t>
            </a:r>
            <a:r>
              <a:rPr lang="it-IT" dirty="0" err="1"/>
              <a:t>package_insert_totPurchases</a:t>
            </a:r>
            <a:endParaRPr lang="it-IT" dirty="0"/>
          </a:p>
          <a:p>
            <a:r>
              <a:rPr lang="it-IT" dirty="0"/>
              <a:t>after </a:t>
            </a:r>
            <a:r>
              <a:rPr lang="it-IT" dirty="0" err="1"/>
              <a:t>insert</a:t>
            </a:r>
            <a:r>
              <a:rPr lang="it-IT" dirty="0"/>
              <a:t> on </a:t>
            </a:r>
            <a:r>
              <a:rPr lang="it-IT" dirty="0" err="1"/>
              <a:t>servicePackage</a:t>
            </a:r>
            <a:endParaRPr lang="it-IT" dirty="0"/>
          </a:p>
          <a:p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row</a:t>
            </a:r>
            <a:endParaRPr lang="it-IT" dirty="0"/>
          </a:p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totalPurchasesPerPackage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(new.name,0);</a:t>
            </a:r>
          </a:p>
          <a:p>
            <a:endParaRPr lang="it-IT" dirty="0"/>
          </a:p>
          <a:p>
            <a:r>
              <a:rPr lang="it-IT" dirty="0" err="1"/>
              <a:t>delimiter</a:t>
            </a:r>
            <a:r>
              <a:rPr lang="it-IT" dirty="0"/>
              <a:t> $$</a:t>
            </a:r>
          </a:p>
          <a:p>
            <a:r>
              <a:rPr lang="it-IT" dirty="0"/>
              <a:t>create trigger </a:t>
            </a:r>
            <a:r>
              <a:rPr lang="it-IT" dirty="0" err="1"/>
              <a:t>package_insertorder_totPurchases</a:t>
            </a:r>
            <a:endParaRPr lang="it-IT" dirty="0"/>
          </a:p>
          <a:p>
            <a:r>
              <a:rPr lang="it-IT" dirty="0"/>
              <a:t>after </a:t>
            </a:r>
            <a:r>
              <a:rPr lang="it-IT" dirty="0" err="1">
                <a:solidFill>
                  <a:srgbClr val="FF0000"/>
                </a:solidFill>
              </a:rPr>
              <a:t>insert</a:t>
            </a:r>
            <a:r>
              <a:rPr lang="it-IT" dirty="0">
                <a:solidFill>
                  <a:srgbClr val="FF0000"/>
                </a:solidFill>
              </a:rPr>
              <a:t>/update</a:t>
            </a:r>
            <a:r>
              <a:rPr lang="it-IT" dirty="0"/>
              <a:t> on </a:t>
            </a:r>
            <a:r>
              <a:rPr lang="it-IT" dirty="0" err="1"/>
              <a:t>customOrder</a:t>
            </a:r>
            <a:endParaRPr lang="it-IT" dirty="0"/>
          </a:p>
          <a:p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row</a:t>
            </a:r>
            <a:endParaRPr lang="it-IT" dirty="0"/>
          </a:p>
          <a:p>
            <a:r>
              <a:rPr lang="it-IT" dirty="0" err="1"/>
              <a:t>begin</a:t>
            </a:r>
            <a:endParaRPr lang="it-IT" dirty="0"/>
          </a:p>
          <a:p>
            <a:r>
              <a:rPr lang="it-IT" dirty="0"/>
              <a:t>	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new.isValid</a:t>
            </a:r>
            <a:r>
              <a:rPr lang="it-IT" dirty="0"/>
              <a:t> = 0 </a:t>
            </a:r>
            <a:r>
              <a:rPr lang="it-IT" dirty="0" err="1"/>
              <a:t>then</a:t>
            </a:r>
            <a:endParaRPr lang="it-IT" dirty="0"/>
          </a:p>
          <a:p>
            <a:r>
              <a:rPr lang="it-IT" dirty="0"/>
              <a:t>		update </a:t>
            </a:r>
            <a:r>
              <a:rPr lang="it-IT" dirty="0" err="1"/>
              <a:t>totalPurchasesPerPackage</a:t>
            </a:r>
            <a:r>
              <a:rPr lang="it-IT" dirty="0"/>
              <a:t> set </a:t>
            </a:r>
            <a:r>
              <a:rPr lang="it-IT" dirty="0" err="1"/>
              <a:t>total</a:t>
            </a:r>
            <a:r>
              <a:rPr lang="it-IT" dirty="0"/>
              <a:t> = </a:t>
            </a:r>
            <a:r>
              <a:rPr lang="it-IT" dirty="0" err="1"/>
              <a:t>total</a:t>
            </a:r>
            <a:r>
              <a:rPr lang="it-IT" dirty="0"/>
              <a:t> + 1</a:t>
            </a:r>
          </a:p>
          <a:p>
            <a:r>
              <a:rPr lang="it-IT" dirty="0"/>
              <a:t>                                   </a:t>
            </a:r>
            <a:r>
              <a:rPr lang="it-IT" dirty="0" err="1"/>
              <a:t>where</a:t>
            </a:r>
            <a:r>
              <a:rPr lang="it-IT" dirty="0"/>
              <a:t> package = (</a:t>
            </a:r>
            <a:r>
              <a:rPr lang="it-IT" dirty="0" err="1"/>
              <a:t>select</a:t>
            </a:r>
            <a:r>
              <a:rPr lang="it-IT" dirty="0"/>
              <a:t> name from </a:t>
            </a:r>
            <a:r>
              <a:rPr lang="it-IT" dirty="0" err="1"/>
              <a:t>servicePackage</a:t>
            </a:r>
            <a:endParaRPr lang="it-IT" dirty="0"/>
          </a:p>
          <a:p>
            <a:r>
              <a:rPr lang="it-IT" dirty="0"/>
              <a:t>			               </a:t>
            </a:r>
            <a:r>
              <a:rPr lang="it-IT" dirty="0" err="1"/>
              <a:t>where</a:t>
            </a:r>
            <a:r>
              <a:rPr lang="it-IT" dirty="0"/>
              <a:t> id = </a:t>
            </a:r>
            <a:r>
              <a:rPr lang="it-IT" dirty="0" err="1"/>
              <a:t>new.servicePackage</a:t>
            </a:r>
            <a:r>
              <a:rPr lang="it-IT" dirty="0"/>
              <a:t>);</a:t>
            </a:r>
          </a:p>
          <a:p>
            <a:r>
              <a:rPr lang="it-IT" dirty="0"/>
              <a:t>	end </a:t>
            </a:r>
            <a:r>
              <a:rPr lang="it-IT" dirty="0" err="1"/>
              <a:t>if</a:t>
            </a:r>
            <a:r>
              <a:rPr lang="it-IT" dirty="0"/>
              <a:t>;</a:t>
            </a:r>
          </a:p>
          <a:p>
            <a:r>
              <a:rPr lang="it-IT" dirty="0"/>
              <a:t>end $$</a:t>
            </a:r>
          </a:p>
          <a:p>
            <a:r>
              <a:rPr lang="it-IT" dirty="0" err="1"/>
              <a:t>delimiter</a:t>
            </a:r>
            <a:r>
              <a:rPr lang="it-IT" dirty="0"/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664431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Trigger design &amp; code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7E0B1A8-A1BC-41AA-7D08-83C040AB30C1}"/>
              </a:ext>
            </a:extLst>
          </p:cNvPr>
          <p:cNvSpPr txBox="1"/>
          <p:nvPr/>
        </p:nvSpPr>
        <p:spPr>
          <a:xfrm>
            <a:off x="628650" y="1444882"/>
            <a:ext cx="94887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/>
              <a:t>create trigger </a:t>
            </a:r>
            <a:r>
              <a:rPr lang="it-IT" sz="1600" dirty="0" err="1"/>
              <a:t>validity_insert_totPurchasesAndVP</a:t>
            </a:r>
            <a:endParaRPr lang="it-IT" sz="1600" dirty="0"/>
          </a:p>
          <a:p>
            <a:r>
              <a:rPr lang="it-IT" sz="1600" dirty="0"/>
              <a:t>after </a:t>
            </a:r>
            <a:r>
              <a:rPr lang="it-IT" sz="1600" dirty="0" err="1"/>
              <a:t>insert</a:t>
            </a:r>
            <a:r>
              <a:rPr lang="it-IT" sz="1600" dirty="0"/>
              <a:t> on </a:t>
            </a:r>
            <a:r>
              <a:rPr lang="it-IT" sz="1600" dirty="0" err="1"/>
              <a:t>validityPeriod</a:t>
            </a:r>
            <a:endParaRPr lang="it-IT" sz="1600" dirty="0"/>
          </a:p>
          <a:p>
            <a:r>
              <a:rPr lang="it-IT" sz="1600" dirty="0"/>
              <a:t>for </a:t>
            </a:r>
            <a:r>
              <a:rPr lang="it-IT" sz="1600" dirty="0" err="1"/>
              <a:t>each</a:t>
            </a:r>
            <a:r>
              <a:rPr lang="it-IT" sz="1600" dirty="0"/>
              <a:t> </a:t>
            </a:r>
            <a:r>
              <a:rPr lang="it-IT" sz="1600" dirty="0" err="1"/>
              <a:t>row</a:t>
            </a:r>
            <a:endParaRPr lang="it-IT" sz="1600" dirty="0"/>
          </a:p>
          <a:p>
            <a:r>
              <a:rPr lang="it-IT" sz="1600" dirty="0" err="1"/>
              <a:t>insert</a:t>
            </a:r>
            <a:r>
              <a:rPr lang="it-IT" sz="1600" dirty="0"/>
              <a:t> </a:t>
            </a:r>
            <a:r>
              <a:rPr lang="it-IT" sz="1600" dirty="0" err="1"/>
              <a:t>into</a:t>
            </a:r>
            <a:r>
              <a:rPr lang="it-IT" sz="1600" dirty="0"/>
              <a:t> </a:t>
            </a:r>
            <a:r>
              <a:rPr lang="it-IT" sz="1600" dirty="0" err="1"/>
              <a:t>totalPurchasesPerPackageAndValidityPeriod</a:t>
            </a:r>
            <a:endParaRPr lang="it-IT" sz="1600" dirty="0"/>
          </a:p>
          <a:p>
            <a:r>
              <a:rPr lang="it-IT" sz="1600" dirty="0" err="1"/>
              <a:t>values</a:t>
            </a:r>
            <a:r>
              <a:rPr lang="it-IT" sz="1600" dirty="0"/>
              <a:t>(default,(</a:t>
            </a:r>
            <a:r>
              <a:rPr lang="it-IT" sz="1600" dirty="0" err="1"/>
              <a:t>select</a:t>
            </a:r>
            <a:r>
              <a:rPr lang="it-IT" sz="1600" dirty="0"/>
              <a:t> name from </a:t>
            </a:r>
            <a:r>
              <a:rPr lang="it-IT" sz="1600" dirty="0" err="1"/>
              <a:t>servicePackage</a:t>
            </a:r>
            <a:r>
              <a:rPr lang="it-IT" sz="1600" dirty="0"/>
              <a:t> </a:t>
            </a:r>
            <a:r>
              <a:rPr lang="it-IT" sz="1600" dirty="0" err="1"/>
              <a:t>where</a:t>
            </a:r>
            <a:r>
              <a:rPr lang="it-IT" sz="1600" dirty="0"/>
              <a:t> id = </a:t>
            </a:r>
            <a:r>
              <a:rPr lang="it-IT" sz="1600" dirty="0" err="1"/>
              <a:t>new.servicePackage</a:t>
            </a:r>
            <a:r>
              <a:rPr lang="it-IT" sz="1600" dirty="0"/>
              <a:t>),new.duration,0);</a:t>
            </a:r>
          </a:p>
          <a:p>
            <a:endParaRPr lang="it-IT" sz="1600" dirty="0"/>
          </a:p>
          <a:p>
            <a:r>
              <a:rPr lang="it-IT" sz="1600" dirty="0" err="1"/>
              <a:t>delimiter</a:t>
            </a:r>
            <a:r>
              <a:rPr lang="it-IT" sz="1600" dirty="0"/>
              <a:t> $$</a:t>
            </a:r>
          </a:p>
          <a:p>
            <a:r>
              <a:rPr lang="it-IT" sz="1600" dirty="0"/>
              <a:t>create trigger </a:t>
            </a:r>
            <a:r>
              <a:rPr lang="it-IT" sz="1600" dirty="0" err="1"/>
              <a:t>package_insertorder_totPurchasesAndVP</a:t>
            </a:r>
            <a:endParaRPr lang="it-IT" sz="1600" dirty="0"/>
          </a:p>
          <a:p>
            <a:r>
              <a:rPr lang="it-IT" sz="1600" dirty="0"/>
              <a:t>after </a:t>
            </a:r>
            <a:r>
              <a:rPr lang="it-IT" sz="1600" dirty="0" err="1">
                <a:solidFill>
                  <a:srgbClr val="FF0000"/>
                </a:solidFill>
              </a:rPr>
              <a:t>insert</a:t>
            </a:r>
            <a:r>
              <a:rPr lang="it-IT" sz="1600" dirty="0">
                <a:solidFill>
                  <a:srgbClr val="FF0000"/>
                </a:solidFill>
              </a:rPr>
              <a:t>/update</a:t>
            </a:r>
            <a:r>
              <a:rPr lang="it-IT" sz="1600" dirty="0"/>
              <a:t> on </a:t>
            </a:r>
            <a:r>
              <a:rPr lang="it-IT" sz="1600" dirty="0" err="1"/>
              <a:t>customOrder</a:t>
            </a:r>
            <a:endParaRPr lang="it-IT" sz="1600" dirty="0"/>
          </a:p>
          <a:p>
            <a:r>
              <a:rPr lang="it-IT" sz="1600" dirty="0"/>
              <a:t>for </a:t>
            </a:r>
            <a:r>
              <a:rPr lang="it-IT" sz="1600" dirty="0" err="1"/>
              <a:t>each</a:t>
            </a:r>
            <a:r>
              <a:rPr lang="it-IT" sz="1600" dirty="0"/>
              <a:t> </a:t>
            </a:r>
            <a:r>
              <a:rPr lang="it-IT" sz="1600" dirty="0" err="1"/>
              <a:t>row</a:t>
            </a:r>
            <a:endParaRPr lang="it-IT" sz="1600" dirty="0"/>
          </a:p>
          <a:p>
            <a:r>
              <a:rPr lang="it-IT" sz="1600" dirty="0" err="1"/>
              <a:t>begin</a:t>
            </a:r>
            <a:endParaRPr lang="it-IT" sz="1600" dirty="0"/>
          </a:p>
          <a:p>
            <a:r>
              <a:rPr lang="it-IT" sz="1600" dirty="0"/>
              <a:t>	</a:t>
            </a:r>
            <a:r>
              <a:rPr lang="it-IT" sz="1600" dirty="0" err="1"/>
              <a:t>if</a:t>
            </a:r>
            <a:r>
              <a:rPr lang="it-IT" sz="1600" dirty="0"/>
              <a:t> </a:t>
            </a:r>
            <a:r>
              <a:rPr lang="it-IT" sz="1600" dirty="0" err="1"/>
              <a:t>new.isValid</a:t>
            </a:r>
            <a:r>
              <a:rPr lang="it-IT" sz="1600" dirty="0"/>
              <a:t> = 0 </a:t>
            </a:r>
            <a:r>
              <a:rPr lang="it-IT" sz="1600" dirty="0" err="1"/>
              <a:t>then</a:t>
            </a:r>
            <a:endParaRPr lang="it-IT" sz="1600" dirty="0"/>
          </a:p>
          <a:p>
            <a:r>
              <a:rPr lang="it-IT" sz="1600" dirty="0"/>
              <a:t>	        update </a:t>
            </a:r>
            <a:r>
              <a:rPr lang="it-IT" sz="1600" dirty="0" err="1"/>
              <a:t>totalPurchasesPerPackageAndValidityPeriod</a:t>
            </a:r>
            <a:r>
              <a:rPr lang="it-IT" sz="1600" dirty="0"/>
              <a:t> set </a:t>
            </a:r>
            <a:r>
              <a:rPr lang="it-IT" sz="1600" dirty="0" err="1"/>
              <a:t>total</a:t>
            </a:r>
            <a:r>
              <a:rPr lang="it-IT" sz="1600" dirty="0"/>
              <a:t> = </a:t>
            </a:r>
            <a:r>
              <a:rPr lang="it-IT" sz="1600" dirty="0" err="1"/>
              <a:t>total</a:t>
            </a:r>
            <a:r>
              <a:rPr lang="it-IT" sz="1600" dirty="0"/>
              <a:t> + 1 </a:t>
            </a:r>
          </a:p>
          <a:p>
            <a:r>
              <a:rPr lang="it-IT" sz="1600" dirty="0"/>
              <a:t>	        </a:t>
            </a:r>
            <a:r>
              <a:rPr lang="it-IT" sz="1600" dirty="0" err="1"/>
              <a:t>where</a:t>
            </a:r>
            <a:r>
              <a:rPr lang="it-IT" sz="1600" dirty="0"/>
              <a:t> package = (</a:t>
            </a:r>
            <a:r>
              <a:rPr lang="it-IT" sz="1600" dirty="0" err="1"/>
              <a:t>select</a:t>
            </a:r>
            <a:r>
              <a:rPr lang="it-IT" sz="1600" dirty="0"/>
              <a:t> name from </a:t>
            </a:r>
            <a:r>
              <a:rPr lang="it-IT" sz="1600" dirty="0" err="1"/>
              <a:t>servicePackage</a:t>
            </a:r>
            <a:r>
              <a:rPr lang="it-IT" sz="1600" dirty="0"/>
              <a:t> </a:t>
            </a:r>
            <a:r>
              <a:rPr lang="it-IT" sz="1600" dirty="0" err="1"/>
              <a:t>where</a:t>
            </a:r>
            <a:r>
              <a:rPr lang="it-IT" sz="1600" dirty="0"/>
              <a:t> id = </a:t>
            </a:r>
            <a:r>
              <a:rPr lang="it-IT" sz="1600" dirty="0" err="1"/>
              <a:t>new.servicePackage</a:t>
            </a:r>
            <a:r>
              <a:rPr lang="it-IT" sz="1600" dirty="0"/>
              <a:t>)</a:t>
            </a:r>
          </a:p>
          <a:p>
            <a:r>
              <a:rPr lang="it-IT" sz="1600" dirty="0"/>
              <a:t>	        and </a:t>
            </a:r>
            <a:r>
              <a:rPr lang="it-IT" sz="1600" dirty="0" err="1"/>
              <a:t>validity</a:t>
            </a:r>
            <a:r>
              <a:rPr lang="it-IT" sz="1600" dirty="0"/>
              <a:t> = (</a:t>
            </a:r>
            <a:r>
              <a:rPr lang="it-IT" sz="1600" dirty="0" err="1"/>
              <a:t>select</a:t>
            </a:r>
            <a:r>
              <a:rPr lang="it-IT" sz="1600" dirty="0"/>
              <a:t> duration from </a:t>
            </a:r>
            <a:r>
              <a:rPr lang="it-IT" sz="1600" dirty="0" err="1"/>
              <a:t>validityPeriod</a:t>
            </a:r>
            <a:r>
              <a:rPr lang="it-IT" sz="1600" dirty="0"/>
              <a:t> </a:t>
            </a:r>
            <a:r>
              <a:rPr lang="it-IT" sz="1600" dirty="0" err="1"/>
              <a:t>where</a:t>
            </a:r>
            <a:r>
              <a:rPr lang="it-IT" sz="1600" dirty="0"/>
              <a:t> id = </a:t>
            </a:r>
            <a:r>
              <a:rPr lang="it-IT" sz="1600" dirty="0" err="1"/>
              <a:t>new.validity</a:t>
            </a:r>
            <a:r>
              <a:rPr lang="it-IT" sz="1600" dirty="0"/>
              <a:t>);</a:t>
            </a:r>
          </a:p>
          <a:p>
            <a:r>
              <a:rPr lang="it-IT" sz="1600" dirty="0"/>
              <a:t>	end </a:t>
            </a:r>
            <a:r>
              <a:rPr lang="it-IT" sz="1600" dirty="0" err="1"/>
              <a:t>if</a:t>
            </a:r>
            <a:r>
              <a:rPr lang="it-IT" sz="1600" dirty="0"/>
              <a:t>;</a:t>
            </a:r>
          </a:p>
          <a:p>
            <a:r>
              <a:rPr lang="it-IT" sz="1600" dirty="0"/>
              <a:t>end $$</a:t>
            </a:r>
          </a:p>
          <a:p>
            <a:r>
              <a:rPr lang="it-IT" sz="1600" dirty="0" err="1"/>
              <a:t>delimiter</a:t>
            </a:r>
            <a:r>
              <a:rPr lang="it-IT" sz="1600" dirty="0"/>
              <a:t> ; </a:t>
            </a:r>
          </a:p>
        </p:txBody>
      </p:sp>
    </p:spTree>
    <p:extLst>
      <p:ext uri="{BB962C8B-B14F-4D97-AF65-F5344CB8AC3E}">
        <p14:creationId xmlns:p14="http://schemas.microsoft.com/office/powerpoint/2010/main" val="1309864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Trigger design &amp; code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7E0B1A8-A1BC-41AA-7D08-83C040AB30C1}"/>
              </a:ext>
            </a:extLst>
          </p:cNvPr>
          <p:cNvSpPr txBox="1"/>
          <p:nvPr/>
        </p:nvSpPr>
        <p:spPr>
          <a:xfrm>
            <a:off x="628650" y="1690689"/>
            <a:ext cx="843669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/>
              <a:t>create trigger </a:t>
            </a:r>
            <a:r>
              <a:rPr lang="it-IT" sz="1600" dirty="0" err="1"/>
              <a:t>package_insert_salesValue</a:t>
            </a:r>
            <a:endParaRPr lang="it-IT" sz="1600" dirty="0"/>
          </a:p>
          <a:p>
            <a:r>
              <a:rPr lang="it-IT" sz="1600" dirty="0"/>
              <a:t>after </a:t>
            </a:r>
            <a:r>
              <a:rPr lang="it-IT" sz="1600" dirty="0" err="1"/>
              <a:t>insert</a:t>
            </a:r>
            <a:r>
              <a:rPr lang="it-IT" sz="1600" dirty="0"/>
              <a:t> on </a:t>
            </a:r>
            <a:r>
              <a:rPr lang="it-IT" sz="1600" dirty="0" err="1"/>
              <a:t>servicePackage</a:t>
            </a:r>
            <a:endParaRPr lang="it-IT" sz="1600" dirty="0"/>
          </a:p>
          <a:p>
            <a:r>
              <a:rPr lang="it-IT" sz="1600" dirty="0"/>
              <a:t>for </a:t>
            </a:r>
            <a:r>
              <a:rPr lang="it-IT" sz="1600" dirty="0" err="1"/>
              <a:t>each</a:t>
            </a:r>
            <a:r>
              <a:rPr lang="it-IT" sz="1600" dirty="0"/>
              <a:t> </a:t>
            </a:r>
            <a:r>
              <a:rPr lang="it-IT" sz="1600" dirty="0" err="1"/>
              <a:t>row</a:t>
            </a:r>
            <a:endParaRPr lang="it-IT" sz="1600" dirty="0"/>
          </a:p>
          <a:p>
            <a:r>
              <a:rPr lang="it-IT" sz="1600" dirty="0" err="1"/>
              <a:t>insert</a:t>
            </a:r>
            <a:r>
              <a:rPr lang="it-IT" sz="1600" dirty="0"/>
              <a:t> </a:t>
            </a:r>
            <a:r>
              <a:rPr lang="it-IT" sz="1600" dirty="0" err="1"/>
              <a:t>into</a:t>
            </a:r>
            <a:r>
              <a:rPr lang="it-IT" sz="1600" dirty="0"/>
              <a:t> </a:t>
            </a:r>
            <a:r>
              <a:rPr lang="it-IT" sz="1600" dirty="0" err="1"/>
              <a:t>salesValue</a:t>
            </a:r>
            <a:r>
              <a:rPr lang="it-IT" sz="1600" dirty="0"/>
              <a:t> </a:t>
            </a:r>
            <a:r>
              <a:rPr lang="it-IT" sz="1600" dirty="0" err="1"/>
              <a:t>values</a:t>
            </a:r>
            <a:r>
              <a:rPr lang="it-IT" sz="1600" dirty="0"/>
              <a:t> (new.name,0,0);</a:t>
            </a:r>
          </a:p>
          <a:p>
            <a:endParaRPr lang="it-IT" sz="1600" dirty="0"/>
          </a:p>
          <a:p>
            <a:r>
              <a:rPr lang="it-IT" sz="1600" dirty="0" err="1"/>
              <a:t>delimiter</a:t>
            </a:r>
            <a:r>
              <a:rPr lang="it-IT" sz="1600" dirty="0"/>
              <a:t> $$</a:t>
            </a:r>
          </a:p>
          <a:p>
            <a:r>
              <a:rPr lang="it-IT" sz="1600" dirty="0"/>
              <a:t>create trigger </a:t>
            </a:r>
            <a:r>
              <a:rPr lang="it-IT" sz="1600" dirty="0" err="1"/>
              <a:t>package_insertorder_salesValue</a:t>
            </a:r>
            <a:endParaRPr lang="it-IT" sz="1600" dirty="0"/>
          </a:p>
          <a:p>
            <a:r>
              <a:rPr lang="it-IT" sz="1600" dirty="0"/>
              <a:t>after </a:t>
            </a:r>
            <a:r>
              <a:rPr lang="it-IT" sz="1600" dirty="0" err="1">
                <a:solidFill>
                  <a:srgbClr val="FF0000"/>
                </a:solidFill>
              </a:rPr>
              <a:t>insert</a:t>
            </a:r>
            <a:r>
              <a:rPr lang="it-IT" sz="1600" dirty="0">
                <a:solidFill>
                  <a:srgbClr val="FF0000"/>
                </a:solidFill>
              </a:rPr>
              <a:t>/update </a:t>
            </a:r>
            <a:r>
              <a:rPr lang="it-IT" sz="1600" dirty="0"/>
              <a:t>on </a:t>
            </a:r>
            <a:r>
              <a:rPr lang="it-IT" sz="1600" dirty="0" err="1"/>
              <a:t>customOrder</a:t>
            </a:r>
            <a:endParaRPr lang="it-IT" sz="1600" dirty="0"/>
          </a:p>
          <a:p>
            <a:r>
              <a:rPr lang="it-IT" sz="1600" dirty="0"/>
              <a:t>for </a:t>
            </a:r>
            <a:r>
              <a:rPr lang="it-IT" sz="1600" dirty="0" err="1"/>
              <a:t>each</a:t>
            </a:r>
            <a:r>
              <a:rPr lang="it-IT" sz="1600" dirty="0"/>
              <a:t> </a:t>
            </a:r>
            <a:r>
              <a:rPr lang="it-IT" sz="1600" dirty="0" err="1"/>
              <a:t>row</a:t>
            </a:r>
            <a:endParaRPr lang="it-IT" sz="1600" dirty="0"/>
          </a:p>
          <a:p>
            <a:r>
              <a:rPr lang="it-IT" sz="1600" dirty="0" err="1"/>
              <a:t>begin</a:t>
            </a:r>
            <a:endParaRPr lang="it-IT" sz="1600" dirty="0"/>
          </a:p>
          <a:p>
            <a:r>
              <a:rPr lang="it-IT" sz="1600" dirty="0"/>
              <a:t>	</a:t>
            </a:r>
            <a:r>
              <a:rPr lang="it-IT" sz="1600" dirty="0" err="1"/>
              <a:t>if</a:t>
            </a:r>
            <a:r>
              <a:rPr lang="it-IT" sz="1600" dirty="0"/>
              <a:t> </a:t>
            </a:r>
            <a:r>
              <a:rPr lang="it-IT" sz="1600" dirty="0" err="1"/>
              <a:t>new.isValid</a:t>
            </a:r>
            <a:r>
              <a:rPr lang="it-IT" sz="1600" dirty="0"/>
              <a:t> = 0 </a:t>
            </a:r>
            <a:r>
              <a:rPr lang="it-IT" sz="1600" dirty="0" err="1"/>
              <a:t>then</a:t>
            </a:r>
            <a:endParaRPr lang="it-IT" sz="1600" dirty="0"/>
          </a:p>
          <a:p>
            <a:r>
              <a:rPr lang="it-IT" sz="1600" dirty="0"/>
              <a:t>	       update </a:t>
            </a:r>
            <a:r>
              <a:rPr lang="it-IT" sz="1600" dirty="0" err="1"/>
              <a:t>salesValue</a:t>
            </a:r>
            <a:r>
              <a:rPr lang="it-IT" sz="1600" dirty="0"/>
              <a:t> set </a:t>
            </a:r>
            <a:r>
              <a:rPr lang="it-IT" sz="1600" dirty="0" err="1"/>
              <a:t>totalSale</a:t>
            </a:r>
            <a:r>
              <a:rPr lang="it-IT" sz="1600" dirty="0"/>
              <a:t> = </a:t>
            </a:r>
            <a:r>
              <a:rPr lang="it-IT" sz="1600" dirty="0" err="1"/>
              <a:t>totalSale</a:t>
            </a:r>
            <a:r>
              <a:rPr lang="it-IT" sz="1600" dirty="0"/>
              <a:t> + </a:t>
            </a:r>
            <a:r>
              <a:rPr lang="it-IT" sz="1600" dirty="0" err="1"/>
              <a:t>new.totalValue</a:t>
            </a:r>
            <a:r>
              <a:rPr lang="it-IT" sz="1600" dirty="0"/>
              <a:t>, </a:t>
            </a:r>
          </a:p>
          <a:p>
            <a:r>
              <a:rPr lang="it-IT" sz="1600" dirty="0"/>
              <a:t>	       </a:t>
            </a:r>
            <a:r>
              <a:rPr lang="it-IT" sz="1600" dirty="0" err="1"/>
              <a:t>saleWithoutProd</a:t>
            </a:r>
            <a:r>
              <a:rPr lang="it-IT" sz="1600" dirty="0"/>
              <a:t> = </a:t>
            </a:r>
            <a:r>
              <a:rPr lang="it-IT" sz="1600" dirty="0" err="1"/>
              <a:t>saleWithoutProd</a:t>
            </a:r>
            <a:r>
              <a:rPr lang="it-IT" sz="1600" dirty="0"/>
              <a:t> +</a:t>
            </a:r>
          </a:p>
          <a:p>
            <a:r>
              <a:rPr lang="it-IT" sz="1600" dirty="0"/>
              <a:t>                                                         (</a:t>
            </a:r>
            <a:r>
              <a:rPr lang="it-IT" sz="1600" dirty="0" err="1"/>
              <a:t>select</a:t>
            </a:r>
            <a:r>
              <a:rPr lang="it-IT" sz="1600" dirty="0"/>
              <a:t> </a:t>
            </a:r>
            <a:r>
              <a:rPr lang="it-IT" sz="1600" dirty="0" err="1"/>
              <a:t>fee</a:t>
            </a:r>
            <a:r>
              <a:rPr lang="it-IT" sz="1600" dirty="0"/>
              <a:t>*duration from </a:t>
            </a:r>
            <a:r>
              <a:rPr lang="it-IT" sz="1600" dirty="0" err="1"/>
              <a:t>validityPeriod</a:t>
            </a:r>
            <a:r>
              <a:rPr lang="it-IT" sz="1600" dirty="0"/>
              <a:t> v </a:t>
            </a:r>
            <a:r>
              <a:rPr lang="it-IT" sz="1600" dirty="0" err="1"/>
              <a:t>where</a:t>
            </a:r>
            <a:r>
              <a:rPr lang="it-IT" sz="1600" dirty="0"/>
              <a:t> v.id = </a:t>
            </a:r>
            <a:r>
              <a:rPr lang="it-IT" sz="1600" dirty="0" err="1"/>
              <a:t>new.validity</a:t>
            </a:r>
            <a:r>
              <a:rPr lang="it-IT" sz="1600" dirty="0"/>
              <a:t>)</a:t>
            </a:r>
          </a:p>
          <a:p>
            <a:r>
              <a:rPr lang="it-IT" sz="1600" dirty="0"/>
              <a:t>	       </a:t>
            </a:r>
            <a:r>
              <a:rPr lang="it-IT" sz="1600" dirty="0" err="1"/>
              <a:t>where</a:t>
            </a:r>
            <a:r>
              <a:rPr lang="it-IT" sz="1600" dirty="0"/>
              <a:t> package = (</a:t>
            </a:r>
            <a:r>
              <a:rPr lang="it-IT" sz="1600" dirty="0" err="1"/>
              <a:t>select</a:t>
            </a:r>
            <a:r>
              <a:rPr lang="it-IT" sz="1600" dirty="0"/>
              <a:t> name from </a:t>
            </a:r>
            <a:r>
              <a:rPr lang="it-IT" sz="1600" dirty="0" err="1"/>
              <a:t>servicePackage</a:t>
            </a:r>
            <a:r>
              <a:rPr lang="it-IT" sz="1600" dirty="0"/>
              <a:t> </a:t>
            </a:r>
            <a:r>
              <a:rPr lang="it-IT" sz="1600" dirty="0" err="1"/>
              <a:t>where</a:t>
            </a:r>
            <a:r>
              <a:rPr lang="it-IT" sz="1600" dirty="0"/>
              <a:t> id = </a:t>
            </a:r>
            <a:r>
              <a:rPr lang="it-IT" sz="1600" dirty="0" err="1"/>
              <a:t>new.servicePackage</a:t>
            </a:r>
            <a:r>
              <a:rPr lang="it-IT" sz="1600" dirty="0"/>
              <a:t>);</a:t>
            </a:r>
          </a:p>
          <a:p>
            <a:r>
              <a:rPr lang="it-IT" sz="1600" dirty="0"/>
              <a:t>	end </a:t>
            </a:r>
            <a:r>
              <a:rPr lang="it-IT" sz="1600" dirty="0" err="1"/>
              <a:t>if</a:t>
            </a:r>
            <a:r>
              <a:rPr lang="it-IT" sz="1600" dirty="0"/>
              <a:t>;</a:t>
            </a:r>
          </a:p>
          <a:p>
            <a:r>
              <a:rPr lang="it-IT" sz="1600" dirty="0"/>
              <a:t>end $$</a:t>
            </a:r>
          </a:p>
          <a:p>
            <a:r>
              <a:rPr lang="it-IT" sz="1600" dirty="0" err="1"/>
              <a:t>delimiter</a:t>
            </a:r>
            <a:r>
              <a:rPr lang="it-IT" sz="1600" dirty="0"/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3975528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Trigger design &amp; code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7E0B1A8-A1BC-41AA-7D08-83C040AB30C1}"/>
              </a:ext>
            </a:extLst>
          </p:cNvPr>
          <p:cNvSpPr txBox="1"/>
          <p:nvPr/>
        </p:nvSpPr>
        <p:spPr>
          <a:xfrm>
            <a:off x="628650" y="1523540"/>
            <a:ext cx="843669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 err="1"/>
              <a:t>delimiter</a:t>
            </a:r>
            <a:r>
              <a:rPr lang="it-IT" sz="1600" dirty="0"/>
              <a:t> $$</a:t>
            </a:r>
          </a:p>
          <a:p>
            <a:r>
              <a:rPr lang="it-IT" sz="1600" dirty="0"/>
              <a:t>create trigger </a:t>
            </a:r>
            <a:r>
              <a:rPr lang="it-IT" sz="1600" dirty="0" err="1"/>
              <a:t>product_updateoptproduct_avgProdPackage</a:t>
            </a:r>
            <a:endParaRPr lang="it-IT" sz="1600" dirty="0"/>
          </a:p>
          <a:p>
            <a:r>
              <a:rPr lang="it-IT" sz="1600" dirty="0"/>
              <a:t>after </a:t>
            </a:r>
            <a:r>
              <a:rPr lang="it-IT" sz="1600" dirty="0" err="1"/>
              <a:t>insert</a:t>
            </a:r>
            <a:r>
              <a:rPr lang="it-IT" sz="1600" dirty="0"/>
              <a:t> on </a:t>
            </a:r>
            <a:r>
              <a:rPr lang="it-IT" sz="1600" dirty="0" err="1"/>
              <a:t>selectedProductsForOrder</a:t>
            </a:r>
            <a:endParaRPr lang="it-IT" sz="1600" dirty="0"/>
          </a:p>
          <a:p>
            <a:r>
              <a:rPr lang="it-IT" sz="1600" dirty="0"/>
              <a:t>for </a:t>
            </a:r>
            <a:r>
              <a:rPr lang="it-IT" sz="1600" dirty="0" err="1"/>
              <a:t>each</a:t>
            </a:r>
            <a:r>
              <a:rPr lang="it-IT" sz="1600" dirty="0"/>
              <a:t> </a:t>
            </a:r>
            <a:r>
              <a:rPr lang="it-IT" sz="1600" dirty="0" err="1"/>
              <a:t>row</a:t>
            </a:r>
            <a:r>
              <a:rPr lang="it-IT" sz="1600" dirty="0"/>
              <a:t> </a:t>
            </a:r>
          </a:p>
          <a:p>
            <a:r>
              <a:rPr lang="it-IT" sz="1600" dirty="0" err="1"/>
              <a:t>begin</a:t>
            </a:r>
            <a:endParaRPr lang="it-IT" sz="1600" dirty="0"/>
          </a:p>
          <a:p>
            <a:r>
              <a:rPr lang="it-IT" sz="1600" dirty="0"/>
              <a:t>        </a:t>
            </a:r>
            <a:r>
              <a:rPr lang="it-IT" sz="1600" dirty="0" err="1"/>
              <a:t>declare</a:t>
            </a:r>
            <a:r>
              <a:rPr lang="it-IT" sz="1600" dirty="0"/>
              <a:t> </a:t>
            </a:r>
            <a:r>
              <a:rPr lang="it-IT" sz="1600" dirty="0" err="1"/>
              <a:t>packId</a:t>
            </a:r>
            <a:r>
              <a:rPr lang="it-IT" sz="1600" dirty="0"/>
              <a:t> </a:t>
            </a:r>
            <a:r>
              <a:rPr lang="it-IT" sz="1600" dirty="0" err="1"/>
              <a:t>int</a:t>
            </a:r>
            <a:r>
              <a:rPr lang="it-IT" sz="1600" dirty="0"/>
              <a:t>;</a:t>
            </a:r>
          </a:p>
          <a:p>
            <a:r>
              <a:rPr lang="it-IT" sz="1600" dirty="0"/>
              <a:t>        </a:t>
            </a:r>
            <a:r>
              <a:rPr lang="it-IT" sz="1600" dirty="0" err="1"/>
              <a:t>if</a:t>
            </a:r>
            <a:r>
              <a:rPr lang="it-IT" sz="1600" dirty="0"/>
              <a:t> (</a:t>
            </a:r>
            <a:r>
              <a:rPr lang="it-IT" sz="1600" dirty="0" err="1"/>
              <a:t>select</a:t>
            </a:r>
            <a:r>
              <a:rPr lang="it-IT" sz="1600" dirty="0"/>
              <a:t> </a:t>
            </a:r>
            <a:r>
              <a:rPr lang="it-IT" sz="1600" dirty="0" err="1"/>
              <a:t>o.isValid</a:t>
            </a:r>
            <a:r>
              <a:rPr lang="it-IT" sz="1600" dirty="0"/>
              <a:t> from </a:t>
            </a:r>
            <a:r>
              <a:rPr lang="it-IT" sz="1600" dirty="0" err="1"/>
              <a:t>customOrder</a:t>
            </a:r>
            <a:r>
              <a:rPr lang="it-IT" sz="1600" dirty="0"/>
              <a:t> o </a:t>
            </a:r>
            <a:r>
              <a:rPr lang="it-IT" sz="1600" dirty="0" err="1"/>
              <a:t>where</a:t>
            </a:r>
            <a:r>
              <a:rPr lang="it-IT" sz="1600" dirty="0"/>
              <a:t> o.id = </a:t>
            </a:r>
            <a:r>
              <a:rPr lang="it-IT" sz="1600" dirty="0" err="1"/>
              <a:t>new.customOrder</a:t>
            </a:r>
            <a:r>
              <a:rPr lang="it-IT" sz="1600" dirty="0"/>
              <a:t>) = 0 </a:t>
            </a:r>
            <a:r>
              <a:rPr lang="it-IT" sz="1600" dirty="0" err="1"/>
              <a:t>then</a:t>
            </a:r>
            <a:endParaRPr lang="it-IT" sz="1600" dirty="0"/>
          </a:p>
          <a:p>
            <a:r>
              <a:rPr lang="it-IT" sz="1600" dirty="0"/>
              <a:t>	set </a:t>
            </a:r>
            <a:r>
              <a:rPr lang="it-IT" sz="1600" dirty="0" err="1"/>
              <a:t>packId</a:t>
            </a:r>
            <a:r>
              <a:rPr lang="it-IT" sz="1600" dirty="0"/>
              <a:t> = (</a:t>
            </a:r>
            <a:r>
              <a:rPr lang="it-IT" sz="1600" dirty="0" err="1"/>
              <a:t>select</a:t>
            </a:r>
            <a:r>
              <a:rPr lang="it-IT" sz="1600" dirty="0"/>
              <a:t> </a:t>
            </a:r>
            <a:r>
              <a:rPr lang="it-IT" sz="1600" dirty="0" err="1"/>
              <a:t>o.servicePackage</a:t>
            </a:r>
            <a:r>
              <a:rPr lang="it-IT" sz="1600" dirty="0"/>
              <a:t> </a:t>
            </a:r>
          </a:p>
          <a:p>
            <a:r>
              <a:rPr lang="it-IT" sz="1600" dirty="0"/>
              <a:t>		      from </a:t>
            </a:r>
            <a:r>
              <a:rPr lang="it-IT" sz="1600" dirty="0" err="1"/>
              <a:t>customOrder</a:t>
            </a:r>
            <a:r>
              <a:rPr lang="it-IT" sz="1600" dirty="0"/>
              <a:t> o</a:t>
            </a:r>
          </a:p>
          <a:p>
            <a:r>
              <a:rPr lang="it-IT" sz="1600" dirty="0"/>
              <a:t>		      </a:t>
            </a:r>
            <a:r>
              <a:rPr lang="it-IT" sz="1600" dirty="0" err="1"/>
              <a:t>where</a:t>
            </a:r>
            <a:r>
              <a:rPr lang="it-IT" sz="1600" dirty="0"/>
              <a:t> o.id = </a:t>
            </a:r>
            <a:r>
              <a:rPr lang="it-IT" sz="1600" dirty="0" err="1"/>
              <a:t>new.customOrder</a:t>
            </a:r>
            <a:r>
              <a:rPr lang="it-IT" sz="1600" dirty="0"/>
              <a:t>);</a:t>
            </a:r>
          </a:p>
          <a:p>
            <a:r>
              <a:rPr lang="it-IT" sz="1600" dirty="0"/>
              <a:t>	update </a:t>
            </a:r>
            <a:r>
              <a:rPr lang="it-IT" sz="1600" dirty="0" err="1"/>
              <a:t>averageProductsSoldForPackage</a:t>
            </a:r>
            <a:r>
              <a:rPr lang="it-IT" sz="1600" dirty="0"/>
              <a:t> </a:t>
            </a:r>
          </a:p>
          <a:p>
            <a:r>
              <a:rPr lang="it-IT" sz="1600" dirty="0"/>
              <a:t>	set </a:t>
            </a:r>
            <a:r>
              <a:rPr lang="it-IT" sz="1600" dirty="0" err="1"/>
              <a:t>averageProducts</a:t>
            </a:r>
            <a:r>
              <a:rPr lang="it-IT" sz="1600" dirty="0"/>
              <a:t> = ( </a:t>
            </a:r>
            <a:r>
              <a:rPr lang="it-IT" sz="1600" dirty="0" err="1"/>
              <a:t>select</a:t>
            </a:r>
            <a:r>
              <a:rPr lang="it-IT" sz="1600" dirty="0"/>
              <a:t> </a:t>
            </a:r>
            <a:r>
              <a:rPr lang="it-IT" sz="1600" dirty="0" err="1"/>
              <a:t>avg</a:t>
            </a:r>
            <a:r>
              <a:rPr lang="it-IT" sz="1600" dirty="0"/>
              <a:t>(</a:t>
            </a:r>
            <a:r>
              <a:rPr lang="it-IT" sz="1600" dirty="0" err="1"/>
              <a:t>count</a:t>
            </a:r>
            <a:r>
              <a:rPr lang="it-IT" sz="1600" dirty="0"/>
              <a:t>) </a:t>
            </a:r>
          </a:p>
          <a:p>
            <a:r>
              <a:rPr lang="it-IT" sz="1600" dirty="0"/>
              <a:t>			   from ( </a:t>
            </a:r>
            <a:r>
              <a:rPr lang="it-IT" sz="1600" dirty="0" err="1"/>
              <a:t>select</a:t>
            </a:r>
            <a:r>
              <a:rPr lang="it-IT" sz="1600" dirty="0"/>
              <a:t> </a:t>
            </a:r>
            <a:r>
              <a:rPr lang="it-IT" sz="1600" dirty="0" err="1"/>
              <a:t>count</a:t>
            </a:r>
            <a:r>
              <a:rPr lang="it-IT" sz="1600" dirty="0"/>
              <a:t>(</a:t>
            </a:r>
            <a:r>
              <a:rPr lang="it-IT" sz="1600" dirty="0" err="1"/>
              <a:t>sp.product</a:t>
            </a:r>
            <a:r>
              <a:rPr lang="it-IT" sz="1600" dirty="0"/>
              <a:t>) </a:t>
            </a:r>
            <a:r>
              <a:rPr lang="it-IT" sz="1600" dirty="0" err="1"/>
              <a:t>as</a:t>
            </a:r>
            <a:r>
              <a:rPr lang="it-IT" sz="1600" dirty="0"/>
              <a:t> </a:t>
            </a:r>
            <a:r>
              <a:rPr lang="it-IT" sz="1600" dirty="0" err="1"/>
              <a:t>count</a:t>
            </a:r>
            <a:r>
              <a:rPr lang="it-IT" sz="1600" dirty="0"/>
              <a:t>					   	               from </a:t>
            </a:r>
            <a:r>
              <a:rPr lang="it-IT" sz="1600" dirty="0" err="1"/>
              <a:t>customOrder</a:t>
            </a:r>
            <a:r>
              <a:rPr lang="it-IT" sz="1600" dirty="0"/>
              <a:t> o </a:t>
            </a:r>
            <a:r>
              <a:rPr lang="it-IT" sz="1600" dirty="0" err="1"/>
              <a:t>left</a:t>
            </a:r>
            <a:r>
              <a:rPr lang="it-IT" sz="1600" dirty="0"/>
              <a:t> join </a:t>
            </a:r>
            <a:r>
              <a:rPr lang="it-IT" sz="1600" dirty="0" err="1"/>
              <a:t>selectedProductsForOrder</a:t>
            </a:r>
            <a:r>
              <a:rPr lang="it-IT" sz="1600" dirty="0"/>
              <a:t> sp 			               on o.id = </a:t>
            </a:r>
            <a:r>
              <a:rPr lang="it-IT" sz="1600" dirty="0" err="1"/>
              <a:t>sp.customOrder</a:t>
            </a:r>
            <a:endParaRPr lang="it-IT" sz="1600" dirty="0"/>
          </a:p>
          <a:p>
            <a:r>
              <a:rPr lang="it-IT" sz="1600" dirty="0"/>
              <a:t>			               </a:t>
            </a:r>
            <a:r>
              <a:rPr lang="it-IT" sz="1600" dirty="0" err="1"/>
              <a:t>where</a:t>
            </a:r>
            <a:r>
              <a:rPr lang="it-IT" sz="1600" dirty="0"/>
              <a:t> </a:t>
            </a:r>
            <a:r>
              <a:rPr lang="it-IT" sz="1600" dirty="0" err="1"/>
              <a:t>o.isValid</a:t>
            </a:r>
            <a:r>
              <a:rPr lang="it-IT" sz="1600" dirty="0"/>
              <a:t> = 0 and </a:t>
            </a:r>
            <a:r>
              <a:rPr lang="it-IT" sz="1600" dirty="0" err="1"/>
              <a:t>o.servicePackage</a:t>
            </a:r>
            <a:r>
              <a:rPr lang="it-IT" sz="1600" dirty="0"/>
              <a:t> = </a:t>
            </a:r>
            <a:r>
              <a:rPr lang="it-IT" sz="1600" dirty="0" err="1"/>
              <a:t>packId</a:t>
            </a:r>
            <a:endParaRPr lang="it-IT" sz="1600" dirty="0"/>
          </a:p>
          <a:p>
            <a:r>
              <a:rPr lang="it-IT" sz="1600" dirty="0"/>
              <a:t>			               group by o.id ) </a:t>
            </a:r>
            <a:r>
              <a:rPr lang="it-IT" sz="1600" dirty="0" err="1"/>
              <a:t>as</a:t>
            </a:r>
            <a:r>
              <a:rPr lang="it-IT" sz="1600" dirty="0"/>
              <a:t> </a:t>
            </a:r>
            <a:r>
              <a:rPr lang="it-IT" sz="1600" dirty="0" err="1"/>
              <a:t>counts</a:t>
            </a:r>
            <a:r>
              <a:rPr lang="it-IT" sz="1600" dirty="0"/>
              <a:t>)</a:t>
            </a:r>
          </a:p>
          <a:p>
            <a:r>
              <a:rPr lang="it-IT" sz="1600" dirty="0"/>
              <a:t>	</a:t>
            </a:r>
            <a:r>
              <a:rPr lang="it-IT" sz="1600" dirty="0" err="1"/>
              <a:t>where</a:t>
            </a:r>
            <a:r>
              <a:rPr lang="it-IT" sz="1600" dirty="0"/>
              <a:t> package = (</a:t>
            </a:r>
            <a:r>
              <a:rPr lang="it-IT" sz="1600" dirty="0" err="1"/>
              <a:t>select</a:t>
            </a:r>
            <a:r>
              <a:rPr lang="it-IT" sz="1600" dirty="0"/>
              <a:t> name from </a:t>
            </a:r>
            <a:r>
              <a:rPr lang="it-IT" sz="1600" dirty="0" err="1"/>
              <a:t>servicePackage</a:t>
            </a:r>
            <a:r>
              <a:rPr lang="it-IT" sz="1600" dirty="0"/>
              <a:t> </a:t>
            </a:r>
            <a:r>
              <a:rPr lang="it-IT" sz="1600" dirty="0" err="1"/>
              <a:t>where</a:t>
            </a:r>
            <a:r>
              <a:rPr lang="it-IT" sz="1600" dirty="0"/>
              <a:t> id = </a:t>
            </a:r>
            <a:r>
              <a:rPr lang="it-IT" sz="1600" dirty="0" err="1"/>
              <a:t>packId</a:t>
            </a:r>
            <a:r>
              <a:rPr lang="it-IT" sz="1600" dirty="0"/>
              <a:t>);</a:t>
            </a:r>
          </a:p>
          <a:p>
            <a:r>
              <a:rPr lang="it-IT" sz="1600" dirty="0"/>
              <a:t>        end </a:t>
            </a:r>
            <a:r>
              <a:rPr lang="it-IT" sz="1600" dirty="0" err="1"/>
              <a:t>if</a:t>
            </a:r>
            <a:r>
              <a:rPr lang="it-IT" sz="1600" dirty="0"/>
              <a:t>;</a:t>
            </a:r>
          </a:p>
          <a:p>
            <a:r>
              <a:rPr lang="it-IT" sz="1600" dirty="0"/>
              <a:t>end $$</a:t>
            </a:r>
          </a:p>
          <a:p>
            <a:r>
              <a:rPr lang="it-IT" sz="1600" dirty="0" err="1"/>
              <a:t>delimiter</a:t>
            </a:r>
            <a:r>
              <a:rPr lang="it-IT" sz="1600" dirty="0"/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2597352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Trigger design &amp; code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7E0B1A8-A1BC-41AA-7D08-83C040AB30C1}"/>
              </a:ext>
            </a:extLst>
          </p:cNvPr>
          <p:cNvSpPr txBox="1"/>
          <p:nvPr/>
        </p:nvSpPr>
        <p:spPr>
          <a:xfrm>
            <a:off x="628650" y="1690689"/>
            <a:ext cx="843669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/>
              <a:t>create trigger </a:t>
            </a:r>
            <a:r>
              <a:rPr lang="it-IT" sz="1600" dirty="0" err="1"/>
              <a:t>package_createoptproduct_avgProdPackage</a:t>
            </a:r>
            <a:endParaRPr lang="it-IT" sz="1600" dirty="0"/>
          </a:p>
          <a:p>
            <a:r>
              <a:rPr lang="it-IT" sz="1600" dirty="0"/>
              <a:t>after </a:t>
            </a:r>
            <a:r>
              <a:rPr lang="it-IT" sz="1600" dirty="0" err="1"/>
              <a:t>insert</a:t>
            </a:r>
            <a:r>
              <a:rPr lang="it-IT" sz="1600" dirty="0"/>
              <a:t> on </a:t>
            </a:r>
            <a:r>
              <a:rPr lang="it-IT" sz="1600" dirty="0" err="1"/>
              <a:t>servicePackage</a:t>
            </a:r>
            <a:endParaRPr lang="it-IT" sz="1600" dirty="0"/>
          </a:p>
          <a:p>
            <a:r>
              <a:rPr lang="it-IT" sz="1600" dirty="0"/>
              <a:t>for </a:t>
            </a:r>
            <a:r>
              <a:rPr lang="it-IT" sz="1600" dirty="0" err="1"/>
              <a:t>each</a:t>
            </a:r>
            <a:r>
              <a:rPr lang="it-IT" sz="1600" dirty="0"/>
              <a:t> </a:t>
            </a:r>
            <a:r>
              <a:rPr lang="it-IT" sz="1600" dirty="0" err="1"/>
              <a:t>row</a:t>
            </a:r>
            <a:endParaRPr lang="it-IT" sz="1600" dirty="0"/>
          </a:p>
          <a:p>
            <a:r>
              <a:rPr lang="it-IT" sz="1600" dirty="0" err="1"/>
              <a:t>insert</a:t>
            </a:r>
            <a:r>
              <a:rPr lang="it-IT" sz="1600" dirty="0"/>
              <a:t> </a:t>
            </a:r>
            <a:r>
              <a:rPr lang="it-IT" sz="1600" dirty="0" err="1"/>
              <a:t>into</a:t>
            </a:r>
            <a:r>
              <a:rPr lang="it-IT" sz="1600" dirty="0"/>
              <a:t> </a:t>
            </a:r>
            <a:r>
              <a:rPr lang="it-IT" sz="1600" dirty="0" err="1"/>
              <a:t>averageProductsSoldForPackage</a:t>
            </a:r>
            <a:r>
              <a:rPr lang="it-IT" sz="1600" dirty="0"/>
              <a:t> </a:t>
            </a:r>
            <a:r>
              <a:rPr lang="it-IT" sz="1600" dirty="0" err="1"/>
              <a:t>values</a:t>
            </a:r>
            <a:r>
              <a:rPr lang="it-IT" sz="1600" dirty="0"/>
              <a:t> (new.name,0);</a:t>
            </a:r>
          </a:p>
          <a:p>
            <a:endParaRPr lang="it-IT" sz="1600" dirty="0"/>
          </a:p>
          <a:p>
            <a:r>
              <a:rPr lang="it-IT" sz="1600" dirty="0" err="1"/>
              <a:t>delimiter</a:t>
            </a:r>
            <a:r>
              <a:rPr lang="it-IT" sz="1600" dirty="0"/>
              <a:t> $$</a:t>
            </a:r>
          </a:p>
          <a:p>
            <a:r>
              <a:rPr lang="it-IT" sz="1600" dirty="0"/>
              <a:t>create trigger </a:t>
            </a:r>
            <a:r>
              <a:rPr lang="it-IT" sz="1600" dirty="0" err="1"/>
              <a:t>order_insertoptproduct_avgProdPackage</a:t>
            </a:r>
            <a:endParaRPr lang="it-IT" sz="1600" dirty="0"/>
          </a:p>
          <a:p>
            <a:r>
              <a:rPr lang="it-IT" sz="1600" dirty="0"/>
              <a:t>after </a:t>
            </a:r>
            <a:r>
              <a:rPr lang="it-IT" sz="1600" dirty="0" err="1">
                <a:solidFill>
                  <a:srgbClr val="FF0000"/>
                </a:solidFill>
              </a:rPr>
              <a:t>insert</a:t>
            </a:r>
            <a:r>
              <a:rPr lang="it-IT" sz="1600" dirty="0">
                <a:solidFill>
                  <a:srgbClr val="FF0000"/>
                </a:solidFill>
              </a:rPr>
              <a:t>/update</a:t>
            </a:r>
            <a:r>
              <a:rPr lang="it-IT" sz="1600" dirty="0"/>
              <a:t> on </a:t>
            </a:r>
            <a:r>
              <a:rPr lang="it-IT" sz="1600" dirty="0" err="1"/>
              <a:t>customOrder</a:t>
            </a:r>
            <a:endParaRPr lang="it-IT" sz="1600" dirty="0"/>
          </a:p>
          <a:p>
            <a:r>
              <a:rPr lang="it-IT" sz="1600" dirty="0"/>
              <a:t>for </a:t>
            </a:r>
            <a:r>
              <a:rPr lang="it-IT" sz="1600" dirty="0" err="1"/>
              <a:t>each</a:t>
            </a:r>
            <a:r>
              <a:rPr lang="it-IT" sz="1600" dirty="0"/>
              <a:t> </a:t>
            </a:r>
            <a:r>
              <a:rPr lang="it-IT" sz="1600" dirty="0" err="1"/>
              <a:t>row</a:t>
            </a:r>
            <a:endParaRPr lang="it-IT" sz="1600" dirty="0"/>
          </a:p>
          <a:p>
            <a:r>
              <a:rPr lang="it-IT" sz="1600" dirty="0" err="1"/>
              <a:t>begin</a:t>
            </a:r>
            <a:endParaRPr lang="it-IT" sz="1600" dirty="0"/>
          </a:p>
          <a:p>
            <a:r>
              <a:rPr lang="it-IT" sz="1600" dirty="0"/>
              <a:t>        </a:t>
            </a:r>
            <a:r>
              <a:rPr lang="it-IT" sz="1600" dirty="0" err="1"/>
              <a:t>if</a:t>
            </a:r>
            <a:r>
              <a:rPr lang="it-IT" sz="1600" dirty="0"/>
              <a:t> </a:t>
            </a:r>
            <a:r>
              <a:rPr lang="it-IT" sz="1600" dirty="0" err="1"/>
              <a:t>new.isValid</a:t>
            </a:r>
            <a:r>
              <a:rPr lang="it-IT" sz="1600" dirty="0"/>
              <a:t> = 0 </a:t>
            </a:r>
            <a:r>
              <a:rPr lang="it-IT" sz="1600" dirty="0" err="1"/>
              <a:t>then</a:t>
            </a:r>
            <a:endParaRPr lang="it-IT" sz="1600" dirty="0"/>
          </a:p>
          <a:p>
            <a:r>
              <a:rPr lang="it-IT" sz="1600" dirty="0"/>
              <a:t>	update </a:t>
            </a:r>
            <a:r>
              <a:rPr lang="it-IT" sz="1600" dirty="0" err="1"/>
              <a:t>averageProductsSoldForPackage</a:t>
            </a:r>
            <a:endParaRPr lang="it-IT" sz="1600" dirty="0"/>
          </a:p>
          <a:p>
            <a:r>
              <a:rPr lang="it-IT" sz="1600" dirty="0"/>
              <a:t>	set </a:t>
            </a:r>
            <a:r>
              <a:rPr lang="it-IT" sz="1600" dirty="0" err="1"/>
              <a:t>averageProducts</a:t>
            </a:r>
            <a:r>
              <a:rPr lang="it-IT" sz="1600" dirty="0"/>
              <a:t> = …</a:t>
            </a:r>
            <a:endParaRPr lang="it-IT" sz="1600" dirty="0">
              <a:solidFill>
                <a:srgbClr val="FF0000"/>
              </a:solidFill>
            </a:endParaRPr>
          </a:p>
          <a:p>
            <a:r>
              <a:rPr lang="it-IT" sz="1600" dirty="0">
                <a:solidFill>
                  <a:srgbClr val="FF0000"/>
                </a:solidFill>
              </a:rPr>
              <a:t>	</a:t>
            </a:r>
            <a:r>
              <a:rPr lang="it-IT" sz="1600" dirty="0" err="1"/>
              <a:t>where</a:t>
            </a:r>
            <a:r>
              <a:rPr lang="it-IT" sz="1600" dirty="0"/>
              <a:t> package = (</a:t>
            </a:r>
            <a:r>
              <a:rPr lang="it-IT" sz="1600" dirty="0" err="1"/>
              <a:t>select</a:t>
            </a:r>
            <a:r>
              <a:rPr lang="it-IT" sz="1600" dirty="0"/>
              <a:t> name from </a:t>
            </a:r>
            <a:r>
              <a:rPr lang="it-IT" sz="1600" dirty="0" err="1"/>
              <a:t>servicePackage</a:t>
            </a:r>
            <a:r>
              <a:rPr lang="it-IT" sz="1600" dirty="0"/>
              <a:t> </a:t>
            </a:r>
            <a:r>
              <a:rPr lang="it-IT" sz="1600" dirty="0" err="1"/>
              <a:t>where</a:t>
            </a:r>
            <a:r>
              <a:rPr lang="it-IT" sz="1600" dirty="0"/>
              <a:t> id = </a:t>
            </a:r>
            <a:r>
              <a:rPr lang="it-IT" sz="1600" dirty="0" err="1"/>
              <a:t>new.servicePackage</a:t>
            </a:r>
            <a:r>
              <a:rPr lang="it-IT" sz="1600" dirty="0"/>
              <a:t>);</a:t>
            </a:r>
          </a:p>
          <a:p>
            <a:r>
              <a:rPr lang="it-IT" sz="1600" dirty="0"/>
              <a:t>        end </a:t>
            </a:r>
            <a:r>
              <a:rPr lang="it-IT" sz="1600" dirty="0" err="1"/>
              <a:t>if</a:t>
            </a:r>
            <a:r>
              <a:rPr lang="it-IT" sz="1600" dirty="0"/>
              <a:t>;</a:t>
            </a:r>
          </a:p>
          <a:p>
            <a:r>
              <a:rPr lang="it-IT" sz="1600" dirty="0"/>
              <a:t>end $$</a:t>
            </a:r>
          </a:p>
          <a:p>
            <a:r>
              <a:rPr lang="it-IT" sz="1600" dirty="0" err="1"/>
              <a:t>delimiter</a:t>
            </a:r>
            <a:r>
              <a:rPr lang="it-IT" sz="1600" dirty="0"/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1850704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Trigger design &amp; code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7E0B1A8-A1BC-41AA-7D08-83C040AB30C1}"/>
              </a:ext>
            </a:extLst>
          </p:cNvPr>
          <p:cNvSpPr txBox="1"/>
          <p:nvPr/>
        </p:nvSpPr>
        <p:spPr>
          <a:xfrm>
            <a:off x="628650" y="1690689"/>
            <a:ext cx="843669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delimiter</a:t>
            </a:r>
            <a:r>
              <a:rPr lang="it-IT" dirty="0"/>
              <a:t> $$</a:t>
            </a:r>
          </a:p>
          <a:p>
            <a:r>
              <a:rPr lang="it-IT" dirty="0"/>
              <a:t>create trigger </a:t>
            </a:r>
            <a:r>
              <a:rPr lang="it-IT" dirty="0" err="1"/>
              <a:t>insert_selprod_bestSeller</a:t>
            </a:r>
            <a:endParaRPr lang="it-IT" dirty="0"/>
          </a:p>
          <a:p>
            <a:r>
              <a:rPr lang="it-IT" dirty="0"/>
              <a:t>after </a:t>
            </a:r>
            <a:r>
              <a:rPr lang="it-IT" dirty="0" err="1"/>
              <a:t>insert</a:t>
            </a:r>
            <a:r>
              <a:rPr lang="it-IT" dirty="0"/>
              <a:t> on </a:t>
            </a:r>
            <a:r>
              <a:rPr lang="it-IT" dirty="0" err="1"/>
              <a:t>selectedProductsForOrder</a:t>
            </a:r>
            <a:endParaRPr lang="it-IT" dirty="0"/>
          </a:p>
          <a:p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row</a:t>
            </a:r>
            <a:endParaRPr lang="it-IT" dirty="0"/>
          </a:p>
          <a:p>
            <a:r>
              <a:rPr lang="it-IT" dirty="0" err="1"/>
              <a:t>begin</a:t>
            </a:r>
            <a:endParaRPr lang="it-IT" dirty="0"/>
          </a:p>
          <a:p>
            <a:r>
              <a:rPr lang="it-IT" dirty="0"/>
              <a:t>    </a:t>
            </a:r>
            <a:r>
              <a:rPr lang="it-IT" dirty="0" err="1"/>
              <a:t>declare</a:t>
            </a:r>
            <a:r>
              <a:rPr lang="it-IT" dirty="0"/>
              <a:t> </a:t>
            </a:r>
            <a:r>
              <a:rPr lang="it-IT" dirty="0" err="1"/>
              <a:t>currentMax</a:t>
            </a:r>
            <a:r>
              <a:rPr lang="it-IT" dirty="0"/>
              <a:t> </a:t>
            </a:r>
            <a:r>
              <a:rPr lang="it-IT" dirty="0" err="1"/>
              <a:t>int</a:t>
            </a:r>
            <a:r>
              <a:rPr lang="it-IT" dirty="0"/>
              <a:t>;</a:t>
            </a:r>
          </a:p>
          <a:p>
            <a:r>
              <a:rPr lang="it-IT" dirty="0"/>
              <a:t>    </a:t>
            </a:r>
            <a:r>
              <a:rPr lang="it-IT" dirty="0" err="1"/>
              <a:t>declare</a:t>
            </a:r>
            <a:r>
              <a:rPr lang="it-IT" dirty="0"/>
              <a:t> </a:t>
            </a:r>
            <a:r>
              <a:rPr lang="it-IT" dirty="0" err="1"/>
              <a:t>newValue</a:t>
            </a:r>
            <a:r>
              <a:rPr lang="it-IT" dirty="0"/>
              <a:t> </a:t>
            </a:r>
            <a:r>
              <a:rPr lang="it-IT" dirty="0" err="1"/>
              <a:t>int</a:t>
            </a:r>
            <a:r>
              <a:rPr lang="it-IT" dirty="0"/>
              <a:t>;</a:t>
            </a:r>
          </a:p>
          <a:p>
            <a:r>
              <a:rPr lang="it-IT" dirty="0"/>
              <a:t>    </a:t>
            </a:r>
            <a:r>
              <a:rPr lang="it-IT" dirty="0" err="1"/>
              <a:t>if</a:t>
            </a:r>
            <a:r>
              <a:rPr lang="it-IT" dirty="0"/>
              <a:t> (</a:t>
            </a:r>
            <a:r>
              <a:rPr lang="it-IT" dirty="0" err="1"/>
              <a:t>select</a:t>
            </a:r>
            <a:r>
              <a:rPr lang="it-IT" dirty="0"/>
              <a:t> </a:t>
            </a:r>
            <a:r>
              <a:rPr lang="it-IT" dirty="0" err="1"/>
              <a:t>o.isValid</a:t>
            </a:r>
            <a:r>
              <a:rPr lang="it-IT" dirty="0"/>
              <a:t> from </a:t>
            </a:r>
            <a:r>
              <a:rPr lang="it-IT" dirty="0" err="1"/>
              <a:t>customOrder</a:t>
            </a:r>
            <a:r>
              <a:rPr lang="it-IT" dirty="0"/>
              <a:t> o </a:t>
            </a:r>
            <a:r>
              <a:rPr lang="it-IT" dirty="0" err="1"/>
              <a:t>where</a:t>
            </a:r>
            <a:r>
              <a:rPr lang="it-IT" dirty="0"/>
              <a:t> o.id = </a:t>
            </a:r>
            <a:r>
              <a:rPr lang="it-IT" dirty="0" err="1"/>
              <a:t>new.customOrder</a:t>
            </a:r>
            <a:r>
              <a:rPr lang="it-IT" dirty="0"/>
              <a:t>) = 0 </a:t>
            </a:r>
            <a:r>
              <a:rPr lang="it-IT" dirty="0" err="1"/>
              <a:t>then</a:t>
            </a:r>
            <a:endParaRPr lang="it-IT" dirty="0"/>
          </a:p>
          <a:p>
            <a:r>
              <a:rPr lang="it-IT" dirty="0"/>
              <a:t>        set </a:t>
            </a:r>
            <a:r>
              <a:rPr lang="it-IT" dirty="0" err="1"/>
              <a:t>currentMax</a:t>
            </a:r>
            <a:r>
              <a:rPr lang="it-IT" dirty="0"/>
              <a:t> = (</a:t>
            </a:r>
            <a:r>
              <a:rPr lang="it-IT" dirty="0" err="1"/>
              <a:t>select</a:t>
            </a:r>
            <a:r>
              <a:rPr lang="it-IT" dirty="0"/>
              <a:t> max(</a:t>
            </a:r>
            <a:r>
              <a:rPr lang="it-IT" dirty="0" err="1"/>
              <a:t>totalSales</a:t>
            </a:r>
            <a:r>
              <a:rPr lang="it-IT" dirty="0"/>
              <a:t>) from </a:t>
            </a:r>
            <a:r>
              <a:rPr lang="it-IT" dirty="0" err="1"/>
              <a:t>bestSellerProduct</a:t>
            </a:r>
            <a:r>
              <a:rPr lang="it-IT" dirty="0"/>
              <a:t>);</a:t>
            </a:r>
          </a:p>
          <a:p>
            <a:r>
              <a:rPr lang="it-IT" dirty="0"/>
              <a:t>        set </a:t>
            </a:r>
            <a:r>
              <a:rPr lang="it-IT" dirty="0" err="1"/>
              <a:t>newValue</a:t>
            </a:r>
            <a:r>
              <a:rPr lang="it-IT" dirty="0"/>
              <a:t> = ( </a:t>
            </a:r>
            <a:r>
              <a:rPr lang="it-IT" dirty="0" err="1"/>
              <a:t>select</a:t>
            </a:r>
            <a:r>
              <a:rPr lang="it-IT" dirty="0"/>
              <a:t> sum(</a:t>
            </a:r>
            <a:r>
              <a:rPr lang="it-IT" dirty="0" err="1"/>
              <a:t>p.fee</a:t>
            </a:r>
            <a:r>
              <a:rPr lang="it-IT" dirty="0"/>
              <a:t>*</a:t>
            </a:r>
            <a:r>
              <a:rPr lang="it-IT" dirty="0" err="1"/>
              <a:t>v.duration</a:t>
            </a:r>
            <a:r>
              <a:rPr lang="it-IT" dirty="0"/>
              <a:t>) </a:t>
            </a:r>
          </a:p>
          <a:p>
            <a:r>
              <a:rPr lang="it-IT" dirty="0"/>
              <a:t>		   from </a:t>
            </a:r>
            <a:r>
              <a:rPr lang="it-IT" dirty="0" err="1"/>
              <a:t>customOrder</a:t>
            </a:r>
            <a:r>
              <a:rPr lang="it-IT" dirty="0"/>
              <a:t> o join </a:t>
            </a:r>
            <a:r>
              <a:rPr lang="it-IT" dirty="0" err="1"/>
              <a:t>selectedProductsForOrder</a:t>
            </a:r>
            <a:r>
              <a:rPr lang="it-IT" dirty="0"/>
              <a:t> sp </a:t>
            </a:r>
          </a:p>
          <a:p>
            <a:r>
              <a:rPr lang="it-IT" dirty="0"/>
              <a:t>                                      on o.id = </a:t>
            </a:r>
            <a:r>
              <a:rPr lang="it-IT" dirty="0" err="1"/>
              <a:t>sp.customOrder</a:t>
            </a:r>
            <a:endParaRPr lang="it-IT" dirty="0"/>
          </a:p>
          <a:p>
            <a:r>
              <a:rPr lang="it-IT" dirty="0"/>
              <a:t>		   join product p on </a:t>
            </a:r>
            <a:r>
              <a:rPr lang="it-IT" dirty="0" err="1"/>
              <a:t>sp.product</a:t>
            </a:r>
            <a:r>
              <a:rPr lang="it-IT" dirty="0"/>
              <a:t> = p.name</a:t>
            </a:r>
          </a:p>
          <a:p>
            <a:r>
              <a:rPr lang="it-IT" dirty="0"/>
              <a:t>		   join </a:t>
            </a:r>
            <a:r>
              <a:rPr lang="it-IT" dirty="0" err="1"/>
              <a:t>validityPeriod</a:t>
            </a:r>
            <a:r>
              <a:rPr lang="it-IT" dirty="0"/>
              <a:t> v on v.id = </a:t>
            </a:r>
            <a:r>
              <a:rPr lang="it-IT" dirty="0" err="1"/>
              <a:t>o.validity</a:t>
            </a:r>
            <a:endParaRPr lang="it-IT" dirty="0"/>
          </a:p>
          <a:p>
            <a:r>
              <a:rPr lang="it-IT" dirty="0"/>
              <a:t>		  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o.isValid</a:t>
            </a:r>
            <a:r>
              <a:rPr lang="it-IT" dirty="0"/>
              <a:t> = 0 and p.name = </a:t>
            </a:r>
            <a:r>
              <a:rPr lang="it-IT" dirty="0" err="1"/>
              <a:t>new.product</a:t>
            </a:r>
            <a:endParaRPr lang="it-IT" dirty="0"/>
          </a:p>
          <a:p>
            <a:r>
              <a:rPr lang="it-IT" dirty="0"/>
              <a:t>		   group by p.name);</a:t>
            </a:r>
          </a:p>
          <a:p>
            <a:r>
              <a:rPr lang="it-IT" dirty="0"/>
              <a:t>     …….</a:t>
            </a:r>
          </a:p>
        </p:txBody>
      </p:sp>
    </p:spTree>
    <p:extLst>
      <p:ext uri="{BB962C8B-B14F-4D97-AF65-F5344CB8AC3E}">
        <p14:creationId xmlns:p14="http://schemas.microsoft.com/office/powerpoint/2010/main" val="3459975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Trigger design &amp; code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7E0B1A8-A1BC-41AA-7D08-83C040AB30C1}"/>
              </a:ext>
            </a:extLst>
          </p:cNvPr>
          <p:cNvSpPr txBox="1"/>
          <p:nvPr/>
        </p:nvSpPr>
        <p:spPr>
          <a:xfrm>
            <a:off x="628650" y="1690689"/>
            <a:ext cx="84366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…….</a:t>
            </a:r>
          </a:p>
          <a:p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currentMax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null</a:t>
            </a:r>
            <a:r>
              <a:rPr lang="it-IT" dirty="0"/>
              <a:t> </a:t>
            </a:r>
            <a:r>
              <a:rPr lang="it-IT" dirty="0" err="1"/>
              <a:t>then</a:t>
            </a:r>
            <a:endParaRPr lang="it-IT" dirty="0"/>
          </a:p>
          <a:p>
            <a:r>
              <a:rPr lang="it-IT" dirty="0"/>
              <a:t>           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bestSellerProduct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(</a:t>
            </a:r>
            <a:r>
              <a:rPr lang="it-IT" dirty="0" err="1"/>
              <a:t>new.product,newValue</a:t>
            </a:r>
            <a:r>
              <a:rPr lang="it-IT" dirty="0"/>
              <a:t>);</a:t>
            </a:r>
          </a:p>
          <a:p>
            <a:r>
              <a:rPr lang="it-IT" dirty="0"/>
              <a:t>        </a:t>
            </a:r>
            <a:r>
              <a:rPr lang="it-IT" dirty="0" err="1"/>
              <a:t>elseif</a:t>
            </a:r>
            <a:r>
              <a:rPr lang="it-IT" dirty="0"/>
              <a:t> </a:t>
            </a:r>
            <a:r>
              <a:rPr lang="it-IT" dirty="0" err="1"/>
              <a:t>currentMax</a:t>
            </a:r>
            <a:r>
              <a:rPr lang="it-IT" dirty="0"/>
              <a:t> &lt; </a:t>
            </a:r>
            <a:r>
              <a:rPr lang="it-IT" dirty="0" err="1"/>
              <a:t>newValue</a:t>
            </a:r>
            <a:r>
              <a:rPr lang="it-IT" dirty="0"/>
              <a:t> </a:t>
            </a:r>
            <a:r>
              <a:rPr lang="it-IT" dirty="0" err="1"/>
              <a:t>then</a:t>
            </a:r>
            <a:endParaRPr lang="it-IT" dirty="0"/>
          </a:p>
          <a:p>
            <a:r>
              <a:rPr lang="it-IT" dirty="0"/>
              <a:t>            update </a:t>
            </a:r>
            <a:r>
              <a:rPr lang="it-IT" dirty="0" err="1"/>
              <a:t>bestSellerProduct</a:t>
            </a:r>
            <a:endParaRPr lang="it-IT" dirty="0"/>
          </a:p>
          <a:p>
            <a:r>
              <a:rPr lang="it-IT" dirty="0"/>
              <a:t>            set product = </a:t>
            </a:r>
            <a:r>
              <a:rPr lang="it-IT" dirty="0" err="1"/>
              <a:t>new.product</a:t>
            </a:r>
            <a:r>
              <a:rPr lang="it-IT" dirty="0"/>
              <a:t>, </a:t>
            </a:r>
            <a:r>
              <a:rPr lang="it-IT" dirty="0" err="1"/>
              <a:t>totalSales</a:t>
            </a:r>
            <a:r>
              <a:rPr lang="it-IT" dirty="0"/>
              <a:t> = </a:t>
            </a:r>
            <a:r>
              <a:rPr lang="it-IT" dirty="0" err="1"/>
              <a:t>newValue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product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null</a:t>
            </a:r>
            <a:r>
              <a:rPr lang="it-IT" dirty="0"/>
              <a:t>;</a:t>
            </a:r>
          </a:p>
          <a:p>
            <a:r>
              <a:rPr lang="it-IT" dirty="0"/>
              <a:t>        end </a:t>
            </a:r>
            <a:r>
              <a:rPr lang="it-IT" dirty="0" err="1"/>
              <a:t>if</a:t>
            </a:r>
            <a:r>
              <a:rPr lang="it-IT" dirty="0"/>
              <a:t>;</a:t>
            </a:r>
          </a:p>
          <a:p>
            <a:r>
              <a:rPr lang="it-IT" dirty="0"/>
              <a:t>    end </a:t>
            </a:r>
            <a:r>
              <a:rPr lang="it-IT" dirty="0" err="1"/>
              <a:t>if</a:t>
            </a:r>
            <a:r>
              <a:rPr lang="it-IT" dirty="0"/>
              <a:t>;</a:t>
            </a:r>
          </a:p>
          <a:p>
            <a:r>
              <a:rPr lang="it-IT" dirty="0"/>
              <a:t>end $$</a:t>
            </a:r>
          </a:p>
          <a:p>
            <a:r>
              <a:rPr lang="it-IT" dirty="0" err="1"/>
              <a:t>delimiter</a:t>
            </a:r>
            <a:r>
              <a:rPr lang="it-IT" dirty="0"/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2860612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Trigger design &amp; code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3CBBEBD-D65E-C36C-271F-BB1F0A55C159}"/>
              </a:ext>
            </a:extLst>
          </p:cNvPr>
          <p:cNvSpPr txBox="1"/>
          <p:nvPr/>
        </p:nvSpPr>
        <p:spPr>
          <a:xfrm>
            <a:off x="628650" y="1376057"/>
            <a:ext cx="813127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delimiter</a:t>
            </a:r>
            <a:r>
              <a:rPr lang="it-IT" sz="1600" dirty="0"/>
              <a:t> $$</a:t>
            </a:r>
          </a:p>
          <a:p>
            <a:r>
              <a:rPr lang="it-IT" sz="1600" dirty="0"/>
              <a:t>create trigger </a:t>
            </a:r>
            <a:r>
              <a:rPr lang="it-IT" sz="1600" dirty="0" err="1"/>
              <a:t>update_order_bestSeller</a:t>
            </a:r>
            <a:endParaRPr lang="it-IT" sz="1600" dirty="0"/>
          </a:p>
          <a:p>
            <a:r>
              <a:rPr lang="it-IT" sz="1600" dirty="0"/>
              <a:t>after update on </a:t>
            </a:r>
            <a:r>
              <a:rPr lang="it-IT" sz="1600" dirty="0" err="1"/>
              <a:t>customOrder</a:t>
            </a:r>
            <a:endParaRPr lang="it-IT" sz="1600" dirty="0"/>
          </a:p>
          <a:p>
            <a:r>
              <a:rPr lang="it-IT" sz="1600" dirty="0"/>
              <a:t>for </a:t>
            </a:r>
            <a:r>
              <a:rPr lang="it-IT" sz="1600" dirty="0" err="1"/>
              <a:t>each</a:t>
            </a:r>
            <a:r>
              <a:rPr lang="it-IT" sz="1600" dirty="0"/>
              <a:t> </a:t>
            </a:r>
            <a:r>
              <a:rPr lang="it-IT" sz="1600" dirty="0" err="1"/>
              <a:t>row</a:t>
            </a:r>
            <a:endParaRPr lang="it-IT" sz="1600" dirty="0"/>
          </a:p>
          <a:p>
            <a:r>
              <a:rPr lang="it-IT" sz="1600" dirty="0" err="1"/>
              <a:t>begin</a:t>
            </a:r>
            <a:endParaRPr lang="it-IT" sz="1600" dirty="0"/>
          </a:p>
          <a:p>
            <a:r>
              <a:rPr lang="it-IT" sz="1600" dirty="0"/>
              <a:t>    </a:t>
            </a:r>
            <a:r>
              <a:rPr lang="it-IT" sz="1600" dirty="0" err="1"/>
              <a:t>declare</a:t>
            </a:r>
            <a:r>
              <a:rPr lang="it-IT" sz="1600" dirty="0"/>
              <a:t> </a:t>
            </a:r>
            <a:r>
              <a:rPr lang="it-IT" sz="1600" dirty="0" err="1"/>
              <a:t>currentMax</a:t>
            </a:r>
            <a:r>
              <a:rPr lang="it-IT" sz="1600" dirty="0"/>
              <a:t> </a:t>
            </a:r>
            <a:r>
              <a:rPr lang="it-IT" sz="1600" dirty="0" err="1"/>
              <a:t>int</a:t>
            </a:r>
            <a:r>
              <a:rPr lang="it-IT" sz="1600" dirty="0"/>
              <a:t>;</a:t>
            </a:r>
          </a:p>
          <a:p>
            <a:r>
              <a:rPr lang="it-IT" sz="1600" dirty="0"/>
              <a:t>    </a:t>
            </a:r>
            <a:r>
              <a:rPr lang="it-IT" sz="1600" dirty="0" err="1"/>
              <a:t>declare</a:t>
            </a:r>
            <a:r>
              <a:rPr lang="it-IT" sz="1600" dirty="0"/>
              <a:t> </a:t>
            </a:r>
            <a:r>
              <a:rPr lang="it-IT" sz="1600" dirty="0" err="1"/>
              <a:t>newValue</a:t>
            </a:r>
            <a:r>
              <a:rPr lang="it-IT" sz="1600" dirty="0"/>
              <a:t> </a:t>
            </a:r>
            <a:r>
              <a:rPr lang="it-IT" sz="1600" dirty="0" err="1"/>
              <a:t>int</a:t>
            </a:r>
            <a:r>
              <a:rPr lang="it-IT" sz="1600" dirty="0"/>
              <a:t>;</a:t>
            </a:r>
          </a:p>
          <a:p>
            <a:r>
              <a:rPr lang="it-IT" sz="1600" dirty="0"/>
              <a:t>    </a:t>
            </a:r>
            <a:r>
              <a:rPr lang="it-IT" sz="1600" dirty="0" err="1"/>
              <a:t>declare</a:t>
            </a:r>
            <a:r>
              <a:rPr lang="it-IT" sz="1600" dirty="0"/>
              <a:t> </a:t>
            </a:r>
            <a:r>
              <a:rPr lang="it-IT" sz="1600" dirty="0" err="1"/>
              <a:t>newProd</a:t>
            </a:r>
            <a:r>
              <a:rPr lang="it-IT" sz="1600" dirty="0"/>
              <a:t> </a:t>
            </a:r>
            <a:r>
              <a:rPr lang="it-IT" sz="1600" dirty="0" err="1"/>
              <a:t>varchar</a:t>
            </a:r>
            <a:r>
              <a:rPr lang="it-IT" sz="1600" dirty="0"/>
              <a:t>(50);</a:t>
            </a:r>
          </a:p>
          <a:p>
            <a:r>
              <a:rPr lang="it-IT" sz="1600" dirty="0"/>
              <a:t>        </a:t>
            </a:r>
            <a:r>
              <a:rPr lang="it-IT" sz="1600" dirty="0" err="1"/>
              <a:t>if</a:t>
            </a:r>
            <a:r>
              <a:rPr lang="it-IT" sz="1600" dirty="0"/>
              <a:t> </a:t>
            </a:r>
            <a:r>
              <a:rPr lang="it-IT" sz="1600" dirty="0" err="1"/>
              <a:t>new.isValid</a:t>
            </a:r>
            <a:r>
              <a:rPr lang="it-IT" sz="1600" dirty="0"/>
              <a:t> = 0 </a:t>
            </a:r>
            <a:r>
              <a:rPr lang="it-IT" sz="1600" dirty="0" err="1"/>
              <a:t>then</a:t>
            </a:r>
            <a:r>
              <a:rPr lang="it-IT" sz="1600" dirty="0"/>
              <a:t>			</a:t>
            </a:r>
          </a:p>
          <a:p>
            <a:r>
              <a:rPr lang="it-IT" sz="1600" dirty="0"/>
              <a:t>	set </a:t>
            </a:r>
            <a:r>
              <a:rPr lang="it-IT" sz="1600" dirty="0" err="1"/>
              <a:t>currentMax</a:t>
            </a:r>
            <a:r>
              <a:rPr lang="it-IT" sz="1600" dirty="0"/>
              <a:t> = (</a:t>
            </a:r>
            <a:r>
              <a:rPr lang="it-IT" sz="1600" dirty="0" err="1"/>
              <a:t>select</a:t>
            </a:r>
            <a:r>
              <a:rPr lang="it-IT" sz="1600" dirty="0"/>
              <a:t> max(</a:t>
            </a:r>
            <a:r>
              <a:rPr lang="it-IT" sz="1600" dirty="0" err="1"/>
              <a:t>totalSales</a:t>
            </a:r>
            <a:r>
              <a:rPr lang="it-IT" sz="1600" dirty="0"/>
              <a:t>) from </a:t>
            </a:r>
            <a:r>
              <a:rPr lang="it-IT" sz="1600" dirty="0" err="1"/>
              <a:t>bestSellerProduct</a:t>
            </a:r>
            <a:r>
              <a:rPr lang="it-IT" sz="1600" dirty="0"/>
              <a:t>);</a:t>
            </a:r>
          </a:p>
          <a:p>
            <a:r>
              <a:rPr lang="it-IT" sz="1600" dirty="0"/>
              <a:t>	set </a:t>
            </a:r>
            <a:r>
              <a:rPr lang="it-IT" sz="1600" dirty="0" err="1"/>
              <a:t>newValue</a:t>
            </a:r>
            <a:r>
              <a:rPr lang="it-IT" sz="1600" dirty="0"/>
              <a:t> = (</a:t>
            </a:r>
            <a:r>
              <a:rPr lang="it-IT" sz="1600" dirty="0" err="1"/>
              <a:t>select</a:t>
            </a:r>
            <a:r>
              <a:rPr lang="it-IT" sz="1600" dirty="0"/>
              <a:t> max(val) from …</a:t>
            </a:r>
          </a:p>
          <a:p>
            <a:r>
              <a:rPr lang="it-IT" sz="1600" dirty="0"/>
              <a:t>	</a:t>
            </a:r>
            <a:r>
              <a:rPr lang="it-IT" sz="1600" dirty="0" err="1"/>
              <a:t>if</a:t>
            </a:r>
            <a:r>
              <a:rPr lang="it-IT" sz="1600" dirty="0"/>
              <a:t> </a:t>
            </a:r>
            <a:r>
              <a:rPr lang="it-IT" sz="1600" dirty="0" err="1"/>
              <a:t>currentMax</a:t>
            </a:r>
            <a:r>
              <a:rPr lang="it-IT" sz="1600" dirty="0"/>
              <a:t> </a:t>
            </a:r>
            <a:r>
              <a:rPr lang="it-IT" sz="1600" dirty="0" err="1"/>
              <a:t>is</a:t>
            </a:r>
            <a:r>
              <a:rPr lang="it-IT" sz="1600" dirty="0"/>
              <a:t> </a:t>
            </a:r>
            <a:r>
              <a:rPr lang="it-IT" sz="1600" dirty="0" err="1"/>
              <a:t>null</a:t>
            </a:r>
            <a:r>
              <a:rPr lang="it-IT" sz="1600" dirty="0"/>
              <a:t> </a:t>
            </a:r>
            <a:r>
              <a:rPr lang="it-IT" sz="1600" dirty="0" err="1"/>
              <a:t>then</a:t>
            </a:r>
            <a:endParaRPr lang="it-IT" sz="1600" dirty="0"/>
          </a:p>
          <a:p>
            <a:r>
              <a:rPr lang="it-IT" sz="1600" dirty="0"/>
              <a:t>	    set </a:t>
            </a:r>
            <a:r>
              <a:rPr lang="it-IT" sz="1600" dirty="0" err="1"/>
              <a:t>newProd</a:t>
            </a:r>
            <a:r>
              <a:rPr lang="it-IT" sz="1600" dirty="0"/>
              <a:t> = (</a:t>
            </a:r>
            <a:r>
              <a:rPr lang="it-IT" sz="1600" dirty="0" err="1"/>
              <a:t>select</a:t>
            </a:r>
            <a:r>
              <a:rPr lang="it-IT" sz="1600" dirty="0"/>
              <a:t> product from … </a:t>
            </a:r>
            <a:r>
              <a:rPr lang="it-IT" sz="1600" dirty="0" err="1"/>
              <a:t>where</a:t>
            </a:r>
            <a:r>
              <a:rPr lang="it-IT" sz="1600" dirty="0"/>
              <a:t> val = </a:t>
            </a:r>
            <a:r>
              <a:rPr lang="it-IT" sz="1600" dirty="0" err="1"/>
              <a:t>newValue</a:t>
            </a:r>
            <a:r>
              <a:rPr lang="it-IT" sz="1600" dirty="0"/>
              <a:t>);</a:t>
            </a:r>
          </a:p>
          <a:p>
            <a:r>
              <a:rPr lang="it-IT" sz="1600" dirty="0"/>
              <a:t>	    </a:t>
            </a:r>
            <a:r>
              <a:rPr lang="it-IT" sz="1600" dirty="0" err="1"/>
              <a:t>insert</a:t>
            </a:r>
            <a:r>
              <a:rPr lang="it-IT" sz="1600" dirty="0"/>
              <a:t> </a:t>
            </a:r>
            <a:r>
              <a:rPr lang="it-IT" sz="1600" dirty="0" err="1"/>
              <a:t>into</a:t>
            </a:r>
            <a:r>
              <a:rPr lang="it-IT" sz="1600" dirty="0"/>
              <a:t> </a:t>
            </a:r>
            <a:r>
              <a:rPr lang="it-IT" sz="1600" dirty="0" err="1"/>
              <a:t>bestSellerProduct</a:t>
            </a:r>
            <a:r>
              <a:rPr lang="it-IT" sz="1600" dirty="0"/>
              <a:t> </a:t>
            </a:r>
            <a:r>
              <a:rPr lang="it-IT" sz="1600" dirty="0" err="1"/>
              <a:t>values</a:t>
            </a:r>
            <a:r>
              <a:rPr lang="it-IT" sz="1600" dirty="0"/>
              <a:t>(</a:t>
            </a:r>
            <a:r>
              <a:rPr lang="it-IT" sz="1600" dirty="0" err="1"/>
              <a:t>newProd,newValue</a:t>
            </a:r>
            <a:r>
              <a:rPr lang="it-IT" sz="1600" dirty="0"/>
              <a:t>);</a:t>
            </a:r>
          </a:p>
          <a:p>
            <a:r>
              <a:rPr lang="it-IT" sz="1600" dirty="0"/>
              <a:t>                  </a:t>
            </a:r>
            <a:r>
              <a:rPr lang="it-IT" sz="1600" dirty="0" err="1"/>
              <a:t>elseif</a:t>
            </a:r>
            <a:r>
              <a:rPr lang="it-IT" sz="1600" dirty="0"/>
              <a:t> </a:t>
            </a:r>
            <a:r>
              <a:rPr lang="it-IT" sz="1600" dirty="0" err="1"/>
              <a:t>currentMax</a:t>
            </a:r>
            <a:r>
              <a:rPr lang="it-IT" sz="1600" dirty="0"/>
              <a:t> &lt; </a:t>
            </a:r>
            <a:r>
              <a:rPr lang="it-IT" sz="1600" dirty="0" err="1"/>
              <a:t>newValue</a:t>
            </a:r>
            <a:r>
              <a:rPr lang="it-IT" sz="1600" dirty="0"/>
              <a:t> </a:t>
            </a:r>
            <a:r>
              <a:rPr lang="it-IT" sz="1600" dirty="0" err="1"/>
              <a:t>then</a:t>
            </a:r>
            <a:endParaRPr lang="it-IT" sz="1600" dirty="0"/>
          </a:p>
          <a:p>
            <a:r>
              <a:rPr lang="it-IT" sz="1600" dirty="0"/>
              <a:t>	    set </a:t>
            </a:r>
            <a:r>
              <a:rPr lang="it-IT" sz="1600" dirty="0" err="1"/>
              <a:t>newProd</a:t>
            </a:r>
            <a:r>
              <a:rPr lang="it-IT" sz="1600" dirty="0"/>
              <a:t> = …</a:t>
            </a:r>
          </a:p>
          <a:p>
            <a:r>
              <a:rPr lang="it-IT" sz="1600" dirty="0"/>
              <a:t>	    update </a:t>
            </a:r>
            <a:r>
              <a:rPr lang="it-IT" sz="1600" dirty="0" err="1"/>
              <a:t>bestSellerProduct</a:t>
            </a:r>
            <a:r>
              <a:rPr lang="it-IT" sz="1600" dirty="0"/>
              <a:t> set product = </a:t>
            </a:r>
            <a:r>
              <a:rPr lang="it-IT" sz="1600" dirty="0" err="1"/>
              <a:t>newProd</a:t>
            </a:r>
            <a:r>
              <a:rPr lang="it-IT" sz="1600" dirty="0"/>
              <a:t>, </a:t>
            </a:r>
            <a:r>
              <a:rPr lang="it-IT" sz="1600" dirty="0" err="1"/>
              <a:t>totalSales</a:t>
            </a:r>
            <a:r>
              <a:rPr lang="it-IT" sz="1600" dirty="0"/>
              <a:t> = </a:t>
            </a:r>
            <a:r>
              <a:rPr lang="it-IT" sz="1600" dirty="0" err="1"/>
              <a:t>newValue</a:t>
            </a:r>
            <a:r>
              <a:rPr lang="it-IT" sz="1600" dirty="0"/>
              <a:t> </a:t>
            </a:r>
            <a:r>
              <a:rPr lang="it-IT" sz="1600" dirty="0" err="1"/>
              <a:t>where</a:t>
            </a:r>
            <a:r>
              <a:rPr lang="it-IT" sz="1600" dirty="0"/>
              <a:t> product </a:t>
            </a:r>
            <a:r>
              <a:rPr lang="it-IT" sz="1600" dirty="0" err="1"/>
              <a:t>is</a:t>
            </a:r>
            <a:r>
              <a:rPr lang="it-IT" sz="1600" dirty="0"/>
              <a:t> </a:t>
            </a:r>
            <a:r>
              <a:rPr lang="it-IT" sz="1600" dirty="0" err="1"/>
              <a:t>not</a:t>
            </a:r>
            <a:r>
              <a:rPr lang="it-IT" sz="1600" dirty="0"/>
              <a:t> </a:t>
            </a:r>
            <a:r>
              <a:rPr lang="it-IT" sz="1600" dirty="0" err="1"/>
              <a:t>null</a:t>
            </a:r>
            <a:r>
              <a:rPr lang="it-IT" sz="1600" dirty="0"/>
              <a:t>;</a:t>
            </a:r>
          </a:p>
          <a:p>
            <a:r>
              <a:rPr lang="it-IT" sz="1600" dirty="0"/>
              <a:t>	end </a:t>
            </a:r>
            <a:r>
              <a:rPr lang="it-IT" sz="1600" dirty="0" err="1"/>
              <a:t>if</a:t>
            </a:r>
            <a:r>
              <a:rPr lang="it-IT" sz="1600" dirty="0"/>
              <a:t>;</a:t>
            </a:r>
          </a:p>
          <a:p>
            <a:r>
              <a:rPr lang="it-IT" sz="1600" dirty="0"/>
              <a:t>    end </a:t>
            </a:r>
            <a:r>
              <a:rPr lang="it-IT" sz="1600" dirty="0" err="1"/>
              <a:t>if</a:t>
            </a:r>
            <a:r>
              <a:rPr lang="it-IT" sz="1600" dirty="0"/>
              <a:t>;</a:t>
            </a:r>
          </a:p>
          <a:p>
            <a:r>
              <a:rPr lang="it-IT" sz="1600" dirty="0"/>
              <a:t>end $$</a:t>
            </a:r>
          </a:p>
          <a:p>
            <a:r>
              <a:rPr lang="it-IT" sz="1600" dirty="0" err="1"/>
              <a:t>delimiter</a:t>
            </a:r>
            <a:r>
              <a:rPr lang="it-IT" sz="1600" dirty="0"/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2219497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Trigger design &amp;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For all triggers specify at high level</a:t>
            </a:r>
          </a:p>
          <a:p>
            <a:pPr lvl="1"/>
            <a:r>
              <a:rPr lang="it-IT" dirty="0"/>
              <a:t>Event </a:t>
            </a:r>
          </a:p>
          <a:p>
            <a:pPr lvl="1"/>
            <a:r>
              <a:rPr lang="it-IT" dirty="0"/>
              <a:t>Condition</a:t>
            </a:r>
          </a:p>
          <a:p>
            <a:pPr lvl="1"/>
            <a:r>
              <a:rPr lang="it-IT" dirty="0"/>
              <a:t>Action</a:t>
            </a:r>
          </a:p>
          <a:p>
            <a:pPr lvl="1"/>
            <a:r>
              <a:rPr lang="it-IT" dirty="0"/>
              <a:t>SQL code of the trigger</a:t>
            </a:r>
          </a:p>
          <a:p>
            <a:r>
              <a:rPr lang="it-IT" dirty="0"/>
              <a:t>Trigger design </a:t>
            </a:r>
            <a:r>
              <a:rPr lang="it-IT" dirty="0" err="1"/>
              <a:t>motivation</a:t>
            </a:r>
            <a:endParaRPr lang="it-IT" dirty="0"/>
          </a:p>
          <a:p>
            <a:pPr lvl="1"/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 some triggers for delete (and some update) </a:t>
            </a:r>
            <a:r>
              <a:rPr lang="it-IT" dirty="0" err="1"/>
              <a:t>operations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shown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never</a:t>
            </a:r>
            <a:r>
              <a:rPr lang="it-IT" dirty="0"/>
              <a:t> </a:t>
            </a:r>
            <a:r>
              <a:rPr lang="it-IT" dirty="0" err="1"/>
              <a:t>activated</a:t>
            </a:r>
            <a:r>
              <a:rPr lang="it-IT" dirty="0"/>
              <a:t> by the </a:t>
            </a:r>
            <a:r>
              <a:rPr lang="it-IT" dirty="0" err="1"/>
              <a:t>application</a:t>
            </a:r>
            <a:r>
              <a:rPr lang="it-IT" dirty="0"/>
              <a:t> </a:t>
            </a:r>
          </a:p>
          <a:p>
            <a:pPr lvl="1"/>
            <a:r>
              <a:rPr lang="it-IT" dirty="0" err="1"/>
              <a:t>product_updateoptproduct_avgProdPackage</a:t>
            </a:r>
            <a:r>
              <a:rPr lang="it-IT" dirty="0"/>
              <a:t> can </a:t>
            </a:r>
            <a:r>
              <a:rPr lang="it-IT" dirty="0" err="1"/>
              <a:t>also</a:t>
            </a:r>
            <a:r>
              <a:rPr lang="it-IT" dirty="0"/>
              <a:t> be </a:t>
            </a:r>
            <a:r>
              <a:rPr lang="it-IT" dirty="0" err="1"/>
              <a:t>implemented</a:t>
            </a:r>
            <a:r>
              <a:rPr lang="it-IT" dirty="0"/>
              <a:t> with a «for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statement</a:t>
            </a:r>
            <a:r>
              <a:rPr lang="it-IT" dirty="0"/>
              <a:t>» </a:t>
            </a:r>
            <a:r>
              <a:rPr lang="it-IT" dirty="0" err="1"/>
              <a:t>logic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command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supported</a:t>
            </a:r>
            <a:r>
              <a:rPr lang="it-IT" dirty="0"/>
              <a:t> in </a:t>
            </a:r>
            <a:r>
              <a:rPr lang="it-IT" dirty="0" err="1"/>
              <a:t>MySql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465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Specification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A service package can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one service for </a:t>
            </a:r>
            <a:r>
              <a:rPr lang="it-IT" dirty="0" err="1"/>
              <a:t>each</a:t>
            </a:r>
            <a:r>
              <a:rPr lang="it-IT" dirty="0"/>
              <a:t> service </a:t>
            </a:r>
            <a:r>
              <a:rPr lang="it-IT" dirty="0" err="1"/>
              <a:t>type</a:t>
            </a:r>
            <a:r>
              <a:rPr lang="it-IT" dirty="0"/>
              <a:t> (</a:t>
            </a:r>
            <a:r>
              <a:rPr lang="it-IT" dirty="0" err="1"/>
              <a:t>e.g</a:t>
            </a:r>
            <a:r>
              <a:rPr lang="it-IT" dirty="0"/>
              <a:t> </a:t>
            </a:r>
            <a:r>
              <a:rPr lang="it-IT" dirty="0" err="1"/>
              <a:t>cannot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mobile phone services </a:t>
            </a:r>
            <a:r>
              <a:rPr lang="it-IT" dirty="0" err="1"/>
              <a:t>associated</a:t>
            </a:r>
            <a:r>
              <a:rPr lang="it-IT" dirty="0"/>
              <a:t>)</a:t>
            </a:r>
          </a:p>
          <a:p>
            <a:r>
              <a:rPr lang="it-IT" dirty="0"/>
              <a:t>The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</a:t>
            </a:r>
            <a:r>
              <a:rPr lang="it-IT" dirty="0" err="1"/>
              <a:t>validity</a:t>
            </a:r>
            <a:r>
              <a:rPr lang="it-IT" dirty="0"/>
              <a:t> durations are 12, 24 and 36 </a:t>
            </a:r>
            <a:r>
              <a:rPr lang="it-IT" dirty="0" err="1"/>
              <a:t>months</a:t>
            </a:r>
            <a:endParaRPr lang="it-IT" dirty="0"/>
          </a:p>
          <a:p>
            <a:r>
              <a:rPr lang="it-IT" dirty="0"/>
              <a:t>A service can be </a:t>
            </a:r>
            <a:r>
              <a:rPr lang="it-IT" dirty="0" err="1"/>
              <a:t>associated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to one service package</a:t>
            </a:r>
          </a:p>
          <a:p>
            <a:r>
              <a:rPr lang="it-IT" dirty="0"/>
              <a:t>A </a:t>
            </a:r>
            <a:r>
              <a:rPr lang="it-IT" dirty="0" err="1"/>
              <a:t>validity</a:t>
            </a:r>
            <a:r>
              <a:rPr lang="it-IT" dirty="0"/>
              <a:t> </a:t>
            </a:r>
            <a:r>
              <a:rPr lang="it-IT" dirty="0" err="1"/>
              <a:t>period</a:t>
            </a:r>
            <a:r>
              <a:rPr lang="it-IT" dirty="0"/>
              <a:t> can be </a:t>
            </a:r>
            <a:r>
              <a:rPr lang="it-IT" dirty="0" err="1"/>
              <a:t>associated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to one service package</a:t>
            </a:r>
          </a:p>
          <a:p>
            <a:r>
              <a:rPr lang="it-IT" dirty="0"/>
              <a:t>Auditing </a:t>
            </a:r>
            <a:r>
              <a:rPr lang="it-IT" dirty="0" err="1"/>
              <a:t>table</a:t>
            </a:r>
            <a:r>
              <a:rPr lang="it-IT" dirty="0"/>
              <a:t> takes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the sum of the last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failed</a:t>
            </a:r>
            <a:r>
              <a:rPr lang="it-IT" dirty="0"/>
              <a:t> payments, and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three</a:t>
            </a:r>
            <a:r>
              <a:rPr lang="it-IT" dirty="0"/>
              <a:t> payments </a:t>
            </a:r>
            <a:r>
              <a:rPr lang="it-IT" dirty="0" err="1"/>
              <a:t>fail</a:t>
            </a:r>
            <a:r>
              <a:rPr lang="it-IT" dirty="0"/>
              <a:t> (</a:t>
            </a:r>
            <a:r>
              <a:rPr lang="it-IT" dirty="0" err="1"/>
              <a:t>not</a:t>
            </a:r>
            <a:r>
              <a:rPr lang="it-IT" dirty="0"/>
              <a:t> for </a:t>
            </a:r>
            <a:r>
              <a:rPr lang="it-IT" dirty="0" err="1"/>
              <a:t>four</a:t>
            </a:r>
            <a:r>
              <a:rPr lang="it-IT" dirty="0"/>
              <a:t> or more)</a:t>
            </a:r>
          </a:p>
        </p:txBody>
      </p:sp>
    </p:spTree>
    <p:extLst>
      <p:ext uri="{BB962C8B-B14F-4D97-AF65-F5344CB8AC3E}">
        <p14:creationId xmlns:p14="http://schemas.microsoft.com/office/powerpoint/2010/main" val="3525016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ORM design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0561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“subscribes”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80479" y="1540224"/>
            <a:ext cx="4365198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Customer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dirty="0" err="1"/>
              <a:t>CustomOrder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@OneToMany, not necessary but implemented for simplicity (owner is entity </a:t>
            </a:r>
            <a:r>
              <a:rPr lang="en-GB" dirty="0" err="1"/>
              <a:t>CustomOrder</a:t>
            </a:r>
            <a:r>
              <a:rPr lang="en-GB" dirty="0"/>
              <a:t>)</a:t>
            </a:r>
          </a:p>
          <a:p>
            <a:r>
              <a:rPr lang="en-GB" dirty="0" err="1"/>
              <a:t>CustomOrder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Customer</a:t>
            </a:r>
          </a:p>
          <a:p>
            <a:pPr lvl="1"/>
            <a:r>
              <a:rPr lang="en-GB" dirty="0"/>
              <a:t>@ManyToOne, necessary for showing data in Sales Report page (</a:t>
            </a:r>
            <a:r>
              <a:rPr lang="en-GB" dirty="0" err="1"/>
              <a:t>FetchType.EAGER</a:t>
            </a:r>
            <a:r>
              <a:rPr lang="en-GB" dirty="0"/>
              <a:t> by default)</a:t>
            </a: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CustomOrder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Customer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9446" y="1355558"/>
            <a:ext cx="116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subscribes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CustomOrder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Customer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CustomOrder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Customer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1117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“selects” 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CustomOrder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ValidityPeriod</a:t>
            </a:r>
            <a:endParaRPr lang="en-GB" dirty="0"/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9446" y="1355558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selects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CustomOrder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ValidityPeriod</a:t>
            </a:r>
            <a:endParaRPr lang="en-GB" dirty="0"/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CustomOrder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ValidityPeriod</a:t>
            </a:r>
            <a:endParaRPr lang="en-GB" dirty="0"/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722FF509-7D6E-D4E2-49E7-00FCBF4229C4}"/>
              </a:ext>
            </a:extLst>
          </p:cNvPr>
          <p:cNvSpPr txBox="1">
            <a:spLocks/>
          </p:cNvSpPr>
          <p:nvPr/>
        </p:nvSpPr>
        <p:spPr>
          <a:xfrm>
            <a:off x="4680479" y="1540224"/>
            <a:ext cx="446352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err="1"/>
              <a:t>ValidityPeriod</a:t>
            </a:r>
            <a:r>
              <a:rPr lang="en-GB" sz="2400" dirty="0"/>
              <a:t> </a:t>
            </a:r>
            <a:r>
              <a:rPr lang="en-GB" sz="2400" dirty="0">
                <a:sym typeface="Wingdings" panose="05000000000000000000" pitchFamily="2" charset="2"/>
              </a:rPr>
              <a:t></a:t>
            </a:r>
            <a:r>
              <a:rPr lang="en-GB" sz="2400" dirty="0"/>
              <a:t> </a:t>
            </a:r>
            <a:r>
              <a:rPr lang="en-GB" sz="2400" dirty="0" err="1"/>
              <a:t>CustomOrder</a:t>
            </a:r>
            <a:r>
              <a:rPr lang="en-GB" sz="2400" dirty="0"/>
              <a:t> </a:t>
            </a:r>
          </a:p>
          <a:p>
            <a:pPr lvl="1"/>
            <a:r>
              <a:rPr lang="en-GB" dirty="0"/>
              <a:t>@OneToMany, not necessary but implemented for simplicity (owner is entity </a:t>
            </a:r>
            <a:r>
              <a:rPr lang="en-GB" dirty="0" err="1"/>
              <a:t>CustomOrder</a:t>
            </a:r>
            <a:r>
              <a:rPr lang="en-GB" dirty="0"/>
              <a:t>)</a:t>
            </a:r>
          </a:p>
          <a:p>
            <a:r>
              <a:rPr lang="en-GB" sz="2400" dirty="0" err="1"/>
              <a:t>CustomOrder</a:t>
            </a:r>
            <a:r>
              <a:rPr lang="en-GB" sz="2400" dirty="0"/>
              <a:t> </a:t>
            </a:r>
            <a:r>
              <a:rPr lang="en-GB" sz="2400" dirty="0">
                <a:sym typeface="Wingdings" panose="05000000000000000000" pitchFamily="2" charset="2"/>
              </a:rPr>
              <a:t> </a:t>
            </a:r>
            <a:r>
              <a:rPr lang="en-GB" sz="2400" dirty="0" err="1"/>
              <a:t>ValidityPeriod</a:t>
            </a:r>
            <a:endParaRPr lang="en-GB" sz="2400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@ManyToOne, necessary for showing data in Confirmation page (</a:t>
            </a:r>
            <a:r>
              <a:rPr lang="en-GB" dirty="0" err="1"/>
              <a:t>FetchType.EAGER</a:t>
            </a:r>
            <a:r>
              <a:rPr lang="en-GB" dirty="0"/>
              <a:t> by default)</a:t>
            </a:r>
            <a:endParaRPr lang="en-GB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33519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“selects” 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dirty="0" err="1"/>
              <a:t>CustomOrder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9446" y="1355558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selects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dirty="0" err="1"/>
              <a:t>CustomOrder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dirty="0" err="1"/>
              <a:t>CustomOrder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2B99F0D7-8A69-5F7E-83CA-C9AF0D15FCAE}"/>
              </a:ext>
            </a:extLst>
          </p:cNvPr>
          <p:cNvSpPr txBox="1">
            <a:spLocks/>
          </p:cNvSpPr>
          <p:nvPr/>
        </p:nvSpPr>
        <p:spPr>
          <a:xfrm>
            <a:off x="4680479" y="1540224"/>
            <a:ext cx="43651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Product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dirty="0" err="1"/>
              <a:t>CustomOrder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@ManyToMany, not necessary but implemented for simplicity (owner can be both entities)</a:t>
            </a:r>
          </a:p>
          <a:p>
            <a:r>
              <a:rPr lang="en-GB" dirty="0" err="1"/>
              <a:t>CustomOrder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Product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@ManyToMany, necessary for showing data in Confirmation page</a:t>
            </a:r>
          </a:p>
          <a:p>
            <a:pPr lvl="1"/>
            <a:r>
              <a:rPr lang="en-GB" dirty="0" err="1"/>
              <a:t>FetchType.EAGER</a:t>
            </a:r>
            <a:endParaRPr lang="en-GB" dirty="0">
              <a:sym typeface="Wingdings" panose="05000000000000000000" pitchFamily="2" charset="2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3772743-8DBE-B01E-FBE0-87A5B7793FF8}"/>
              </a:ext>
            </a:extLst>
          </p:cNvPr>
          <p:cNvSpPr txBox="1"/>
          <p:nvPr/>
        </p:nvSpPr>
        <p:spPr>
          <a:xfrm>
            <a:off x="515738" y="3214708"/>
            <a:ext cx="4576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Product</a:t>
            </a:r>
            <a:endParaRPr lang="it-IT" dirty="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F7D2FF0-B939-3113-4E5C-D8223D0F166F}"/>
              </a:ext>
            </a:extLst>
          </p:cNvPr>
          <p:cNvSpPr txBox="1"/>
          <p:nvPr/>
        </p:nvSpPr>
        <p:spPr>
          <a:xfrm>
            <a:off x="533471" y="4526088"/>
            <a:ext cx="4576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Product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4439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“buys” 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dirty="0" err="1"/>
              <a:t>CustomOrder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ServicePackage</a:t>
            </a:r>
            <a:endParaRPr lang="en-GB" sz="1600" dirty="0"/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9446" y="1355558"/>
            <a:ext cx="62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buys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dirty="0" err="1"/>
              <a:t>CustomOrder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ServicePackage</a:t>
            </a:r>
            <a:endParaRPr lang="en-GB" sz="1600" dirty="0"/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dirty="0" err="1"/>
              <a:t>CustomOrder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ServicePackage</a:t>
            </a:r>
            <a:endParaRPr lang="en-GB" sz="1600" dirty="0"/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A02C5785-EDF8-01A9-60FD-AF1063FCD2AF}"/>
              </a:ext>
            </a:extLst>
          </p:cNvPr>
          <p:cNvSpPr txBox="1">
            <a:spLocks/>
          </p:cNvSpPr>
          <p:nvPr/>
        </p:nvSpPr>
        <p:spPr>
          <a:xfrm>
            <a:off x="4680479" y="1540224"/>
            <a:ext cx="43651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 err="1"/>
              <a:t>ServicePackage</a:t>
            </a:r>
            <a:r>
              <a:rPr lang="en-GB" sz="2200" dirty="0"/>
              <a:t> </a:t>
            </a:r>
            <a:r>
              <a:rPr lang="en-GB" sz="2200" dirty="0">
                <a:sym typeface="Wingdings" panose="05000000000000000000" pitchFamily="2" charset="2"/>
              </a:rPr>
              <a:t></a:t>
            </a:r>
            <a:r>
              <a:rPr lang="en-GB" sz="2200" dirty="0"/>
              <a:t> </a:t>
            </a:r>
            <a:r>
              <a:rPr lang="en-GB" sz="2200" dirty="0" err="1"/>
              <a:t>CustomOrder</a:t>
            </a:r>
            <a:r>
              <a:rPr lang="en-GB" sz="2200" dirty="0"/>
              <a:t> </a:t>
            </a:r>
          </a:p>
          <a:p>
            <a:pPr lvl="1"/>
            <a:r>
              <a:rPr lang="en-GB" dirty="0"/>
              <a:t>@OneToMany, not necessary but implemented for simplicity (owner is entity </a:t>
            </a:r>
            <a:r>
              <a:rPr lang="en-GB" dirty="0" err="1"/>
              <a:t>CustomOrder</a:t>
            </a:r>
            <a:r>
              <a:rPr lang="en-GB" dirty="0"/>
              <a:t>)</a:t>
            </a:r>
          </a:p>
          <a:p>
            <a:r>
              <a:rPr lang="en-GB" sz="2200" dirty="0" err="1"/>
              <a:t>CustomOrder</a:t>
            </a:r>
            <a:r>
              <a:rPr lang="en-GB" sz="2200" dirty="0"/>
              <a:t> </a:t>
            </a:r>
            <a:r>
              <a:rPr lang="en-GB" sz="2200" dirty="0">
                <a:sym typeface="Wingdings" panose="05000000000000000000" pitchFamily="2" charset="2"/>
              </a:rPr>
              <a:t> </a:t>
            </a:r>
            <a:r>
              <a:rPr lang="en-GB" sz="2200" dirty="0" err="1"/>
              <a:t>ServicePackage</a:t>
            </a:r>
            <a:endParaRPr lang="en-GB" sz="2200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@ManyToOne, necessary for showing data in Confirmation page (</a:t>
            </a:r>
            <a:r>
              <a:rPr lang="en-GB" dirty="0" err="1"/>
              <a:t>FetchType.EAGER</a:t>
            </a:r>
            <a:r>
              <a:rPr lang="en-GB" dirty="0"/>
              <a:t> by default)</a:t>
            </a:r>
            <a:endParaRPr lang="en-GB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4717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“has” 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ValidityPeriod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ServicePackage</a:t>
            </a:r>
            <a:endParaRPr lang="en-GB" sz="1600" dirty="0"/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9446" y="135555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ValidityPeriod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ServicePackage</a:t>
            </a:r>
            <a:endParaRPr lang="en-GB" sz="1600" dirty="0"/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ValidityPeriod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ServicePackage</a:t>
            </a:r>
            <a:endParaRPr lang="en-GB" sz="1600" dirty="0"/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6F293151-B7A1-00CB-2B10-3DE29FEA6A98}"/>
              </a:ext>
            </a:extLst>
          </p:cNvPr>
          <p:cNvSpPr txBox="1">
            <a:spLocks/>
          </p:cNvSpPr>
          <p:nvPr/>
        </p:nvSpPr>
        <p:spPr>
          <a:xfrm>
            <a:off x="4680479" y="1540224"/>
            <a:ext cx="43651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 err="1"/>
              <a:t>ServicePackage</a:t>
            </a:r>
            <a:r>
              <a:rPr lang="en-GB" sz="2200" dirty="0"/>
              <a:t> </a:t>
            </a:r>
            <a:r>
              <a:rPr lang="en-GB" sz="2200" dirty="0">
                <a:sym typeface="Wingdings" panose="05000000000000000000" pitchFamily="2" charset="2"/>
              </a:rPr>
              <a:t></a:t>
            </a:r>
            <a:r>
              <a:rPr lang="en-GB" sz="2200" dirty="0"/>
              <a:t> </a:t>
            </a:r>
            <a:r>
              <a:rPr lang="en-GB" sz="2200" dirty="0" err="1"/>
              <a:t>ValidityPeriod</a:t>
            </a:r>
            <a:r>
              <a:rPr lang="en-GB" sz="2200" dirty="0"/>
              <a:t> </a:t>
            </a:r>
          </a:p>
          <a:p>
            <a:pPr lvl="1"/>
            <a:r>
              <a:rPr lang="en-GB" dirty="0"/>
              <a:t>@OneToMany, necessary for showing data in Buy Services page</a:t>
            </a:r>
          </a:p>
          <a:p>
            <a:pPr lvl="1"/>
            <a:r>
              <a:rPr lang="en-GB" dirty="0" err="1"/>
              <a:t>FetchType.EAGER</a:t>
            </a:r>
            <a:endParaRPr lang="en-GB" dirty="0"/>
          </a:p>
          <a:p>
            <a:pPr lvl="1"/>
            <a:r>
              <a:rPr lang="en-GB" dirty="0" err="1"/>
              <a:t>CascadeType.ALL</a:t>
            </a:r>
            <a:r>
              <a:rPr lang="en-GB" dirty="0"/>
              <a:t>, because a validity period has no sense to exist without its association with the package</a:t>
            </a:r>
          </a:p>
          <a:p>
            <a:r>
              <a:rPr lang="en-GB" sz="2200" dirty="0" err="1"/>
              <a:t>ValidityPeriod</a:t>
            </a:r>
            <a:r>
              <a:rPr lang="en-GB" sz="2200" dirty="0"/>
              <a:t> </a:t>
            </a:r>
            <a:r>
              <a:rPr lang="en-GB" sz="2200" dirty="0">
                <a:sym typeface="Wingdings" panose="05000000000000000000" pitchFamily="2" charset="2"/>
              </a:rPr>
              <a:t> </a:t>
            </a:r>
            <a:r>
              <a:rPr lang="en-GB" sz="2200" dirty="0" err="1"/>
              <a:t>ServicePackage</a:t>
            </a:r>
            <a:endParaRPr lang="en-GB" sz="2200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@ManyToOne, owner of the relationship</a:t>
            </a:r>
          </a:p>
          <a:p>
            <a:pPr lvl="1"/>
            <a:r>
              <a:rPr lang="en-GB" dirty="0" err="1"/>
              <a:t>FetchType</a:t>
            </a:r>
            <a:r>
              <a:rPr lang="en-GB" dirty="0"/>
              <a:t> can be LAZY</a:t>
            </a:r>
            <a:endParaRPr lang="en-GB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45032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“comprises” 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dirty="0"/>
              <a:t>Service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ServicePackage</a:t>
            </a:r>
            <a:endParaRPr lang="en-GB" sz="1600" dirty="0"/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9446" y="1355558"/>
            <a:ext cx="113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comprises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dirty="0"/>
              <a:t>Service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ServicePackage</a:t>
            </a:r>
            <a:endParaRPr lang="en-GB" sz="1600" dirty="0"/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dirty="0"/>
              <a:t>Service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ServicePackage</a:t>
            </a:r>
            <a:endParaRPr lang="en-GB" sz="1600" dirty="0"/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62E28835-8222-0A08-14C7-EBCC62B4D439}"/>
              </a:ext>
            </a:extLst>
          </p:cNvPr>
          <p:cNvSpPr txBox="1">
            <a:spLocks/>
          </p:cNvSpPr>
          <p:nvPr/>
        </p:nvSpPr>
        <p:spPr>
          <a:xfrm>
            <a:off x="4680479" y="1540224"/>
            <a:ext cx="43651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300" dirty="0" err="1"/>
              <a:t>ServicePackage</a:t>
            </a:r>
            <a:r>
              <a:rPr lang="en-GB" sz="3300" dirty="0"/>
              <a:t> </a:t>
            </a:r>
            <a:r>
              <a:rPr lang="en-GB" sz="3300" dirty="0">
                <a:sym typeface="Wingdings" panose="05000000000000000000" pitchFamily="2" charset="2"/>
              </a:rPr>
              <a:t></a:t>
            </a:r>
            <a:r>
              <a:rPr lang="en-GB" sz="3300" dirty="0"/>
              <a:t> Service </a:t>
            </a:r>
          </a:p>
          <a:p>
            <a:pPr lvl="1"/>
            <a:r>
              <a:rPr lang="en-GB" dirty="0"/>
              <a:t>@OneToMany, necessary for showing data in Home and Confirmation page</a:t>
            </a:r>
          </a:p>
          <a:p>
            <a:pPr lvl="1"/>
            <a:r>
              <a:rPr lang="en-GB" dirty="0" err="1"/>
              <a:t>FetchType.EAGER</a:t>
            </a:r>
            <a:endParaRPr lang="en-GB" dirty="0"/>
          </a:p>
          <a:p>
            <a:pPr lvl="1"/>
            <a:r>
              <a:rPr lang="en-GB" dirty="0" err="1"/>
              <a:t>CascadeType.ALL</a:t>
            </a:r>
            <a:r>
              <a:rPr lang="en-GB" dirty="0"/>
              <a:t>, because a service has no sense to exist without its association with the package</a:t>
            </a:r>
          </a:p>
          <a:p>
            <a:r>
              <a:rPr lang="en-GB" sz="3300" dirty="0"/>
              <a:t>Service </a:t>
            </a:r>
            <a:r>
              <a:rPr lang="en-GB" sz="3300" dirty="0">
                <a:sym typeface="Wingdings" panose="05000000000000000000" pitchFamily="2" charset="2"/>
              </a:rPr>
              <a:t> </a:t>
            </a:r>
            <a:r>
              <a:rPr lang="en-GB" sz="3300" dirty="0" err="1"/>
              <a:t>ServicePackage</a:t>
            </a:r>
            <a:endParaRPr lang="en-GB" sz="3300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@ManyToOne, owner of the relationship</a:t>
            </a:r>
          </a:p>
          <a:p>
            <a:pPr lvl="1"/>
            <a:r>
              <a:rPr lang="en-GB" dirty="0" err="1"/>
              <a:t>FetchType</a:t>
            </a:r>
            <a:r>
              <a:rPr lang="en-GB" dirty="0"/>
              <a:t> can be LAZY</a:t>
            </a:r>
            <a:endParaRPr lang="en-GB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47621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“comprises” 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ServicePackage</a:t>
            </a:r>
            <a:endParaRPr lang="en-GB" sz="1600" dirty="0"/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9446" y="1355558"/>
            <a:ext cx="113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comprises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ServicePackage</a:t>
            </a:r>
            <a:endParaRPr lang="en-GB" sz="1600" dirty="0"/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ServicePackage</a:t>
            </a:r>
            <a:endParaRPr lang="en-GB" sz="1600" dirty="0"/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60C078B0-A66E-A556-B933-B487001C43CA}"/>
              </a:ext>
            </a:extLst>
          </p:cNvPr>
          <p:cNvSpPr txBox="1">
            <a:spLocks/>
          </p:cNvSpPr>
          <p:nvPr/>
        </p:nvSpPr>
        <p:spPr>
          <a:xfrm>
            <a:off x="4680479" y="1540224"/>
            <a:ext cx="43651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 err="1"/>
              <a:t>ServicePackage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Product </a:t>
            </a:r>
          </a:p>
          <a:p>
            <a:pPr lvl="1"/>
            <a:r>
              <a:rPr lang="en-GB" dirty="0"/>
              <a:t>@ManyToMany, necessary for showing data in Home and Buy Services page</a:t>
            </a:r>
          </a:p>
          <a:p>
            <a:pPr lvl="1"/>
            <a:r>
              <a:rPr lang="en-GB" dirty="0" err="1"/>
              <a:t>FetchType.EAGER</a:t>
            </a:r>
            <a:endParaRPr lang="en-GB" dirty="0"/>
          </a:p>
          <a:p>
            <a:r>
              <a:rPr lang="en-GB" dirty="0"/>
              <a:t>Product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sz="2800" dirty="0" err="1"/>
              <a:t>ServicePackage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@ManyToMany, not necessary but implemented for simplicity (owner can be both entities)</a:t>
            </a:r>
            <a:endParaRPr lang="en-GB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411098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“activates” 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Service Activation Schedule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Customer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9446" y="135555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activates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Service Activation Schedule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Customer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Service Activation Schedule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Customer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2C2F05F1-83C4-A7EB-2DC9-B921301F2BA9}"/>
              </a:ext>
            </a:extLst>
          </p:cNvPr>
          <p:cNvSpPr txBox="1">
            <a:spLocks/>
          </p:cNvSpPr>
          <p:nvPr/>
        </p:nvSpPr>
        <p:spPr>
          <a:xfrm>
            <a:off x="4680478" y="1540224"/>
            <a:ext cx="446352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900" dirty="0"/>
              <a:t>Customer </a:t>
            </a:r>
            <a:r>
              <a:rPr lang="en-GB" sz="1900" dirty="0">
                <a:sym typeface="Wingdings" panose="05000000000000000000" pitchFamily="2" charset="2"/>
              </a:rPr>
              <a:t></a:t>
            </a:r>
            <a:r>
              <a:rPr lang="en-GB" sz="1900" dirty="0"/>
              <a:t> Service Activation Schedule</a:t>
            </a:r>
            <a:endParaRPr lang="en-GB" dirty="0"/>
          </a:p>
          <a:p>
            <a:pPr lvl="1"/>
            <a:r>
              <a:rPr lang="en-GB" dirty="0"/>
              <a:t>@OneToMany, not necessary but implemented for simplicity (owner is entity Service Activation Schedule)</a:t>
            </a:r>
          </a:p>
          <a:p>
            <a:r>
              <a:rPr lang="en-GB" sz="1900" dirty="0"/>
              <a:t>Service Activation Schedule </a:t>
            </a:r>
            <a:r>
              <a:rPr lang="en-GB" sz="1900" dirty="0">
                <a:sym typeface="Wingdings" panose="05000000000000000000" pitchFamily="2" charset="2"/>
              </a:rPr>
              <a:t> Customer</a:t>
            </a:r>
          </a:p>
          <a:p>
            <a:pPr lvl="1"/>
            <a:r>
              <a:rPr lang="en-GB" dirty="0"/>
              <a:t>@ManyToOne, schedule not used in the application client</a:t>
            </a:r>
          </a:p>
          <a:p>
            <a:pPr lvl="1"/>
            <a:r>
              <a:rPr lang="en-GB" dirty="0" err="1"/>
              <a:t>FetchType</a:t>
            </a:r>
            <a:r>
              <a:rPr lang="en-GB" dirty="0"/>
              <a:t> can be LAZY</a:t>
            </a:r>
            <a:endParaRPr lang="en-GB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31192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“contains” 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Service Activation Schedule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9446" y="1355558"/>
            <a:ext cx="97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contains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Service Activation Schedule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Service Activation Schedule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3BED6CFD-9C82-8379-138E-B75E869E0609}"/>
              </a:ext>
            </a:extLst>
          </p:cNvPr>
          <p:cNvSpPr txBox="1">
            <a:spLocks/>
          </p:cNvSpPr>
          <p:nvPr/>
        </p:nvSpPr>
        <p:spPr>
          <a:xfrm>
            <a:off x="4680479" y="1540224"/>
            <a:ext cx="43651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Service Activation Schedule </a:t>
            </a:r>
            <a:r>
              <a:rPr lang="en-GB" sz="1800" dirty="0">
                <a:sym typeface="Wingdings" panose="05000000000000000000" pitchFamily="2" charset="2"/>
              </a:rPr>
              <a:t></a:t>
            </a:r>
            <a:r>
              <a:rPr lang="en-GB" sz="1800" dirty="0"/>
              <a:t> Product </a:t>
            </a:r>
          </a:p>
          <a:p>
            <a:pPr lvl="1"/>
            <a:r>
              <a:rPr lang="en-GB" dirty="0"/>
              <a:t>@ManyToMany, schedule not used in the application client </a:t>
            </a:r>
          </a:p>
          <a:p>
            <a:pPr lvl="1"/>
            <a:r>
              <a:rPr lang="en-GB" dirty="0" err="1"/>
              <a:t>FetchType</a:t>
            </a:r>
            <a:r>
              <a:rPr lang="en-GB" dirty="0"/>
              <a:t> can be lazy</a:t>
            </a:r>
          </a:p>
          <a:p>
            <a:pPr algn="ctr"/>
            <a:r>
              <a:rPr lang="en-GB" sz="1800" dirty="0"/>
              <a:t>Product </a:t>
            </a:r>
            <a:r>
              <a:rPr lang="en-GB" sz="1800" dirty="0">
                <a:sym typeface="Wingdings" panose="05000000000000000000" pitchFamily="2" charset="2"/>
              </a:rPr>
              <a:t> </a:t>
            </a:r>
            <a:r>
              <a:rPr lang="en-GB" sz="1800" dirty="0"/>
              <a:t>Service Activation Schedule</a:t>
            </a:r>
          </a:p>
          <a:p>
            <a:pPr lvl="1"/>
            <a:r>
              <a:rPr lang="en-GB" dirty="0"/>
              <a:t>@ManyToMany, not necessary but implemented for simplicity (owner can be both entities)</a:t>
            </a:r>
          </a:p>
          <a:p>
            <a:pPr lvl="1"/>
            <a:r>
              <a:rPr lang="en-GB" dirty="0" err="1"/>
              <a:t>FetchType</a:t>
            </a:r>
            <a:r>
              <a:rPr lang="en-GB" dirty="0"/>
              <a:t> can be lazy</a:t>
            </a:r>
          </a:p>
        </p:txBody>
      </p:sp>
    </p:spTree>
    <p:extLst>
      <p:ext uri="{BB962C8B-B14F-4D97-AF65-F5344CB8AC3E}">
        <p14:creationId xmlns:p14="http://schemas.microsoft.com/office/powerpoint/2010/main" val="133481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191" y="315965"/>
            <a:ext cx="7886700" cy="1325563"/>
          </a:xfrm>
        </p:spPr>
        <p:txBody>
          <a:bodyPr/>
          <a:lstStyle/>
          <a:p>
            <a:pPr lvl="0"/>
            <a:r>
              <a:rPr lang="en-GB" dirty="0"/>
              <a:t>Entity Relationship</a:t>
            </a:r>
          </a:p>
        </p:txBody>
      </p:sp>
      <p:pic>
        <p:nvPicPr>
          <p:cNvPr id="97" name="Immagine 96">
            <a:extLst>
              <a:ext uri="{FF2B5EF4-FFF2-40B4-BE49-F238E27FC236}">
                <a16:creationId xmlns:a16="http://schemas.microsoft.com/office/drawing/2014/main" id="{E127CDB8-4639-5853-1872-0A2914B8E7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2" y="1273874"/>
            <a:ext cx="9047138" cy="549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087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“contains” 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Service Activation Schedule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9446" y="1355558"/>
            <a:ext cx="97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contains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Service Activation Schedule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Service Activation Schedule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3BED6CFD-9C82-8379-138E-B75E869E0609}"/>
              </a:ext>
            </a:extLst>
          </p:cNvPr>
          <p:cNvSpPr txBox="1">
            <a:spLocks/>
          </p:cNvSpPr>
          <p:nvPr/>
        </p:nvSpPr>
        <p:spPr>
          <a:xfrm>
            <a:off x="4680479" y="1540224"/>
            <a:ext cx="43651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Service Activation Schedule </a:t>
            </a:r>
            <a:r>
              <a:rPr lang="en-GB" sz="1800" dirty="0">
                <a:sym typeface="Wingdings" panose="05000000000000000000" pitchFamily="2" charset="2"/>
              </a:rPr>
              <a:t> </a:t>
            </a:r>
            <a:r>
              <a:rPr lang="en-GB" sz="1800" dirty="0"/>
              <a:t>Service</a:t>
            </a:r>
            <a:endParaRPr lang="en-GB" dirty="0"/>
          </a:p>
          <a:p>
            <a:pPr lvl="1"/>
            <a:r>
              <a:rPr lang="en-GB" dirty="0"/>
              <a:t>@ManyToMany, schedule not used in the application client </a:t>
            </a:r>
          </a:p>
          <a:p>
            <a:pPr lvl="1"/>
            <a:r>
              <a:rPr lang="en-GB" dirty="0" err="1"/>
              <a:t>FetchType</a:t>
            </a:r>
            <a:r>
              <a:rPr lang="en-GB" dirty="0"/>
              <a:t> can be lazy</a:t>
            </a:r>
          </a:p>
          <a:p>
            <a:pPr algn="ctr"/>
            <a:r>
              <a:rPr lang="en-GB" sz="1800" dirty="0"/>
              <a:t>Service </a:t>
            </a:r>
            <a:r>
              <a:rPr lang="en-GB" sz="1800" dirty="0">
                <a:sym typeface="Wingdings" panose="05000000000000000000" pitchFamily="2" charset="2"/>
              </a:rPr>
              <a:t> </a:t>
            </a:r>
            <a:r>
              <a:rPr lang="en-GB" sz="1800" dirty="0"/>
              <a:t>Service Activation Schedule</a:t>
            </a:r>
          </a:p>
          <a:p>
            <a:pPr lvl="1"/>
            <a:r>
              <a:rPr lang="en-GB" dirty="0"/>
              <a:t>@ManyToMany, not necessary but implemented for simplicity (owner can be both entities)</a:t>
            </a:r>
          </a:p>
          <a:p>
            <a:pPr lvl="1"/>
            <a:r>
              <a:rPr lang="en-GB" dirty="0" err="1"/>
              <a:t>FetchType</a:t>
            </a:r>
            <a:r>
              <a:rPr lang="en-GB" dirty="0"/>
              <a:t> can be lazy</a:t>
            </a:r>
          </a:p>
        </p:txBody>
      </p:sp>
    </p:spTree>
    <p:extLst>
      <p:ext uri="{BB962C8B-B14F-4D97-AF65-F5344CB8AC3E}">
        <p14:creationId xmlns:p14="http://schemas.microsoft.com/office/powerpoint/2010/main" val="17418263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695" y="-96990"/>
            <a:ext cx="7886700" cy="1325563"/>
          </a:xfrm>
        </p:spPr>
        <p:txBody>
          <a:bodyPr/>
          <a:lstStyle/>
          <a:p>
            <a:r>
              <a:rPr lang="en-GB" dirty="0"/>
              <a:t>Entity Customer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111950"/>
            <a:ext cx="9144000" cy="53420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@NamedQueries({ </a:t>
            </a:r>
            <a:b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@NamedQuery(name="Customer.checkCredentials", query="SELECT c FROM Customer 		c  WHERE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c.username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?1 and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c.password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?2"),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@NamedQuery(name="Customer.findInsolventUsers", query="SELECT c FROM Customer c 		WHERE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c.isInsolvent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 0")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})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Customer implements Serializable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attributes &amp; their annotations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username;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@Column(unique = true, nullable = false)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email;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@Column(nullable = false)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isInsolvent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@Column(nullable = false)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password;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relationships &amp; their annotations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@OneToMany(mappedBy="customer", cascade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CascadeType.ALL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orphanRemoval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List&lt;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CustomOrder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customOrders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@OneToMany(mappedBy="customer", cascade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CascadeType.ALL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orphanRemoval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List&lt;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ServiceActivationSchedule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serviceActivationSchedules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4184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7326"/>
            <a:ext cx="7886700" cy="1325563"/>
          </a:xfrm>
        </p:spPr>
        <p:txBody>
          <a:bodyPr/>
          <a:lstStyle/>
          <a:p>
            <a:r>
              <a:rPr lang="en-GB" dirty="0"/>
              <a:t>Entity </a:t>
            </a:r>
            <a:r>
              <a:rPr lang="en-GB" dirty="0" err="1"/>
              <a:t>ServicePackage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8324" y="757989"/>
            <a:ext cx="9144000" cy="53420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@NamedQueries({ 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@NamedQuery(name="ServicePackage.findAll", query="SELECT s FROM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ServicePackage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@NamedQuery(name="ServicePackage.findAllPackageNames", query="SELECT s.name FROM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ServicePackage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@NamedQuery(name="ServicePackage.findFormPackage", query="SELECT s FROM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ServicePackage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 WHERE s.name = ?1")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ServicePackage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Serializable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attributes &amp; their annotations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@GeneratedValue(strategy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GenerationType.IDENTITY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@Column(unique = true, nullable = false)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name;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relationships &amp; their annotations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@OneToMany(mappedBy="servicePackageBean", cascade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CascadeType.ALL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orphanRemoval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List&lt;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CustomOrder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customOrders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@ManyToMany(fetch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FetchType.EAGER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@JoinTable( name="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optProductsForPackage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joinColumns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={@JoinColumn(name="servicepackage")}, 	      			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inverseJoinColumns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={@JoinColumn(name="product")})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List&lt;Product&gt; products;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@OneToMany(mappedBy="servicePackage", fetch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FetchType.EAGER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cascade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CascadeType.ALL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orphanRemoval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List&lt;Service&gt; services;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@OneToMany(mappedBy="servicePackageBean", fetch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FetchType.EAGER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cascade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CascadeType.ALL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orphanRemoval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List&lt;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ValidityPeriod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validityPeriods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7699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</a:t>
            </a:r>
            <a:r>
              <a:rPr lang="en-GB" dirty="0" err="1"/>
              <a:t>ValidityPeriod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424331"/>
            <a:ext cx="9144000" cy="5342021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@NamedQueries({ 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@NamedQuery(name="ValidityPeriod.findAll", query="SELECT v FROM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ValidityPeriod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ValidityPeriod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Serializable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attributes &amp; their annotations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@GeneratedValue(strategy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GenerationType.IDENTITY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int id;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@Column(nullable = false)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int duration;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@Column(nullable = false)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int fee;</a:t>
            </a: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relationships &amp; their annotations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@OneToMany(mappedBy="validityPeriod")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List&lt;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CustomOrder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customOrders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@ManyToOne(fetch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FetchType.LAZY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@JoinColumn(name="servicePackage")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ServicePackage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servicePackageBean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6152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Service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@Inheritance(strategy =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InheritanceType.SINGLE_TABLE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@DiscriminatorColumn(name="service_type",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discriminatorType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DiscriminatorType.STRING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NamedQueries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(name = “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A.query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", query = 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“ . . . 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. . .})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Service implements Serializable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attributes &amp; their annotations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@GeneratedValue(strategy =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GenerationType.IDENTITY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int id;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@Column(nullable = false)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String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service_type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relationships &amp; their annotations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@ManyToOne(fetch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FetchType.LAZY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@JoinColumn(name="serPackage")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ServicePackage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servicePackage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@ManyToMany(mappedBy="services")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List&lt;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ServiceActivationSchedule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serviceActivationSchedules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288449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en-GB" dirty="0"/>
              <a:t>Entity </a:t>
            </a:r>
            <a:r>
              <a:rPr lang="en-GB" dirty="0" err="1"/>
              <a:t>Mobilephoneservice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72049"/>
            <a:ext cx="9144000" cy="324599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@DiscriminatorValue("Mobilephoneservice")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@NamedQuery(name="Mobilephoneservice.findAll", query="SELECT m FROM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Mobilephoneservice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m")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Mobilephoneservice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Service implements Serializable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attributes &amp; their annotations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@Column(name="fee_extra_min")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feeExtraMin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fee_extra_SMS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@Column(name="num_minutes")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numMinutes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num_SMS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05EF716-E692-55FC-5C23-2F8AC6203967}"/>
              </a:ext>
            </a:extLst>
          </p:cNvPr>
          <p:cNvSpPr txBox="1"/>
          <p:nvPr/>
        </p:nvSpPr>
        <p:spPr>
          <a:xfrm>
            <a:off x="39329" y="4830526"/>
            <a:ext cx="906534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spcBef>
                <a:spcPts val="0"/>
              </a:spcBef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@DiscriminatorValue("Fixedphoneservice")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@NamedQuery(name="Fixedphoneservice.findAll", query="SELECT f FROM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Fixedphoneservice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f")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Fixedphoneservice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Service implements Serializable {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AFB08E7-C14A-8F3E-004C-E7512AB9D96C}"/>
              </a:ext>
            </a:extLst>
          </p:cNvPr>
          <p:cNvSpPr txBox="1">
            <a:spLocks/>
          </p:cNvSpPr>
          <p:nvPr/>
        </p:nvSpPr>
        <p:spPr>
          <a:xfrm>
            <a:off x="0" y="397714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Entity </a:t>
            </a:r>
            <a:r>
              <a:rPr lang="en-GB" dirty="0" err="1"/>
              <a:t>Fixedphoneservice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79362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en-GB" dirty="0"/>
              <a:t>Entity </a:t>
            </a:r>
            <a:r>
              <a:rPr lang="en-GB" dirty="0" err="1"/>
              <a:t>Mobileinternetservice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62217"/>
            <a:ext cx="9144000" cy="2597062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@DiscriminatorValue("Mobileinternetservice")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@NamedQuery(name="Mobileinternetservice.findAll", query="SELECT m FROM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Mobileinternetservice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m")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Mobileinternetservice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Service implements Serializable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attributes &amp; their annotations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fee_extra_GB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num_GB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92512CBB-54F4-A935-76E5-97590490FE95}"/>
              </a:ext>
            </a:extLst>
          </p:cNvPr>
          <p:cNvSpPr txBox="1">
            <a:spLocks/>
          </p:cNvSpPr>
          <p:nvPr/>
        </p:nvSpPr>
        <p:spPr>
          <a:xfrm>
            <a:off x="0" y="4457584"/>
            <a:ext cx="9144000" cy="24004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 marL="457200" lvl="1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@DiscriminatorValue(“Fixedinternetservice")</a:t>
            </a:r>
          </a:p>
          <a:p>
            <a:pPr marL="457200" lvl="1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@NamedQuery(name=“Fixedinternetservice.findAll", query="SELECT f FROM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Fixedinternetservice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f")</a:t>
            </a:r>
          </a:p>
          <a:p>
            <a:pPr marL="457200" lvl="1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Fixedinternetservice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Service implements Serializable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attributes &amp; their annotations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fee_extra_GB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num_GB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E7AD85D-948E-94D4-9DD7-EAE68AA77A70}"/>
              </a:ext>
            </a:extLst>
          </p:cNvPr>
          <p:cNvSpPr txBox="1">
            <a:spLocks/>
          </p:cNvSpPr>
          <p:nvPr/>
        </p:nvSpPr>
        <p:spPr>
          <a:xfrm>
            <a:off x="-83574" y="313202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Entity </a:t>
            </a:r>
            <a:r>
              <a:rPr lang="en-GB" dirty="0" err="1"/>
              <a:t>Fixedinternetservice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79027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Product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@NamedQueries({ 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@NamedQuery(name="Product.findAll", query="SELECT p FROM Product p")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Product implements Serializable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attributes &amp; their annotations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String name;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@Column(nullable = false)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int fee;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relationships &amp; their annotations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@ManyToMany(mappedBy="products")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List&lt;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ServicePackage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servicePackages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@ManyToMany(mappedBy="products")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List&lt;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ServiceActivationSchedule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serviceActivationSchedules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@ManyToMany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@JoinTable(name="selectedProductsForOrder“,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joinColumns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={ @JoinColumn(name="product")}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inverseJoinColumns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={@JoinColumn(name="customOrder")})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List&lt;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CustomOrder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customOrders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0051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5481"/>
            <a:ext cx="7886700" cy="1325563"/>
          </a:xfrm>
        </p:spPr>
        <p:txBody>
          <a:bodyPr/>
          <a:lstStyle/>
          <a:p>
            <a:r>
              <a:rPr lang="en-GB" dirty="0"/>
              <a:t>Entity </a:t>
            </a:r>
            <a:r>
              <a:rPr lang="en-GB" dirty="0" err="1"/>
              <a:t>CustomOrder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57989"/>
            <a:ext cx="9144000" cy="610001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@NamedQueries({ </a:t>
            </a:r>
            <a:b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@NamedQuery(name="CustomOrder.findRejectedOrders", query="SELECT o FROM 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CustomOrder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o WHERE 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o.customer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?1 AND 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o.isValid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&lt;&gt; 0"),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@NamedQuery(name="CustomOrder.findAllRejectedOrders", query="SELECT o FROM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CustomOrder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o 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o.isValid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&lt;&gt; 0"),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@NamedQuery(name="CustomOrder.getAmount", query="SELECT sum(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o.totalValue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o.isValid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FROM 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CustomOrder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o WHERE 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o.isValid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&lt;&gt; 0 and 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o.customer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?1 GROUP BY 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o.customer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indent="0">
              <a:spcBef>
                <a:spcPts val="0"/>
              </a:spcBef>
              <a:buNone/>
            </a:pPr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CustomOrder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Serializable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// attributes &amp; their annotations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@GeneratedValue(strategy = 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GenerationType.IDENTITY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private int id;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@Temporal(TemporalType.TIMESTAMP)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@Column(nullable = false)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private Date 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creationDate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@Column(nullable = false)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isValid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@Temporal(TemporalType.DATE)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@Column(nullable = false)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private Date 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startDate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@Column(nullable = false)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totalValue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// relationships &amp; their annotations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@ManyToOne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@JoinColumn(name="username", nullable = false)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Customer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@ManyToOne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@JoinColumn(name="servicePackage", nullable = false)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ServicePackage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servicePackageBean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@ManyToOne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@JoinColumn(name="validity", nullable = false)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ValidityPeriod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validityPeriod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@ManyToMany(mappedBy="customOrders", fetch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FetchType.EAGER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List&lt;Product&gt; products;</a:t>
            </a:r>
          </a:p>
        </p:txBody>
      </p:sp>
    </p:spTree>
    <p:extLst>
      <p:ext uri="{BB962C8B-B14F-4D97-AF65-F5344CB8AC3E}">
        <p14:creationId xmlns:p14="http://schemas.microsoft.com/office/powerpoint/2010/main" val="9911303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</a:t>
            </a:r>
            <a:r>
              <a:rPr lang="en-GB" dirty="0" err="1"/>
              <a:t>ServiceActivationSchedule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@NamedQueries({ 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@NamedQuery(name="ServiceActivationSchedule.findAll", query="SELECT s FROM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ServiceActivationSchedule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s")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ServiceActivationSchedule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Serializable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attributes &amp; their annotations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@GeneratedValue(strategy =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GenerationType.IDENTITY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int id;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@Temporal(TemporalType.DATE)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@Column(nullable = false)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Date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activationDate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@Temporal(TemporalType.DATE)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@Column(nullable = false)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Date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deactivationDate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relationships &amp; their annotations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@ManyToMany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@JoinTable(name="productsForActivationSchedule",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joinColumns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={@JoinColumn(name="activationSchedule")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			         ,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inverseJoinColumns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={@JoinColumn(name="product")})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List&lt;Product&gt; products;</a:t>
            </a:r>
          </a:p>
          <a:p>
            <a:pPr marL="0" indent="0">
              <a:spcBef>
                <a:spcPts val="0"/>
              </a:spcBef>
              <a:buNone/>
            </a:pPr>
            <a:endParaRPr lang="en-GB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@ManyToOne(fetch =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FetchType.LAZY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@JoinColumn(name="username")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Customer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GB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@ManyToMany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@JoinTable(name="servicesForActivationSchedule",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joinColumns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={@JoinColumn(name="activationSchedule")}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       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inverseJoinColumns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={@JoinColumn(name="service")})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List&lt;Service&gt; services;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41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Motivations of the ER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Validity</a:t>
            </a:r>
            <a:r>
              <a:rPr lang="it-IT" dirty="0"/>
              <a:t> </a:t>
            </a:r>
            <a:r>
              <a:rPr lang="it-IT" dirty="0" err="1"/>
              <a:t>Period</a:t>
            </a:r>
            <a:r>
              <a:rPr lang="it-IT" dirty="0"/>
              <a:t> and Service </a:t>
            </a:r>
            <a:r>
              <a:rPr lang="it-IT" dirty="0" err="1"/>
              <a:t>have</a:t>
            </a:r>
            <a:r>
              <a:rPr lang="it-IT" dirty="0"/>
              <a:t> a 1:1 </a:t>
            </a:r>
            <a:r>
              <a:rPr lang="it-IT" dirty="0" err="1"/>
              <a:t>relationship</a:t>
            </a:r>
            <a:r>
              <a:rPr lang="it-IT" dirty="0"/>
              <a:t> with Service Package </a:t>
            </a:r>
            <a:r>
              <a:rPr lang="it-IT" dirty="0" err="1"/>
              <a:t>because</a:t>
            </a:r>
            <a:r>
              <a:rPr lang="it-IT" dirty="0"/>
              <a:t> of the </a:t>
            </a:r>
            <a:r>
              <a:rPr lang="it-IT" dirty="0" err="1"/>
              <a:t>interpretation</a:t>
            </a:r>
            <a:r>
              <a:rPr lang="it-IT" dirty="0"/>
              <a:t> made </a:t>
            </a:r>
            <a:r>
              <a:rPr lang="it-IT" dirty="0" err="1"/>
              <a:t>before</a:t>
            </a:r>
            <a:endParaRPr lang="it-IT" dirty="0"/>
          </a:p>
          <a:p>
            <a:r>
              <a:rPr lang="it-IT" dirty="0" err="1"/>
              <a:t>As</a:t>
            </a:r>
            <a:r>
              <a:rPr lang="it-IT" dirty="0"/>
              <a:t> long </a:t>
            </a:r>
            <a:r>
              <a:rPr lang="it-IT" dirty="0" err="1"/>
              <a:t>as</a:t>
            </a:r>
            <a:r>
              <a:rPr lang="it-IT" dirty="0"/>
              <a:t> the Service Activation Schedule </a:t>
            </a:r>
            <a:r>
              <a:rPr lang="it-IT" dirty="0" err="1"/>
              <a:t>has</a:t>
            </a:r>
            <a:r>
              <a:rPr lang="it-IT" dirty="0"/>
              <a:t> to record products and services, I </a:t>
            </a:r>
            <a:r>
              <a:rPr lang="it-IT" dirty="0" err="1"/>
              <a:t>decided</a:t>
            </a:r>
            <a:r>
              <a:rPr lang="it-IT" dirty="0"/>
              <a:t> to </a:t>
            </a:r>
            <a:r>
              <a:rPr lang="it-IT" dirty="0" err="1"/>
              <a:t>directly</a:t>
            </a:r>
            <a:r>
              <a:rPr lang="it-IT" dirty="0"/>
              <a:t> </a:t>
            </a:r>
            <a:r>
              <a:rPr lang="it-IT" dirty="0" err="1"/>
              <a:t>associating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intermediating</a:t>
            </a:r>
            <a:r>
              <a:rPr lang="it-IT" dirty="0"/>
              <a:t> with the order, just to </a:t>
            </a:r>
            <a:r>
              <a:rPr lang="it-IT" dirty="0" err="1"/>
              <a:t>interpret</a:t>
            </a:r>
            <a:r>
              <a:rPr lang="it-IT" dirty="0"/>
              <a:t> </a:t>
            </a:r>
            <a:r>
              <a:rPr lang="it-IT" dirty="0" err="1"/>
              <a:t>literally</a:t>
            </a:r>
            <a:r>
              <a:rPr lang="it-IT" dirty="0"/>
              <a:t> the </a:t>
            </a:r>
            <a:r>
              <a:rPr lang="it-IT" dirty="0" err="1"/>
              <a:t>specification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49253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</a:t>
            </a:r>
            <a:r>
              <a:rPr lang="en-GB" dirty="0" err="1"/>
              <a:t>AuditingTable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@NamedQueries({ 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@NamedQuery(name="AuditingTable.findAll", query="SELECT a FROM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AuditingTable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a")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 implements Serializable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attributes &amp; their annotations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@GeneratedValue(strategy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GenerationType.IDENTITY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int id;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@Column(nullable = false)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int amount;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@Column(nullable = false)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String email;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@Temporal(TemporalType.TIMESTAMP)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Date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rejectionDateTime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@Column(nullable = false)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String username;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8762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Employee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@NamedQueries({ 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@NamedQuery(name="Employee.checkCredentials", query="SELECT e FROM Employee e  WHERE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e.username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?1 and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e.password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?2")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Employee implements Serializable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attributes &amp; their annotations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long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1L;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String username;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@Column(nullable = false)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String password;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153899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0"/>
            <a:ext cx="8515350" cy="1325563"/>
          </a:xfrm>
        </p:spPr>
        <p:txBody>
          <a:bodyPr/>
          <a:lstStyle/>
          <a:p>
            <a:r>
              <a:rPr lang="it-IT" dirty="0"/>
              <a:t>Functional analysis of the interaction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32112E1-0D2E-917C-E980-BB16301B29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0039"/>
            <a:ext cx="9591606" cy="605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76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690689"/>
            <a:ext cx="4516854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Views</a:t>
            </a:r>
          </a:p>
          <a:p>
            <a:pPr lvl="1"/>
            <a:r>
              <a:rPr lang="en-GB" dirty="0"/>
              <a:t>index.html</a:t>
            </a:r>
          </a:p>
          <a:p>
            <a:pPr lvl="1"/>
            <a:r>
              <a:rPr lang="en-GB" dirty="0"/>
              <a:t>home.html</a:t>
            </a:r>
          </a:p>
          <a:p>
            <a:pPr lvl="1"/>
            <a:r>
              <a:rPr lang="en-GB" dirty="0"/>
              <a:t>buy_service.html</a:t>
            </a:r>
          </a:p>
          <a:p>
            <a:pPr lvl="1"/>
            <a:r>
              <a:rPr lang="en-GB" dirty="0"/>
              <a:t>confirmation_page.html</a:t>
            </a:r>
          </a:p>
          <a:p>
            <a:pPr lvl="1"/>
            <a:r>
              <a:rPr lang="en-GB" dirty="0"/>
              <a:t>employeeIndex.html</a:t>
            </a:r>
          </a:p>
          <a:p>
            <a:pPr lvl="1"/>
            <a:r>
              <a:rPr lang="en-GB" dirty="0"/>
              <a:t>employeeHome.html</a:t>
            </a:r>
          </a:p>
          <a:p>
            <a:pPr lvl="1"/>
            <a:r>
              <a:rPr lang="en-GB" dirty="0"/>
              <a:t>employeeSalesReport.html</a:t>
            </a:r>
          </a:p>
          <a:p>
            <a:pPr marL="457200" lvl="1" indent="0">
              <a:buNone/>
            </a:pPr>
            <a:endParaRPr lang="en-GB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8651" y="1690688"/>
            <a:ext cx="4000500" cy="5167311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Servlets</a:t>
            </a:r>
          </a:p>
          <a:p>
            <a:pPr lvl="1"/>
            <a:r>
              <a:rPr lang="en-GB" dirty="0" err="1"/>
              <a:t>EntryPage</a:t>
            </a:r>
            <a:endParaRPr lang="en-GB" dirty="0"/>
          </a:p>
          <a:p>
            <a:pPr lvl="1"/>
            <a:r>
              <a:rPr lang="en-GB" dirty="0"/>
              <a:t>Login</a:t>
            </a:r>
          </a:p>
          <a:p>
            <a:pPr lvl="1"/>
            <a:r>
              <a:rPr lang="en-GB" dirty="0"/>
              <a:t>Logout</a:t>
            </a:r>
          </a:p>
          <a:p>
            <a:pPr lvl="1"/>
            <a:r>
              <a:rPr lang="en-GB" dirty="0"/>
              <a:t>Register</a:t>
            </a:r>
          </a:p>
          <a:p>
            <a:pPr lvl="1"/>
            <a:r>
              <a:rPr lang="en-GB" dirty="0"/>
              <a:t>Homepage</a:t>
            </a:r>
          </a:p>
          <a:p>
            <a:pPr lvl="1"/>
            <a:r>
              <a:rPr lang="en-GB" dirty="0" err="1"/>
              <a:t>BuyServices</a:t>
            </a:r>
            <a:endParaRPr lang="en-GB" dirty="0"/>
          </a:p>
          <a:p>
            <a:pPr lvl="1"/>
            <a:r>
              <a:rPr lang="en-GB" dirty="0"/>
              <a:t>Confirm</a:t>
            </a:r>
          </a:p>
          <a:p>
            <a:pPr lvl="1"/>
            <a:r>
              <a:rPr lang="en-GB" dirty="0" err="1"/>
              <a:t>CreateOrder</a:t>
            </a:r>
            <a:endParaRPr lang="en-GB" dirty="0"/>
          </a:p>
          <a:p>
            <a:pPr lvl="1"/>
            <a:r>
              <a:rPr lang="en-GB" dirty="0" err="1"/>
              <a:t>EmployeeEntryPage</a:t>
            </a:r>
            <a:endParaRPr lang="en-GB" dirty="0"/>
          </a:p>
          <a:p>
            <a:pPr lvl="1"/>
            <a:r>
              <a:rPr lang="en-GB" dirty="0" err="1"/>
              <a:t>EmployeeLogin</a:t>
            </a:r>
            <a:endParaRPr lang="en-GB" dirty="0"/>
          </a:p>
          <a:p>
            <a:pPr lvl="1"/>
            <a:r>
              <a:rPr lang="en-GB" dirty="0" err="1"/>
              <a:t>EmployeeHome</a:t>
            </a:r>
            <a:endParaRPr lang="en-GB" dirty="0"/>
          </a:p>
          <a:p>
            <a:pPr lvl="1"/>
            <a:r>
              <a:rPr lang="en-GB" dirty="0" err="1"/>
              <a:t>EmployeeSalesReport</a:t>
            </a:r>
            <a:endParaRPr lang="en-GB" dirty="0"/>
          </a:p>
          <a:p>
            <a:pPr lvl="1"/>
            <a:r>
              <a:rPr lang="en-GB" dirty="0" err="1"/>
              <a:t>CreateProduct</a:t>
            </a:r>
            <a:endParaRPr lang="en-GB" dirty="0"/>
          </a:p>
          <a:p>
            <a:pPr lvl="1"/>
            <a:r>
              <a:rPr lang="en-GB" dirty="0" err="1"/>
              <a:t>CreateService</a:t>
            </a:r>
            <a:endParaRPr lang="en-GB" dirty="0"/>
          </a:p>
          <a:p>
            <a:pPr lvl="1"/>
            <a:r>
              <a:rPr lang="en-GB" dirty="0" err="1"/>
              <a:t>CreateServicePackage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19815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0" y="1858604"/>
            <a:ext cx="4994787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Business Components (EJBs)</a:t>
            </a:r>
          </a:p>
          <a:p>
            <a:pPr lvl="1"/>
            <a:r>
              <a:rPr lang="en-GB" sz="1700" dirty="0" err="1"/>
              <a:t>CustomerService</a:t>
            </a:r>
            <a:endParaRPr lang="en-GB" sz="1700" dirty="0"/>
          </a:p>
          <a:p>
            <a:pPr lvl="2"/>
            <a:r>
              <a:rPr lang="en-GB" sz="1300" dirty="0">
                <a:solidFill>
                  <a:srgbClr val="FF0000"/>
                </a:solidFill>
              </a:rPr>
              <a:t>stateless</a:t>
            </a:r>
          </a:p>
          <a:p>
            <a:pPr lvl="2"/>
            <a:r>
              <a:rPr lang="en-GB" sz="1500" dirty="0" err="1"/>
              <a:t>checkCredentials</a:t>
            </a:r>
            <a:r>
              <a:rPr lang="en-GB" sz="1500" dirty="0"/>
              <a:t>(</a:t>
            </a:r>
            <a:r>
              <a:rPr lang="en-GB" sz="1500" dirty="0" err="1"/>
              <a:t>username,password</a:t>
            </a:r>
            <a:r>
              <a:rPr lang="en-GB" sz="1500" dirty="0"/>
              <a:t>)</a:t>
            </a:r>
          </a:p>
          <a:p>
            <a:pPr lvl="2"/>
            <a:r>
              <a:rPr lang="en-GB" sz="1500" dirty="0" err="1"/>
              <a:t>createCustomer</a:t>
            </a:r>
            <a:r>
              <a:rPr lang="en-GB" sz="1500" dirty="0"/>
              <a:t>(</a:t>
            </a:r>
            <a:r>
              <a:rPr lang="en-GB" sz="1500" dirty="0" err="1"/>
              <a:t>username,password,email</a:t>
            </a:r>
            <a:r>
              <a:rPr lang="en-GB" sz="1500" dirty="0"/>
              <a:t>)</a:t>
            </a:r>
          </a:p>
          <a:p>
            <a:pPr lvl="2"/>
            <a:r>
              <a:rPr lang="en-GB" sz="1500" dirty="0" err="1"/>
              <a:t>addInsolvence</a:t>
            </a:r>
            <a:r>
              <a:rPr lang="en-GB" sz="1500" dirty="0"/>
              <a:t>(</a:t>
            </a:r>
            <a:r>
              <a:rPr lang="en-GB" sz="1500" dirty="0" err="1"/>
              <a:t>username,i</a:t>
            </a:r>
            <a:r>
              <a:rPr lang="en-GB" sz="1500" dirty="0"/>
              <a:t>)</a:t>
            </a:r>
          </a:p>
          <a:p>
            <a:pPr lvl="1"/>
            <a:r>
              <a:rPr lang="en-GB" sz="1700" dirty="0" err="1"/>
              <a:t>CustomOrderService</a:t>
            </a:r>
            <a:endParaRPr lang="en-GB" sz="1700" dirty="0"/>
          </a:p>
          <a:p>
            <a:pPr lvl="2"/>
            <a:r>
              <a:rPr lang="en-GB" sz="1300" dirty="0">
                <a:solidFill>
                  <a:srgbClr val="FF0000"/>
                </a:solidFill>
              </a:rPr>
              <a:t>stateless</a:t>
            </a:r>
          </a:p>
          <a:p>
            <a:pPr lvl="2"/>
            <a:r>
              <a:rPr lang="en-GB" sz="1500" dirty="0" err="1"/>
              <a:t>createAbstractOrder</a:t>
            </a:r>
            <a:r>
              <a:rPr lang="en-GB" sz="1500" dirty="0"/>
              <a:t>(…)</a:t>
            </a:r>
          </a:p>
          <a:p>
            <a:pPr lvl="2"/>
            <a:r>
              <a:rPr lang="en-GB" sz="1500" dirty="0" err="1"/>
              <a:t>persistOrder</a:t>
            </a:r>
            <a:r>
              <a:rPr lang="en-GB" sz="1500" dirty="0"/>
              <a:t>(order)</a:t>
            </a:r>
          </a:p>
          <a:p>
            <a:pPr lvl="2"/>
            <a:r>
              <a:rPr lang="en-GB" sz="1500" dirty="0" err="1"/>
              <a:t>addToOrderedProduct</a:t>
            </a:r>
            <a:r>
              <a:rPr lang="en-GB" sz="1500" dirty="0"/>
              <a:t>(</a:t>
            </a:r>
            <a:r>
              <a:rPr lang="en-GB" sz="1500" dirty="0" err="1"/>
              <a:t>product,order</a:t>
            </a:r>
            <a:r>
              <a:rPr lang="en-GB" sz="1500" dirty="0"/>
              <a:t>)</a:t>
            </a:r>
          </a:p>
          <a:p>
            <a:pPr lvl="2"/>
            <a:r>
              <a:rPr lang="en-GB" sz="1500" dirty="0" err="1"/>
              <a:t>findRejectedOrder</a:t>
            </a:r>
            <a:r>
              <a:rPr lang="en-GB" sz="1500" dirty="0"/>
              <a:t>(customer)</a:t>
            </a:r>
          </a:p>
          <a:p>
            <a:pPr lvl="2"/>
            <a:r>
              <a:rPr lang="en-GB" sz="1500" dirty="0" err="1"/>
              <a:t>findAllRejectedOrders</a:t>
            </a:r>
            <a:r>
              <a:rPr lang="en-GB" sz="1500" dirty="0"/>
              <a:t>()</a:t>
            </a:r>
          </a:p>
          <a:p>
            <a:pPr lvl="2"/>
            <a:r>
              <a:rPr lang="en-GB" sz="1500" dirty="0" err="1"/>
              <a:t>findOrder</a:t>
            </a:r>
            <a:r>
              <a:rPr lang="en-GB" sz="1500" dirty="0"/>
              <a:t>(id)</a:t>
            </a:r>
          </a:p>
          <a:p>
            <a:pPr lvl="2"/>
            <a:r>
              <a:rPr lang="en-GB" sz="1500" dirty="0" err="1"/>
              <a:t>validateOrder</a:t>
            </a:r>
            <a:r>
              <a:rPr lang="en-GB" sz="1500" dirty="0"/>
              <a:t>(id)</a:t>
            </a:r>
          </a:p>
          <a:p>
            <a:pPr lvl="2"/>
            <a:r>
              <a:rPr lang="en-GB" sz="1500" dirty="0" err="1"/>
              <a:t>invalidateOrder</a:t>
            </a:r>
            <a:r>
              <a:rPr lang="en-GB" sz="1500" dirty="0"/>
              <a:t>(id)</a:t>
            </a:r>
          </a:p>
          <a:p>
            <a:pPr lvl="2"/>
            <a:r>
              <a:rPr lang="en-GB" sz="1500" dirty="0" err="1"/>
              <a:t>getAmountForAuditingTable</a:t>
            </a:r>
            <a:r>
              <a:rPr lang="en-GB" sz="1500" dirty="0"/>
              <a:t>(customer)</a:t>
            </a:r>
          </a:p>
          <a:p>
            <a:pPr marL="457200" lvl="1" indent="0">
              <a:buNone/>
            </a:pPr>
            <a:endParaRPr lang="en-GB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237704" y="1858604"/>
            <a:ext cx="5968180" cy="435133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GB" sz="2000" dirty="0" err="1"/>
              <a:t>ServicePackageService</a:t>
            </a:r>
            <a:endParaRPr lang="en-GB" sz="2000" dirty="0"/>
          </a:p>
          <a:p>
            <a:pPr lvl="2"/>
            <a:r>
              <a:rPr lang="en-GB" sz="1600" dirty="0">
                <a:solidFill>
                  <a:srgbClr val="FF0000"/>
                </a:solidFill>
              </a:rPr>
              <a:t>stateless</a:t>
            </a:r>
          </a:p>
          <a:p>
            <a:pPr lvl="2"/>
            <a:r>
              <a:rPr lang="en-GB" sz="1600" dirty="0" err="1"/>
              <a:t>findAllPackages</a:t>
            </a:r>
            <a:r>
              <a:rPr lang="en-GB" sz="1600" dirty="0"/>
              <a:t>()</a:t>
            </a:r>
          </a:p>
          <a:p>
            <a:pPr lvl="2"/>
            <a:r>
              <a:rPr lang="en-GB" sz="1600" dirty="0" err="1"/>
              <a:t>findAllPackageNames</a:t>
            </a:r>
            <a:r>
              <a:rPr lang="en-GB" sz="1600" dirty="0"/>
              <a:t>()</a:t>
            </a:r>
          </a:p>
          <a:p>
            <a:pPr lvl="2"/>
            <a:r>
              <a:rPr lang="en-GB" sz="1600" dirty="0" err="1"/>
              <a:t>findFormPackage</a:t>
            </a:r>
            <a:r>
              <a:rPr lang="en-GB" sz="1600" dirty="0"/>
              <a:t>(name)</a:t>
            </a:r>
          </a:p>
          <a:p>
            <a:pPr lvl="2"/>
            <a:r>
              <a:rPr lang="en-GB" sz="1400" dirty="0" err="1"/>
              <a:t>createServicePackage</a:t>
            </a:r>
            <a:r>
              <a:rPr lang="en-GB" sz="1400" dirty="0"/>
              <a:t>(</a:t>
            </a:r>
            <a:r>
              <a:rPr lang="en-GB" sz="1400" dirty="0" err="1"/>
              <a:t>name,vpx,products,services</a:t>
            </a:r>
            <a:r>
              <a:rPr lang="en-GB" sz="1400" dirty="0"/>
              <a:t>)</a:t>
            </a:r>
          </a:p>
          <a:p>
            <a:pPr lvl="1"/>
            <a:r>
              <a:rPr lang="en-GB" sz="2000" dirty="0" err="1"/>
              <a:t>ServiceService</a:t>
            </a:r>
            <a:endParaRPr lang="en-GB" sz="2000" dirty="0"/>
          </a:p>
          <a:p>
            <a:pPr lvl="2"/>
            <a:r>
              <a:rPr lang="en-GB" sz="1600" dirty="0">
                <a:solidFill>
                  <a:srgbClr val="FF0000"/>
                </a:solidFill>
              </a:rPr>
              <a:t>stateless</a:t>
            </a:r>
          </a:p>
          <a:p>
            <a:pPr lvl="2"/>
            <a:r>
              <a:rPr lang="en-GB" sz="1600" dirty="0" err="1"/>
              <a:t>createService</a:t>
            </a:r>
            <a:r>
              <a:rPr lang="en-GB" sz="1600" dirty="0"/>
              <a:t>()</a:t>
            </a:r>
          </a:p>
          <a:p>
            <a:pPr lvl="1"/>
            <a:r>
              <a:rPr lang="en-GB" sz="2000" dirty="0" err="1"/>
              <a:t>ProductService</a:t>
            </a:r>
            <a:endParaRPr lang="en-GB" sz="2000" dirty="0"/>
          </a:p>
          <a:p>
            <a:pPr lvl="2"/>
            <a:r>
              <a:rPr lang="en-GB" sz="1600" dirty="0">
                <a:solidFill>
                  <a:srgbClr val="FF0000"/>
                </a:solidFill>
              </a:rPr>
              <a:t>stateless</a:t>
            </a:r>
          </a:p>
          <a:p>
            <a:pPr lvl="2"/>
            <a:r>
              <a:rPr lang="en-GB" sz="1600" dirty="0" err="1"/>
              <a:t>findAllProducts</a:t>
            </a:r>
            <a:r>
              <a:rPr lang="en-GB" sz="1600" dirty="0"/>
              <a:t>()</a:t>
            </a:r>
          </a:p>
          <a:p>
            <a:pPr lvl="2"/>
            <a:r>
              <a:rPr lang="en-GB" sz="1600" dirty="0" err="1"/>
              <a:t>createProduct</a:t>
            </a:r>
            <a:r>
              <a:rPr lang="en-GB" sz="1600" dirty="0"/>
              <a:t>(</a:t>
            </a:r>
            <a:r>
              <a:rPr lang="en-GB" sz="1600" dirty="0" err="1"/>
              <a:t>name,fee</a:t>
            </a:r>
            <a:r>
              <a:rPr lang="en-GB" sz="1600" dirty="0"/>
              <a:t>)</a:t>
            </a:r>
          </a:p>
          <a:p>
            <a:pPr lvl="1"/>
            <a:r>
              <a:rPr lang="en-GB" sz="2000" dirty="0" err="1"/>
              <a:t>ValidityPeriodService</a:t>
            </a:r>
            <a:endParaRPr lang="en-GB" sz="2000" dirty="0"/>
          </a:p>
          <a:p>
            <a:pPr lvl="2"/>
            <a:r>
              <a:rPr lang="en-GB" sz="1600" dirty="0">
                <a:solidFill>
                  <a:srgbClr val="FF0000"/>
                </a:solidFill>
              </a:rPr>
              <a:t>stateless</a:t>
            </a:r>
          </a:p>
          <a:p>
            <a:pPr lvl="2"/>
            <a:r>
              <a:rPr lang="en-GB" sz="1600" dirty="0" err="1"/>
              <a:t>findValidity</a:t>
            </a:r>
            <a:r>
              <a:rPr lang="en-GB" sz="1600" dirty="0"/>
              <a:t>(id)</a:t>
            </a:r>
          </a:p>
          <a:p>
            <a:pPr lvl="1"/>
            <a:endParaRPr lang="en-GB" sz="2000" dirty="0"/>
          </a:p>
          <a:p>
            <a:pPr lvl="2"/>
            <a:endParaRPr lang="en-GB" sz="1600" dirty="0"/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29443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04800" y="1602197"/>
            <a:ext cx="5919019" cy="5073905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GB" sz="2000" dirty="0" err="1"/>
              <a:t>EmployeeService</a:t>
            </a:r>
            <a:endParaRPr lang="en-GB" sz="2000" dirty="0"/>
          </a:p>
          <a:p>
            <a:pPr lvl="2"/>
            <a:r>
              <a:rPr lang="en-GB" sz="1600" dirty="0">
                <a:solidFill>
                  <a:srgbClr val="FF0000"/>
                </a:solidFill>
              </a:rPr>
              <a:t>stateless</a:t>
            </a:r>
          </a:p>
          <a:p>
            <a:pPr lvl="2"/>
            <a:r>
              <a:rPr lang="en-GB" sz="1600" dirty="0" err="1"/>
              <a:t>checkCredentials</a:t>
            </a:r>
            <a:r>
              <a:rPr lang="en-GB" sz="1600" dirty="0"/>
              <a:t>(</a:t>
            </a:r>
            <a:r>
              <a:rPr lang="en-GB" sz="1600" dirty="0" err="1"/>
              <a:t>username,password</a:t>
            </a:r>
            <a:r>
              <a:rPr lang="en-GB" sz="1600" dirty="0"/>
              <a:t>)</a:t>
            </a:r>
            <a:endParaRPr lang="en-GB" sz="2000" dirty="0"/>
          </a:p>
          <a:p>
            <a:pPr lvl="1"/>
            <a:r>
              <a:rPr lang="en-GB" sz="2000" dirty="0" err="1"/>
              <a:t>TotalPurchasesPerPackageService</a:t>
            </a:r>
            <a:endParaRPr lang="en-GB" sz="2000" dirty="0"/>
          </a:p>
          <a:p>
            <a:pPr lvl="2"/>
            <a:r>
              <a:rPr lang="en-GB" sz="1600" dirty="0">
                <a:solidFill>
                  <a:srgbClr val="FF0000"/>
                </a:solidFill>
              </a:rPr>
              <a:t>stateless</a:t>
            </a:r>
          </a:p>
          <a:p>
            <a:pPr lvl="2"/>
            <a:r>
              <a:rPr lang="en-GB" sz="1600" dirty="0" err="1"/>
              <a:t>findall</a:t>
            </a:r>
            <a:r>
              <a:rPr lang="en-GB" sz="1600" dirty="0"/>
              <a:t>()</a:t>
            </a:r>
          </a:p>
          <a:p>
            <a:pPr lvl="1"/>
            <a:r>
              <a:rPr lang="en-GB" sz="2000" dirty="0" err="1"/>
              <a:t>TotalPurchasesPerPackageAndValidityPeriodService</a:t>
            </a:r>
            <a:endParaRPr lang="en-GB" sz="2000" dirty="0"/>
          </a:p>
          <a:p>
            <a:pPr lvl="2"/>
            <a:r>
              <a:rPr lang="en-GB" sz="1600" dirty="0">
                <a:solidFill>
                  <a:srgbClr val="FF0000"/>
                </a:solidFill>
              </a:rPr>
              <a:t>stateless</a:t>
            </a:r>
          </a:p>
          <a:p>
            <a:pPr lvl="2"/>
            <a:r>
              <a:rPr lang="en-GB" sz="1600" dirty="0" err="1"/>
              <a:t>findall</a:t>
            </a:r>
            <a:r>
              <a:rPr lang="en-GB" sz="1600" dirty="0"/>
              <a:t>()</a:t>
            </a:r>
          </a:p>
          <a:p>
            <a:pPr lvl="1"/>
            <a:r>
              <a:rPr lang="en-GB" sz="2000" dirty="0" err="1"/>
              <a:t>SalesValueService</a:t>
            </a:r>
            <a:endParaRPr lang="en-GB" sz="2000" dirty="0"/>
          </a:p>
          <a:p>
            <a:pPr lvl="2"/>
            <a:r>
              <a:rPr lang="en-GB" sz="1600" dirty="0">
                <a:solidFill>
                  <a:srgbClr val="FF0000"/>
                </a:solidFill>
              </a:rPr>
              <a:t>stateless</a:t>
            </a:r>
          </a:p>
          <a:p>
            <a:pPr lvl="2"/>
            <a:r>
              <a:rPr lang="en-GB" sz="1600" dirty="0" err="1"/>
              <a:t>findall</a:t>
            </a:r>
            <a:r>
              <a:rPr lang="en-GB" sz="1600" dirty="0"/>
              <a:t>()</a:t>
            </a:r>
          </a:p>
          <a:p>
            <a:pPr lvl="1"/>
            <a:r>
              <a:rPr lang="en-GB" sz="2000" dirty="0" err="1"/>
              <a:t>AverageProductsSoldForPackageService</a:t>
            </a:r>
            <a:endParaRPr lang="en-GB" sz="2000" dirty="0"/>
          </a:p>
          <a:p>
            <a:pPr lvl="2"/>
            <a:r>
              <a:rPr lang="en-GB" sz="1600" dirty="0">
                <a:solidFill>
                  <a:srgbClr val="FF0000"/>
                </a:solidFill>
              </a:rPr>
              <a:t>stateless</a:t>
            </a:r>
          </a:p>
          <a:p>
            <a:pPr lvl="2"/>
            <a:r>
              <a:rPr lang="en-GB" sz="1600" dirty="0" err="1"/>
              <a:t>findall</a:t>
            </a:r>
            <a:r>
              <a:rPr lang="en-GB" sz="1600" dirty="0"/>
              <a:t>()</a:t>
            </a:r>
          </a:p>
          <a:p>
            <a:pPr lvl="1"/>
            <a:r>
              <a:rPr lang="en-GB" sz="2000" dirty="0" err="1"/>
              <a:t>BestSellerProductService</a:t>
            </a:r>
            <a:endParaRPr lang="en-GB" sz="2000" dirty="0"/>
          </a:p>
          <a:p>
            <a:pPr lvl="2"/>
            <a:r>
              <a:rPr lang="en-GB" sz="1600" dirty="0">
                <a:solidFill>
                  <a:srgbClr val="FF0000"/>
                </a:solidFill>
              </a:rPr>
              <a:t>stateless</a:t>
            </a:r>
          </a:p>
          <a:p>
            <a:pPr lvl="2"/>
            <a:r>
              <a:rPr lang="en-GB" sz="1600" dirty="0" err="1"/>
              <a:t>findall</a:t>
            </a:r>
            <a:r>
              <a:rPr lang="en-GB" sz="1600" dirty="0"/>
              <a:t>()</a:t>
            </a:r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15492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it-IT" dirty="0"/>
              <a:t>UML sequence diagrams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97F0804-83C9-CC98-5AE1-645D62E9E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9274"/>
            <a:ext cx="9144000" cy="575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584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it-IT" dirty="0"/>
              <a:t>UML sequence diagrams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63F9D7A-7FF7-A663-2830-B57CBE04A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0711"/>
            <a:ext cx="9144000" cy="579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8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8650" y="335629"/>
            <a:ext cx="7886700" cy="1325563"/>
          </a:xfrm>
        </p:spPr>
        <p:txBody>
          <a:bodyPr/>
          <a:lstStyle/>
          <a:p>
            <a:pPr lvl="0"/>
            <a:r>
              <a:rPr lang="en-GB" dirty="0"/>
              <a:t>Relational model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6913B90-D1F2-8108-8934-998715B4179E}"/>
              </a:ext>
            </a:extLst>
          </p:cNvPr>
          <p:cNvSpPr txBox="1"/>
          <p:nvPr/>
        </p:nvSpPr>
        <p:spPr>
          <a:xfrm>
            <a:off x="757082" y="1504335"/>
            <a:ext cx="740369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create </a:t>
            </a:r>
            <a:r>
              <a:rPr lang="it-IT" dirty="0" err="1"/>
              <a:t>table</a:t>
            </a:r>
            <a:r>
              <a:rPr lang="it-IT" dirty="0"/>
              <a:t> customer </a:t>
            </a:r>
          </a:p>
          <a:p>
            <a:r>
              <a:rPr lang="it-IT" dirty="0"/>
              <a:t>( </a:t>
            </a:r>
          </a:p>
          <a:p>
            <a:r>
              <a:rPr lang="it-IT" dirty="0"/>
              <a:t>        username </a:t>
            </a:r>
            <a:r>
              <a:rPr lang="it-IT" dirty="0" err="1"/>
              <a:t>varchar</a:t>
            </a:r>
            <a:r>
              <a:rPr lang="it-IT" dirty="0"/>
              <a:t>(50) NOT NULL,</a:t>
            </a:r>
          </a:p>
          <a:p>
            <a:r>
              <a:rPr lang="it-IT" dirty="0"/>
              <a:t>        password </a:t>
            </a:r>
            <a:r>
              <a:rPr lang="it-IT" dirty="0" err="1"/>
              <a:t>varchar</a:t>
            </a:r>
            <a:r>
              <a:rPr lang="it-IT" dirty="0"/>
              <a:t>(50) NOT NULL,</a:t>
            </a:r>
          </a:p>
          <a:p>
            <a:r>
              <a:rPr lang="it-IT" dirty="0"/>
              <a:t>        email </a:t>
            </a:r>
            <a:r>
              <a:rPr lang="it-IT" dirty="0" err="1"/>
              <a:t>varchar</a:t>
            </a:r>
            <a:r>
              <a:rPr lang="it-IT" dirty="0"/>
              <a:t>(50) UNIQUE NOT NULL,</a:t>
            </a:r>
          </a:p>
          <a:p>
            <a:r>
              <a:rPr lang="it-IT" dirty="0"/>
              <a:t>        </a:t>
            </a:r>
            <a:r>
              <a:rPr lang="it-IT" dirty="0" err="1"/>
              <a:t>isInsolvent</a:t>
            </a:r>
            <a:r>
              <a:rPr lang="it-IT" dirty="0"/>
              <a:t> </a:t>
            </a:r>
            <a:r>
              <a:rPr lang="it-IT" dirty="0" err="1"/>
              <a:t>int</a:t>
            </a:r>
            <a:r>
              <a:rPr lang="it-IT" dirty="0"/>
              <a:t> NOT NULL DEFAULT 0,</a:t>
            </a:r>
          </a:p>
          <a:p>
            <a:r>
              <a:rPr lang="it-IT" dirty="0"/>
              <a:t>        PRIMARY KEY (username),</a:t>
            </a:r>
          </a:p>
          <a:p>
            <a:r>
              <a:rPr lang="it-IT" dirty="0"/>
              <a:t>        CONSTRAINT </a:t>
            </a:r>
            <a:r>
              <a:rPr lang="it-IT" dirty="0" err="1"/>
              <a:t>positive_insolvent</a:t>
            </a:r>
            <a:r>
              <a:rPr lang="it-IT" dirty="0"/>
              <a:t> CHECK (</a:t>
            </a:r>
            <a:r>
              <a:rPr lang="it-IT" dirty="0" err="1"/>
              <a:t>isInsolvent</a:t>
            </a:r>
            <a:r>
              <a:rPr lang="it-IT" dirty="0"/>
              <a:t> &gt;= 0)</a:t>
            </a:r>
          </a:p>
          <a:p>
            <a:r>
              <a:rPr lang="it-IT" dirty="0"/>
              <a:t>);</a:t>
            </a:r>
          </a:p>
          <a:p>
            <a:r>
              <a:rPr lang="it-IT" dirty="0"/>
              <a:t>    </a:t>
            </a:r>
          </a:p>
          <a:p>
            <a:r>
              <a:rPr lang="it-IT" dirty="0"/>
              <a:t>create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servicePackage</a:t>
            </a:r>
            <a:endParaRPr lang="it-IT" dirty="0"/>
          </a:p>
          <a:p>
            <a:r>
              <a:rPr lang="it-IT" dirty="0"/>
              <a:t>(</a:t>
            </a:r>
          </a:p>
          <a:p>
            <a:r>
              <a:rPr lang="it-IT" dirty="0"/>
              <a:t>       id </a:t>
            </a:r>
            <a:r>
              <a:rPr lang="it-IT" dirty="0" err="1"/>
              <a:t>int</a:t>
            </a:r>
            <a:r>
              <a:rPr lang="it-IT" dirty="0"/>
              <a:t> NOT NULL </a:t>
            </a:r>
            <a:r>
              <a:rPr lang="it-IT" dirty="0" err="1"/>
              <a:t>auto_increment</a:t>
            </a:r>
            <a:r>
              <a:rPr lang="it-IT" dirty="0"/>
              <a:t>,</a:t>
            </a:r>
          </a:p>
          <a:p>
            <a:r>
              <a:rPr lang="it-IT" dirty="0"/>
              <a:t>       name </a:t>
            </a:r>
            <a:r>
              <a:rPr lang="it-IT" dirty="0" err="1"/>
              <a:t>varchar</a:t>
            </a:r>
            <a:r>
              <a:rPr lang="it-IT" dirty="0"/>
              <a:t>(50) UNIQUE NOT NULL,</a:t>
            </a:r>
          </a:p>
          <a:p>
            <a:r>
              <a:rPr lang="it-IT" dirty="0"/>
              <a:t>       PRIMARY KEY (id)</a:t>
            </a:r>
          </a:p>
          <a:p>
            <a:r>
              <a:rPr lang="it-IT" dirty="0"/>
              <a:t>);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2055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8650" y="335629"/>
            <a:ext cx="7886700" cy="1325563"/>
          </a:xfrm>
        </p:spPr>
        <p:txBody>
          <a:bodyPr/>
          <a:lstStyle/>
          <a:p>
            <a:pPr lvl="0"/>
            <a:r>
              <a:rPr lang="en-GB" dirty="0"/>
              <a:t>Relational model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6913B90-D1F2-8108-8934-998715B4179E}"/>
              </a:ext>
            </a:extLst>
          </p:cNvPr>
          <p:cNvSpPr txBox="1"/>
          <p:nvPr/>
        </p:nvSpPr>
        <p:spPr>
          <a:xfrm>
            <a:off x="628650" y="1661192"/>
            <a:ext cx="89276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create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validityPeriod</a:t>
            </a:r>
            <a:endParaRPr lang="it-IT" dirty="0"/>
          </a:p>
          <a:p>
            <a:r>
              <a:rPr lang="it-IT" dirty="0"/>
              <a:t>(	</a:t>
            </a:r>
          </a:p>
          <a:p>
            <a:r>
              <a:rPr lang="it-IT" dirty="0"/>
              <a:t>        id </a:t>
            </a:r>
            <a:r>
              <a:rPr lang="it-IT" dirty="0" err="1"/>
              <a:t>int</a:t>
            </a:r>
            <a:r>
              <a:rPr lang="it-IT" dirty="0"/>
              <a:t> NOT NULL </a:t>
            </a:r>
            <a:r>
              <a:rPr lang="it-IT" dirty="0" err="1"/>
              <a:t>auto_increment</a:t>
            </a:r>
            <a:r>
              <a:rPr lang="it-IT" dirty="0"/>
              <a:t>,</a:t>
            </a:r>
          </a:p>
          <a:p>
            <a:r>
              <a:rPr lang="it-IT" dirty="0"/>
              <a:t>        duration </a:t>
            </a:r>
            <a:r>
              <a:rPr lang="it-IT" dirty="0" err="1"/>
              <a:t>int</a:t>
            </a:r>
            <a:r>
              <a:rPr lang="it-IT" dirty="0"/>
              <a:t> NOT NULL,</a:t>
            </a:r>
          </a:p>
          <a:p>
            <a:r>
              <a:rPr lang="it-IT" dirty="0"/>
              <a:t>        </a:t>
            </a:r>
            <a:r>
              <a:rPr lang="it-IT" dirty="0" err="1"/>
              <a:t>fee</a:t>
            </a:r>
            <a:r>
              <a:rPr lang="it-IT" dirty="0"/>
              <a:t> </a:t>
            </a:r>
            <a:r>
              <a:rPr lang="it-IT" dirty="0" err="1"/>
              <a:t>int</a:t>
            </a:r>
            <a:r>
              <a:rPr lang="it-IT" dirty="0"/>
              <a:t> NOT NULL,</a:t>
            </a:r>
          </a:p>
          <a:p>
            <a:r>
              <a:rPr lang="it-IT" dirty="0"/>
              <a:t>        </a:t>
            </a:r>
            <a:r>
              <a:rPr lang="it-IT" dirty="0" err="1"/>
              <a:t>servicePackage</a:t>
            </a:r>
            <a:r>
              <a:rPr lang="it-IT" dirty="0"/>
              <a:t> </a:t>
            </a:r>
            <a:r>
              <a:rPr lang="it-IT" dirty="0" err="1"/>
              <a:t>int</a:t>
            </a:r>
            <a:r>
              <a:rPr lang="it-IT" dirty="0"/>
              <a:t>,</a:t>
            </a:r>
          </a:p>
          <a:p>
            <a:r>
              <a:rPr lang="it-IT" dirty="0"/>
              <a:t>        PRIMARY KEY (id),</a:t>
            </a:r>
          </a:p>
          <a:p>
            <a:r>
              <a:rPr lang="it-IT" dirty="0"/>
              <a:t>        CONSTRAINT </a:t>
            </a:r>
            <a:r>
              <a:rPr lang="it-IT" dirty="0" err="1"/>
              <a:t>id_package</a:t>
            </a:r>
            <a:r>
              <a:rPr lang="it-IT" dirty="0"/>
              <a:t> FOREIGN KEY (</a:t>
            </a:r>
            <a:r>
              <a:rPr lang="it-IT" dirty="0" err="1"/>
              <a:t>servicePackage</a:t>
            </a:r>
            <a:r>
              <a:rPr lang="it-IT" dirty="0"/>
              <a:t>)</a:t>
            </a:r>
          </a:p>
          <a:p>
            <a:r>
              <a:rPr lang="it-IT" dirty="0"/>
              <a:t>        REFERENCES </a:t>
            </a:r>
            <a:r>
              <a:rPr lang="it-IT" dirty="0" err="1"/>
              <a:t>servicePackage</a:t>
            </a:r>
            <a:r>
              <a:rPr lang="it-IT" dirty="0"/>
              <a:t> (id) ON DELETE CASCADE ON UPDATE CASCADE,</a:t>
            </a:r>
          </a:p>
          <a:p>
            <a:r>
              <a:rPr lang="it-IT" dirty="0"/>
              <a:t>        CONSTRAINT duration_12_24_36 </a:t>
            </a:r>
          </a:p>
          <a:p>
            <a:r>
              <a:rPr lang="it-IT" dirty="0"/>
              <a:t>        CHECK (duration = 12 or duration = 24 or duration = 36)</a:t>
            </a:r>
          </a:p>
          <a:p>
            <a:r>
              <a:rPr lang="it-IT" dirty="0"/>
              <a:t>);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101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8650" y="335629"/>
            <a:ext cx="7886700" cy="1325563"/>
          </a:xfrm>
        </p:spPr>
        <p:txBody>
          <a:bodyPr/>
          <a:lstStyle/>
          <a:p>
            <a:pPr lvl="0"/>
            <a:r>
              <a:rPr lang="en-GB" dirty="0"/>
              <a:t>Relational model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6913B90-D1F2-8108-8934-998715B4179E}"/>
              </a:ext>
            </a:extLst>
          </p:cNvPr>
          <p:cNvSpPr txBox="1"/>
          <p:nvPr/>
        </p:nvSpPr>
        <p:spPr>
          <a:xfrm>
            <a:off x="628650" y="1582535"/>
            <a:ext cx="85153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create </a:t>
            </a:r>
            <a:r>
              <a:rPr lang="it-IT" dirty="0" err="1"/>
              <a:t>table</a:t>
            </a:r>
            <a:r>
              <a:rPr lang="it-IT" dirty="0"/>
              <a:t> service</a:t>
            </a:r>
          </a:p>
          <a:p>
            <a:r>
              <a:rPr lang="it-IT" dirty="0"/>
              <a:t>(</a:t>
            </a:r>
          </a:p>
          <a:p>
            <a:r>
              <a:rPr lang="it-IT" dirty="0"/>
              <a:t>        id </a:t>
            </a:r>
            <a:r>
              <a:rPr lang="it-IT" dirty="0" err="1"/>
              <a:t>int</a:t>
            </a:r>
            <a:r>
              <a:rPr lang="it-IT" dirty="0"/>
              <a:t> NOT NULL </a:t>
            </a:r>
            <a:r>
              <a:rPr lang="it-IT" dirty="0" err="1"/>
              <a:t>auto_increment</a:t>
            </a:r>
            <a:r>
              <a:rPr lang="it-IT" dirty="0"/>
              <a:t>,</a:t>
            </a:r>
          </a:p>
          <a:p>
            <a:r>
              <a:rPr lang="it-IT" dirty="0"/>
              <a:t>        </a:t>
            </a:r>
            <a:r>
              <a:rPr lang="it-IT" dirty="0" err="1"/>
              <a:t>serPackage</a:t>
            </a:r>
            <a:r>
              <a:rPr lang="it-IT" dirty="0"/>
              <a:t> </a:t>
            </a:r>
            <a:r>
              <a:rPr lang="it-IT" dirty="0" err="1"/>
              <a:t>int</a:t>
            </a:r>
            <a:r>
              <a:rPr lang="it-IT" dirty="0"/>
              <a:t>,</a:t>
            </a:r>
          </a:p>
          <a:p>
            <a:r>
              <a:rPr lang="it-IT" dirty="0"/>
              <a:t>        </a:t>
            </a:r>
            <a:r>
              <a:rPr lang="it-IT" dirty="0" err="1"/>
              <a:t>service_type</a:t>
            </a:r>
            <a:r>
              <a:rPr lang="it-IT" dirty="0"/>
              <a:t> </a:t>
            </a:r>
            <a:r>
              <a:rPr lang="it-IT" dirty="0" err="1"/>
              <a:t>varchar</a:t>
            </a:r>
            <a:r>
              <a:rPr lang="it-IT" dirty="0"/>
              <a:t>(50) NOT NULL,</a:t>
            </a:r>
          </a:p>
          <a:p>
            <a:r>
              <a:rPr lang="it-IT" dirty="0"/>
              <a:t>        </a:t>
            </a:r>
            <a:r>
              <a:rPr lang="it-IT" dirty="0" err="1"/>
              <a:t>num_minutes</a:t>
            </a:r>
            <a:r>
              <a:rPr lang="it-IT" dirty="0"/>
              <a:t> </a:t>
            </a:r>
            <a:r>
              <a:rPr lang="it-IT" dirty="0" err="1"/>
              <a:t>int</a:t>
            </a:r>
            <a:r>
              <a:rPr lang="it-IT" dirty="0"/>
              <a:t>,</a:t>
            </a:r>
          </a:p>
          <a:p>
            <a:r>
              <a:rPr lang="it-IT" dirty="0"/>
              <a:t>        </a:t>
            </a:r>
            <a:r>
              <a:rPr lang="it-IT" dirty="0" err="1"/>
              <a:t>num_SMS</a:t>
            </a:r>
            <a:r>
              <a:rPr lang="it-IT" dirty="0"/>
              <a:t> </a:t>
            </a:r>
            <a:r>
              <a:rPr lang="it-IT" dirty="0" err="1"/>
              <a:t>int</a:t>
            </a:r>
            <a:r>
              <a:rPr lang="it-IT" dirty="0"/>
              <a:t>,</a:t>
            </a:r>
          </a:p>
          <a:p>
            <a:r>
              <a:rPr lang="it-IT" dirty="0"/>
              <a:t>        </a:t>
            </a:r>
            <a:r>
              <a:rPr lang="it-IT" dirty="0" err="1"/>
              <a:t>fee_extra_min</a:t>
            </a:r>
            <a:r>
              <a:rPr lang="it-IT" dirty="0"/>
              <a:t> </a:t>
            </a:r>
            <a:r>
              <a:rPr lang="it-IT" dirty="0" err="1"/>
              <a:t>int</a:t>
            </a:r>
            <a:r>
              <a:rPr lang="it-IT" dirty="0"/>
              <a:t>,</a:t>
            </a:r>
          </a:p>
          <a:p>
            <a:r>
              <a:rPr lang="it-IT" dirty="0"/>
              <a:t>        </a:t>
            </a:r>
            <a:r>
              <a:rPr lang="it-IT" dirty="0" err="1"/>
              <a:t>fee_extra_SMS</a:t>
            </a:r>
            <a:r>
              <a:rPr lang="it-IT" dirty="0"/>
              <a:t> </a:t>
            </a:r>
            <a:r>
              <a:rPr lang="it-IT" dirty="0" err="1"/>
              <a:t>int</a:t>
            </a:r>
            <a:r>
              <a:rPr lang="it-IT" dirty="0"/>
              <a:t>,</a:t>
            </a:r>
          </a:p>
          <a:p>
            <a:r>
              <a:rPr lang="it-IT" dirty="0"/>
              <a:t>        </a:t>
            </a:r>
            <a:r>
              <a:rPr lang="it-IT" dirty="0" err="1"/>
              <a:t>num_GB</a:t>
            </a:r>
            <a:r>
              <a:rPr lang="it-IT" dirty="0"/>
              <a:t> </a:t>
            </a:r>
            <a:r>
              <a:rPr lang="it-IT" dirty="0" err="1"/>
              <a:t>int</a:t>
            </a:r>
            <a:r>
              <a:rPr lang="it-IT" dirty="0"/>
              <a:t>,</a:t>
            </a:r>
          </a:p>
          <a:p>
            <a:r>
              <a:rPr lang="it-IT" dirty="0"/>
              <a:t>        </a:t>
            </a:r>
            <a:r>
              <a:rPr lang="it-IT" dirty="0" err="1"/>
              <a:t>fee_extra_GB</a:t>
            </a:r>
            <a:r>
              <a:rPr lang="it-IT" dirty="0"/>
              <a:t> </a:t>
            </a:r>
            <a:r>
              <a:rPr lang="it-IT" dirty="0" err="1"/>
              <a:t>int</a:t>
            </a:r>
            <a:r>
              <a:rPr lang="it-IT" dirty="0"/>
              <a:t>,</a:t>
            </a:r>
          </a:p>
          <a:p>
            <a:r>
              <a:rPr lang="it-IT" dirty="0"/>
              <a:t>        PRIMARY KEY (id),</a:t>
            </a:r>
          </a:p>
          <a:p>
            <a:r>
              <a:rPr lang="it-IT" dirty="0"/>
              <a:t>        CONSTRAINT id_package2 FOREIGN KEY (</a:t>
            </a:r>
            <a:r>
              <a:rPr lang="it-IT" dirty="0" err="1"/>
              <a:t>serPackage</a:t>
            </a:r>
            <a:r>
              <a:rPr lang="it-IT" dirty="0"/>
              <a:t>)</a:t>
            </a:r>
          </a:p>
          <a:p>
            <a:r>
              <a:rPr lang="it-IT" dirty="0"/>
              <a:t>        REFERENCES </a:t>
            </a:r>
            <a:r>
              <a:rPr lang="it-IT" dirty="0" err="1"/>
              <a:t>servicePackage</a:t>
            </a:r>
            <a:r>
              <a:rPr lang="it-IT" dirty="0"/>
              <a:t> (id) ON DELETE CASCADE ON UPDATE CASCADE </a:t>
            </a:r>
          </a:p>
          <a:p>
            <a:r>
              <a:rPr lang="it-IT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57864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8650" y="335629"/>
            <a:ext cx="7886700" cy="1325563"/>
          </a:xfrm>
        </p:spPr>
        <p:txBody>
          <a:bodyPr/>
          <a:lstStyle/>
          <a:p>
            <a:pPr lvl="0"/>
            <a:r>
              <a:rPr lang="en-GB" dirty="0"/>
              <a:t>Relational model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6913B90-D1F2-8108-8934-998715B4179E}"/>
              </a:ext>
            </a:extLst>
          </p:cNvPr>
          <p:cNvSpPr txBox="1"/>
          <p:nvPr/>
        </p:nvSpPr>
        <p:spPr>
          <a:xfrm>
            <a:off x="628650" y="1444058"/>
            <a:ext cx="843730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create </a:t>
            </a:r>
            <a:r>
              <a:rPr lang="it-IT" dirty="0" err="1"/>
              <a:t>table</a:t>
            </a:r>
            <a:r>
              <a:rPr lang="it-IT" dirty="0"/>
              <a:t> product</a:t>
            </a:r>
          </a:p>
          <a:p>
            <a:r>
              <a:rPr lang="it-IT" dirty="0"/>
              <a:t>(</a:t>
            </a:r>
          </a:p>
          <a:p>
            <a:r>
              <a:rPr lang="it-IT" dirty="0"/>
              <a:t>        name </a:t>
            </a:r>
            <a:r>
              <a:rPr lang="it-IT" dirty="0" err="1"/>
              <a:t>varchar</a:t>
            </a:r>
            <a:r>
              <a:rPr lang="it-IT" dirty="0"/>
              <a:t>(50) NOT NULL,</a:t>
            </a:r>
          </a:p>
          <a:p>
            <a:r>
              <a:rPr lang="it-IT" dirty="0"/>
              <a:t>        </a:t>
            </a:r>
            <a:r>
              <a:rPr lang="it-IT" dirty="0" err="1"/>
              <a:t>fee</a:t>
            </a:r>
            <a:r>
              <a:rPr lang="it-IT" dirty="0"/>
              <a:t> </a:t>
            </a:r>
            <a:r>
              <a:rPr lang="it-IT" dirty="0" err="1"/>
              <a:t>int</a:t>
            </a:r>
            <a:r>
              <a:rPr lang="it-IT" dirty="0"/>
              <a:t> NOT NULL,</a:t>
            </a:r>
          </a:p>
          <a:p>
            <a:r>
              <a:rPr lang="it-IT" dirty="0"/>
              <a:t>        PRIMARY KEY (name)</a:t>
            </a:r>
          </a:p>
          <a:p>
            <a:r>
              <a:rPr lang="it-IT" dirty="0"/>
              <a:t>);</a:t>
            </a:r>
          </a:p>
          <a:p>
            <a:endParaRPr lang="it-IT" dirty="0"/>
          </a:p>
          <a:p>
            <a:r>
              <a:rPr lang="it-IT" dirty="0"/>
              <a:t>create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optProductsForPackage</a:t>
            </a:r>
            <a:endParaRPr lang="it-IT" dirty="0"/>
          </a:p>
          <a:p>
            <a:r>
              <a:rPr lang="it-IT" dirty="0"/>
              <a:t>(</a:t>
            </a:r>
          </a:p>
          <a:p>
            <a:r>
              <a:rPr lang="it-IT" dirty="0"/>
              <a:t>        product </a:t>
            </a:r>
            <a:r>
              <a:rPr lang="it-IT" dirty="0" err="1"/>
              <a:t>varchar</a:t>
            </a:r>
            <a:r>
              <a:rPr lang="it-IT" dirty="0"/>
              <a:t>(50) NOT NULL,</a:t>
            </a:r>
          </a:p>
          <a:p>
            <a:r>
              <a:rPr lang="it-IT" dirty="0"/>
              <a:t>        </a:t>
            </a:r>
            <a:r>
              <a:rPr lang="it-IT" dirty="0" err="1"/>
              <a:t>servicepackage</a:t>
            </a:r>
            <a:r>
              <a:rPr lang="it-IT" dirty="0"/>
              <a:t> </a:t>
            </a:r>
            <a:r>
              <a:rPr lang="it-IT" dirty="0" err="1"/>
              <a:t>int</a:t>
            </a:r>
            <a:r>
              <a:rPr lang="it-IT" dirty="0"/>
              <a:t> NOT NULL,</a:t>
            </a:r>
          </a:p>
          <a:p>
            <a:r>
              <a:rPr lang="it-IT" dirty="0"/>
              <a:t>        PRIMARY KEY (product, </a:t>
            </a:r>
            <a:r>
              <a:rPr lang="it-IT" dirty="0" err="1"/>
              <a:t>servicepackage</a:t>
            </a:r>
            <a:r>
              <a:rPr lang="it-IT" dirty="0"/>
              <a:t>),</a:t>
            </a:r>
          </a:p>
          <a:p>
            <a:r>
              <a:rPr lang="it-IT" dirty="0"/>
              <a:t>        CONSTRAINT </a:t>
            </a:r>
            <a:r>
              <a:rPr lang="it-IT" dirty="0" err="1"/>
              <a:t>id_product</a:t>
            </a:r>
            <a:r>
              <a:rPr lang="it-IT" dirty="0"/>
              <a:t> FOREIGN KEY (product) </a:t>
            </a:r>
          </a:p>
          <a:p>
            <a:r>
              <a:rPr lang="it-IT" dirty="0"/>
              <a:t>        REFERENCES product (name) ON DELETE CASCADE ON UPDATE CASCADE,</a:t>
            </a:r>
          </a:p>
          <a:p>
            <a:r>
              <a:rPr lang="it-IT" dirty="0"/>
              <a:t>        CONSTRAINT id_package3 FOREIGN KEY (</a:t>
            </a:r>
            <a:r>
              <a:rPr lang="it-IT" dirty="0" err="1"/>
              <a:t>servicepackage</a:t>
            </a:r>
            <a:r>
              <a:rPr lang="it-IT" dirty="0"/>
              <a:t>)</a:t>
            </a:r>
          </a:p>
          <a:p>
            <a:r>
              <a:rPr lang="it-IT" dirty="0"/>
              <a:t>        REFERENCES </a:t>
            </a:r>
            <a:r>
              <a:rPr lang="it-IT" dirty="0" err="1"/>
              <a:t>servicePackage</a:t>
            </a:r>
            <a:r>
              <a:rPr lang="it-IT" dirty="0"/>
              <a:t> (id) ON DELETE CASCADE ON UPDATE CASCADE </a:t>
            </a:r>
          </a:p>
          <a:p>
            <a:r>
              <a:rPr lang="it-IT" dirty="0"/>
              <a:t>);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331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3318</TotalTime>
  <Words>5244</Words>
  <Application>Microsoft Office PowerPoint</Application>
  <PresentationFormat>Presentazione su schermo (4:3)</PresentationFormat>
  <Paragraphs>950</Paragraphs>
  <Slides>57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57</vt:i4>
      </vt:variant>
    </vt:vector>
  </HeadingPairs>
  <TitlesOfParts>
    <vt:vector size="62" baseType="lpstr">
      <vt:lpstr>Arial</vt:lpstr>
      <vt:lpstr>Calibri</vt:lpstr>
      <vt:lpstr>Calibri Light</vt:lpstr>
      <vt:lpstr>Courier New</vt:lpstr>
      <vt:lpstr>Office Theme</vt:lpstr>
      <vt:lpstr>Data bases 2</vt:lpstr>
      <vt:lpstr>Index</vt:lpstr>
      <vt:lpstr>Specification interpretation</vt:lpstr>
      <vt:lpstr>Entity Relationship</vt:lpstr>
      <vt:lpstr>Motivations of the ER design</vt:lpstr>
      <vt:lpstr>Relational model</vt:lpstr>
      <vt:lpstr>Relational model</vt:lpstr>
      <vt:lpstr>Relational model</vt:lpstr>
      <vt:lpstr>Relational model</vt:lpstr>
      <vt:lpstr>Relational model</vt:lpstr>
      <vt:lpstr>Relational model</vt:lpstr>
      <vt:lpstr>Relational model</vt:lpstr>
      <vt:lpstr>Relational model</vt:lpstr>
      <vt:lpstr>Motivations of the logical design</vt:lpstr>
      <vt:lpstr>Views</vt:lpstr>
      <vt:lpstr>Views</vt:lpstr>
      <vt:lpstr>Views</vt:lpstr>
      <vt:lpstr>Materialized view tables</vt:lpstr>
      <vt:lpstr>Materialized view tables</vt:lpstr>
      <vt:lpstr>Materialized view tables</vt:lpstr>
      <vt:lpstr>Trigger design &amp; code</vt:lpstr>
      <vt:lpstr>Trigger design &amp; code</vt:lpstr>
      <vt:lpstr>Trigger design &amp; code</vt:lpstr>
      <vt:lpstr>Trigger design &amp; code</vt:lpstr>
      <vt:lpstr>Trigger design &amp; code</vt:lpstr>
      <vt:lpstr>Trigger design &amp; code</vt:lpstr>
      <vt:lpstr>Trigger design &amp; code</vt:lpstr>
      <vt:lpstr>Trigger design &amp; code</vt:lpstr>
      <vt:lpstr>Trigger design &amp; code</vt:lpstr>
      <vt:lpstr>ORM design</vt:lpstr>
      <vt:lpstr>Relationship “subscribes” </vt:lpstr>
      <vt:lpstr>Relationship “selects” </vt:lpstr>
      <vt:lpstr>Relationship “selects” </vt:lpstr>
      <vt:lpstr>Relationship “buys” </vt:lpstr>
      <vt:lpstr>Relationship “has” </vt:lpstr>
      <vt:lpstr>Relationship “comprises” </vt:lpstr>
      <vt:lpstr>Relationship “comprises” </vt:lpstr>
      <vt:lpstr>Relationship “activates” </vt:lpstr>
      <vt:lpstr>Relationship “contains” </vt:lpstr>
      <vt:lpstr>Relationship “contains” </vt:lpstr>
      <vt:lpstr>Entity Customer</vt:lpstr>
      <vt:lpstr>Entity ServicePackage</vt:lpstr>
      <vt:lpstr>Entity ValidityPeriod</vt:lpstr>
      <vt:lpstr>Entity Service</vt:lpstr>
      <vt:lpstr>Entity Mobilephoneservice</vt:lpstr>
      <vt:lpstr>Entity Mobileinternetservice</vt:lpstr>
      <vt:lpstr>Entity Product</vt:lpstr>
      <vt:lpstr>Entity CustomOrder</vt:lpstr>
      <vt:lpstr>Entity ServiceActivationSchedule</vt:lpstr>
      <vt:lpstr>Entity AuditingTable</vt:lpstr>
      <vt:lpstr>Entity Employee</vt:lpstr>
      <vt:lpstr>Functional analysis of the interaction</vt:lpstr>
      <vt:lpstr>Components</vt:lpstr>
      <vt:lpstr>Components</vt:lpstr>
      <vt:lpstr>Components</vt:lpstr>
      <vt:lpstr>UML sequence diagrams</vt:lpstr>
      <vt:lpstr>UML sequence diagrams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bases 2</dc:title>
  <dc:creator>Piero</dc:creator>
  <cp:lastModifiedBy>deluca.valerio1999@gmail.com</cp:lastModifiedBy>
  <cp:revision>248</cp:revision>
  <dcterms:created xsi:type="dcterms:W3CDTF">2020-11-06T10:16:45Z</dcterms:created>
  <dcterms:modified xsi:type="dcterms:W3CDTF">2022-05-03T01:24:02Z</dcterms:modified>
</cp:coreProperties>
</file>