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96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2192000" cy="6858000"/>
  <p:notesSz cx="6858000" cy="9144000"/>
  <p:defaultTextStyle>
    <a:defPPr>
      <a:defRPr lang="ko-KR"/>
    </a:defPPr>
    <a:lvl1pPr marL="0" algn="l" defTabSz="45720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0747"/>
    <p:restoredTop sz="85099"/>
  </p:normalViewPr>
  <p:slideViewPr>
    <p:cSldViewPr snapToGrid="0">
      <p:cViewPr varScale="1">
        <p:scale>
          <a:sx n="100" d="100"/>
          <a:sy n="100" d="100"/>
        </p:scale>
        <p:origin x="234" y="120"/>
      </p:cViewPr>
      <p:guideLst>
        <p:guide orient="horz" pos="2154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presProps" Target="presProps.xml"  /><Relationship Id="rId29" Type="http://schemas.openxmlformats.org/officeDocument/2006/relationships/viewProps" Target="viewProps.xml"  /><Relationship Id="rId3" Type="http://schemas.openxmlformats.org/officeDocument/2006/relationships/slide" Target="slides/slide1.xml"  /><Relationship Id="rId30" Type="http://schemas.openxmlformats.org/officeDocument/2006/relationships/theme" Target="theme/theme1.xml"  /><Relationship Id="rId31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BAA57AAD-110E-44F6-9DCC-FF3E1BBBE259}" type="datetime1">
              <a:rPr lang="ko-KR" altLang="en-US"/>
              <a:pPr lvl="0">
                <a:defRPr lang="ko-KR" altLang="en-US"/>
              </a:pPr>
              <a:t>2021-12-27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79A51847-A3C2-45E8-91CD-451432CBFBEC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000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/>
            </a:pPr>
            <a:r>
              <a:rPr lang="en-US" altLang="ko-KR" sz="1000" kern="1200">
                <a:solidFill>
                  <a:schemeClr val="tx1"/>
                </a:solidFill>
                <a:latin typeface="+mj-ea"/>
                <a:ea typeface="+mn-ea"/>
                <a:cs typeface="+mn-cs"/>
              </a:rPr>
              <a:t>DB</a:t>
            </a:r>
            <a:r>
              <a:rPr lang="ko-KR" altLang="en-US" sz="1000" kern="1200">
                <a:solidFill>
                  <a:schemeClr val="tx1"/>
                </a:solidFill>
                <a:latin typeface="+mj-ea"/>
                <a:ea typeface="+mn-ea"/>
                <a:cs typeface="+mn-cs"/>
              </a:rPr>
              <a:t>구축이 처음 한 것에서 나중에 많이 바뀌었던 거 같은데 </a:t>
            </a:r>
            <a:r>
              <a:rPr lang="en-US" altLang="ko-KR" sz="800" kern="1200">
                <a:solidFill>
                  <a:schemeClr val="tx1"/>
                </a:solidFill>
                <a:latin typeface="+mj-ea"/>
                <a:ea typeface="+mn-ea"/>
                <a:cs typeface="+mn-cs"/>
              </a:rPr>
              <a:t>DB</a:t>
            </a:r>
            <a:r>
              <a:rPr lang="ko-KR" altLang="en-US" sz="800" kern="1200">
                <a:solidFill>
                  <a:schemeClr val="tx1"/>
                </a:solidFill>
                <a:latin typeface="+mj-ea"/>
                <a:ea typeface="+mn-ea"/>
                <a:cs typeface="+mn-cs"/>
              </a:rPr>
              <a:t>구축</a:t>
            </a:r>
            <a:r>
              <a:rPr lang="en-US" altLang="ko-KR" sz="800" kern="1200">
                <a:solidFill>
                  <a:schemeClr val="tx1"/>
                </a:solidFill>
                <a:latin typeface="+mj-ea"/>
                <a:ea typeface="+mn-ea"/>
                <a:cs typeface="+mn-cs"/>
              </a:rPr>
              <a:t>(</a:t>
            </a:r>
            <a:r>
              <a:rPr lang="en-US" altLang="ko-KR" sz="1000" kern="1200">
                <a:solidFill>
                  <a:schemeClr val="tx1"/>
                </a:solidFill>
                <a:latin typeface="+mj-ea"/>
                <a:ea typeface="+mn-ea"/>
                <a:cs typeface="+mn-cs"/>
              </a:rPr>
              <a:t>1</a:t>
            </a:r>
            <a:r>
              <a:rPr lang="ko-KR" altLang="en-US" sz="1000" kern="1200">
                <a:solidFill>
                  <a:schemeClr val="tx1"/>
                </a:solidFill>
                <a:latin typeface="+mj-ea"/>
                <a:ea typeface="+mn-ea"/>
                <a:cs typeface="+mn-cs"/>
              </a:rPr>
              <a:t>차</a:t>
            </a:r>
            <a:r>
              <a:rPr lang="en-US" altLang="ko-KR" sz="1000" kern="1200">
                <a:solidFill>
                  <a:schemeClr val="tx1"/>
                </a:solidFill>
                <a:latin typeface="+mj-ea"/>
                <a:ea typeface="+mn-ea"/>
                <a:cs typeface="+mn-cs"/>
              </a:rPr>
              <a:t>)</a:t>
            </a:r>
            <a:r>
              <a:rPr lang="ko-KR" altLang="en-US" sz="1000" kern="1200">
                <a:solidFill>
                  <a:schemeClr val="tx1"/>
                </a:solidFill>
                <a:latin typeface="+mj-ea"/>
                <a:ea typeface="+mn-ea"/>
                <a:cs typeface="+mn-cs"/>
              </a:rPr>
              <a:t> </a:t>
            </a:r>
            <a:r>
              <a:rPr lang="en-US" altLang="ko-KR" sz="1000" kern="1200">
                <a:solidFill>
                  <a:schemeClr val="tx1"/>
                </a:solidFill>
                <a:latin typeface="+mj-ea"/>
                <a:ea typeface="+mn-ea"/>
                <a:cs typeface="+mn-cs"/>
              </a:rPr>
              <a:t>, DB</a:t>
            </a:r>
            <a:r>
              <a:rPr lang="ko-KR" altLang="en-US" sz="1000" kern="1200">
                <a:solidFill>
                  <a:schemeClr val="tx1"/>
                </a:solidFill>
                <a:latin typeface="+mj-ea"/>
                <a:ea typeface="+mn-ea"/>
                <a:cs typeface="+mn-cs"/>
              </a:rPr>
              <a:t>구축</a:t>
            </a:r>
            <a:r>
              <a:rPr lang="en-US" altLang="ko-KR" sz="1000" kern="1200">
                <a:solidFill>
                  <a:schemeClr val="tx1"/>
                </a:solidFill>
                <a:latin typeface="+mj-ea"/>
                <a:ea typeface="+mn-ea"/>
                <a:cs typeface="+mn-cs"/>
              </a:rPr>
              <a:t>(</a:t>
            </a:r>
            <a:r>
              <a:rPr lang="en-US" altLang="ko-KR" sz="1100" kern="1200">
                <a:solidFill>
                  <a:schemeClr val="tx1"/>
                </a:solidFill>
                <a:latin typeface="+mj-ea"/>
                <a:ea typeface="+mn-ea"/>
                <a:cs typeface="+mn-cs"/>
              </a:rPr>
              <a:t>2</a:t>
            </a:r>
            <a:r>
              <a:rPr lang="ko-KR" altLang="en-US" sz="1100" kern="1200">
                <a:solidFill>
                  <a:schemeClr val="tx1"/>
                </a:solidFill>
                <a:latin typeface="+mj-ea"/>
                <a:ea typeface="+mn-ea"/>
                <a:cs typeface="+mn-cs"/>
              </a:rPr>
              <a:t>차</a:t>
            </a:r>
            <a:r>
              <a:rPr lang="en-US" altLang="ko-KR" sz="1100" kern="1200">
                <a:solidFill>
                  <a:schemeClr val="tx1"/>
                </a:solidFill>
                <a:latin typeface="+mj-ea"/>
                <a:ea typeface="+mn-ea"/>
                <a:cs typeface="+mn-cs"/>
              </a:rPr>
              <a:t>)</a:t>
            </a:r>
            <a:r>
              <a:rPr lang="ko-KR" altLang="en-US" sz="1100" kern="1200">
                <a:solidFill>
                  <a:schemeClr val="tx1"/>
                </a:solidFill>
                <a:latin typeface="+mj-ea"/>
                <a:ea typeface="+mn-ea"/>
                <a:cs typeface="+mn-cs"/>
              </a:rPr>
              <a:t> 이렇게</a:t>
            </a:r>
            <a:r>
              <a:rPr lang="ko-KR" altLang="en-US" sz="1000" kern="1200">
                <a:solidFill>
                  <a:schemeClr val="tx1"/>
                </a:solidFill>
                <a:latin typeface="+mj-ea"/>
                <a:ea typeface="+mn-ea"/>
                <a:cs typeface="+mn-cs"/>
              </a:rPr>
              <a:t> 따로 넣는 게 좋을까요</a:t>
            </a:r>
            <a:r>
              <a:rPr lang="en-US" altLang="ko-KR" sz="1000" kern="1200">
                <a:solidFill>
                  <a:schemeClr val="tx1"/>
                </a:solidFill>
                <a:latin typeface="+mj-ea"/>
                <a:ea typeface="+mn-ea"/>
                <a:cs typeface="+mn-cs"/>
              </a:rPr>
              <a:t>?? </a:t>
            </a:r>
            <a:endParaRPr lang="en-US" altLang="ko-KR" sz="1000" kern="1200">
              <a:solidFill>
                <a:schemeClr val="tx1"/>
              </a:solidFill>
              <a:latin typeface="+mj-ea"/>
              <a:ea typeface="+mn-ea"/>
              <a:cs typeface="+mn-cs"/>
            </a:endParaRPr>
          </a:p>
          <a:p>
            <a:pPr lvl="0">
              <a:defRPr lang="ko-KR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9A51847-A3C2-45E8-91CD-451432CBFBEC}" type="slidenum">
              <a:rPr lang="en-US" altLang="en-US"/>
              <a:pPr lvl="0">
                <a:defRPr lang="ko-KR" altLang="en-US"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9A51847-A3C2-45E8-91CD-451432CBFBEC}" type="slidenum">
              <a:rPr lang="en-US" altLang="en-US"/>
              <a:pPr lvl="0">
                <a:defRPr lang="ko-KR" altLang="en-US"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9A51847-A3C2-45E8-91CD-451432CBFBEC}" type="slidenum">
              <a:rPr lang="en-US" altLang="en-US"/>
              <a:pPr lvl="0">
                <a:defRPr lang="ko-KR" altLang="en-US"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79A51847-A3C2-45E8-91CD-451432CBFBEC}" type="slidenum">
              <a:rPr lang="en-US" altLang="en-US"/>
              <a:pPr lvl="0">
                <a:defRPr lang="ko-KR" altLang="en-US"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1722426"/>
            <a:ext cx="12191999" cy="3635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1722426"/>
            <a:ext cx="1142965" cy="36354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142965" cy="1714488"/>
          </a:xfrm>
          <a:prstGeom prst="rect">
            <a:avLst/>
          </a:prstGeom>
          <a:solidFill>
            <a:schemeClr val="accent1">
              <a:lumMod val="20000"/>
              <a:lumOff val="8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4143380"/>
            <a:ext cx="1142965" cy="2714621"/>
          </a:xfrm>
          <a:prstGeom prst="rect">
            <a:avLst/>
          </a:prstGeom>
          <a:solidFill>
            <a:schemeClr val="tx2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51394" y="2857496"/>
            <a:ext cx="10363199" cy="1100144"/>
          </a:xfrm>
        </p:spPr>
        <p:txBody>
          <a:bodyPr/>
          <a:lstStyle>
            <a:lvl1pPr algn="ctr">
              <a:defRPr sz="54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365794" y="4000504"/>
            <a:ext cx="8534399" cy="571504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6AEF07B-025C-4DA6-A63A-FFBEE90F4D5A}" type="datetime1">
              <a:rPr lang="ko-KR" altLang="en-US"/>
              <a:pPr>
                <a:defRPr lang="ko-KR" altLang="en-US"/>
              </a:pPr>
              <a:t>2021-10-20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393FB19-7418-4539-9300-6EDB2193EF08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간지" type="objOnly" preserve="1">
  <p:cSld name="간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42918"/>
            <a:ext cx="12191999" cy="37147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0" y="-2"/>
            <a:ext cx="12192007" cy="642919"/>
            <a:chOff x="0" y="4156762"/>
            <a:chExt cx="9144006" cy="357159"/>
          </a:xfrm>
        </p:grpSpPr>
        <p:sp>
          <p:nvSpPr>
            <p:cNvPr id="8" name="직사각형 7"/>
            <p:cNvSpPr/>
            <p:nvPr/>
          </p:nvSpPr>
          <p:spPr>
            <a:xfrm rot="16200000">
              <a:off x="2464595" y="2692267"/>
              <a:ext cx="357158" cy="328614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rot="16200000">
              <a:off x="321471" y="3835291"/>
              <a:ext cx="357158" cy="10001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rot="16200000">
              <a:off x="6143640" y="1513555"/>
              <a:ext cx="357158" cy="5643574"/>
            </a:xfrm>
            <a:prstGeom prst="rect">
              <a:avLst/>
            </a:prstGeom>
            <a:solidFill>
              <a:schemeClr val="tx2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09599" y="2643182"/>
            <a:ext cx="10972799" cy="1444652"/>
          </a:xfrm>
        </p:spPr>
        <p:txBody>
          <a:bodyPr>
            <a:noAutofit/>
          </a:bodyPr>
          <a:lstStyle>
            <a:lvl1pPr algn="ctr">
              <a:defRPr sz="48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6AEF07B-025C-4DA6-A63A-FFBEE90F4D5A}" type="datetime1">
              <a:rPr lang="ko-KR" altLang="en-US"/>
              <a:pPr>
                <a:defRPr lang="ko-KR" altLang="en-US"/>
              </a:pPr>
              <a:t>2021-10-20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393FB19-7418-4539-9300-6EDB2193EF08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1999" cy="2143116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12192007" cy="176347"/>
            <a:chOff x="0" y="4156762"/>
            <a:chExt cx="9144006" cy="357159"/>
          </a:xfrm>
        </p:grpSpPr>
        <p:sp>
          <p:nvSpPr>
            <p:cNvPr id="9" name="직사각형 8"/>
            <p:cNvSpPr/>
            <p:nvPr/>
          </p:nvSpPr>
          <p:spPr>
            <a:xfrm rot="16200000">
              <a:off x="2464595" y="2692267"/>
              <a:ext cx="357158" cy="328614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rot="16200000">
              <a:off x="321471" y="3835291"/>
              <a:ext cx="357158" cy="10001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6200000">
              <a:off x="6143640" y="1513555"/>
              <a:ext cx="357158" cy="5643574"/>
            </a:xfrm>
            <a:prstGeom prst="rect">
              <a:avLst/>
            </a:prstGeom>
            <a:solidFill>
              <a:schemeClr val="tx2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717" y="928670"/>
            <a:ext cx="8572559" cy="114300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5"/>
          </p:nvPr>
        </p:nvSpPr>
        <p:spPr>
          <a:xfrm>
            <a:off x="1428717" y="2286000"/>
            <a:ext cx="8572499" cy="3571875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</a:p>
          <a:p>
            <a:pPr lvl="0">
              <a:defRPr lang="ko-KR" altLang="en-US"/>
            </a:pPr>
            <a:r>
              <a:rPr lang="ko-KR" altLang="en-US"/>
              <a:t>둘째 목차</a:t>
            </a:r>
          </a:p>
          <a:p>
            <a:pPr lvl="0">
              <a:defRPr lang="ko-KR" altLang="en-US"/>
            </a:pPr>
            <a:r>
              <a:rPr lang="ko-KR" altLang="en-US"/>
              <a:t>셋째 목차</a:t>
            </a:r>
          </a:p>
          <a:p>
            <a:pPr lvl="0">
              <a:defRPr lang="ko-KR" altLang="en-US"/>
            </a:pPr>
            <a:r>
              <a:rPr lang="ko-KR" altLang="en-US"/>
              <a:t>넷째 목차</a:t>
            </a:r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</a:p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FB2C3BA8-7008-44E5-83A0-6743EE901A3B}" type="datetime1">
              <a:rPr lang="ko-KR" altLang="en-US"/>
              <a:pPr>
                <a:defRPr lang="ko-KR" altLang="en-US"/>
              </a:pPr>
              <a:t>2021-10-20</a:t>
            </a:fld>
            <a:endParaRPr lang="ko-KR" altLang="en-US"/>
          </a:p>
        </p:txBody>
      </p:sp>
      <p:sp>
        <p:nvSpPr>
          <p:cNvPr id="15" name="바닥글 개체 틀 1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C652D455-576A-47EE-AA1C-2E70CF7A80C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9620274" y="0"/>
            <a:ext cx="2571725" cy="6858000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0" y="-1"/>
            <a:ext cx="285709" cy="6858001"/>
            <a:chOff x="0" y="-1"/>
            <a:chExt cx="214282" cy="6858001"/>
          </a:xfrm>
        </p:grpSpPr>
        <p:sp>
          <p:nvSpPr>
            <p:cNvPr id="9" name="직사각형 8"/>
            <p:cNvSpPr/>
            <p:nvPr/>
          </p:nvSpPr>
          <p:spPr>
            <a:xfrm>
              <a:off x="0" y="0"/>
              <a:ext cx="214282" cy="6858000"/>
            </a:xfrm>
            <a:prstGeom prst="rect">
              <a:avLst/>
            </a:prstGeom>
            <a:solidFill>
              <a:schemeClr val="bg2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0" y="-1"/>
              <a:ext cx="214282" cy="6858001"/>
              <a:chOff x="-714412" y="-1"/>
              <a:chExt cx="214282" cy="6858001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-714412" y="1722425"/>
                <a:ext cx="214282" cy="363540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-714412" y="-1"/>
                <a:ext cx="214282" cy="171448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-714412" y="4143379"/>
                <a:ext cx="214282" cy="2714621"/>
              </a:xfrm>
              <a:prstGeom prst="rect">
                <a:avLst/>
              </a:prstGeom>
              <a:solidFill>
                <a:schemeClr val="tx2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563098" y="274638"/>
            <a:ext cx="20192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712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FB2C3BA8-7008-44E5-83A0-6743EE901A3B}" type="datetime1">
              <a:rPr lang="ko-KR" altLang="en-US"/>
              <a:pPr>
                <a:defRPr lang="ko-KR" altLang="en-US"/>
              </a:pPr>
              <a:t>2021-10-20</a:t>
            </a:fld>
            <a:endParaRPr lang="ko-KR" altLang="en-US"/>
          </a:p>
        </p:txBody>
      </p:sp>
      <p:sp>
        <p:nvSpPr>
          <p:cNvPr id="15" name="바닥글 개체 틀 1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C652D455-576A-47EE-AA1C-2E70CF7A80C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</p:spPr>
        <p:txBody>
          <a:bodyPr anchor="ctr"/>
          <a:lstStyle>
            <a:lvl1pPr algn="l">
              <a:defRPr sz="4400" b="0" cap="none"/>
            </a:lvl1pPr>
          </a:lstStyle>
          <a:p>
            <a:pPr lvl="0">
              <a:defRPr lang="ko-KR" altLang="en-US"/>
            </a:pPr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 lang="ko-KR"/>
          </a:p>
        </p:txBody>
      </p:sp>
      <p:sp>
        <p:nvSpPr>
          <p:cNvPr id="4" name="layout10_shape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5" name="layout10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lang="ko-KR" altLang="en-US"/>
            </a:pPr>
            <a:fld id="{FB30EDBD-1C2D-4C1E-B459-B60219FAB484}" type="datetime1">
              <a:rPr lang="en-US"/>
              <a:pPr lvl="0">
                <a:defRPr lang="ko-KR" altLang="en-US"/>
              </a:pPr>
              <a:t>10/20/2021</a:t>
            </a:fld>
            <a:endParaRPr lang="ko-KR"/>
          </a:p>
        </p:txBody>
      </p:sp>
      <p:sp>
        <p:nvSpPr>
          <p:cNvPr id="6" name="layout10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layout10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lang="ko-KR" altLang="en-US"/>
            </a:pPr>
            <a:fld id="{4BEDD84E-25D4-4983-8AA1-2863C96F08D9}" type="slidenum">
              <a:rPr lang="en-US"/>
              <a:pPr lvl="0">
                <a:defRPr lang="ko-KR" altLang="en-US"/>
              </a:pPr>
              <a:t>‹#›</a:t>
            </a:fld>
            <a:endParaRPr lang="ko-KR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" preserve="1">
  <p:cSld name="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</p:spPr>
        <p:txBody>
          <a:bodyPr anchor="ctr"/>
          <a:lstStyle>
            <a:lvl1pPr algn="l">
              <a:defRPr sz="4400" b="0" cap="none"/>
            </a:lvl1pPr>
          </a:lstStyle>
          <a:p>
            <a:pPr lvl="0">
              <a:defRPr lang="ko-KR" altLang="en-US"/>
            </a:pPr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 lang="ko-KR"/>
          </a:p>
        </p:txBody>
      </p:sp>
      <p:sp>
        <p:nvSpPr>
          <p:cNvPr id="4" name="layout11_shape2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>
              <a:defRPr lang="ko-KR" altLang="en-US"/>
            </a:pPr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5" name="layout11_shape3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6" name="layout11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lang="ko-KR" altLang="en-US"/>
            </a:pPr>
            <a:fld id="{FB30EDBD-1C2D-4C1E-B459-B60219FAB484}" type="datetime1">
              <a:rPr lang="en-US"/>
              <a:pPr lvl="0">
                <a:defRPr lang="ko-KR" altLang="en-US"/>
              </a:pPr>
              <a:t>10/20/2021</a:t>
            </a:fld>
            <a:endParaRPr lang="ko-KR"/>
          </a:p>
        </p:txBody>
      </p:sp>
      <p:sp>
        <p:nvSpPr>
          <p:cNvPr id="7" name="layout11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8" name="layout11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lang="ko-KR" altLang="en-US"/>
            </a:pPr>
            <a:fld id="{4BEDD84E-25D4-4983-8AA1-2863C96F08D9}" type="slidenum">
              <a:rPr lang="en-US"/>
              <a:pPr lvl="0">
                <a:defRPr lang="ko-KR" altLang="en-US"/>
              </a:pPr>
              <a:t>‹#›</a:t>
            </a:fld>
            <a:endParaRPr lang="ko-KR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" preserve="1">
  <p:cSld name="2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2_shape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</p:spPr>
        <p:txBody>
          <a:bodyPr anchor="b"/>
          <a:lstStyle>
            <a:lvl1pPr algn="l">
              <a:defRPr sz="4400" b="0" cap="none"/>
            </a:lvl1pPr>
          </a:lstStyle>
          <a:p>
            <a:pPr lvl="0">
              <a:defRPr lang="ko-KR" altLang="en-US"/>
            </a:pPr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 lang="ko-KR"/>
          </a:p>
        </p:txBody>
      </p:sp>
      <p:sp>
        <p:nvSpPr>
          <p:cNvPr id="4" name="layout12_shape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5" name="layout12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lang="ko-KR" altLang="en-US"/>
            </a:pPr>
            <a:fld id="{FB30EDBD-1C2D-4C1E-B459-B60219FAB484}" type="datetime1">
              <a:rPr lang="en-US"/>
              <a:pPr lvl="0">
                <a:defRPr lang="ko-KR" altLang="en-US"/>
              </a:pPr>
              <a:t>10/20/2021</a:t>
            </a:fld>
            <a:endParaRPr lang="ko-KR"/>
          </a:p>
        </p:txBody>
      </p:sp>
      <p:sp>
        <p:nvSpPr>
          <p:cNvPr id="6" name="layout12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layout12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lang="ko-KR" altLang="en-US"/>
            </a:pPr>
            <a:fld id="{4BEDD84E-25D4-4983-8AA1-2863C96F08D9}" type="slidenum">
              <a:rPr lang="en-US"/>
              <a:pPr lvl="0">
                <a:defRPr lang="ko-KR" altLang="en-US"/>
              </a:pPr>
              <a:t>‹#›</a:t>
            </a:fld>
            <a:endParaRPr lang="ko-KR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" preserve="1">
  <p:cSld name="3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3_shape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</p:spPr>
        <p:txBody>
          <a:bodyPr anchor="ctr"/>
          <a:lstStyle>
            <a:lvl1pPr algn="l">
              <a:defRPr sz="4400" b="0" cap="none"/>
            </a:lvl1pPr>
          </a:lstStyle>
          <a:p>
            <a:pPr lvl="0">
              <a:defRPr lang="ko-KR" altLang="en-US"/>
            </a:pPr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 lang="ko-KR"/>
          </a:p>
        </p:txBody>
      </p:sp>
      <p:sp>
        <p:nvSpPr>
          <p:cNvPr id="4" name="layout13_shape2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>
              <a:defRPr lang="ko-KR" altLang="en-US"/>
            </a:pPr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5" name="layout13_shape3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6" name="layout13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lang="ko-KR" altLang="en-US"/>
            </a:pPr>
            <a:fld id="{FB30EDBD-1C2D-4C1E-B459-B60219FAB484}" type="datetime1">
              <a:rPr lang="en-US"/>
              <a:pPr lvl="0">
                <a:defRPr lang="ko-KR" altLang="en-US"/>
              </a:pPr>
              <a:t>10/20/2021</a:t>
            </a:fld>
            <a:endParaRPr lang="ko-KR"/>
          </a:p>
        </p:txBody>
      </p:sp>
      <p:sp>
        <p:nvSpPr>
          <p:cNvPr id="7" name="layout13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8" name="layout13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lang="ko-KR" altLang="en-US"/>
            </a:pPr>
            <a:fld id="{4BEDD84E-25D4-4983-8AA1-2863C96F08D9}" type="slidenum">
              <a:rPr lang="en-US"/>
              <a:pPr lvl="0">
                <a:defRPr lang="ko-KR" altLang="en-US"/>
              </a:pPr>
              <a:t>‹#›</a:t>
            </a:fld>
            <a:endParaRPr lang="ko-KR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" preserve="1">
  <p:cSld name="4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4_shape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</p:spPr>
        <p:txBody>
          <a:bodyPr anchor="ctr"/>
          <a:lstStyle>
            <a:lvl1pPr algn="l">
              <a:defRPr sz="4400" b="0" cap="none"/>
            </a:lvl1pPr>
          </a:lstStyle>
          <a:p>
            <a:pPr lvl="0">
              <a:defRPr lang="ko-KR" altLang="en-US"/>
            </a:pPr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 lang="ko-KR"/>
          </a:p>
        </p:txBody>
      </p:sp>
      <p:sp>
        <p:nvSpPr>
          <p:cNvPr id="4" name="layout14_shape2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>
              <a:defRPr lang="ko-KR" altLang="en-US"/>
            </a:pPr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5" name="layout14_shape3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6" name="layout14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lang="ko-KR" altLang="en-US"/>
            </a:pPr>
            <a:fld id="{FB30EDBD-1C2D-4C1E-B459-B60219FAB484}" type="datetime1">
              <a:rPr lang="en-US"/>
              <a:pPr lvl="0">
                <a:defRPr lang="ko-KR" altLang="en-US"/>
              </a:pPr>
              <a:t>10/20/2021</a:t>
            </a:fld>
            <a:endParaRPr lang="ko-KR"/>
          </a:p>
        </p:txBody>
      </p:sp>
      <p:sp>
        <p:nvSpPr>
          <p:cNvPr id="7" name="layout14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8" name="layout14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lang="ko-KR" altLang="en-US"/>
            </a:pPr>
            <a:fld id="{4BEDD84E-25D4-4983-8AA1-2863C96F08D9}" type="slidenum">
              <a:rPr lang="en-US"/>
              <a:pPr lvl="0">
                <a:defRPr lang="ko-KR" altLang="en-US"/>
              </a:pPr>
              <a:t>‹#›</a:t>
            </a:fld>
            <a:endParaRPr lang="ko-KR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 lang="ko-KR"/>
          </a:p>
        </p:txBody>
      </p:sp>
      <p:sp>
        <p:nvSpPr>
          <p:cNvPr id="4" name="layout5_shape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5" name="layout5_shape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  <a:p>
            <a:pPr lvl="1">
              <a:defRPr lang="ko-KR" altLang="en-US"/>
            </a:pPr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>
              <a:defRPr lang="ko-KR" altLang="en-US"/>
            </a:pPr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>
              <a:defRPr lang="ko-KR" altLang="en-US"/>
            </a:pPr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>
              <a:defRPr lang="ko-KR" altLang="en-US"/>
            </a:pPr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 lang="ko-KR"/>
          </a:p>
        </p:txBody>
      </p:sp>
      <p:sp>
        <p:nvSpPr>
          <p:cNvPr id="6" name="layout5_shape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7" name="layout5_shape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  <a:p>
            <a:pPr lvl="1">
              <a:defRPr lang="ko-KR" altLang="en-US"/>
            </a:pPr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>
              <a:defRPr lang="ko-KR" altLang="en-US"/>
            </a:pPr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>
              <a:defRPr lang="ko-KR" altLang="en-US"/>
            </a:pPr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>
              <a:defRPr lang="ko-KR" altLang="en-US"/>
            </a:pPr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 lang="ko-KR"/>
          </a:p>
        </p:txBody>
      </p:sp>
      <p:sp>
        <p:nvSpPr>
          <p:cNvPr id="8" name="layout5_shape6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lang="ko-KR" altLang="en-US"/>
            </a:pPr>
            <a:fld id="{FB30EDBD-1C2D-4C1E-B459-B60219FAB484}" type="datetime1">
              <a:rPr lang="en-US"/>
              <a:pPr lvl="0">
                <a:defRPr lang="ko-KR" altLang="en-US"/>
              </a:pPr>
              <a:t>10/20/2021</a:t>
            </a:fld>
            <a:endParaRPr lang="ko-KR"/>
          </a:p>
        </p:txBody>
      </p:sp>
      <p:sp>
        <p:nvSpPr>
          <p:cNvPr id="9" name="layout5_shape7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0" name="layout5_shape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lang="ko-KR" altLang="en-US"/>
            </a:pPr>
            <a:fld id="{4BEDD84E-25D4-4983-8AA1-2863C96F08D9}" type="slidenum">
              <a:rPr lang="en-US"/>
              <a:pPr lvl="0">
                <a:defRPr lang="ko-KR" altLang="en-US"/>
              </a:pPr>
              <a:t>‹#›</a:t>
            </a:fld>
            <a:endParaRPr lang="ko-KR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6AEF07B-025C-4DA6-A63A-FFBEE90F4D5A}" type="datetime1">
              <a:rPr lang="ko-KR" altLang="en-US"/>
              <a:pPr>
                <a:defRPr lang="ko-KR" altLang="en-US"/>
              </a:pPr>
              <a:t>2021-10-20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393FB19-7418-4539-9300-6EDB2193EF08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B2C3BA8-7008-44E5-83A0-6743EE901A3B}" type="datetime1">
              <a:rPr lang="ko-KR" altLang="en-US"/>
              <a:pPr>
                <a:defRPr lang="ko-KR" altLang="en-US"/>
              </a:pPr>
              <a:t>2021-10-20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652D455-576A-47EE-AA1C-2E70CF7A80C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구역 머리글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1999" cy="4143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0" y="4156762"/>
            <a:ext cx="12192007" cy="700998"/>
            <a:chOff x="0" y="4156762"/>
            <a:chExt cx="9144006" cy="357159"/>
          </a:xfrm>
        </p:grpSpPr>
        <p:sp>
          <p:nvSpPr>
            <p:cNvPr id="9" name="직사각형 8"/>
            <p:cNvSpPr/>
            <p:nvPr/>
          </p:nvSpPr>
          <p:spPr>
            <a:xfrm rot="16200000">
              <a:off x="2464595" y="2692267"/>
              <a:ext cx="357158" cy="328614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rot="16200000">
              <a:off x="321471" y="3835291"/>
              <a:ext cx="357158" cy="10001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6200000">
              <a:off x="6143640" y="1513555"/>
              <a:ext cx="357158" cy="5643574"/>
            </a:xfrm>
            <a:prstGeom prst="rect">
              <a:avLst/>
            </a:prstGeom>
            <a:solidFill>
              <a:schemeClr val="tx2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2158766"/>
            <a:ext cx="10363199" cy="1076323"/>
          </a:xfrm>
        </p:spPr>
        <p:txBody>
          <a:bodyPr anchor="ctr"/>
          <a:lstStyle>
            <a:lvl1pPr algn="ctr">
              <a:defRPr sz="4800" b="0" cap="all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3263903"/>
            <a:ext cx="10363199" cy="66516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6AEF07B-025C-4DA6-A63A-FFBEE90F4D5A}" type="datetime1">
              <a:rPr lang="ko-KR" altLang="en-US"/>
              <a:pPr>
                <a:defRPr lang="ko-KR" altLang="en-US"/>
              </a:pPr>
              <a:t>2021-10-20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393FB19-7418-4539-9300-6EDB2193EF08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294723"/>
            <a:ext cx="5384799" cy="490511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294723"/>
            <a:ext cx="5384799" cy="490511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B2C3BA8-7008-44E5-83A0-6743EE901A3B}" type="datetime1">
              <a:rPr lang="ko-KR" altLang="en-US"/>
              <a:pPr>
                <a:defRPr lang="ko-KR" altLang="en-US"/>
              </a:pPr>
              <a:t>2021-10-20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652D455-576A-47EE-AA1C-2E70CF7A80C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B2C3BA8-7008-44E5-83A0-6743EE901A3B}" type="datetime1">
              <a:rPr lang="ko-KR" altLang="en-US"/>
              <a:pPr>
                <a:defRPr lang="ko-KR" altLang="en-US"/>
              </a:pPr>
              <a:t>2021-10-20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652D455-576A-47EE-AA1C-2E70CF7A80C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B2C3BA8-7008-44E5-83A0-6743EE901A3B}" type="datetime1">
              <a:rPr lang="ko-KR" altLang="en-US"/>
              <a:pPr>
                <a:defRPr lang="ko-KR" altLang="en-US"/>
              </a:pPr>
              <a:t>2021-10-20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652D455-576A-47EE-AA1C-2E70CF7A80C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9599" y="198438"/>
            <a:ext cx="10972799" cy="779462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6" name="표 개체 틀 5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300163"/>
            <a:ext cx="10972799" cy="4889622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>
          <a:xfrm>
            <a:off x="609599" y="1286190"/>
            <a:ext cx="5384799" cy="240024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2"/>
          </p:nvPr>
        </p:nvSpPr>
        <p:spPr>
          <a:xfrm>
            <a:off x="6197599" y="1286190"/>
            <a:ext cx="5384799" cy="240024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sz="quarter" idx="3"/>
          </p:nvPr>
        </p:nvSpPr>
        <p:spPr>
          <a:xfrm>
            <a:off x="608037" y="3790019"/>
            <a:ext cx="5384799" cy="240024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4"/>
          </p:nvPr>
        </p:nvSpPr>
        <p:spPr>
          <a:xfrm>
            <a:off x="6196037" y="3790019"/>
            <a:ext cx="5384799" cy="240024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B2C3BA8-7008-44E5-83A0-6743EE901A3B}" type="datetime1">
              <a:rPr lang="ko-KR" altLang="en-US"/>
              <a:pPr>
                <a:defRPr lang="ko-KR" altLang="en-US"/>
              </a:pPr>
              <a:t>2021-10-20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652D455-576A-47EE-AA1C-2E70CF7A80C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185737"/>
            <a:ext cx="10991850" cy="804863"/>
          </a:xfrm>
        </p:spPr>
        <p:txBody>
          <a:bodyPr anchor="ctr"/>
          <a:lstStyle>
            <a:lvl1pPr algn="l">
              <a:defRPr sz="36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697567" y="1300163"/>
            <a:ext cx="8699498" cy="3910012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97567" y="5367338"/>
            <a:ext cx="8699498" cy="804862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B2C3BA8-7008-44E5-83A0-6743EE901A3B}" type="datetime1">
              <a:rPr lang="ko-KR" altLang="en-US"/>
              <a:pPr>
                <a:defRPr lang="ko-KR" altLang="en-US"/>
              </a:pPr>
              <a:t>2021-10-20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652D455-576A-47EE-AA1C-2E70CF7A80C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slideLayout" Target="../slideLayouts/slideLayout16.xml"  /><Relationship Id="rId17" Type="http://schemas.openxmlformats.org/officeDocument/2006/relationships/slideLayout" Target="../slideLayouts/slideLayout17.xml"  /><Relationship Id="rId18" Type="http://schemas.openxmlformats.org/officeDocument/2006/relationships/slideLayout" Target="../slideLayouts/slideLayout18.xml"  /><Relationship Id="rId19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20" Type="http://schemas.openxmlformats.org/officeDocument/2006/relationships/image" Target="../media/image1.png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조각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12191999" cy="1000108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2" name="그림 11" descr="132"/>
          <p:cNvPicPr>
            <a:picLocks noChangeAspect="1" noChangeArrowheads="1"/>
          </p:cNvPicPr>
          <p:nvPr/>
        </p:nvPicPr>
        <p:blipFill rotWithShape="1">
          <a:blip r:embed="rId20">
            <a:alphaModFix/>
            <a:grayscl/>
            <a:lum/>
          </a:blip>
          <a:srcRect/>
          <a:stretch>
            <a:fillRect/>
          </a:stretch>
        </p:blipFill>
        <p:spPr>
          <a:xfrm>
            <a:off x="0" y="4214818"/>
            <a:ext cx="12191999" cy="2643182"/>
          </a:xfrm>
          <a:prstGeom prst="rect">
            <a:avLst/>
          </a:prstGeom>
          <a:noFill/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188890"/>
            <a:ext cx="10972799" cy="80171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285860"/>
            <a:ext cx="10972799" cy="4913973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B2C3BA8-7008-44E5-83A0-6743EE901A3B}" type="datetime1">
              <a:rPr lang="ko-KR" altLang="en-US"/>
              <a:pPr>
                <a:defRPr lang="ko-KR" altLang="en-US"/>
              </a:pPr>
              <a:t>2021-10-20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C652D455-576A-47EE-AA1C-2E70CF7A80C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0" y="0"/>
            <a:ext cx="285709" cy="1000108"/>
            <a:chOff x="0" y="0"/>
            <a:chExt cx="357158" cy="1000108"/>
          </a:xfrm>
        </p:grpSpPr>
        <p:sp>
          <p:nvSpPr>
            <p:cNvPr id="22" name="직사각형 21"/>
            <p:cNvSpPr/>
            <p:nvPr/>
          </p:nvSpPr>
          <p:spPr>
            <a:xfrm>
              <a:off x="0" y="0"/>
              <a:ext cx="357158" cy="78579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0" y="631373"/>
              <a:ext cx="357158" cy="368735"/>
            </a:xfrm>
            <a:prstGeom prst="rect">
              <a:avLst/>
            </a:prstGeom>
            <a:solidFill>
              <a:schemeClr val="tx2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</p:sldLayoutIdLst>
  <p:transition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100000"/>
        <a:buFont typeface="Wingdings"/>
        <a:buChar char="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8800" indent="-177800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SzPct val="80000"/>
        <a:buFont typeface="Wingdings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87400" indent="-190500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SzPct val="100000"/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3300" indent="-203200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SzPct val="100000"/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00" indent="-190500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SzPct val="100000"/>
        <a:buFont typeface="Arial"/>
        <a:buChar char="«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36688" indent="-182563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Arial"/>
        <a:buChar char="«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19250" indent="-165100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Arial"/>
        <a:buChar char="«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81188" indent="-182563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Arial"/>
        <a:buChar char="«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073275" indent="-174625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Arial"/>
        <a:buChar char="«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2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8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3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4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6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1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4.png"  /><Relationship Id="rId3" Type="http://schemas.openxmlformats.org/officeDocument/2006/relationships/image" Target="../media/image3.png"  /><Relationship Id="rId4" Type="http://schemas.openxmlformats.org/officeDocument/2006/relationships/image" Target="../media/image1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Relationship Id="rId4" Type="http://schemas.openxmlformats.org/officeDocument/2006/relationships/image" Target="../media/image18.png"  /><Relationship Id="rId5" Type="http://schemas.openxmlformats.org/officeDocument/2006/relationships/image" Target="../media/image19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20.png"  /><Relationship Id="rId3" Type="http://schemas.openxmlformats.org/officeDocument/2006/relationships/image" Target="../media/image21.png"  /><Relationship Id="rId4" Type="http://schemas.openxmlformats.org/officeDocument/2006/relationships/image" Target="../media/image22.png"  /><Relationship Id="rId5" Type="http://schemas.openxmlformats.org/officeDocument/2006/relationships/image" Target="../media/image23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24.png"  /><Relationship Id="rId3" Type="http://schemas.openxmlformats.org/officeDocument/2006/relationships/image" Target="../media/image25.png"  /><Relationship Id="rId4" Type="http://schemas.openxmlformats.org/officeDocument/2006/relationships/image" Target="../media/image26.png"  /><Relationship Id="rId5" Type="http://schemas.openxmlformats.org/officeDocument/2006/relationships/image" Target="../media/image27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_shape1"/>
          <p:cNvSpPr>
            <a:spLocks noGrp="1"/>
          </p:cNvSpPr>
          <p:nvPr>
            <p:ph type="ctrTitle"/>
          </p:nvPr>
        </p:nvSpPr>
        <p:spPr>
          <a:xfrm>
            <a:off x="2212532" y="2592261"/>
            <a:ext cx="7766936" cy="1124729"/>
          </a:xfrm>
          <a:prstGeom prst="rect">
            <a:avLst/>
          </a:prstGeom>
        </p:spPr>
        <p:txBody>
          <a:bodyPr lIns="91440" tIns="45720" rIns="91440" bIns="45720" anchor="b"/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algn="r" defTabSz="450000" latinLnBrk="1">
              <a:spcBef>
                <a:spcPct val="0"/>
              </a:spcBef>
              <a:buNone/>
              <a:defRPr lang="ko-KR" altLang="en-US"/>
            </a:pPr>
            <a:r>
              <a:rPr lang="en-US" altLang="ko-KR" sz="6000" b="1" kern="1200">
                <a:solidFill>
                  <a:schemeClr val="accent1">
                    <a:lumMod val="75000"/>
                  </a:schemeClr>
                </a:solidFill>
                <a:latin typeface="Yu Gothic UI"/>
                <a:ea typeface="Yu Gothic UI"/>
                <a:cs typeface="Yu Gothic UI"/>
              </a:rPr>
              <a:t>My</a:t>
            </a:r>
            <a:r>
              <a:rPr lang="ko-KR" altLang="en-US" sz="60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코로나</a:t>
            </a:r>
          </a:p>
        </p:txBody>
      </p:sp>
      <p:sp>
        <p:nvSpPr>
          <p:cNvPr id="4" name="slide1_shape2"/>
          <p:cNvSpPr>
            <a:spLocks noGrp="1"/>
          </p:cNvSpPr>
          <p:nvPr>
            <p:ph type="subTitle" idx="1"/>
          </p:nvPr>
        </p:nvSpPr>
        <p:spPr>
          <a:xfrm>
            <a:off x="2471272" y="3974200"/>
            <a:ext cx="8390914" cy="1257226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99840" lvl="0" indent="-399840">
              <a:buClr>
                <a:schemeClr val="bg2"/>
              </a:buClr>
              <a:buNone/>
              <a:defRPr lang="ko-KR" altLang="en-US"/>
            </a:pPr>
            <a:r>
              <a:rPr lang="ko-KR" altLang="en-US" sz="2800"/>
              <a:t>개인 맞춤</a:t>
            </a:r>
            <a:r>
              <a:rPr lang="en-US" altLang="ko-KR" sz="2800"/>
              <a:t> </a:t>
            </a:r>
            <a:r>
              <a:rPr lang="ko-KR" altLang="en-US" sz="2800"/>
              <a:t>코로나 정보 서비스</a:t>
            </a:r>
          </a:p>
          <a:p>
            <a:pPr marL="0" lvl="0" indent="0" algn="r" defTabSz="450000" latinLnBrk="1">
              <a:spcBef>
                <a:spcPts val="1000"/>
              </a:spcBef>
              <a:spcAft>
                <a:spcPts val="0"/>
              </a:spcAft>
              <a:buNone/>
              <a:defRPr lang="ko-KR" altLang="en-US"/>
            </a:pPr>
            <a:endParaRPr lang="ko-KR" sz="1800" kern="120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  <a:p>
            <a:pPr marL="0" lvl="0" indent="0" algn="r" defTabSz="450000" latinLnBrk="1">
              <a:spcBef>
                <a:spcPts val="1000"/>
              </a:spcBef>
              <a:spcAft>
                <a:spcPts val="0"/>
              </a:spcAft>
              <a:buNone/>
              <a:defRPr lang="ko-KR" altLang="en-US"/>
            </a:pPr>
            <a:endParaRPr lang="ko-KR" sz="1800" kern="120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  <a:p>
            <a:pPr marL="0" lvl="0" indent="0" algn="r" defTabSz="450000" latinLnBrk="1">
              <a:spcBef>
                <a:spcPts val="1000"/>
              </a:spcBef>
              <a:spcAft>
                <a:spcPts val="0"/>
              </a:spcAft>
              <a:buNone/>
              <a:defRPr lang="ko-KR" altLang="en-US"/>
            </a:pPr>
            <a:endParaRPr lang="ko-KR" sz="1800" kern="120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9_shape1"/>
          <p:cNvSpPr>
            <a:spLocks noGrp="1"/>
          </p:cNvSpPr>
          <p:nvPr>
            <p:ph type="title"/>
          </p:nvPr>
        </p:nvSpPr>
        <p:spPr>
          <a:xfrm>
            <a:off x="659531" y="0"/>
            <a:ext cx="8596668" cy="733276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defTabSz="450000" latinLnBrk="1">
              <a:spcBef>
                <a:spcPct val="0"/>
              </a:spcBef>
              <a:buNone/>
              <a:defRPr lang="ko-KR" altLang="en-US"/>
            </a:pPr>
            <a:r>
              <a:rPr lang="en-US" altLang="ko-KR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Base Model</a:t>
            </a:r>
            <a:r>
              <a:rPr lang="en-US" altLang="ko-KR" sz="48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endParaRPr lang="ko-KR" sz="4800" b="1" kern="120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58686" y="1332832"/>
            <a:ext cx="8505212" cy="48990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59531" y="0"/>
            <a:ext cx="8596668" cy="947192"/>
          </a:xfrm>
        </p:spPr>
        <p:txBody>
          <a:bodyPr>
            <a:normAutofit/>
          </a:bodyPr>
          <a:lstStyle/>
          <a:p>
            <a:pPr>
              <a:defRPr lang="ko-KR" altLang="en-US"/>
            </a:pPr>
            <a:r>
              <a:rPr lang="ko-KR" altLang="en-US">
                <a:latin typeface="함초롬돋움"/>
                <a:ea typeface="함초롬돋움"/>
                <a:cs typeface="함초롬돋움"/>
              </a:rPr>
              <a:t>화면 구성</a:t>
            </a:r>
          </a:p>
        </p:txBody>
      </p:sp>
      <p:sp>
        <p:nvSpPr>
          <p:cNvPr id="15" name="layout5_shape2"/>
          <p:cNvSpPr>
            <a:spLocks noGrp="1"/>
          </p:cNvSpPr>
          <p:nvPr>
            <p:ph type="body" idx="1"/>
          </p:nvPr>
        </p:nvSpPr>
        <p:spPr>
          <a:xfrm>
            <a:off x="1460046" y="1749310"/>
            <a:ext cx="4185623" cy="576262"/>
          </a:xfrm>
        </p:spPr>
        <p:txBody>
          <a:bodyPr/>
          <a:lstStyle/>
          <a:p>
            <a:pPr marL="342720" lvl="0" indent="-342720">
              <a:buClr>
                <a:schemeClr val="bg2"/>
              </a:buClr>
              <a:buChar char=""/>
              <a:defRPr lang="ko-KR" altLang="en-US"/>
            </a:pPr>
            <a:r>
              <a:rPr lang="ko-KR" altLang="en-US" b="1">
                <a:solidFill>
                  <a:schemeClr val="bg2">
                    <a:lumMod val="50000"/>
                  </a:schemeClr>
                </a:solidFill>
              </a:rPr>
              <a:t>메인 화면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1466761" y="2006203"/>
            <a:ext cx="4185623" cy="3304117"/>
          </a:xfrm>
        </p:spPr>
        <p:txBody>
          <a:bodyPr>
            <a:normAutofit/>
          </a:bodyPr>
          <a:lstStyle/>
          <a:p>
            <a:pPr lvl="0">
              <a:buNone/>
              <a:defRPr lang="ko-KR" altLang="en-US"/>
            </a:pPr>
            <a:endParaRPr lang="ko-KR" altLang="en-US" sz="2600" b="1"/>
          </a:p>
          <a:p>
            <a:pPr>
              <a:buAutoNum type="arabicParenR"/>
              <a:defRPr lang="ko-KR" altLang="en-US"/>
            </a:pPr>
            <a:r>
              <a:rPr lang="ko-KR" altLang="en-US" sz="2200"/>
              <a:t>홈화면</a:t>
            </a:r>
          </a:p>
          <a:p>
            <a:pPr>
              <a:buAutoNum type="arabicParenR"/>
              <a:defRPr lang="ko-KR" altLang="en-US"/>
            </a:pPr>
            <a:r>
              <a:rPr lang="ko-KR" altLang="en-US" sz="2200"/>
              <a:t>사회적 거리두기</a:t>
            </a:r>
          </a:p>
          <a:p>
            <a:pPr>
              <a:buAutoNum type="arabicParenR"/>
              <a:defRPr lang="ko-KR" altLang="en-US"/>
            </a:pPr>
            <a:r>
              <a:rPr lang="ko-KR" altLang="en-US" sz="2200"/>
              <a:t>코로나 현재 상황</a:t>
            </a:r>
          </a:p>
          <a:p>
            <a:pPr>
              <a:buAutoNum type="arabicParenR"/>
              <a:defRPr lang="ko-KR" altLang="en-US"/>
            </a:pPr>
            <a:r>
              <a:rPr lang="ko-KR" altLang="en-US" sz="2200"/>
              <a:t>예방접종 통계</a:t>
            </a:r>
          </a:p>
          <a:p>
            <a:pPr>
              <a:buAutoNum type="arabicParenR"/>
              <a:defRPr lang="ko-KR" altLang="en-US"/>
            </a:pPr>
            <a:r>
              <a:rPr lang="ko-KR" altLang="en-US" sz="2200"/>
              <a:t>예방접종 센터</a:t>
            </a:r>
          </a:p>
          <a:p>
            <a:pPr>
              <a:buAutoNum type="arabicParenR"/>
              <a:defRPr lang="ko-KR" altLang="en-US"/>
            </a:pPr>
            <a:r>
              <a:rPr lang="ko-KR" altLang="en-US" sz="2200"/>
              <a:t>선별진료소</a:t>
            </a:r>
          </a:p>
          <a:p>
            <a:pPr>
              <a:buAutoNum type="arabicParenR"/>
              <a:defRPr lang="ko-KR" altLang="en-US"/>
            </a:pPr>
            <a:r>
              <a:rPr lang="ko-KR" altLang="en-US" sz="2200"/>
              <a:t>코로나 뉴스</a:t>
            </a:r>
          </a:p>
          <a:p>
            <a:pPr marL="0" indent="0">
              <a:buNone/>
              <a:defRPr lang="ko-KR" altLang="en-US"/>
            </a:pPr>
            <a:endParaRPr lang="en-US" altLang="ko-KR"/>
          </a:p>
          <a:p>
            <a:pPr>
              <a:buFont typeface="+mj-lt"/>
              <a:buAutoNum type="arabicPeriod"/>
              <a:defRPr lang="ko-KR" altLang="en-US"/>
            </a:pPr>
            <a:endParaRPr lang="en-US" altLang="ko-KR"/>
          </a:p>
          <a:p>
            <a:pPr marL="0" indent="0">
              <a:buNone/>
              <a:defRPr lang="ko-KR" altLang="en-US"/>
            </a:pPr>
            <a:endParaRPr lang="en-US" altLang="ko-KR"/>
          </a:p>
          <a:p>
            <a:pPr lvl="0">
              <a:defRPr lang="ko-KR" altLang="en-US"/>
            </a:pPr>
            <a:endParaRPr lang="en-US" altLang="ko-KR"/>
          </a:p>
          <a:p>
            <a:pPr>
              <a:buFont typeface="+mj-lt"/>
              <a:buAutoNum type="arabicPeriod"/>
              <a:defRPr lang="ko-KR" altLang="en-US"/>
            </a:pPr>
            <a:endParaRPr lang="ko-KR" altLang="en-US"/>
          </a:p>
        </p:txBody>
      </p:sp>
      <p:sp>
        <p:nvSpPr>
          <p:cNvPr id="14" name="내용 개체 틀 13"/>
          <p:cNvSpPr>
            <a:spLocks noGrp="1"/>
          </p:cNvSpPr>
          <p:nvPr>
            <p:ph sz="quarter" idx="4"/>
          </p:nvPr>
        </p:nvSpPr>
        <p:spPr>
          <a:xfrm>
            <a:off x="6096000" y="1928273"/>
            <a:ext cx="4185617" cy="3001453"/>
          </a:xfrm>
        </p:spPr>
        <p:txBody>
          <a:bodyPr>
            <a:normAutofit/>
          </a:bodyPr>
          <a:lstStyle/>
          <a:p>
            <a:pPr lvl="0">
              <a:buNone/>
              <a:defRPr lang="ko-KR" altLang="en-US"/>
            </a:pPr>
            <a:endParaRPr lang="ko-KR" altLang="en-US" sz="2600" b="1" dirty="0"/>
          </a:p>
          <a:p>
            <a:pPr>
              <a:buFont typeface="+mj-lt"/>
              <a:buAutoNum type="arabicParenR"/>
              <a:defRPr lang="ko-KR" altLang="en-US"/>
            </a:pPr>
            <a:r>
              <a:rPr lang="ko-KR" altLang="en-US" sz="2200" dirty="0"/>
              <a:t> 회원가입</a:t>
            </a:r>
          </a:p>
          <a:p>
            <a:pPr>
              <a:buFont typeface="+mj-lt"/>
              <a:buAutoNum type="arabicParenR"/>
              <a:defRPr lang="ko-KR" altLang="en-US"/>
            </a:pPr>
            <a:r>
              <a:rPr lang="ko-KR" altLang="en-US" sz="2200" dirty="0"/>
              <a:t> 회원 정보 수정/탈퇴</a:t>
            </a:r>
          </a:p>
          <a:p>
            <a:pPr>
              <a:buFont typeface="+mj-lt"/>
              <a:buAutoNum type="arabicParenR"/>
              <a:defRPr lang="ko-KR" altLang="en-US"/>
            </a:pPr>
            <a:r>
              <a:rPr lang="ko-KR" altLang="en-US" sz="2200" dirty="0"/>
              <a:t> 로그인</a:t>
            </a:r>
            <a:r>
              <a:rPr lang="en-US" altLang="ko-KR" sz="2200" dirty="0"/>
              <a:t>/</a:t>
            </a:r>
            <a:r>
              <a:rPr lang="ko-KR" altLang="en-US" sz="2200" dirty="0"/>
              <a:t>로그아웃</a:t>
            </a:r>
          </a:p>
          <a:p>
            <a:pPr>
              <a:buFont typeface="+mj-lt"/>
              <a:buAutoNum type="arabicParenR"/>
              <a:defRPr lang="ko-KR" altLang="en-US"/>
            </a:pPr>
            <a:r>
              <a:rPr lang="ko-KR" altLang="en-US" sz="2200" dirty="0"/>
              <a:t> 회원정보</a:t>
            </a:r>
          </a:p>
          <a:p>
            <a:pPr>
              <a:buFont typeface="+mj-lt"/>
              <a:buAutoNum type="arabicParenR"/>
              <a:defRPr lang="ko-KR" altLang="en-US"/>
            </a:pPr>
            <a:r>
              <a:rPr lang="en-US" altLang="ko-KR" sz="2200" dirty="0"/>
              <a:t> </a:t>
            </a:r>
            <a:r>
              <a:rPr lang="ko-KR" altLang="en-US" sz="2200" dirty="0"/>
              <a:t>주소 찾기</a:t>
            </a:r>
          </a:p>
          <a:p>
            <a:pPr>
              <a:buFont typeface="+mj-lt"/>
              <a:buAutoNum type="arabicParenR"/>
              <a:defRPr lang="ko-KR" altLang="en-US"/>
            </a:pPr>
            <a:r>
              <a:rPr lang="ko-KR" altLang="en-US" sz="2200" dirty="0"/>
              <a:t> 개인 코로나 정보</a:t>
            </a:r>
          </a:p>
          <a:p>
            <a:pPr marL="0" indent="0">
              <a:buNone/>
              <a:defRPr lang="ko-KR" altLang="en-US"/>
            </a:pPr>
            <a:endParaRPr lang="en-US" altLang="ko-KR" sz="2600" b="1" dirty="0"/>
          </a:p>
        </p:txBody>
      </p:sp>
      <p:sp>
        <p:nvSpPr>
          <p:cNvPr id="9" name="layout5_shape4"/>
          <p:cNvSpPr txBox="1">
            <a:spLocks/>
          </p:cNvSpPr>
          <p:nvPr/>
        </p:nvSpPr>
        <p:spPr>
          <a:xfrm>
            <a:off x="6096000" y="1769300"/>
            <a:ext cx="4185618" cy="558458"/>
          </a:xfrm>
          <a:prstGeom prst="rect">
            <a:avLst/>
          </a:prstGeom>
        </p:spPr>
        <p:txBody>
          <a:bodyPr vert="horz" lIns="91440" tIns="45720" rIns="91440" bIns="45720" anchor="b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80000"/>
              <a:buFont typeface="Wingdings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Arial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720" indent="-342720">
              <a:buClr>
                <a:schemeClr val="bg2"/>
              </a:buClr>
              <a:buFont typeface="Wingdings"/>
              <a:buChar char=""/>
              <a:defRPr lang="ko-KR" altLang="en-US"/>
            </a:pPr>
            <a:r>
              <a:rPr lang="ko-KR" altLang="en-US" b="1" smtClean="0">
                <a:solidFill>
                  <a:schemeClr val="bg2">
                    <a:lumMod val="50000"/>
                  </a:schemeClr>
                </a:solidFill>
              </a:rPr>
              <a:t>회원 화면</a:t>
            </a:r>
            <a:endParaRPr lang="ko-KR" alt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0_shape1"/>
          <p:cNvSpPr>
            <a:spLocks noGrp="1"/>
          </p:cNvSpPr>
          <p:nvPr>
            <p:ph type="title"/>
          </p:nvPr>
        </p:nvSpPr>
        <p:spPr>
          <a:xfrm>
            <a:off x="650628" y="155604"/>
            <a:ext cx="8596668" cy="662061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lvl="0">
              <a:defRPr lang="ko-KR" altLang="en-US"/>
            </a:pPr>
            <a:r>
              <a:rPr lang="en-US" altLang="ko-KR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1. </a:t>
            </a:r>
            <a:r>
              <a:rPr lang="ko-KR" altLang="en-US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메인</a:t>
            </a:r>
            <a:r>
              <a:rPr lang="en-US" altLang="en-US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화면</a:t>
            </a:r>
            <a:r>
              <a:rPr lang="en-US" altLang="ko-KR" sz="3200" b="1">
                <a:solidFill>
                  <a:srgbClr val="F496CB">
                    <a:lumMod val="75000"/>
                  </a:srgbClr>
                </a:solidFill>
              </a:rPr>
              <a:t/>
            </a:r>
            <a:br>
              <a:rPr lang="en-US" altLang="ko-KR" sz="3200" b="1">
                <a:solidFill>
                  <a:srgbClr val="F496CB">
                    <a:lumMod val="75000"/>
                  </a:srgbClr>
                </a:solidFill>
              </a:rPr>
            </a:br>
            <a:endParaRPr lang="ko-KR" sz="3600" b="1" kern="120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10_shape2"/>
          <p:cNvSpPr>
            <a:spLocks noGrp="1"/>
          </p:cNvSpPr>
          <p:nvPr>
            <p:ph sz="half" idx="1"/>
          </p:nvPr>
        </p:nvSpPr>
        <p:spPr>
          <a:xfrm>
            <a:off x="650628" y="1840470"/>
            <a:ext cx="3022086" cy="403080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lIns="91440" tIns="45720" rIns="91440" bIns="45720"/>
          <a:lstStyle/>
          <a:p>
            <a:pPr lvl="0">
              <a:defRPr lang="ko-KR" altLang="en-US"/>
            </a:pPr>
            <a:r>
              <a:rPr lang="ko-KR" altLang="en-US" sz="2000">
                <a:solidFill>
                  <a:schemeClr val="tx1"/>
                </a:solidFill>
              </a:rPr>
              <a:t>회원 개인의 주소 정보</a:t>
            </a:r>
            <a:r>
              <a:rPr lang="en-US" altLang="ko-KR" sz="2000">
                <a:solidFill>
                  <a:schemeClr val="tx1"/>
                </a:solidFill>
              </a:rPr>
              <a:t>DB</a:t>
            </a:r>
            <a:r>
              <a:rPr lang="ko-KR" altLang="en-US" sz="2000">
                <a:solidFill>
                  <a:schemeClr val="tx1"/>
                </a:solidFill>
              </a:rPr>
              <a:t>와</a:t>
            </a:r>
            <a:r>
              <a:rPr lang="en-US" altLang="ko-KR" sz="2000">
                <a:solidFill>
                  <a:schemeClr val="tx1"/>
                </a:solidFill>
              </a:rPr>
              <a:t> API</a:t>
            </a:r>
            <a:r>
              <a:rPr lang="ko-KR" altLang="en-US" sz="2000">
                <a:solidFill>
                  <a:schemeClr val="tx1"/>
                </a:solidFill>
              </a:rPr>
              <a:t>를</a:t>
            </a:r>
            <a:r>
              <a:rPr lang="en-US" altLang="ko-KR" sz="2000">
                <a:solidFill>
                  <a:schemeClr val="tx1"/>
                </a:solidFill>
              </a:rPr>
              <a:t> </a:t>
            </a:r>
            <a:r>
              <a:rPr lang="ko-KR" altLang="en-US" sz="2000">
                <a:solidFill>
                  <a:schemeClr val="tx1"/>
                </a:solidFill>
              </a:rPr>
              <a:t>연동하여 회원 거주지의 거리 단계를 빠르게 확인할 수 있다</a:t>
            </a:r>
            <a:r>
              <a:rPr lang="en-US" altLang="ko-KR" sz="200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  <a:defRPr lang="ko-KR" altLang="en-US"/>
            </a:pPr>
            <a:endParaRPr lang="en-US" altLang="ko-KR" sz="2000">
              <a:solidFill>
                <a:schemeClr val="tx1"/>
              </a:solidFill>
            </a:endParaRPr>
          </a:p>
          <a:p>
            <a:pPr lvl="0">
              <a:defRPr lang="ko-KR" altLang="en-US"/>
            </a:pPr>
            <a:r>
              <a:rPr lang="ko-KR" altLang="en-US" sz="2000">
                <a:solidFill>
                  <a:schemeClr val="tx1"/>
                </a:solidFill>
              </a:rPr>
              <a:t>전국의 시도별 거리두기 단계 </a:t>
            </a:r>
            <a:r>
              <a:rPr lang="en-US" altLang="ko-KR" sz="2000">
                <a:solidFill>
                  <a:schemeClr val="tx1"/>
                </a:solidFill>
              </a:rPr>
              <a:t>API</a:t>
            </a:r>
            <a:r>
              <a:rPr lang="ko-KR" altLang="en-US" sz="2000">
                <a:solidFill>
                  <a:schemeClr val="tx1"/>
                </a:solidFill>
              </a:rPr>
              <a:t>를</a:t>
            </a:r>
            <a:r>
              <a:rPr lang="en-US" altLang="ko-KR" sz="2000">
                <a:solidFill>
                  <a:schemeClr val="tx1"/>
                </a:solidFill>
              </a:rPr>
              <a:t> </a:t>
            </a:r>
            <a:r>
              <a:rPr lang="ko-KR" altLang="en-US" sz="2000">
                <a:solidFill>
                  <a:schemeClr val="tx1"/>
                </a:solidFill>
              </a:rPr>
              <a:t>연동하여 색상으로 표현해</a:t>
            </a:r>
            <a:r>
              <a:rPr lang="en-US" altLang="ko-KR" sz="2000">
                <a:solidFill>
                  <a:schemeClr val="tx1"/>
                </a:solidFill>
              </a:rPr>
              <a:t>,</a:t>
            </a:r>
            <a:r>
              <a:rPr lang="ko-KR" altLang="en-US" sz="2000">
                <a:solidFill>
                  <a:schemeClr val="tx1"/>
                </a:solidFill>
              </a:rPr>
              <a:t> 빠르고  쉽게 이해할 수 있도록 하였다.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9901" y="1297002"/>
            <a:ext cx="2189860" cy="463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66000" indent="-333000">
              <a:buClr>
                <a:schemeClr val="accent1">
                  <a:lumMod val="70000"/>
                </a:schemeClr>
              </a:buClr>
              <a:buNone/>
              <a:defRPr lang="ko-KR" altLang="en-US"/>
            </a:pPr>
            <a:r>
              <a:rPr lang="ko-KR" altLang="en-US" sz="2500" b="1">
                <a:solidFill>
                  <a:schemeClr val="accent1">
                    <a:lumMod val="70000"/>
                  </a:schemeClr>
                </a:solidFill>
              </a:rPr>
              <a:t>1) 홈화면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594" y="1528611"/>
            <a:ext cx="7727707" cy="497896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463729" y="2675188"/>
            <a:ext cx="2833884" cy="16625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1_shape1"/>
          <p:cNvSpPr>
            <a:spLocks noGrp="1"/>
          </p:cNvSpPr>
          <p:nvPr>
            <p:ph type="title"/>
          </p:nvPr>
        </p:nvSpPr>
        <p:spPr>
          <a:xfrm>
            <a:off x="641725" y="146702"/>
            <a:ext cx="8596668" cy="742178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lvl="0">
              <a:defRPr lang="ko-KR" altLang="en-US"/>
            </a:pPr>
            <a:r>
              <a:rPr lang="en-US" altLang="ko-KR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1. </a:t>
            </a:r>
            <a:r>
              <a:rPr lang="ko-KR" altLang="en-US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메인</a:t>
            </a:r>
            <a:r>
              <a:rPr lang="en-US" altLang="en-US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화면</a:t>
            </a:r>
            <a:r>
              <a:rPr lang="en-US" altLang="ko-KR" sz="3200" b="1">
                <a:solidFill>
                  <a:srgbClr val="F496CB">
                    <a:lumMod val="75000"/>
                  </a:srgbClr>
                </a:solidFill>
              </a:rPr>
              <a:t/>
            </a:r>
            <a:br>
              <a:rPr lang="en-US" altLang="ko-KR" sz="3200" b="1">
                <a:solidFill>
                  <a:srgbClr val="F496CB">
                    <a:lumMod val="75000"/>
                  </a:srgbClr>
                </a:solidFill>
              </a:rPr>
            </a:br>
            <a:r>
              <a:rPr lang="en-US" altLang="ko-KR" sz="32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/>
            </a:r>
            <a:br>
              <a:rPr lang="en-US" altLang="ko-KR" sz="32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altLang="ko-KR" sz="3200">
                <a:solidFill>
                  <a:srgbClr val="EB3D9F"/>
                </a:solidFill>
              </a:rPr>
              <a:t> </a:t>
            </a:r>
            <a:br>
              <a:rPr lang="en-US" altLang="ko-KR" sz="3200">
                <a:solidFill>
                  <a:srgbClr val="EB3D9F"/>
                </a:solidFill>
              </a:rPr>
            </a:br>
            <a:r>
              <a:rPr lang="en-US" altLang="ko-KR" sz="32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/>
            </a:r>
            <a:br>
              <a:rPr lang="en-US" altLang="ko-KR" sz="32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</a:br>
            <a:endParaRPr lang="ko-KR" sz="3200" kern="120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11_shape2"/>
          <p:cNvSpPr>
            <a:spLocks noGrp="1"/>
          </p:cNvSpPr>
          <p:nvPr>
            <p:ph sz="half" idx="1"/>
          </p:nvPr>
        </p:nvSpPr>
        <p:spPr>
          <a:xfrm>
            <a:off x="641726" y="1741170"/>
            <a:ext cx="3083888" cy="388077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lIns="91440" tIns="45720" rIns="91440" bIns="45720"/>
          <a:lstStyle/>
          <a:p>
            <a:pPr lvl="0">
              <a:defRPr lang="ko-KR" altLang="en-US"/>
            </a:pPr>
            <a:r>
              <a:rPr lang="ko-KR" altLang="en-US" sz="2000"/>
              <a:t>사회적 거리두기 단계에 따른 단계별 조치 사항을 볼 수 있다.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7073" y="1270296"/>
            <a:ext cx="3445023" cy="470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500" b="1">
                <a:solidFill>
                  <a:schemeClr val="accent1">
                    <a:lumMod val="70000"/>
                  </a:schemeClr>
                </a:solidFill>
              </a:rPr>
              <a:t>2)</a:t>
            </a:r>
            <a:r>
              <a:rPr lang="ko-KR" altLang="en-US" sz="2500">
                <a:solidFill>
                  <a:schemeClr val="accent1">
                    <a:lumMod val="70000"/>
                  </a:schemeClr>
                </a:solidFill>
              </a:rPr>
              <a:t> </a:t>
            </a:r>
            <a:r>
              <a:rPr lang="ko-KR" altLang="en-US" sz="2500" b="1">
                <a:solidFill>
                  <a:schemeClr val="accent1">
                    <a:lumMod val="70000"/>
                  </a:schemeClr>
                </a:solidFill>
              </a:rPr>
              <a:t>사회적 거리두기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443" y="1458145"/>
            <a:ext cx="7027866" cy="45280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2_shape1"/>
          <p:cNvSpPr>
            <a:spLocks noGrp="1"/>
          </p:cNvSpPr>
          <p:nvPr>
            <p:ph type="title"/>
          </p:nvPr>
        </p:nvSpPr>
        <p:spPr>
          <a:xfrm>
            <a:off x="659530" y="191212"/>
            <a:ext cx="8596668" cy="759982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lvl="0">
              <a:defRPr lang="ko-KR" altLang="en-US"/>
            </a:pPr>
            <a:r>
              <a:rPr lang="en-US" altLang="ko-KR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1. </a:t>
            </a:r>
            <a:r>
              <a:rPr lang="ko-KR" altLang="en-US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메인</a:t>
            </a:r>
            <a:r>
              <a:rPr lang="en-US" altLang="en-US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화면</a:t>
            </a:r>
            <a:r>
              <a:rPr lang="en-US" altLang="ko-KR" sz="3200" b="1">
                <a:solidFill>
                  <a:srgbClr val="F496CB">
                    <a:lumMod val="75000"/>
                  </a:srgbClr>
                </a:solidFill>
              </a:rPr>
              <a:t/>
            </a:r>
            <a:br>
              <a:rPr lang="en-US" altLang="ko-KR" sz="3200" b="1">
                <a:solidFill>
                  <a:srgbClr val="F496CB">
                    <a:lumMod val="75000"/>
                  </a:srgbClr>
                </a:solidFill>
              </a:rPr>
            </a:br>
            <a:r>
              <a:rPr lang="en-US" altLang="ko-KR" sz="32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/>
            </a:r>
            <a:br>
              <a:rPr lang="en-US" altLang="ko-KR" sz="32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</a:br>
            <a:endParaRPr lang="en-US" altLang="ko-KR" sz="2800"/>
          </a:p>
        </p:txBody>
      </p:sp>
      <p:sp>
        <p:nvSpPr>
          <p:cNvPr id="6" name="내용 개체 틀 5"/>
          <p:cNvSpPr>
            <a:spLocks noGrp="1"/>
          </p:cNvSpPr>
          <p:nvPr>
            <p:ph sz="half" idx="1"/>
          </p:nvPr>
        </p:nvSpPr>
        <p:spPr>
          <a:xfrm>
            <a:off x="725322" y="2042480"/>
            <a:ext cx="3272344" cy="3863591"/>
          </a:xfrm>
          <a:ln>
            <a:solidFill>
              <a:schemeClr val="accent1"/>
            </a:solidFill>
          </a:ln>
        </p:spPr>
        <p:txBody>
          <a:bodyPr/>
          <a:lstStyle/>
          <a:p>
            <a:pPr lvl="0">
              <a:defRPr lang="ko-KR" altLang="en-US"/>
            </a:pPr>
            <a:r>
              <a:rPr lang="ko-KR" altLang="en-US" sz="2000">
                <a:solidFill>
                  <a:schemeClr val="tx1"/>
                </a:solidFill>
              </a:rPr>
              <a:t>지역별 확진자 수, 사망자 수, 전일 대비 증감수 등 코로나 관련 정보를 </a:t>
            </a:r>
            <a:r>
              <a:rPr lang="en-US" altLang="ko-KR" sz="2000">
                <a:solidFill>
                  <a:schemeClr val="tx1"/>
                </a:solidFill>
              </a:rPr>
              <a:t>API</a:t>
            </a:r>
            <a:r>
              <a:rPr lang="ko-KR" altLang="en-US" sz="2000">
                <a:solidFill>
                  <a:schemeClr val="tx1"/>
                </a:solidFill>
              </a:rPr>
              <a:t>로 받아 지역별로 구분하여 보여준다.</a:t>
            </a:r>
          </a:p>
          <a:p>
            <a:pPr lvl="0">
              <a:defRPr lang="ko-KR" altLang="en-US"/>
            </a:pPr>
            <a:r>
              <a:rPr lang="ko-KR" altLang="en-US" sz="2000">
                <a:solidFill>
                  <a:schemeClr val="tx1"/>
                </a:solidFill>
              </a:rPr>
              <a:t>회원정보 </a:t>
            </a:r>
            <a:r>
              <a:rPr lang="en-US" altLang="ko-KR" sz="2000">
                <a:solidFill>
                  <a:schemeClr val="tx1"/>
                </a:solidFill>
              </a:rPr>
              <a:t>DB</a:t>
            </a:r>
            <a:r>
              <a:rPr lang="ko-KR" altLang="en-US" sz="2000">
                <a:solidFill>
                  <a:schemeClr val="tx1"/>
                </a:solidFill>
              </a:rPr>
              <a:t>에서 주소 데이터를 받아와 거주지에 해당하는 코로나 현재상황을 빠르게 확인할 수 있다</a:t>
            </a:r>
            <a:r>
              <a:rPr lang="en-US" altLang="ko-KR" sz="2000">
                <a:solidFill>
                  <a:schemeClr val="tx1"/>
                </a:solidFill>
              </a:rPr>
              <a:t>.</a:t>
            </a:r>
            <a:r>
              <a:rPr lang="ko-KR" altLang="en-US" sz="2000">
                <a:solidFill>
                  <a:schemeClr val="tx1"/>
                </a:solidFill>
              </a:rPr>
              <a:t> </a:t>
            </a:r>
          </a:p>
          <a:p>
            <a:pPr lvl="0">
              <a:buNone/>
              <a:defRPr lang="ko-KR" altLang="en-US"/>
            </a:pPr>
            <a:endParaRPr lang="en-US" altLang="ko-KR" sz="200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8172" y="1359314"/>
            <a:ext cx="2893107" cy="469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500" b="1">
                <a:solidFill>
                  <a:schemeClr val="accent1">
                    <a:lumMod val="70000"/>
                  </a:schemeClr>
                </a:solidFill>
              </a:rPr>
              <a:t>3) 코로나 현재 상황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634" y="1359314"/>
            <a:ext cx="7471458" cy="4813861"/>
          </a:xfrm>
          <a:prstGeom prst="rect">
            <a:avLst/>
          </a:prstGeom>
        </p:spPr>
      </p:pic>
      <p:sp>
        <p:nvSpPr>
          <p:cNvPr id="4" name="오른쪽 화살표 3"/>
          <p:cNvSpPr/>
          <p:nvPr/>
        </p:nvSpPr>
        <p:spPr>
          <a:xfrm rot="13157717">
            <a:off x="5682882" y="3725614"/>
            <a:ext cx="551663" cy="370294"/>
          </a:xfrm>
          <a:prstGeom prst="rightArrow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12_shape1"/>
          <p:cNvSpPr>
            <a:spLocks noGrp="1"/>
          </p:cNvSpPr>
          <p:nvPr>
            <p:ph type="title"/>
          </p:nvPr>
        </p:nvSpPr>
        <p:spPr>
          <a:xfrm>
            <a:off x="650627" y="155604"/>
            <a:ext cx="8596668" cy="724374"/>
          </a:xfrm>
          <a:prstGeom prst="rect">
            <a:avLst/>
          </a:prstGeom>
          <a:ln>
            <a:solidFill>
              <a:schemeClr val="accent2">
                <a:lumMod val="90000"/>
              </a:schemeClr>
            </a:solidFill>
          </a:ln>
        </p:spPr>
        <p:txBody>
          <a:bodyPr lIns="91440" tIns="45720" rIns="91440" bIns="45720" anchor="t"/>
          <a:lstStyle/>
          <a:p>
            <a:pPr lvl="0">
              <a:defRPr lang="ko-KR" altLang="en-US"/>
            </a:pPr>
            <a:r>
              <a:rPr lang="en-US" altLang="ko-KR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1. </a:t>
            </a:r>
            <a:r>
              <a:rPr lang="ko-KR" altLang="en-US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메인</a:t>
            </a:r>
            <a:r>
              <a:rPr lang="en-US" altLang="en-US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화면</a:t>
            </a:r>
            <a:r>
              <a:rPr lang="en-US" altLang="ko-KR" sz="3200" b="1">
                <a:solidFill>
                  <a:srgbClr val="F496CB">
                    <a:lumMod val="75000"/>
                  </a:srgbClr>
                </a:solidFill>
              </a:rPr>
              <a:t/>
            </a:r>
            <a:br>
              <a:rPr lang="en-US" altLang="ko-KR" sz="3200" b="1">
                <a:solidFill>
                  <a:srgbClr val="F496CB">
                    <a:lumMod val="75000"/>
                  </a:srgbClr>
                </a:solidFill>
              </a:rPr>
            </a:br>
            <a:r>
              <a:rPr lang="en-US" altLang="ko-KR" sz="32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/>
            </a:r>
            <a:br>
              <a:rPr lang="en-US" altLang="ko-KR" sz="32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ko-KR" altLang="en-US" sz="3200"/>
              <a:t/>
            </a:r>
            <a:br>
              <a:rPr lang="ko-KR" altLang="en-US" sz="3200"/>
            </a:br>
            <a:endParaRPr lang="en-US" altLang="en-US" sz="3200" kern="120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nppt_152499080757215163"/>
          <p:cNvSpPr>
            <a:spLocks noGrp="1"/>
          </p:cNvSpPr>
          <p:nvPr>
            <p:ph sz="half" idx="1"/>
          </p:nvPr>
        </p:nvSpPr>
        <p:spPr>
          <a:xfrm>
            <a:off x="828131" y="2160000"/>
            <a:ext cx="2962285" cy="3435706"/>
          </a:xfrm>
          <a:prstGeom prst="rect">
            <a:avLst/>
          </a:prstGeom>
          <a:ln algn="ctr">
            <a:solidFill>
              <a:schemeClr val="accent1"/>
            </a:solidFill>
          </a:ln>
        </p:spPr>
        <p:txBody>
          <a:bodyPr vert="horz" wrap="square" lIns="91440" tIns="45720" rIns="91440" bIns="45720" anchor="t">
            <a:noAutofit/>
          </a:bodyPr>
          <a:lstStyle/>
          <a:p>
            <a:pPr lvl="0">
              <a:defRPr lang="ko-KR" altLang="en-US"/>
            </a:pPr>
            <a:r>
              <a:rPr lang="en-US" altLang="ko-KR" sz="2000">
                <a:solidFill>
                  <a:schemeClr val="tx1"/>
                </a:solidFill>
              </a:rPr>
              <a:t>API</a:t>
            </a:r>
            <a:r>
              <a:rPr lang="ko-KR" altLang="en-US" sz="2000">
                <a:solidFill>
                  <a:schemeClr val="tx1"/>
                </a:solidFill>
              </a:rPr>
              <a:t>로 받은 예방 접종 1차와 2차에 대한 통계를 시도별로 구분하여 보여준다.</a:t>
            </a:r>
          </a:p>
          <a:p>
            <a:pPr lvl="0">
              <a:defRPr lang="ko-KR" altLang="en-US"/>
            </a:pPr>
            <a:r>
              <a:rPr lang="ko-KR" altLang="en-US" sz="2000">
                <a:solidFill>
                  <a:schemeClr val="tx1"/>
                </a:solidFill>
              </a:rPr>
              <a:t>회원정보 </a:t>
            </a:r>
            <a:r>
              <a:rPr lang="en-US" altLang="ko-KR" sz="2000">
                <a:solidFill>
                  <a:schemeClr val="tx1"/>
                </a:solidFill>
              </a:rPr>
              <a:t>DB</a:t>
            </a:r>
            <a:r>
              <a:rPr lang="ko-KR" altLang="en-US" sz="2000">
                <a:solidFill>
                  <a:schemeClr val="tx1"/>
                </a:solidFill>
              </a:rPr>
              <a:t>에서 주소 데이터를 받아와 거주지에 해당하는 코로나 예방접종 통계를  빠르게 확인할 수 있다</a:t>
            </a:r>
            <a:r>
              <a:rPr lang="en-US" altLang="ko-KR" sz="2000">
                <a:solidFill>
                  <a:schemeClr val="tx1"/>
                </a:solidFill>
              </a:rPr>
              <a:t>.</a:t>
            </a:r>
            <a:r>
              <a:rPr lang="ko-KR" altLang="en-US" sz="20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7075" y="1421628"/>
            <a:ext cx="3053341" cy="471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500" b="1">
                <a:solidFill>
                  <a:schemeClr val="accent1">
                    <a:lumMod val="70000"/>
                  </a:schemeClr>
                </a:solidFill>
              </a:rPr>
              <a:t>4) 예방접종 통계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581" y="1421628"/>
            <a:ext cx="7720150" cy="4974094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 rot="13169460">
            <a:off x="5667769" y="2622287"/>
            <a:ext cx="589448" cy="370294"/>
          </a:xfrm>
          <a:prstGeom prst="rightArrow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2_shape1"/>
          <p:cNvSpPr>
            <a:spLocks noGrp="1"/>
          </p:cNvSpPr>
          <p:nvPr>
            <p:ph type="title"/>
          </p:nvPr>
        </p:nvSpPr>
        <p:spPr>
          <a:xfrm>
            <a:off x="632825" y="182310"/>
            <a:ext cx="8596668" cy="759982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lvl="0">
              <a:defRPr lang="ko-KR" altLang="en-US"/>
            </a:pPr>
            <a:r>
              <a:rPr lang="en-US" altLang="ko-KR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1. </a:t>
            </a:r>
            <a:r>
              <a:rPr lang="ko-KR" altLang="en-US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메인</a:t>
            </a:r>
            <a:r>
              <a:rPr lang="en-US" altLang="en-US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화면</a:t>
            </a:r>
            <a:r>
              <a:rPr lang="en-US" altLang="ko-KR" sz="3200" b="1">
                <a:solidFill>
                  <a:srgbClr val="F496CB">
                    <a:lumMod val="75000"/>
                  </a:srgbClr>
                </a:solidFill>
              </a:rPr>
              <a:t/>
            </a:r>
            <a:br>
              <a:rPr lang="en-US" altLang="ko-KR" sz="3200" b="1">
                <a:solidFill>
                  <a:srgbClr val="F496CB">
                    <a:lumMod val="75000"/>
                  </a:srgbClr>
                </a:solidFill>
              </a:rPr>
            </a:br>
            <a:r>
              <a:rPr lang="en-US" altLang="ko-KR" sz="32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/>
            </a:r>
            <a:br>
              <a:rPr lang="en-US" altLang="ko-KR" sz="32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</a:br>
            <a:endParaRPr lang="en-US" altLang="ko-KR" sz="2800"/>
          </a:p>
        </p:txBody>
      </p:sp>
      <p:sp>
        <p:nvSpPr>
          <p:cNvPr id="6" name="내용 개체 틀 5"/>
          <p:cNvSpPr>
            <a:spLocks noGrp="1"/>
          </p:cNvSpPr>
          <p:nvPr>
            <p:ph sz="half" idx="1"/>
          </p:nvPr>
        </p:nvSpPr>
        <p:spPr>
          <a:xfrm>
            <a:off x="1151675" y="2061926"/>
            <a:ext cx="2755307" cy="3703357"/>
          </a:xfrm>
          <a:ln>
            <a:solidFill>
              <a:schemeClr val="accent1"/>
            </a:solidFill>
          </a:ln>
        </p:spPr>
        <p:txBody>
          <a:bodyPr/>
          <a:lstStyle/>
          <a:p>
            <a:pPr lvl="0">
              <a:defRPr lang="ko-KR" altLang="en-US"/>
            </a:pPr>
            <a:r>
              <a:rPr lang="ko-KR" altLang="en-US" sz="2000">
                <a:solidFill>
                  <a:schemeClr val="tx1"/>
                </a:solidFill>
              </a:rPr>
              <a:t>회원정보에 등록된 본인 주거지의 정보에 따라 그 지역의 예방접종 센터를 첫화면에 보여준다</a:t>
            </a:r>
            <a:r>
              <a:rPr lang="en-US" altLang="ko-KR" sz="2000">
                <a:solidFill>
                  <a:schemeClr val="tx1"/>
                </a:solidFill>
              </a:rPr>
              <a:t>.</a:t>
            </a:r>
          </a:p>
          <a:p>
            <a:pPr lvl="0">
              <a:defRPr lang="ko-KR" altLang="en-US"/>
            </a:pPr>
            <a:r>
              <a:rPr lang="en-US" altLang="ko-KR" sz="2000">
                <a:solidFill>
                  <a:schemeClr val="tx1"/>
                </a:solidFill>
              </a:rPr>
              <a:t>API</a:t>
            </a:r>
            <a:r>
              <a:rPr lang="ko-KR" altLang="en-US" sz="2000">
                <a:solidFill>
                  <a:schemeClr val="tx1"/>
                </a:solidFill>
              </a:rPr>
              <a:t>로 받아온 예방접종 센터의 데이터를 검색하면 검색한 지역의 예방접종 센터를 보여준다.</a:t>
            </a:r>
          </a:p>
          <a:p>
            <a:pPr lvl="0">
              <a:defRPr lang="ko-KR" altLang="en-US"/>
            </a:pP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7074" y="1421628"/>
            <a:ext cx="2893107" cy="471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500" b="1">
                <a:solidFill>
                  <a:schemeClr val="accent1">
                    <a:lumMod val="70000"/>
                  </a:schemeClr>
                </a:solidFill>
              </a:rPr>
              <a:t>5) 예방접종 센터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022" y="1176325"/>
            <a:ext cx="5269966" cy="339544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535" y="2581459"/>
            <a:ext cx="5286788" cy="3406278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 rot="9220944">
            <a:off x="6990249" y="1346736"/>
            <a:ext cx="498763" cy="310745"/>
          </a:xfrm>
          <a:prstGeom prst="rightArrow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로 구부러진 화살표 7"/>
          <p:cNvSpPr/>
          <p:nvPr/>
        </p:nvSpPr>
        <p:spPr>
          <a:xfrm rot="4083452">
            <a:off x="9151557" y="2007071"/>
            <a:ext cx="1534076" cy="659434"/>
          </a:xfrm>
          <a:prstGeom prst="curvedDownArrow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2_shape1"/>
          <p:cNvSpPr>
            <a:spLocks noGrp="1"/>
          </p:cNvSpPr>
          <p:nvPr>
            <p:ph type="title"/>
          </p:nvPr>
        </p:nvSpPr>
        <p:spPr>
          <a:xfrm>
            <a:off x="641726" y="137801"/>
            <a:ext cx="8596668" cy="759982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lvl="0">
              <a:defRPr lang="ko-KR" altLang="en-US"/>
            </a:pPr>
            <a:r>
              <a:rPr lang="en-US" altLang="ko-KR" dirty="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1. </a:t>
            </a:r>
            <a:r>
              <a:rPr lang="ko-KR" altLang="en-US" dirty="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메인</a:t>
            </a:r>
            <a:r>
              <a:rPr lang="en-US" altLang="en-US" dirty="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화면</a:t>
            </a:r>
            <a:r>
              <a:rPr lang="en-US" altLang="ko-KR" sz="3200" b="1" dirty="0">
                <a:solidFill>
                  <a:schemeClr val="bg1"/>
                </a:solidFill>
              </a:rPr>
              <a:t/>
            </a:r>
            <a:br>
              <a:rPr lang="en-US" altLang="ko-KR" sz="3200" b="1" dirty="0">
                <a:solidFill>
                  <a:schemeClr val="bg1"/>
                </a:solidFill>
              </a:rPr>
            </a:br>
            <a:r>
              <a:rPr lang="en-US" altLang="ko-KR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altLang="ko-KR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altLang="ko-KR" sz="2800" b="1" dirty="0">
              <a:solidFill>
                <a:schemeClr val="bg1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half" idx="1"/>
          </p:nvPr>
        </p:nvSpPr>
        <p:spPr>
          <a:xfrm>
            <a:off x="737074" y="1952890"/>
            <a:ext cx="3328605" cy="4370997"/>
          </a:xfrm>
          <a:ln>
            <a:solidFill>
              <a:schemeClr val="accent1"/>
            </a:solidFill>
          </a:ln>
        </p:spPr>
        <p:txBody>
          <a:bodyPr/>
          <a:lstStyle/>
          <a:p>
            <a:pPr lvl="0">
              <a:defRPr lang="ko-KR" altLang="en-US"/>
            </a:pPr>
            <a:r>
              <a:rPr lang="ko-KR" altLang="en-US" sz="2000">
                <a:solidFill>
                  <a:schemeClr val="tx1"/>
                </a:solidFill>
              </a:rPr>
              <a:t>회원정보에 등록된 본인 주거지의 정보에 따라 그 지역의 선별진료소를 첫화면에 보여준다</a:t>
            </a:r>
            <a:r>
              <a:rPr lang="en-US" altLang="ko-KR" sz="2000">
                <a:solidFill>
                  <a:schemeClr val="tx1"/>
                </a:solidFill>
              </a:rPr>
              <a:t>.</a:t>
            </a:r>
          </a:p>
          <a:p>
            <a:pPr lvl="0">
              <a:defRPr lang="ko-KR" altLang="en-US"/>
            </a:pPr>
            <a:r>
              <a:rPr lang="ko-KR" altLang="en-US" sz="2000">
                <a:solidFill>
                  <a:schemeClr val="tx1"/>
                </a:solidFill>
              </a:rPr>
              <a:t>공공데이터 포털에서 선별진료소</a:t>
            </a:r>
            <a:r>
              <a:rPr lang="en-US" altLang="ko-KR" sz="2000">
                <a:solidFill>
                  <a:schemeClr val="tx1"/>
                </a:solidFill>
              </a:rPr>
              <a:t>,</a:t>
            </a:r>
            <a:r>
              <a:rPr lang="ko-KR" altLang="en-US" sz="2000">
                <a:solidFill>
                  <a:schemeClr val="tx1"/>
                </a:solidFill>
              </a:rPr>
              <a:t> 임시진료소와 승차검진소의 </a:t>
            </a:r>
            <a:r>
              <a:rPr lang="en-US" altLang="ko-KR" sz="2000">
                <a:solidFill>
                  <a:schemeClr val="tx1"/>
                </a:solidFill>
              </a:rPr>
              <a:t>DB</a:t>
            </a:r>
            <a:r>
              <a:rPr lang="ko-KR" altLang="en-US" sz="2000">
                <a:solidFill>
                  <a:schemeClr val="tx1"/>
                </a:solidFill>
              </a:rPr>
              <a:t>를 받아와 하나의 정보로 통합하여 한화면에서 확인할 수 있게 하였다.</a:t>
            </a:r>
          </a:p>
          <a:p>
            <a:pPr lvl="0">
              <a:defRPr lang="ko-KR" altLang="en-US"/>
            </a:pP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7074" y="1430529"/>
            <a:ext cx="2893107" cy="4667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500" b="1">
                <a:solidFill>
                  <a:schemeClr val="accent1">
                    <a:lumMod val="70000"/>
                  </a:schemeClr>
                </a:solidFill>
              </a:rPr>
              <a:t>6) 선별 진료소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682" y="1430529"/>
            <a:ext cx="5579531" cy="359489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471" y="3068393"/>
            <a:ext cx="5342206" cy="34419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2_shape1"/>
          <p:cNvSpPr>
            <a:spLocks noGrp="1"/>
          </p:cNvSpPr>
          <p:nvPr>
            <p:ph type="title"/>
          </p:nvPr>
        </p:nvSpPr>
        <p:spPr>
          <a:xfrm>
            <a:off x="632824" y="128899"/>
            <a:ext cx="8596668" cy="759982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lvl="0">
              <a:defRPr lang="ko-KR" altLang="en-US"/>
            </a:pPr>
            <a:r>
              <a:rPr lang="en-US" altLang="ko-KR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1. </a:t>
            </a:r>
            <a:r>
              <a:rPr lang="ko-KR" altLang="en-US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메인</a:t>
            </a:r>
            <a:r>
              <a:rPr lang="en-US" altLang="en-US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화면</a:t>
            </a:r>
            <a:r>
              <a:rPr lang="en-US" altLang="ko-KR" sz="3200" b="1">
                <a:solidFill>
                  <a:srgbClr val="F496CB">
                    <a:lumMod val="75000"/>
                  </a:srgbClr>
                </a:solidFill>
              </a:rPr>
              <a:t/>
            </a:r>
            <a:br>
              <a:rPr lang="en-US" altLang="ko-KR" sz="3200" b="1">
                <a:solidFill>
                  <a:srgbClr val="F496CB">
                    <a:lumMod val="75000"/>
                  </a:srgbClr>
                </a:solidFill>
              </a:rPr>
            </a:br>
            <a:r>
              <a:rPr lang="en-US" altLang="ko-KR" sz="32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/>
            </a:r>
            <a:br>
              <a:rPr lang="en-US" altLang="ko-KR" sz="32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</a:br>
            <a:endParaRPr lang="en-US" altLang="ko-KR" sz="2800"/>
          </a:p>
        </p:txBody>
      </p:sp>
      <p:sp>
        <p:nvSpPr>
          <p:cNvPr id="6" name="내용 개체 틀 5"/>
          <p:cNvSpPr>
            <a:spLocks noGrp="1"/>
          </p:cNvSpPr>
          <p:nvPr>
            <p:ph sz="half" idx="1"/>
          </p:nvPr>
        </p:nvSpPr>
        <p:spPr>
          <a:xfrm>
            <a:off x="728174" y="1950720"/>
            <a:ext cx="2596918" cy="4228568"/>
          </a:xfrm>
          <a:ln>
            <a:solidFill>
              <a:schemeClr val="accent1"/>
            </a:solidFill>
          </a:ln>
        </p:spPr>
        <p:txBody>
          <a:bodyPr/>
          <a:lstStyle/>
          <a:p>
            <a:pPr lvl="0">
              <a:defRPr lang="ko-KR" altLang="en-US"/>
            </a:pPr>
            <a:r>
              <a:rPr lang="en-US" altLang="ko-KR" sz="2000">
                <a:solidFill>
                  <a:schemeClr val="tx1"/>
                </a:solidFill>
              </a:rPr>
              <a:t>API</a:t>
            </a:r>
            <a:r>
              <a:rPr lang="ko-KR" altLang="en-US" sz="2000">
                <a:solidFill>
                  <a:schemeClr val="tx1"/>
                </a:solidFill>
              </a:rPr>
              <a:t>로 코로나 최신 뉴스들을 화면에 띄우고 링크 클릭시 뉴스 페이지로 이동한다.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8173" y="1483941"/>
            <a:ext cx="2893107" cy="4667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500" b="1">
                <a:solidFill>
                  <a:schemeClr val="accent1">
                    <a:lumMod val="70000"/>
                  </a:schemeClr>
                </a:solidFill>
              </a:rPr>
              <a:t>7) 코로나 뉴스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883" y="1483941"/>
            <a:ext cx="7458807" cy="4805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4_shape1"/>
          <p:cNvSpPr>
            <a:spLocks noGrp="1"/>
          </p:cNvSpPr>
          <p:nvPr>
            <p:ph type="title"/>
          </p:nvPr>
        </p:nvSpPr>
        <p:spPr>
          <a:xfrm>
            <a:off x="668432" y="137801"/>
            <a:ext cx="8596668" cy="706571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marL="0" algn="l">
              <a:lnSpc>
                <a:spcPct val="100000"/>
              </a:lnSpc>
              <a:buNone/>
              <a:defRPr lang="ko-KR" altLang="en-US"/>
            </a:pPr>
            <a:r>
              <a:rPr lang="en-US" altLang="ko-KR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2. </a:t>
            </a:r>
            <a:r>
              <a:rPr lang="ko-KR" altLang="ko-KR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회원</a:t>
            </a:r>
            <a:r>
              <a:rPr lang="en-US" altLang="ko-KR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 </a:t>
            </a:r>
            <a:r>
              <a:rPr lang="ko-KR" altLang="ko-KR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화면</a:t>
            </a:r>
            <a:r>
              <a:rPr lang="en-US" altLang="ko-KR">
                <a:solidFill>
                  <a:schemeClr val="bg1"/>
                </a:solidFill>
              </a:rPr>
              <a:t/>
            </a:r>
            <a:br>
              <a:rPr lang="en-US" altLang="ko-KR">
                <a:solidFill>
                  <a:schemeClr val="bg1"/>
                </a:solidFill>
              </a:rPr>
            </a:br>
            <a:r>
              <a:rPr lang="en-US" altLang="ko-KR">
                <a:solidFill>
                  <a:schemeClr val="bg1"/>
                </a:solidFill>
              </a:rPr>
              <a:t/>
            </a:r>
            <a:br>
              <a:rPr lang="en-US" altLang="ko-KR">
                <a:solidFill>
                  <a:schemeClr val="bg1"/>
                </a:solidFill>
              </a:rPr>
            </a:br>
            <a:endParaRPr lang="en-US" altLang="ko-KR" sz="28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slide14_shape2"/>
          <p:cNvSpPr>
            <a:spLocks noGrp="1"/>
          </p:cNvSpPr>
          <p:nvPr>
            <p:ph sz="half" idx="1"/>
          </p:nvPr>
        </p:nvSpPr>
        <p:spPr>
          <a:xfrm>
            <a:off x="704040" y="1822317"/>
            <a:ext cx="2870434" cy="471754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회원가입시 입력한 주소를 기반으로 실행되는 코드들이 있어 회원가입시 주소를 입력 받았다</a:t>
            </a:r>
            <a:r>
              <a:rPr lang="en-US" altLang="ko-KR"/>
              <a:t>.</a:t>
            </a:r>
          </a:p>
          <a:p>
            <a:pPr lvl="0">
              <a:buNone/>
              <a:defRPr lang="ko-KR" altLang="en-US"/>
            </a:pP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37075" y="1243591"/>
            <a:ext cx="2759580" cy="469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500" b="1">
                <a:solidFill>
                  <a:schemeClr val="accent1">
                    <a:lumMod val="70000"/>
                  </a:schemeClr>
                </a:solidFill>
              </a:rPr>
              <a:t>1) 회원가입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507" y="2297178"/>
            <a:ext cx="2706202" cy="212896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792" y="1478092"/>
            <a:ext cx="3220134" cy="4741165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9" name="오른쪽 화살표 8"/>
          <p:cNvSpPr/>
          <p:nvPr/>
        </p:nvSpPr>
        <p:spPr>
          <a:xfrm rot="13031563">
            <a:off x="6689287" y="4116157"/>
            <a:ext cx="583474" cy="377462"/>
          </a:xfrm>
          <a:prstGeom prst="rightArrow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로 구부러진 화살표 9"/>
          <p:cNvSpPr/>
          <p:nvPr/>
        </p:nvSpPr>
        <p:spPr>
          <a:xfrm rot="20474756">
            <a:off x="6595382" y="1765460"/>
            <a:ext cx="1280160" cy="429714"/>
          </a:xfrm>
          <a:prstGeom prst="curvedDownArrow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17675"/>
            <a:ext cx="10972799" cy="80171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>
                <a:latin typeface="함초롬돋움"/>
                <a:ea typeface="함초롬돋움"/>
                <a:cs typeface="함초롬돋움"/>
              </a:rPr>
              <a:t>발표 순서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pPr>
              <a:buFont typeface="+mj-lt"/>
              <a:buAutoNum type="arabicPeriod"/>
              <a:defRPr lang="ko-KR" altLang="en-US"/>
            </a:pPr>
            <a:r>
              <a:rPr lang="en-US" altLang="ko-KR" sz="2800"/>
              <a:t> </a:t>
            </a:r>
            <a:r>
              <a:rPr lang="ko-KR" altLang="en-US" sz="2800"/>
              <a:t>프로젝트</a:t>
            </a:r>
            <a:r>
              <a:rPr lang="en-US" altLang="ko-KR" sz="2800"/>
              <a:t> </a:t>
            </a:r>
            <a:r>
              <a:rPr lang="ko-KR" altLang="en-US" sz="2800"/>
              <a:t>개발과정</a:t>
            </a:r>
          </a:p>
          <a:p>
            <a:pPr>
              <a:buFont typeface="+mj-lt"/>
              <a:buAutoNum type="arabicPeriod"/>
              <a:defRPr lang="ko-KR" altLang="en-US"/>
            </a:pPr>
            <a:endParaRPr lang="en-US" altLang="ko-KR" sz="2800"/>
          </a:p>
          <a:p>
            <a:pPr>
              <a:buFont typeface="+mj-lt"/>
              <a:buAutoNum type="arabicPeriod"/>
              <a:defRPr lang="ko-KR" altLang="en-US"/>
            </a:pPr>
            <a:r>
              <a:rPr lang="en-US" altLang="ko-KR" sz="2800"/>
              <a:t> </a:t>
            </a:r>
            <a:r>
              <a:rPr lang="ko-KR" altLang="en-US" sz="2800"/>
              <a:t>아이디어 구상</a:t>
            </a:r>
            <a:r>
              <a:rPr lang="en-US" altLang="ko-KR" sz="2800"/>
              <a:t>,</a:t>
            </a:r>
            <a:r>
              <a:rPr lang="ko-KR" altLang="en-US" sz="2800"/>
              <a:t> </a:t>
            </a:r>
            <a:r>
              <a:rPr lang="en-US" altLang="ko-KR" sz="2800"/>
              <a:t>Oven</a:t>
            </a:r>
            <a:r>
              <a:rPr lang="ko-KR" altLang="en-US" sz="2800"/>
              <a:t>제작</a:t>
            </a:r>
          </a:p>
          <a:p>
            <a:pPr>
              <a:buFont typeface="+mj-lt"/>
              <a:buAutoNum type="arabicPeriod"/>
              <a:defRPr lang="ko-KR" altLang="en-US"/>
            </a:pPr>
            <a:endParaRPr lang="en-US" altLang="ko-KR" sz="2800"/>
          </a:p>
          <a:p>
            <a:pPr>
              <a:buFont typeface="+mj-lt"/>
              <a:buAutoNum type="arabicPeriod"/>
              <a:defRPr lang="ko-KR" altLang="en-US"/>
            </a:pPr>
            <a:r>
              <a:rPr lang="ko-KR" altLang="en-US" sz="2800"/>
              <a:t> 화면 소개와 시연</a:t>
            </a:r>
          </a:p>
          <a:p>
            <a:pPr>
              <a:buFont typeface="+mj-lt"/>
              <a:buAutoNum type="arabicPeriod"/>
              <a:defRPr lang="ko-KR" altLang="en-US"/>
            </a:pPr>
            <a:endParaRPr lang="en-US" altLang="ko-KR" sz="2800"/>
          </a:p>
          <a:p>
            <a:pPr>
              <a:buFont typeface="+mj-lt"/>
              <a:buAutoNum type="arabicPeriod"/>
              <a:defRPr lang="ko-KR" altLang="en-US"/>
            </a:pPr>
            <a:r>
              <a:rPr lang="ko-KR" altLang="en-US" sz="2800"/>
              <a:t> 결론과 향후 개발 방향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249908075723924"/>
          <p:cNvSpPr>
            <a:spLocks noGrp="1"/>
          </p:cNvSpPr>
          <p:nvPr>
            <p:ph type="title"/>
          </p:nvPr>
        </p:nvSpPr>
        <p:spPr>
          <a:xfrm>
            <a:off x="677334" y="164506"/>
            <a:ext cx="8596668" cy="724374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marL="0" algn="l">
              <a:lnSpc>
                <a:spcPct val="100000"/>
              </a:lnSpc>
              <a:buNone/>
              <a:defRPr lang="ko-KR" altLang="en-US"/>
            </a:pPr>
            <a:r>
              <a:rPr lang="en-US" altLang="ko-KR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2. </a:t>
            </a:r>
            <a:r>
              <a:rPr lang="ko-KR" altLang="ko-KR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회원</a:t>
            </a:r>
            <a:r>
              <a:rPr lang="en-US" altLang="ko-KR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 </a:t>
            </a:r>
            <a:r>
              <a:rPr lang="ko-KR" altLang="ko-KR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화면</a:t>
            </a:r>
            <a:r>
              <a:rPr lang="en-US" altLang="ko-KR"/>
              <a:t/>
            </a:r>
            <a:br>
              <a:rPr lang="en-US" altLang="ko-KR"/>
            </a:br>
            <a:endParaRPr lang="en-US" altLang="ko-KR"/>
          </a:p>
        </p:txBody>
      </p:sp>
      <p:sp>
        <p:nvSpPr>
          <p:cNvPr id="4" name="nppt_15249908075723925"/>
          <p:cNvSpPr>
            <a:spLocks noGrp="1"/>
          </p:cNvSpPr>
          <p:nvPr>
            <p:ph sz="half" idx="1"/>
          </p:nvPr>
        </p:nvSpPr>
        <p:spPr>
          <a:xfrm>
            <a:off x="641728" y="1929140"/>
            <a:ext cx="3390342" cy="388077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아이디/비밀번호가 일치하지 않으면 로그인이 불가하다.</a:t>
            </a:r>
          </a:p>
          <a:p>
            <a:pPr lvl="0">
              <a:defRPr lang="ko-KR" altLang="en-US"/>
            </a:pPr>
            <a:r>
              <a:rPr lang="ko-KR" altLang="en-US"/>
              <a:t>로그인시 회원가입에서 저장된 정보에 따라 본문에 회원의 아이디</a:t>
            </a:r>
            <a:r>
              <a:rPr lang="en-US" altLang="ko-KR"/>
              <a:t>,</a:t>
            </a:r>
            <a:r>
              <a:rPr lang="ko-KR" altLang="en-US"/>
              <a:t> 거주지와 해당 거주지의 거리두기 단계가 자동으로 표시된다. </a:t>
            </a:r>
          </a:p>
          <a:p>
            <a:pPr lvl="0">
              <a:defRPr lang="ko-KR" altLang="en-US"/>
            </a:pPr>
            <a:endParaRPr lang="ko-KR" altLang="en-US"/>
          </a:p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19271" y="1314805"/>
            <a:ext cx="2919813" cy="4644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500" b="1">
                <a:solidFill>
                  <a:schemeClr val="accent1">
                    <a:lumMod val="70000"/>
                  </a:schemeClr>
                </a:solidFill>
              </a:rPr>
              <a:t>2) 로그인/로그아웃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006" y="1779270"/>
            <a:ext cx="2317246" cy="1251313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032" y="3409065"/>
            <a:ext cx="4472145" cy="288140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501" y="1779270"/>
            <a:ext cx="2801836" cy="220005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아래쪽 화살표 6"/>
          <p:cNvSpPr/>
          <p:nvPr/>
        </p:nvSpPr>
        <p:spPr>
          <a:xfrm rot="13990718" flipH="1">
            <a:off x="5122192" y="3595112"/>
            <a:ext cx="365112" cy="548829"/>
          </a:xfrm>
          <a:prstGeom prst="downArrow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눈물 방울 7"/>
          <p:cNvSpPr/>
          <p:nvPr/>
        </p:nvSpPr>
        <p:spPr>
          <a:xfrm rot="10176497">
            <a:off x="9247189" y="1253475"/>
            <a:ext cx="2693742" cy="2301037"/>
          </a:xfrm>
          <a:prstGeom prst="teardrop">
            <a:avLst>
              <a:gd name="adj" fmla="val 92434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9061754" y="3409065"/>
            <a:ext cx="934720" cy="621201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5_shape1"/>
          <p:cNvSpPr>
            <a:spLocks noGrp="1"/>
          </p:cNvSpPr>
          <p:nvPr>
            <p:ph type="title"/>
          </p:nvPr>
        </p:nvSpPr>
        <p:spPr>
          <a:xfrm>
            <a:off x="659530" y="173408"/>
            <a:ext cx="8596668" cy="706571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marL="0" algn="l">
              <a:lnSpc>
                <a:spcPct val="100000"/>
              </a:lnSpc>
              <a:buNone/>
              <a:defRPr lang="ko-KR" altLang="en-US"/>
            </a:pPr>
            <a:r>
              <a:rPr lang="en-US" altLang="ko-KR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2. </a:t>
            </a:r>
            <a:r>
              <a:rPr lang="ko-KR" altLang="ko-KR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회원</a:t>
            </a:r>
            <a:r>
              <a:rPr lang="en-US" altLang="ko-KR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 </a:t>
            </a:r>
            <a:r>
              <a:rPr lang="ko-KR" altLang="ko-KR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화면</a:t>
            </a:r>
            <a:r>
              <a:rPr lang="en-US" altLang="ko-KR">
                <a:solidFill>
                  <a:schemeClr val="bg1"/>
                </a:solidFill>
              </a:rPr>
              <a:t/>
            </a:r>
            <a:br>
              <a:rPr lang="en-US" altLang="ko-KR">
                <a:solidFill>
                  <a:schemeClr val="bg1"/>
                </a:solidFill>
              </a:rPr>
            </a:br>
            <a:r>
              <a:rPr lang="en-US" altLang="ko-KR">
                <a:solidFill>
                  <a:schemeClr val="bg1"/>
                </a:solidFill>
              </a:rPr>
              <a:t/>
            </a:r>
            <a:br>
              <a:rPr lang="en-US" altLang="ko-KR">
                <a:solidFill>
                  <a:schemeClr val="bg1"/>
                </a:solidFill>
              </a:rPr>
            </a:br>
            <a:endParaRPr lang="en-US" altLang="ko-KR" sz="28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slide15_shape2"/>
          <p:cNvSpPr>
            <a:spLocks noGrp="1"/>
          </p:cNvSpPr>
          <p:nvPr>
            <p:ph sz="half" idx="1"/>
          </p:nvPr>
        </p:nvSpPr>
        <p:spPr>
          <a:xfrm>
            <a:off x="677335" y="1795612"/>
            <a:ext cx="3346026" cy="424574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lIns="91440" tIns="45720" rIns="91440" bIns="45720"/>
          <a:lstStyle/>
          <a:p>
            <a:pPr lvl="0">
              <a:defRPr lang="ko-KR" altLang="en-US"/>
            </a:pPr>
            <a:r>
              <a:rPr lang="ko-KR" altLang="en-US" sz="2000" dirty="0" err="1"/>
              <a:t>회원가입시</a:t>
            </a:r>
            <a:r>
              <a:rPr lang="ko-KR" altLang="en-US" sz="2000" dirty="0"/>
              <a:t> 작성된 정보들을 수정할 수 있으며 회원 탈퇴가 가능하다.</a:t>
            </a:r>
          </a:p>
          <a:p>
            <a:pPr lvl="0">
              <a:defRPr lang="ko-KR" altLang="en-US"/>
            </a:pPr>
            <a:r>
              <a:rPr lang="ko-KR" altLang="en-US" sz="2000" dirty="0"/>
              <a:t>회원정보 </a:t>
            </a:r>
            <a:r>
              <a:rPr lang="en-US" altLang="ko-KR" sz="2000" dirty="0"/>
              <a:t>DB</a:t>
            </a:r>
            <a:r>
              <a:rPr lang="ko-KR" altLang="en-US" sz="2000" dirty="0"/>
              <a:t>에서 주소를 가져와 개인 맞춤 정보를 제공할 수 </a:t>
            </a:r>
            <a:r>
              <a:rPr lang="ko-KR" altLang="en-US" sz="2000" dirty="0" err="1"/>
              <a:t>있도록했다</a:t>
            </a:r>
            <a:r>
              <a:rPr lang="en-US" altLang="ko-KR" sz="2000" dirty="0"/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7075" y="1261394"/>
            <a:ext cx="2350093" cy="470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500" b="1">
                <a:solidFill>
                  <a:schemeClr val="accent1">
                    <a:lumMod val="70000"/>
                  </a:schemeClr>
                </a:solidFill>
              </a:rPr>
              <a:t>3) 회원정보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" r="1209"/>
          <a:stretch/>
        </p:blipFill>
        <p:spPr>
          <a:xfrm>
            <a:off x="5579009" y="2982962"/>
            <a:ext cx="2457148" cy="3658512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" r="1188"/>
          <a:stretch/>
        </p:blipFill>
        <p:spPr>
          <a:xfrm>
            <a:off x="9256198" y="2982962"/>
            <a:ext cx="2438820" cy="3658512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986" y="1165436"/>
            <a:ext cx="2276567" cy="3362395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746" y="1126379"/>
            <a:ext cx="2308318" cy="3401452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6_shape1"/>
          <p:cNvSpPr>
            <a:spLocks noGrp="1"/>
          </p:cNvSpPr>
          <p:nvPr>
            <p:ph type="title"/>
          </p:nvPr>
        </p:nvSpPr>
        <p:spPr>
          <a:xfrm>
            <a:off x="677334" y="155604"/>
            <a:ext cx="8596668" cy="670963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marL="0" algn="l">
              <a:lnSpc>
                <a:spcPct val="100000"/>
              </a:lnSpc>
              <a:buNone/>
              <a:defRPr lang="ko-KR" altLang="en-US"/>
            </a:pPr>
            <a:r>
              <a:rPr lang="en-US" altLang="ko-KR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2. </a:t>
            </a:r>
            <a:r>
              <a:rPr lang="ko-KR" altLang="ko-KR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회원</a:t>
            </a:r>
            <a:r>
              <a:rPr lang="en-US" altLang="ko-KR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 </a:t>
            </a:r>
            <a:r>
              <a:rPr lang="ko-KR" altLang="ko-KR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화면</a:t>
            </a:r>
            <a:r>
              <a:rPr lang="en-US" altLang="ko-KR">
                <a:solidFill>
                  <a:schemeClr val="bg1"/>
                </a:solidFill>
              </a:rPr>
              <a:t/>
            </a:r>
            <a:br>
              <a:rPr lang="en-US" altLang="ko-KR">
                <a:solidFill>
                  <a:schemeClr val="bg1"/>
                </a:solidFill>
              </a:rPr>
            </a:br>
            <a:r>
              <a:rPr lang="en-US" altLang="ko-KR">
                <a:solidFill>
                  <a:schemeClr val="bg1"/>
                </a:solidFill>
              </a:rPr>
              <a:t/>
            </a:r>
            <a:br>
              <a:rPr lang="en-US" altLang="ko-KR">
                <a:solidFill>
                  <a:schemeClr val="bg1"/>
                </a:solidFill>
              </a:rPr>
            </a:br>
            <a:r>
              <a:rPr lang="ko-KR" altLang="ko-KR" sz="2800">
                <a:solidFill>
                  <a:schemeClr val="bg1"/>
                </a:solidFill>
                <a:ea typeface="맑은 고딕"/>
              </a:rPr>
              <a:t> </a:t>
            </a:r>
          </a:p>
        </p:txBody>
      </p:sp>
      <p:sp>
        <p:nvSpPr>
          <p:cNvPr id="4" name="slide16_shape2"/>
          <p:cNvSpPr>
            <a:spLocks noGrp="1"/>
          </p:cNvSpPr>
          <p:nvPr>
            <p:ph sz="half" idx="1"/>
          </p:nvPr>
        </p:nvSpPr>
        <p:spPr>
          <a:xfrm>
            <a:off x="677334" y="1884631"/>
            <a:ext cx="3180563" cy="41567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도로명 주소를 </a:t>
            </a:r>
            <a:r>
              <a:rPr lang="en-US" altLang="ko-KR"/>
              <a:t>DB</a:t>
            </a:r>
            <a:r>
              <a:rPr lang="ko-KR" altLang="en-US"/>
              <a:t>로 저장하여 주소 찾기 기능을 구현했다.</a:t>
            </a:r>
          </a:p>
          <a:p>
            <a:pPr lvl="0">
              <a:defRPr lang="ko-KR" altLang="en-US"/>
            </a:pPr>
            <a:r>
              <a:rPr lang="ko-KR" altLang="en-US"/>
              <a:t>주소 찾기창에서 입력한 주소가 회원정보에 저장되어 개인 맞춤 기능에 쓰인다.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4762" y="1288100"/>
            <a:ext cx="2545934" cy="472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500" b="1">
                <a:solidFill>
                  <a:schemeClr val="accent1">
                    <a:lumMod val="70000"/>
                  </a:schemeClr>
                </a:solidFill>
              </a:rPr>
              <a:t>4) 주소 찾기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572" y="1288100"/>
            <a:ext cx="3457303" cy="290861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419" y="1288100"/>
            <a:ext cx="3424274" cy="505001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682" y="3097860"/>
            <a:ext cx="3790105" cy="3188604"/>
          </a:xfrm>
          <a:prstGeom prst="rect">
            <a:avLst/>
          </a:prstGeom>
        </p:spPr>
      </p:pic>
      <p:sp>
        <p:nvSpPr>
          <p:cNvPr id="7" name="아래쪽 화살표 6"/>
          <p:cNvSpPr/>
          <p:nvPr/>
        </p:nvSpPr>
        <p:spPr>
          <a:xfrm rot="2651850">
            <a:off x="5118079" y="1655936"/>
            <a:ext cx="339634" cy="487680"/>
          </a:xfrm>
          <a:prstGeom prst="downArrow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2550" y="3456413"/>
            <a:ext cx="432854" cy="432854"/>
          </a:xfrm>
          <a:prstGeom prst="rect">
            <a:avLst/>
          </a:prstGeom>
        </p:spPr>
      </p:pic>
      <p:sp>
        <p:nvSpPr>
          <p:cNvPr id="9" name="아래로 구부러진 화살표 8"/>
          <p:cNvSpPr/>
          <p:nvPr/>
        </p:nvSpPr>
        <p:spPr>
          <a:xfrm>
            <a:off x="7445828" y="4389275"/>
            <a:ext cx="2029097" cy="435428"/>
          </a:xfrm>
          <a:prstGeom prst="curvedDownArrow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680" y="1281891"/>
            <a:ext cx="3941574" cy="331603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nppt_15249908075723120"/>
          <p:cNvSpPr>
            <a:spLocks noGrp="1"/>
          </p:cNvSpPr>
          <p:nvPr>
            <p:ph type="title"/>
          </p:nvPr>
        </p:nvSpPr>
        <p:spPr>
          <a:xfrm>
            <a:off x="668432" y="128899"/>
            <a:ext cx="8596668" cy="644257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marL="0" algn="l">
              <a:lnSpc>
                <a:spcPct val="100000"/>
              </a:lnSpc>
              <a:buNone/>
              <a:defRPr lang="ko-KR" altLang="en-US"/>
            </a:pPr>
            <a:r>
              <a:rPr lang="en-US" altLang="ko-KR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2. </a:t>
            </a:r>
            <a:r>
              <a:rPr lang="ko-KR" altLang="ko-KR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회원</a:t>
            </a:r>
            <a:r>
              <a:rPr lang="en-US" altLang="ko-KR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 </a:t>
            </a:r>
            <a:r>
              <a:rPr lang="ko-KR" altLang="ko-KR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화면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/>
            </a:r>
            <a:br>
              <a:rPr lang="en-US" altLang="ko-KR"/>
            </a:br>
            <a:endParaRPr lang="en-US" altLang="ko-KR" sz="2800">
              <a:solidFill>
                <a:schemeClr val="accent1">
                  <a:alpha val="100000"/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nppt_15249908075723121"/>
          <p:cNvSpPr>
            <a:spLocks noGrp="1"/>
          </p:cNvSpPr>
          <p:nvPr>
            <p:ph sz="half" idx="1"/>
          </p:nvPr>
        </p:nvSpPr>
        <p:spPr>
          <a:xfrm>
            <a:off x="677334" y="1893532"/>
            <a:ext cx="3363443" cy="388077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lIns="91440" tIns="45720" rIns="91440" bIns="45720"/>
          <a:lstStyle/>
          <a:p>
            <a:pPr lvl="0">
              <a:defRPr lang="ko-KR" altLang="en-US"/>
            </a:pPr>
            <a:r>
              <a:rPr lang="en-US" altLang="ko-KR"/>
              <a:t> </a:t>
            </a:r>
            <a:r>
              <a:rPr lang="ko-KR" altLang="en-US"/>
              <a:t>회원 개인의 코로나 검사 관련 정보를 저장하여 열람할 수 있으며 수정과 삭제 기능이 있다.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2565" y="1332608"/>
            <a:ext cx="3071145" cy="465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500" b="1">
                <a:solidFill>
                  <a:schemeClr val="accent1">
                    <a:lumMod val="70000"/>
                  </a:schemeClr>
                </a:solidFill>
              </a:rPr>
              <a:t>5) 개인 코로나 정보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933" y="1281891"/>
            <a:ext cx="1952189" cy="4050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445" y="2357982"/>
            <a:ext cx="1966547" cy="4050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638" y="2357982"/>
            <a:ext cx="1954806" cy="40505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0814" y="0"/>
            <a:ext cx="10901584" cy="801710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>
                <a:latin typeface="함초롬돋움"/>
                <a:ea typeface="함초롬돋움"/>
                <a:cs typeface="함초롬돋움"/>
              </a:rPr>
              <a:t>결론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7408" y="1674619"/>
            <a:ext cx="8596668" cy="3880773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ko-KR" altLang="en-US" sz="2000" dirty="0"/>
              <a:t>임시선별소와 </a:t>
            </a:r>
            <a:r>
              <a:rPr lang="ko-KR" altLang="en-US" sz="2000" dirty="0" err="1"/>
              <a:t>선별진료소</a:t>
            </a:r>
            <a:r>
              <a:rPr lang="en-US" altLang="ko-KR" sz="2000" dirty="0"/>
              <a:t>,</a:t>
            </a:r>
            <a:r>
              <a:rPr lang="ko-KR" altLang="en-US" sz="2000" dirty="0"/>
              <a:t> 승차검진소의 데이터를 통합하여 어느곳에서 진료를 받아도 결과를 볼 수 있도록 했습니다.</a:t>
            </a:r>
          </a:p>
          <a:p>
            <a:pPr lvl="0">
              <a:defRPr lang="ko-KR" altLang="en-US"/>
            </a:pPr>
            <a:endParaRPr lang="ko-KR" altLang="en-US" sz="2000" dirty="0"/>
          </a:p>
          <a:p>
            <a:pPr lvl="0">
              <a:defRPr lang="ko-KR" altLang="en-US"/>
            </a:pPr>
            <a:r>
              <a:rPr lang="ko-KR" altLang="en-US" sz="2000" dirty="0"/>
              <a:t>코로나 관련 정보를 모아 한곳에서 편하게 열람이 가능하도록 했습니다.</a:t>
            </a:r>
          </a:p>
          <a:p>
            <a:pPr lvl="0">
              <a:defRPr lang="ko-KR" altLang="en-US"/>
            </a:pPr>
            <a:endParaRPr lang="ko-KR" altLang="en-US" sz="2000" dirty="0"/>
          </a:p>
          <a:p>
            <a:pPr lvl="0">
              <a:defRPr lang="ko-KR" altLang="en-US"/>
            </a:pPr>
            <a:r>
              <a:rPr lang="ko-KR" altLang="en-US" sz="2000" dirty="0"/>
              <a:t>개인의 코로나 검사 기록을 </a:t>
            </a:r>
            <a:r>
              <a:rPr lang="ko-KR" altLang="en-US" sz="2000" dirty="0" smtClean="0"/>
              <a:t>저장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관리가 가능하도록 </a:t>
            </a:r>
            <a:r>
              <a:rPr lang="ko-KR" altLang="en-US" sz="2000" dirty="0" smtClean="0"/>
              <a:t>하고 개인의 맞춤 정보도 한눈에 볼 수 있도록 했습니다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15724"/>
            <a:ext cx="10972799" cy="68598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향후</a:t>
            </a:r>
            <a:r>
              <a:rPr lang="en-US" altLang="ko-KR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개발 방향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99551" y="2264229"/>
            <a:ext cx="10028402" cy="3433354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ko-KR" altLang="en-US" dirty="0"/>
              <a:t>앱이나 웹으로 구현해 더 많은 사람들이 사용할 수 있도록 제작</a:t>
            </a:r>
          </a:p>
          <a:p>
            <a:pPr lvl="0">
              <a:defRPr lang="ko-KR" altLang="en-US"/>
            </a:pPr>
            <a:r>
              <a:rPr lang="ko-KR" altLang="en-US" dirty="0"/>
              <a:t>회원 통계 기능</a:t>
            </a:r>
          </a:p>
          <a:p>
            <a:pPr lvl="0">
              <a:defRPr lang="ko-KR" altLang="en-US"/>
            </a:pPr>
            <a:r>
              <a:rPr lang="ko-KR" altLang="en-US" dirty="0" smtClean="0"/>
              <a:t>최신 뿐만 </a:t>
            </a:r>
            <a:r>
              <a:rPr lang="ko-KR" altLang="en-US" dirty="0"/>
              <a:t>아니라 과거의 정보를 저장해 시간 경과에 따른 통계 그래프 제공</a:t>
            </a:r>
            <a:endParaRPr lang="en-US" altLang="ko-KR" dirty="0"/>
          </a:p>
          <a:p>
            <a:pPr lvl="0">
              <a:defRPr lang="ko-KR" altLang="en-US"/>
            </a:pPr>
            <a:r>
              <a:rPr lang="ko-KR" altLang="en-US" dirty="0"/>
              <a:t>잔여 백신 현황</a:t>
            </a:r>
            <a:r>
              <a:rPr lang="en-US" altLang="ko-KR" dirty="0"/>
              <a:t>,</a:t>
            </a:r>
            <a:r>
              <a:rPr lang="ko-KR" altLang="en-US" dirty="0"/>
              <a:t> 선별 진료소</a:t>
            </a:r>
            <a:r>
              <a:rPr lang="en-US" altLang="ko-KR" dirty="0"/>
              <a:t>,</a:t>
            </a:r>
            <a:r>
              <a:rPr lang="ko-KR" altLang="en-US" dirty="0"/>
              <a:t> 예방접종센터</a:t>
            </a:r>
            <a:r>
              <a:rPr lang="en-US" altLang="ko-KR" dirty="0"/>
              <a:t>(GPS</a:t>
            </a:r>
            <a:r>
              <a:rPr lang="ko-KR" altLang="en-US" dirty="0"/>
              <a:t> 연동</a:t>
            </a:r>
            <a:r>
              <a:rPr lang="en-US" altLang="ko-KR" dirty="0"/>
              <a:t>)</a:t>
            </a:r>
          </a:p>
          <a:p>
            <a:pPr lvl="0">
              <a:defRPr lang="ko-KR" altLang="en-US"/>
            </a:pPr>
            <a:r>
              <a:rPr lang="ko-KR" altLang="en-US" dirty="0"/>
              <a:t>문자나 이메일로 최신 코로나 상황 </a:t>
            </a:r>
            <a:r>
              <a:rPr lang="ko-KR" altLang="en-US" dirty="0" smtClean="0"/>
              <a:t>브리핑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2_shape1"/>
          <p:cNvSpPr>
            <a:spLocks noGrp="1"/>
          </p:cNvSpPr>
          <p:nvPr>
            <p:ph type="title" idx="0"/>
          </p:nvPr>
        </p:nvSpPr>
        <p:spPr>
          <a:xfrm>
            <a:off x="606118" y="182310"/>
            <a:ext cx="8596668" cy="866804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defTabSz="450000" latinLnBrk="1">
              <a:spcBef>
                <a:spcPct val="0"/>
              </a:spcBef>
              <a:buNone/>
              <a:defRPr lang="ko-KR" altLang="en-US"/>
            </a:pPr>
            <a:r>
              <a:rPr lang="ko-KR" altLang="en-US" kern="120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소개</a:t>
            </a:r>
            <a:endParaRPr lang="ko-KR" altLang="en-US" kern="1200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" name="slide2_shape2"/>
          <p:cNvSpPr>
            <a:spLocks noGrp="1"/>
          </p:cNvSpPr>
          <p:nvPr>
            <p:ph idx="1"/>
          </p:nvPr>
        </p:nvSpPr>
        <p:spPr>
          <a:xfrm>
            <a:off x="880732" y="2159861"/>
            <a:ext cx="9612340" cy="3486232"/>
          </a:xfrm>
          <a:prstGeom prst="rect">
            <a:avLst/>
          </a:prstGeom>
        </p:spPr>
        <p:txBody>
          <a:bodyPr lIns="91440" tIns="45720" rIns="91440" bIns="45720"/>
          <a:lstStyle/>
          <a:p>
            <a:pPr marL="399840" lvl="0" indent="-399840" algn="l" defTabSz="450000">
              <a:spcBef>
                <a:spcPts val="1000"/>
              </a:spcBef>
              <a:buClr>
                <a:schemeClr val="bg2"/>
              </a:buClr>
              <a:buChar char=""/>
              <a:defRPr lang="ko-KR" altLang="en-US"/>
            </a:pPr>
            <a:r>
              <a:rPr lang="ko-KR" altLang="en-US" sz="2800"/>
              <a:t>프로젝트명</a:t>
            </a:r>
            <a:r>
              <a:rPr lang="en-US" altLang="en-US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altLang="ko-KR" sz="2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My</a:t>
            </a:r>
            <a:r>
              <a:rPr lang="ko-KR" altLang="en-US" sz="2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코로나</a:t>
            </a:r>
            <a:endParaRPr lang="ko-KR" altLang="en-US" sz="2800" b="1" kern="120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799680" lvl="0" indent="-399840">
              <a:buClr>
                <a:schemeClr val="bg2"/>
              </a:buClr>
              <a:buChar char=""/>
              <a:defRPr lang="ko-KR" altLang="en-US"/>
            </a:pPr>
            <a:r>
              <a:rPr lang="ko-KR" altLang="en-US" sz="2800"/>
              <a:t>부제 </a:t>
            </a:r>
            <a:r>
              <a:rPr lang="en-US" altLang="ko-KR" sz="2800"/>
              <a:t>: </a:t>
            </a:r>
            <a:r>
              <a:rPr lang="ko-KR" altLang="en-US" sz="2800"/>
              <a:t>개인 맞춤</a:t>
            </a:r>
            <a:r>
              <a:rPr lang="en-US" altLang="ko-KR" sz="2800"/>
              <a:t> </a:t>
            </a:r>
            <a:r>
              <a:rPr lang="ko-KR" altLang="en-US" sz="2800"/>
              <a:t>코로나 정보 서비스</a:t>
            </a:r>
            <a:endParaRPr lang="ko-KR" altLang="en-US" sz="2800"/>
          </a:p>
          <a:p>
            <a:pPr marL="399840" lvl="0" indent="-399840" algn="l" defTabSz="450000">
              <a:spcBef>
                <a:spcPts val="1000"/>
              </a:spcBef>
              <a:buClr>
                <a:schemeClr val="bg2"/>
              </a:buClr>
              <a:buChar char=""/>
              <a:defRPr lang="ko-KR" altLang="en-US"/>
            </a:pPr>
            <a:r>
              <a:rPr lang="ko-KR" altLang="en-US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제작기간</a:t>
            </a:r>
            <a:r>
              <a:rPr lang="en-US" altLang="en-US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altLang="ko-KR" sz="2800"/>
              <a:t>21</a:t>
            </a:r>
            <a:r>
              <a:rPr lang="en-US" altLang="ko-KR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.10.05 ~ </a:t>
            </a:r>
            <a:r>
              <a:rPr lang="en-US" altLang="ko-KR" sz="2800"/>
              <a:t>21</a:t>
            </a:r>
            <a:r>
              <a:rPr lang="en-US" altLang="ko-KR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.10.19</a:t>
            </a:r>
            <a:endParaRPr lang="en-US" altLang="ko-KR" sz="2800" kern="120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399840" lvl="0" indent="-399840" algn="l" defTabSz="450000">
              <a:spcBef>
                <a:spcPts val="1000"/>
              </a:spcBef>
              <a:buClr>
                <a:schemeClr val="bg2"/>
              </a:buClr>
              <a:buChar char=""/>
              <a:defRPr lang="ko-KR" altLang="en-US"/>
            </a:pPr>
            <a:r>
              <a:rPr lang="ko-KR" altLang="en-US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조원</a:t>
            </a:r>
            <a:r>
              <a:rPr lang="en-US" altLang="en-US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: </a:t>
            </a:r>
            <a:r>
              <a:rPr lang="ko-KR" altLang="en-US" sz="2800"/>
              <a:t>양선우</a:t>
            </a:r>
            <a:r>
              <a:rPr lang="en-US" altLang="ko-KR" sz="2800"/>
              <a:t>,</a:t>
            </a:r>
            <a:r>
              <a:rPr lang="ko-KR" altLang="en-US" sz="2800"/>
              <a:t>고은지</a:t>
            </a:r>
            <a:r>
              <a:rPr lang="en-US" altLang="ko-KR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2800"/>
              <a:t>이상경</a:t>
            </a:r>
            <a:r>
              <a:rPr lang="en-US" altLang="ko-KR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2800"/>
              <a:t>김윤지</a:t>
            </a:r>
            <a:endParaRPr lang="ko-KR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3_shape1"/>
          <p:cNvSpPr>
            <a:spLocks noGrp="1"/>
          </p:cNvSpPr>
          <p:nvPr>
            <p:ph type="title"/>
          </p:nvPr>
        </p:nvSpPr>
        <p:spPr>
          <a:xfrm>
            <a:off x="623922" y="182310"/>
            <a:ext cx="8596668" cy="759982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defTabSz="450000" latinLnBrk="1">
              <a:spcBef>
                <a:spcPct val="0"/>
              </a:spcBef>
              <a:buNone/>
              <a:defRPr lang="ko-KR" altLang="en-US"/>
            </a:pPr>
            <a:r>
              <a:rPr lang="ko-KR" altLang="en-US" kern="120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구현</a:t>
            </a:r>
            <a:r>
              <a:rPr lang="en-US" altLang="en-US" kern="120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 kern="120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계기</a:t>
            </a:r>
          </a:p>
        </p:txBody>
      </p:sp>
      <p:sp>
        <p:nvSpPr>
          <p:cNvPr id="4" name="slide3_shape2"/>
          <p:cNvSpPr>
            <a:spLocks noGrp="1"/>
          </p:cNvSpPr>
          <p:nvPr>
            <p:ph idx="1"/>
          </p:nvPr>
        </p:nvSpPr>
        <p:spPr>
          <a:xfrm>
            <a:off x="923367" y="1999392"/>
            <a:ext cx="7841024" cy="3539259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>
              <a:buClr>
                <a:schemeClr val="bg2"/>
              </a:buClr>
              <a:buChar char=""/>
              <a:defRPr lang="ko-KR" altLang="en-US"/>
            </a:pPr>
            <a:r>
              <a:rPr lang="ko-KR" alt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코로나 상황을 각기 </a:t>
            </a:r>
            <a:r>
              <a:rPr lang="ko-KR" alt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다른 곳에서 확인해야 하는 것에 불편함을 느낌</a:t>
            </a:r>
            <a:r>
              <a:rPr lang="en-US" altLang="ko-KR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buClr>
                <a:schemeClr val="bg2"/>
              </a:buClr>
              <a:buFont typeface="Wingdings"/>
              <a:buChar char=""/>
              <a:defRPr lang="ko-KR" altLang="en-US"/>
            </a:pPr>
            <a:r>
              <a:rPr lang="ko-KR" alt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특히 선별진료소와 </a:t>
            </a:r>
            <a:r>
              <a:rPr lang="ko-KR" alt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임시진료소</a:t>
            </a:r>
            <a:r>
              <a:rPr lang="en-US" altLang="ko-KR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승차검진소의 정보가 </a:t>
            </a:r>
            <a:r>
              <a:rPr lang="ko-KR" alt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통합 되어있지 않은 점이 불편하다는 것을 </a:t>
            </a:r>
            <a:r>
              <a:rPr lang="ko-KR" alt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발견함</a:t>
            </a:r>
            <a:r>
              <a:rPr lang="ko-KR" alt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2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schemeClr val="bg2"/>
              </a:buClr>
              <a:buFont typeface="Wingdings"/>
              <a:buChar char=""/>
              <a:defRPr lang="ko-KR" altLang="en-US"/>
            </a:pPr>
            <a:r>
              <a:rPr lang="ko-KR" alt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나의 </a:t>
            </a:r>
            <a:r>
              <a:rPr lang="ko-KR" alt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코로나 </a:t>
            </a:r>
            <a:r>
              <a:rPr lang="ko-KR" altLang="en-US" sz="26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검사기록</a:t>
            </a:r>
            <a:r>
              <a:rPr lang="ko-KR" alt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및 </a:t>
            </a:r>
            <a:r>
              <a:rPr lang="ko-KR" altLang="en-US" sz="2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백신여부</a:t>
            </a:r>
            <a:r>
              <a:rPr lang="ko-KR" alt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26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를</a:t>
            </a:r>
            <a:r>
              <a:rPr lang="ko-KR" alt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관리할 수 </a:t>
            </a:r>
            <a:r>
              <a:rPr lang="ko-KR" alt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있고 나에게 </a:t>
            </a:r>
            <a:r>
              <a:rPr lang="ko-KR" alt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맞는 코로나 정보를 빠르게 볼 수 있으면 좋겠다고 생각함</a:t>
            </a:r>
            <a:r>
              <a:rPr lang="en-US" altLang="ko-KR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2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 rtl="0">
              <a:buClr>
                <a:srgbClr val="F496CB">
                  <a:lumMod val="75000"/>
                </a:srgbClr>
              </a:buClr>
              <a:buFont typeface="mn-ea"/>
              <a:buChar char=""/>
              <a:defRPr lang="ko-KR" altLang="en-US"/>
            </a:pPr>
            <a:endParaRPr lang="en-US" altLang="ko-KR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lvl="0" indent="0" algn="l" defTabSz="450000" latinLnBrk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lang="ko-KR" altLang="en-US"/>
            </a:pPr>
            <a:endParaRPr lang="ko-KR" sz="32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450000" latinLnBrk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lang="ko-KR" altLang="en-US"/>
            </a:pPr>
            <a:endParaRPr lang="ko-KR" sz="32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4_shape1"/>
          <p:cNvSpPr>
            <a:spLocks noGrp="1"/>
          </p:cNvSpPr>
          <p:nvPr>
            <p:ph type="title"/>
          </p:nvPr>
        </p:nvSpPr>
        <p:spPr>
          <a:xfrm>
            <a:off x="650628" y="173408"/>
            <a:ext cx="8596668" cy="688767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defTabSz="450000" latinLnBrk="1">
              <a:spcBef>
                <a:spcPct val="0"/>
              </a:spcBef>
              <a:buNone/>
              <a:defRPr lang="ko-KR" altLang="en-US"/>
            </a:pPr>
            <a:r>
              <a:rPr lang="ko-KR" altLang="en-US" kern="120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구현</a:t>
            </a:r>
            <a:r>
              <a:rPr lang="en-US" altLang="en-US" kern="120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 kern="120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목표</a:t>
            </a:r>
          </a:p>
        </p:txBody>
      </p:sp>
      <p:sp>
        <p:nvSpPr>
          <p:cNvPr id="4" name="slide4_shape2"/>
          <p:cNvSpPr>
            <a:spLocks noGrp="1"/>
          </p:cNvSpPr>
          <p:nvPr>
            <p:ph idx="1"/>
          </p:nvPr>
        </p:nvSpPr>
        <p:spPr>
          <a:xfrm>
            <a:off x="427769" y="1399774"/>
            <a:ext cx="11382987" cy="5080542"/>
          </a:xfrm>
          <a:prstGeom prst="rect">
            <a:avLst/>
          </a:prstGeom>
        </p:spPr>
        <p:txBody>
          <a:bodyPr lIns="91440" tIns="45720" rIns="91440" bIns="45720"/>
          <a:lstStyle/>
          <a:p>
            <a:pPr marL="371280" lvl="0" indent="-371280">
              <a:buClr>
                <a:schemeClr val="bg2"/>
              </a:buClr>
              <a:buChar char=""/>
              <a:defRPr lang="ko-KR" altLang="en-US"/>
            </a:pPr>
            <a:r>
              <a:rPr lang="ko-KR" altLang="en-US" sz="2300" b="1" dirty="0">
                <a:solidFill>
                  <a:schemeClr val="bg1">
                    <a:lumMod val="30000"/>
                  </a:schemeClr>
                </a:solidFill>
                <a:latin typeface="함초롬돋움"/>
              </a:rPr>
              <a:t>선별진료소와 </a:t>
            </a:r>
            <a:r>
              <a:rPr lang="ko-KR" altLang="en-US" sz="2300" b="1" dirty="0" err="1" smtClean="0">
                <a:solidFill>
                  <a:schemeClr val="bg1">
                    <a:lumMod val="30000"/>
                  </a:schemeClr>
                </a:solidFill>
                <a:latin typeface="함초롬돋움"/>
              </a:rPr>
              <a:t>임시진료소</a:t>
            </a:r>
            <a:r>
              <a:rPr lang="en-US" altLang="ko-KR" sz="2300" b="1" dirty="0">
                <a:solidFill>
                  <a:schemeClr val="bg1">
                    <a:lumMod val="30000"/>
                  </a:schemeClr>
                </a:solidFill>
                <a:latin typeface="함초롬돋움"/>
              </a:rPr>
              <a:t>,</a:t>
            </a:r>
            <a:r>
              <a:rPr lang="ko-KR" altLang="en-US" sz="2300" b="1" dirty="0">
                <a:solidFill>
                  <a:schemeClr val="bg1">
                    <a:lumMod val="30000"/>
                  </a:schemeClr>
                </a:solidFill>
                <a:latin typeface="함초롬돋움"/>
              </a:rPr>
              <a:t> 승차검진소의 정보를 통합하여 한곳에서 볼 수 </a:t>
            </a:r>
            <a:r>
              <a:rPr lang="ko-KR" altLang="en-US" sz="2300" b="1" dirty="0" smtClean="0">
                <a:solidFill>
                  <a:schemeClr val="bg1">
                    <a:lumMod val="30000"/>
                  </a:schemeClr>
                </a:solidFill>
                <a:latin typeface="함초롬돋움"/>
              </a:rPr>
              <a:t>있도록 구현</a:t>
            </a:r>
            <a:endParaRPr lang="en-US" altLang="ko-KR" sz="2300" b="1" dirty="0" smtClean="0">
              <a:solidFill>
                <a:schemeClr val="bg1">
                  <a:lumMod val="30000"/>
                </a:schemeClr>
              </a:solidFill>
              <a:latin typeface="함초롬돋움"/>
            </a:endParaRPr>
          </a:p>
          <a:p>
            <a:pPr marL="371280" lvl="0" indent="-371280">
              <a:buClr>
                <a:schemeClr val="bg2"/>
              </a:buClr>
              <a:buFont typeface="+mj-lt"/>
              <a:buAutoNum type="arabicPeriod"/>
              <a:defRPr lang="ko-KR" altLang="en-US"/>
            </a:pPr>
            <a:r>
              <a:rPr lang="ko-KR" altLang="en-US" sz="1800" b="0" dirty="0" smtClean="0">
                <a:solidFill>
                  <a:schemeClr val="bg1">
                    <a:lumMod val="30000"/>
                  </a:schemeClr>
                </a:solidFill>
                <a:latin typeface="함초롬돋움"/>
              </a:rPr>
              <a:t>선별진료소와 임시진료소의 정보를 </a:t>
            </a:r>
            <a:r>
              <a:rPr lang="en-US" altLang="ko-KR" sz="1800" b="0" dirty="0" smtClean="0">
                <a:solidFill>
                  <a:schemeClr val="bg1">
                    <a:lumMod val="30000"/>
                  </a:schemeClr>
                </a:solidFill>
                <a:latin typeface="함초롬돋움"/>
                <a:cs typeface="함초롬돋움"/>
              </a:rPr>
              <a:t>DB</a:t>
            </a:r>
            <a:r>
              <a:rPr lang="ko-KR" altLang="en-US" sz="1800" b="0" dirty="0" smtClean="0">
                <a:solidFill>
                  <a:schemeClr val="bg1">
                    <a:lumMod val="30000"/>
                  </a:schemeClr>
                </a:solidFill>
                <a:latin typeface="함초롬돋움"/>
              </a:rPr>
              <a:t>로 저장하여 한 화면에 같이 조회 가능하도록 구현</a:t>
            </a:r>
          </a:p>
          <a:p>
            <a:pPr marL="506780" lvl="0" indent="-370000">
              <a:buClr>
                <a:srgbClr val="0099CC"/>
              </a:buClr>
              <a:buAutoNum type="arabicPeriod"/>
              <a:defRPr lang="ko-KR" altLang="en-US"/>
            </a:pPr>
            <a:endParaRPr lang="ko-KR" altLang="en-US" sz="1800" b="0" dirty="0">
              <a:solidFill>
                <a:schemeClr val="bg1">
                  <a:lumMod val="30000"/>
                </a:schemeClr>
              </a:solidFill>
              <a:latin typeface="함초롬돋움"/>
            </a:endParaRPr>
          </a:p>
          <a:p>
            <a:pPr marL="371280" lvl="0" indent="-371280">
              <a:buClr>
                <a:schemeClr val="bg2"/>
              </a:buClr>
              <a:buChar char=""/>
              <a:defRPr lang="ko-KR" altLang="en-US"/>
            </a:pPr>
            <a:r>
              <a:rPr lang="ko-KR" altLang="en-US" sz="2300" b="1" dirty="0">
                <a:solidFill>
                  <a:schemeClr val="bg1">
                    <a:lumMod val="30000"/>
                  </a:schemeClr>
                </a:solidFill>
                <a:latin typeface="함초롬돋움"/>
              </a:rPr>
              <a:t>코로나 관련 정보를 한 프로그램에서 보여줄 수 있도록 </a:t>
            </a:r>
            <a:r>
              <a:rPr lang="ko-KR" altLang="en-US" sz="2300" b="1" dirty="0" smtClean="0">
                <a:solidFill>
                  <a:schemeClr val="bg1">
                    <a:lumMod val="30000"/>
                  </a:schemeClr>
                </a:solidFill>
                <a:latin typeface="함초롬돋움"/>
              </a:rPr>
              <a:t>구현</a:t>
            </a:r>
            <a:endParaRPr lang="ko-KR" altLang="en-US" sz="2300" b="1" dirty="0">
              <a:solidFill>
                <a:schemeClr val="bg1">
                  <a:lumMod val="30000"/>
                </a:schemeClr>
              </a:solidFill>
              <a:latin typeface="함초롬돋움"/>
            </a:endParaRPr>
          </a:p>
          <a:p>
            <a:pPr marL="541450" lvl="0" indent="-370000">
              <a:buClr>
                <a:schemeClr val="bg2"/>
              </a:buClr>
              <a:buFont typeface="+mj-lt"/>
              <a:buAutoNum type="arabicPeriod"/>
              <a:defRPr lang="ko-KR" altLang="en-US"/>
            </a:pPr>
            <a:r>
              <a:rPr lang="ko-KR" altLang="en-US" sz="1800" dirty="0">
                <a:solidFill>
                  <a:schemeClr val="bg1">
                    <a:lumMod val="30000"/>
                  </a:schemeClr>
                </a:solidFill>
                <a:latin typeface="함초롬돋움"/>
              </a:rPr>
              <a:t>공공데이터를 이용하여 코로나 관련 </a:t>
            </a:r>
            <a:r>
              <a:rPr lang="en-US" altLang="ko-KR" sz="1800" dirty="0">
                <a:solidFill>
                  <a:schemeClr val="bg1">
                    <a:lumMod val="30000"/>
                  </a:schemeClr>
                </a:solidFill>
                <a:latin typeface="함초롬돋움"/>
                <a:cs typeface="함초롬돋움"/>
              </a:rPr>
              <a:t>API, XML</a:t>
            </a:r>
            <a:r>
              <a:rPr lang="ko-KR" altLang="en-US" sz="1800" dirty="0">
                <a:solidFill>
                  <a:schemeClr val="bg1">
                    <a:lumMod val="30000"/>
                  </a:schemeClr>
                </a:solidFill>
                <a:latin typeface="함초롬돋움"/>
              </a:rPr>
              <a:t>를 가지고 와 구현</a:t>
            </a:r>
          </a:p>
          <a:p>
            <a:pPr marL="541450" lvl="0" indent="-370000">
              <a:buClr>
                <a:schemeClr val="bg2"/>
              </a:buClr>
              <a:buFont typeface="+mj-lt"/>
              <a:buAutoNum type="arabicPeriod"/>
              <a:defRPr lang="ko-KR" altLang="en-US"/>
            </a:pPr>
            <a:r>
              <a:rPr lang="ko-KR" altLang="en-US" sz="1800" dirty="0">
                <a:solidFill>
                  <a:schemeClr val="bg1">
                    <a:lumMod val="30000"/>
                  </a:schemeClr>
                </a:solidFill>
                <a:latin typeface="함초롬돋움"/>
              </a:rPr>
              <a:t>네이버 </a:t>
            </a:r>
            <a:r>
              <a:rPr lang="en-US" altLang="ko-KR" sz="1800" dirty="0" err="1">
                <a:solidFill>
                  <a:schemeClr val="bg1">
                    <a:lumMod val="30000"/>
                  </a:schemeClr>
                </a:solidFill>
                <a:latin typeface="함초롬돋움"/>
                <a:cs typeface="함초롬돋움"/>
              </a:rPr>
              <a:t>api</a:t>
            </a:r>
            <a:r>
              <a:rPr lang="ko-KR" altLang="en-US" sz="1800" dirty="0" err="1">
                <a:solidFill>
                  <a:schemeClr val="bg1">
                    <a:lumMod val="30000"/>
                  </a:schemeClr>
                </a:solidFill>
                <a:latin typeface="함초롬돋움"/>
              </a:rPr>
              <a:t>를</a:t>
            </a:r>
            <a:r>
              <a:rPr lang="ko-KR" altLang="en-US" sz="1800" dirty="0">
                <a:solidFill>
                  <a:schemeClr val="bg1">
                    <a:lumMod val="30000"/>
                  </a:schemeClr>
                </a:solidFill>
                <a:latin typeface="함초롬돋움"/>
              </a:rPr>
              <a:t> 이용하여 네이버 뉴스 볼 수 있도록 구현</a:t>
            </a:r>
          </a:p>
          <a:p>
            <a:pPr marL="541450" lvl="0" indent="-370000">
              <a:buClr>
                <a:schemeClr val="bg2"/>
              </a:buClr>
              <a:buFont typeface="+mj-lt"/>
              <a:buAutoNum type="arabicPeriod"/>
              <a:defRPr lang="ko-KR" altLang="en-US"/>
            </a:pPr>
            <a:endParaRPr lang="ko-KR" altLang="en-US" sz="1800" dirty="0">
              <a:solidFill>
                <a:schemeClr val="bg1">
                  <a:lumMod val="30000"/>
                </a:schemeClr>
              </a:solidFill>
              <a:latin typeface="함초롬돋움"/>
            </a:endParaRPr>
          </a:p>
          <a:p>
            <a:pPr marL="371280" lvl="0" indent="-371280">
              <a:buClr>
                <a:schemeClr val="bg2"/>
              </a:buClr>
              <a:buChar char=""/>
              <a:defRPr lang="ko-KR" altLang="en-US"/>
            </a:pPr>
            <a:r>
              <a:rPr lang="ko-KR" altLang="en-US" sz="2300" b="1" dirty="0" smtClean="0">
                <a:solidFill>
                  <a:schemeClr val="bg1">
                    <a:lumMod val="30000"/>
                  </a:schemeClr>
                </a:solidFill>
                <a:latin typeface="함초롬돋움"/>
              </a:rPr>
              <a:t>회원 맞춤 코로나 정보를 </a:t>
            </a:r>
            <a:r>
              <a:rPr lang="ko-KR" altLang="en-US" sz="2300" b="1" dirty="0">
                <a:solidFill>
                  <a:schemeClr val="bg1">
                    <a:lumMod val="30000"/>
                  </a:schemeClr>
                </a:solidFill>
                <a:latin typeface="함초롬돋움"/>
              </a:rPr>
              <a:t>보여 줄 수 있도록 </a:t>
            </a:r>
            <a:r>
              <a:rPr lang="ko-KR" altLang="en-US" sz="2300" b="1" dirty="0" smtClean="0">
                <a:solidFill>
                  <a:schemeClr val="bg1">
                    <a:lumMod val="30000"/>
                  </a:schemeClr>
                </a:solidFill>
                <a:latin typeface="함초롬돋움"/>
              </a:rPr>
              <a:t>구현</a:t>
            </a:r>
            <a:endParaRPr lang="ko-KR" altLang="en-US" sz="2300" b="1" dirty="0">
              <a:solidFill>
                <a:schemeClr val="bg1">
                  <a:lumMod val="30000"/>
                </a:schemeClr>
              </a:solidFill>
              <a:latin typeface="함초롬돋움"/>
            </a:endParaRPr>
          </a:p>
          <a:p>
            <a:pPr marL="541450" lvl="0" indent="-370000">
              <a:buClr>
                <a:schemeClr val="bg2"/>
              </a:buClr>
              <a:buFont typeface="+mj-lt"/>
              <a:buAutoNum type="arabicPeriod"/>
              <a:defRPr lang="ko-KR" altLang="en-US"/>
            </a:pPr>
            <a:r>
              <a:rPr lang="ko-KR" altLang="en-US" sz="1800" dirty="0">
                <a:solidFill>
                  <a:schemeClr val="bg1">
                    <a:lumMod val="30000"/>
                  </a:schemeClr>
                </a:solidFill>
                <a:latin typeface="함초롬돋움"/>
              </a:rPr>
              <a:t>회원가입 창 추가 구현하여 회원정보 </a:t>
            </a:r>
            <a:r>
              <a:rPr lang="en-US" altLang="ko-KR" sz="1800" dirty="0">
                <a:solidFill>
                  <a:schemeClr val="bg1">
                    <a:lumMod val="30000"/>
                  </a:schemeClr>
                </a:solidFill>
                <a:latin typeface="함초롬돋움"/>
                <a:cs typeface="함초롬돋움"/>
              </a:rPr>
              <a:t>DB </a:t>
            </a:r>
            <a:r>
              <a:rPr lang="ko-KR" altLang="en-US" sz="1800" dirty="0">
                <a:solidFill>
                  <a:schemeClr val="bg1">
                    <a:lumMod val="30000"/>
                  </a:schemeClr>
                </a:solidFill>
                <a:latin typeface="함초롬돋움"/>
              </a:rPr>
              <a:t>저장 및 불러오기 할 수 있도록 구현</a:t>
            </a:r>
          </a:p>
          <a:p>
            <a:pPr marL="541450" lvl="0" indent="-370000">
              <a:buClr>
                <a:schemeClr val="bg2"/>
              </a:buClr>
              <a:buFont typeface="+mj-lt"/>
              <a:buAutoNum type="arabicPeriod"/>
              <a:defRPr lang="ko-KR" altLang="en-US"/>
            </a:pPr>
            <a:r>
              <a:rPr lang="ko-KR" altLang="en-US" sz="1800" dirty="0" smtClean="0">
                <a:solidFill>
                  <a:schemeClr val="bg1">
                    <a:lumMod val="30000"/>
                  </a:schemeClr>
                </a:solidFill>
                <a:latin typeface="함초롬돋움"/>
              </a:rPr>
              <a:t>회원가입 시 입력한 </a:t>
            </a:r>
            <a:r>
              <a:rPr lang="ko-KR" altLang="en-US" sz="1800" dirty="0" err="1">
                <a:solidFill>
                  <a:schemeClr val="bg1">
                    <a:lumMod val="30000"/>
                  </a:schemeClr>
                </a:solidFill>
                <a:latin typeface="함초롬돋움"/>
              </a:rPr>
              <a:t>도로명</a:t>
            </a:r>
            <a:r>
              <a:rPr lang="ko-KR" altLang="en-US" sz="1800" dirty="0">
                <a:solidFill>
                  <a:schemeClr val="bg1">
                    <a:lumMod val="30000"/>
                  </a:schemeClr>
                </a:solidFill>
                <a:latin typeface="함초롬돋움"/>
              </a:rPr>
              <a:t> </a:t>
            </a:r>
            <a:r>
              <a:rPr lang="ko-KR" altLang="en-US" sz="1800" dirty="0" smtClean="0">
                <a:solidFill>
                  <a:schemeClr val="bg1">
                    <a:lumMod val="30000"/>
                  </a:schemeClr>
                </a:solidFill>
                <a:latin typeface="함초롬돋움"/>
              </a:rPr>
              <a:t>주소로 회원 거주지 맞춤 코로나 정보 제공</a:t>
            </a:r>
            <a:endParaRPr lang="en-US" altLang="ko-KR" sz="1800" dirty="0" smtClean="0">
              <a:solidFill>
                <a:schemeClr val="bg1">
                  <a:lumMod val="30000"/>
                </a:schemeClr>
              </a:solidFill>
              <a:latin typeface="함초롬돋움"/>
            </a:endParaRPr>
          </a:p>
          <a:p>
            <a:pPr marL="541450" lvl="0" indent="-370000">
              <a:buClr>
                <a:schemeClr val="bg2"/>
              </a:buClr>
              <a:buFont typeface="+mj-lt"/>
              <a:buAutoNum type="arabicPeriod"/>
              <a:defRPr lang="ko-KR" altLang="en-US"/>
            </a:pPr>
            <a:endParaRPr lang="ko-KR" altLang="en-US" sz="1800" dirty="0">
              <a:solidFill>
                <a:schemeClr val="bg1">
                  <a:lumMod val="30000"/>
                </a:schemeClr>
              </a:solidFill>
              <a:latin typeface="함초롬돋움"/>
            </a:endParaRPr>
          </a:p>
          <a:p>
            <a:pPr marL="371280" lvl="0" indent="-371280">
              <a:buClr>
                <a:schemeClr val="bg2"/>
              </a:buClr>
              <a:buChar char=""/>
              <a:defRPr lang="ko-KR" altLang="en-US"/>
            </a:pPr>
            <a:r>
              <a:rPr lang="ko-KR" altLang="en-US" sz="2300" b="1" dirty="0">
                <a:solidFill>
                  <a:schemeClr val="bg1">
                    <a:lumMod val="30000"/>
                  </a:schemeClr>
                </a:solidFill>
                <a:latin typeface="함초롬돋움"/>
              </a:rPr>
              <a:t>나의 코로나 검사 및 백신 여부를 기록 할 수 있도록 </a:t>
            </a:r>
            <a:r>
              <a:rPr lang="ko-KR" altLang="en-US" sz="2300" b="1" dirty="0" smtClean="0">
                <a:solidFill>
                  <a:schemeClr val="bg1">
                    <a:lumMod val="30000"/>
                  </a:schemeClr>
                </a:solidFill>
                <a:latin typeface="함초롬돋움"/>
              </a:rPr>
              <a:t>구현</a:t>
            </a:r>
            <a:endParaRPr lang="ko-KR" altLang="en-US" sz="2300" b="1" dirty="0">
              <a:solidFill>
                <a:schemeClr val="bg1">
                  <a:lumMod val="30000"/>
                </a:schemeClr>
              </a:solidFill>
              <a:latin typeface="함초롬돋움"/>
            </a:endParaRPr>
          </a:p>
          <a:p>
            <a:pPr marL="541450" lvl="0" indent="-370000">
              <a:buClr>
                <a:schemeClr val="bg2"/>
              </a:buClr>
              <a:buFont typeface="+mj-lt"/>
              <a:buAutoNum type="arabicPeriod"/>
              <a:defRPr lang="ko-KR" altLang="en-US"/>
            </a:pPr>
            <a:r>
              <a:rPr lang="ko-KR" altLang="en-US" sz="1800" dirty="0" smtClean="0">
                <a:solidFill>
                  <a:schemeClr val="bg1">
                    <a:lumMod val="30000"/>
                  </a:schemeClr>
                </a:solidFill>
                <a:latin typeface="함초롬돋움"/>
              </a:rPr>
              <a:t>코로나 검사 </a:t>
            </a:r>
            <a:r>
              <a:rPr lang="ko-KR" altLang="en-US" sz="1800" dirty="0">
                <a:solidFill>
                  <a:schemeClr val="bg1">
                    <a:lumMod val="30000"/>
                  </a:schemeClr>
                </a:solidFill>
                <a:latin typeface="함초롬돋움"/>
              </a:rPr>
              <a:t>및 백신 여부를 기록하여 </a:t>
            </a:r>
            <a:r>
              <a:rPr lang="ko-KR" altLang="en-US" sz="1800" dirty="0" smtClean="0">
                <a:solidFill>
                  <a:schemeClr val="bg1">
                    <a:lumMod val="30000"/>
                  </a:schemeClr>
                </a:solidFill>
                <a:latin typeface="함초롬돋움"/>
                <a:cs typeface="함초롬돋움"/>
              </a:rPr>
              <a:t>관리 </a:t>
            </a:r>
            <a:r>
              <a:rPr lang="ko-KR" altLang="en-US" sz="1800" dirty="0" smtClean="0">
                <a:solidFill>
                  <a:schemeClr val="bg1">
                    <a:lumMod val="30000"/>
                  </a:schemeClr>
                </a:solidFill>
                <a:latin typeface="함초롬돋움"/>
              </a:rPr>
              <a:t>할 </a:t>
            </a:r>
            <a:r>
              <a:rPr lang="ko-KR" altLang="en-US" sz="1800" dirty="0">
                <a:solidFill>
                  <a:schemeClr val="bg1">
                    <a:lumMod val="30000"/>
                  </a:schemeClr>
                </a:solidFill>
                <a:latin typeface="함초롬돋움"/>
              </a:rPr>
              <a:t>수 있도록 구현</a:t>
            </a:r>
          </a:p>
          <a:p>
            <a:pPr marL="514350" lvl="0" indent="-514350" rtl="0">
              <a:buClr>
                <a:srgbClr val="F496CB">
                  <a:lumMod val="75000"/>
                </a:srgbClr>
              </a:buClr>
              <a:buFont typeface="+mj-lt"/>
              <a:buAutoNum type="arabicPeriod"/>
              <a:defRPr lang="ko-KR" altLang="en-US"/>
            </a:pP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514350" lvl="0" indent="-514350" rtl="0">
              <a:buClr>
                <a:srgbClr val="F496CB">
                  <a:lumMod val="75000"/>
                </a:srgbClr>
              </a:buClr>
              <a:buFont typeface="+mj-lt"/>
              <a:buAutoNum type="arabicPeriod"/>
              <a:defRPr lang="ko-KR" altLang="en-US"/>
            </a:pP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lvl="0" indent="0" rtl="0">
              <a:buClr>
                <a:srgbClr val="F496CB">
                  <a:lumMod val="75000"/>
                </a:srgbClr>
              </a:buClr>
              <a:buNone/>
              <a:defRPr lang="ko-KR" altLang="en-US"/>
            </a:pP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514350" lvl="0" indent="-514350" rtl="0">
              <a:buClr>
                <a:srgbClr val="F496CB">
                  <a:lumMod val="75000"/>
                </a:srgbClr>
              </a:buClr>
              <a:buFont typeface="+mj-lt"/>
              <a:buAutoNum type="arabicPeriod"/>
              <a:defRPr lang="ko-KR" altLang="en-US"/>
            </a:pP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514350" lvl="0" indent="-514350" rtl="0">
              <a:buClr>
                <a:srgbClr val="F496CB">
                  <a:lumMod val="75000"/>
                </a:srgbClr>
              </a:buClr>
              <a:buFont typeface="+mj-lt"/>
              <a:buAutoNum type="arabicPeriod"/>
              <a:defRPr lang="ko-KR" altLang="en-US"/>
            </a:pP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lvl="0" indent="0" rtl="0">
              <a:buClr>
                <a:srgbClr val="F496CB">
                  <a:lumMod val="75000"/>
                </a:srgbClr>
              </a:buClr>
              <a:buNone/>
              <a:defRPr lang="ko-KR" altLang="en-US"/>
            </a:pP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514350" lvl="0" indent="-514350" rtl="0">
              <a:buClr>
                <a:srgbClr val="F496CB">
                  <a:lumMod val="75000"/>
                </a:srgbClr>
              </a:buClr>
              <a:buFont typeface="+mj-lt"/>
              <a:buAutoNum type="arabicPeriod"/>
              <a:defRPr lang="ko-KR" altLang="en-US"/>
            </a:pP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514350" lvl="0" indent="-514350" rtl="0">
              <a:buClr>
                <a:srgbClr val="F496CB">
                  <a:lumMod val="75000"/>
                </a:srgbClr>
              </a:buClr>
              <a:buFont typeface="+mj-lt"/>
              <a:buAutoNum type="arabicPeriod"/>
              <a:defRPr lang="ko-KR" altLang="en-US"/>
            </a:pP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514350" lvl="0" indent="-514350" rtl="0">
              <a:buClr>
                <a:srgbClr val="F496CB">
                  <a:lumMod val="75000"/>
                </a:srgbClr>
              </a:buClr>
              <a:buFont typeface="+mj-lt"/>
              <a:buAutoNum type="arabicPeriod"/>
              <a:defRPr lang="ko-KR" altLang="en-US"/>
            </a:pPr>
            <a:endParaRPr lang="en-US" altLang="ko-KR" sz="3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 rtl="0">
              <a:buClr>
                <a:srgbClr val="F496CB">
                  <a:lumMod val="75000"/>
                </a:srgbClr>
              </a:buClr>
              <a:buFont typeface="mn-ea"/>
              <a:buChar char=""/>
              <a:defRPr lang="ko-KR" altLang="en-US"/>
            </a:pP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고객과 데이터를 더욱 효율적으로 관리 할 기능 구현</a:t>
            </a:r>
          </a:p>
          <a:p>
            <a:pPr marL="514350" lvl="0" indent="-514350" rtl="0">
              <a:buClr>
                <a:srgbClr val="F496CB">
                  <a:lumMod val="75000"/>
                </a:srgbClr>
              </a:buClr>
              <a:buFont typeface="+mj-lt"/>
              <a:buAutoNum type="arabicPeriod"/>
              <a:defRPr lang="ko-KR" altLang="en-US"/>
            </a:pP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관리자 페이지에서 예약자 조회</a:t>
            </a:r>
          </a:p>
          <a:p>
            <a:pPr marL="514350" lvl="0" indent="-514350" rtl="0">
              <a:buClr>
                <a:srgbClr val="F496CB">
                  <a:lumMod val="75000"/>
                </a:srgbClr>
              </a:buClr>
              <a:buFont typeface="+mj-lt"/>
              <a:buAutoNum type="arabicPeriod"/>
              <a:defRPr lang="ko-KR" altLang="en-US"/>
            </a:pP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예약 확정을 통해 </a:t>
            </a: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내역관리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514350" lvl="0" indent="-514350" rtl="0">
              <a:buClr>
                <a:srgbClr val="F496CB">
                  <a:lumMod val="75000"/>
                </a:srgbClr>
              </a:buClr>
              <a:buFont typeface="+mj-lt"/>
              <a:buAutoNum type="arabicPeriod"/>
              <a:defRPr lang="ko-KR" altLang="en-US"/>
            </a:pP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관리자간에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고객별 유의사항 전달</a:t>
            </a:r>
          </a:p>
          <a:p>
            <a:pPr marL="514350" lvl="0" indent="-514350" algn="l" defTabSz="450000" latinLnBrk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+mj-lt"/>
              <a:buAutoNum type="arabicPeriod"/>
              <a:defRPr lang="ko-KR" altLang="en-US"/>
            </a:pPr>
            <a:endParaRPr lang="ko-KR" sz="32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450000" latinLnBrk="1">
              <a:spcBef>
                <a:spcPts val="1000"/>
              </a:spcBef>
              <a:spcAft>
                <a:spcPts val="0"/>
              </a:spcAft>
              <a:buNone/>
              <a:defRPr lang="ko-KR" altLang="en-US"/>
            </a:pPr>
            <a:endParaRPr lang="ko-KR" sz="32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5_shape1"/>
          <p:cNvSpPr>
            <a:spLocks noGrp="1"/>
          </p:cNvSpPr>
          <p:nvPr>
            <p:ph type="title"/>
          </p:nvPr>
        </p:nvSpPr>
        <p:spPr>
          <a:xfrm>
            <a:off x="606119" y="137800"/>
            <a:ext cx="8596668" cy="839661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defTabSz="450000" latinLnBrk="1">
              <a:spcBef>
                <a:spcPct val="0"/>
              </a:spcBef>
              <a:buNone/>
              <a:defRPr lang="ko-KR" altLang="en-US"/>
            </a:pPr>
            <a:r>
              <a:rPr lang="ko-KR" altLang="en-US" kern="120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개발</a:t>
            </a:r>
            <a:r>
              <a:rPr lang="en-US" altLang="en-US" kern="120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 kern="120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과정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428082" y="1556084"/>
          <a:ext cx="10741584" cy="43236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6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70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3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04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729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03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9080">
                <a:tc rowSpan="2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400">
                          <a:latin typeface="+mj-ea"/>
                          <a:ea typeface="+mj-ea"/>
                        </a:rPr>
                        <a:t>              기간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ko-KR" altLang="en-US" sz="1400">
                          <a:latin typeface="+mj-ea"/>
                          <a:ea typeface="+mj-ea"/>
                        </a:rPr>
                        <a:t>업무</a:t>
                      </a: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</a:lnTlToBr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>
                          <a:latin typeface="+mj-ea"/>
                          <a:ea typeface="+mj-ea"/>
                        </a:rPr>
                        <a:t>10</a:t>
                      </a:r>
                      <a:r>
                        <a:rPr lang="ko-KR" altLang="en-US">
                          <a:latin typeface="+mj-ea"/>
                          <a:ea typeface="+mj-ea"/>
                        </a:rPr>
                        <a:t>월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80">
                <a:tc v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>
                          <a:latin typeface="+mj-ea"/>
                          <a:ea typeface="+mj-ea"/>
                        </a:rPr>
                        <a:t>5</a:t>
                      </a:r>
                      <a:r>
                        <a:rPr lang="ko-KR" altLang="en-US">
                          <a:latin typeface="+mj-ea"/>
                          <a:ea typeface="+mj-ea"/>
                        </a:rPr>
                        <a:t>일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>
                          <a:latin typeface="+mj-ea"/>
                          <a:ea typeface="+mj-ea"/>
                        </a:rPr>
                        <a:t>12</a:t>
                      </a:r>
                      <a:r>
                        <a:rPr lang="ko-KR" altLang="en-US">
                          <a:latin typeface="+mj-ea"/>
                          <a:ea typeface="+mj-ea"/>
                        </a:rPr>
                        <a:t>일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>
                          <a:latin typeface="+mj-ea"/>
                          <a:ea typeface="+mj-ea"/>
                        </a:rPr>
                        <a:t>13</a:t>
                      </a:r>
                      <a:r>
                        <a:rPr lang="ko-KR" altLang="en-US">
                          <a:latin typeface="+mj-ea"/>
                          <a:ea typeface="+mj-ea"/>
                        </a:rPr>
                        <a:t>일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80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14</a:t>
                      </a:r>
                      <a:r>
                        <a:rPr lang="ko-KR" altLang="en-US" sz="180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일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en-US" altLang="ko-KR" sz="180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17</a:t>
                      </a:r>
                      <a:r>
                        <a:rPr lang="ko-KR" altLang="en-US" sz="180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일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>
                          <a:latin typeface="+mj-ea"/>
                          <a:ea typeface="+mj-ea"/>
                        </a:rPr>
                        <a:t>18</a:t>
                      </a:r>
                      <a:r>
                        <a:rPr lang="ko-KR" altLang="en-US">
                          <a:latin typeface="+mj-ea"/>
                          <a:ea typeface="+mj-ea"/>
                        </a:rPr>
                        <a:t>일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19일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964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주제선정 </a:t>
                      </a:r>
                      <a:r>
                        <a:rPr lang="en-US" altLang="ko-KR">
                          <a:latin typeface="+mj-ea"/>
                          <a:ea typeface="+mj-ea"/>
                        </a:rPr>
                        <a:t>&amp;</a:t>
                      </a:r>
                    </a:p>
                    <a:p>
                      <a:pPr latinLnBrk="1">
                        <a:defRPr lang="ko-KR" altLang="en-US"/>
                      </a:pPr>
                      <a:r>
                        <a:rPr lang="en-US" altLang="ko-KR">
                          <a:latin typeface="+mj-ea"/>
                          <a:ea typeface="+mj-ea"/>
                        </a:rPr>
                        <a:t>Oven </a:t>
                      </a:r>
                      <a:r>
                        <a:rPr lang="ko-KR" altLang="en-US">
                          <a:latin typeface="+mj-ea"/>
                          <a:ea typeface="+mj-ea"/>
                        </a:rPr>
                        <a:t>제작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964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구현할 화면 분담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964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>
                          <a:latin typeface="+mj-ea"/>
                          <a:ea typeface="+mj-ea"/>
                        </a:rPr>
                        <a:t>API</a:t>
                      </a:r>
                      <a:r>
                        <a:rPr lang="ko-KR" altLang="en-US">
                          <a:latin typeface="+mj-ea"/>
                          <a:ea typeface="+mj-ea"/>
                        </a:rPr>
                        <a:t>연동 </a:t>
                      </a:r>
                      <a:r>
                        <a:rPr lang="en-US" altLang="ko-KR">
                          <a:latin typeface="+mj-ea"/>
                          <a:ea typeface="+mj-ea"/>
                        </a:rPr>
                        <a:t>&amp;</a:t>
                      </a:r>
                      <a:r>
                        <a:rPr lang="ko-KR" altLang="en-US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>
                          <a:latin typeface="+mj-ea"/>
                          <a:ea typeface="+mj-ea"/>
                        </a:rPr>
                        <a:t>DB</a:t>
                      </a:r>
                      <a:r>
                        <a:rPr lang="ko-KR" altLang="en-US">
                          <a:latin typeface="+mj-ea"/>
                          <a:ea typeface="+mj-ea"/>
                        </a:rPr>
                        <a:t>구축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964"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각 화면 제작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7964">
                <a:tc>
                  <a:txBody>
                    <a:bodyPr/>
                    <a:lstStyle/>
                    <a:p>
                      <a:pPr marL="0" indent="0" algn="l" defTabSz="45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ko-KR" altLang="en-US" sz="180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오류 수정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7964">
                <a:tc>
                  <a:txBody>
                    <a:bodyPr/>
                    <a:lstStyle/>
                    <a:p>
                      <a:pPr marL="0" indent="0" algn="l" defTabSz="45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ko-KR" altLang="en-US" sz="180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화면 통합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7964">
                <a:tc>
                  <a:txBody>
                    <a:bodyPr/>
                    <a:lstStyle/>
                    <a:p>
                      <a:pPr marL="0" indent="0" algn="l" defTabSz="45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 lang="ko-KR"/>
                      </a:pPr>
                      <a:r>
                        <a:rPr lang="ko-KR" altLang="en-US" sz="180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완성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2210234" y="2442011"/>
            <a:ext cx="6431700" cy="1581916"/>
            <a:chOff x="2979292" y="4603556"/>
            <a:chExt cx="6431700" cy="1581916"/>
          </a:xfrm>
        </p:grpSpPr>
        <p:sp>
          <p:nvSpPr>
            <p:cNvPr id="6" name="오른쪽 화살표 5"/>
            <p:cNvSpPr/>
            <p:nvPr/>
          </p:nvSpPr>
          <p:spPr>
            <a:xfrm>
              <a:off x="6722870" y="5896714"/>
              <a:ext cx="2688122" cy="288758"/>
            </a:xfrm>
            <a:prstGeom prst="rightArrow">
              <a:avLst>
                <a:gd name="adj1" fmla="val 50000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2979292" y="4603556"/>
              <a:ext cx="3721751" cy="986988"/>
              <a:chOff x="2979292" y="3781529"/>
              <a:chExt cx="3721751" cy="986988"/>
            </a:xfrm>
          </p:grpSpPr>
          <p:sp>
            <p:nvSpPr>
              <p:cNvPr id="5" name="오른쪽 화살표 4"/>
              <p:cNvSpPr/>
              <p:nvPr/>
            </p:nvSpPr>
            <p:spPr>
              <a:xfrm>
                <a:off x="2979292" y="3781529"/>
                <a:ext cx="3721751" cy="309208"/>
              </a:xfrm>
              <a:prstGeom prst="rightArrow">
                <a:avLst>
                  <a:gd name="adj1" fmla="val 50000"/>
                  <a:gd name="adj2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" name="오른쪽 화살표 6"/>
              <p:cNvSpPr/>
              <p:nvPr/>
            </p:nvSpPr>
            <p:spPr>
              <a:xfrm>
                <a:off x="4039554" y="4479759"/>
                <a:ext cx="2634786" cy="288758"/>
              </a:xfrm>
              <a:prstGeom prst="rightArrow">
                <a:avLst>
                  <a:gd name="adj1" fmla="val 50000"/>
                  <a:gd name="adj2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12" name="오른쪽 화살표 11"/>
          <p:cNvSpPr/>
          <p:nvPr/>
        </p:nvSpPr>
        <p:spPr>
          <a:xfrm>
            <a:off x="5946692" y="4289762"/>
            <a:ext cx="3921678" cy="296779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7307372" y="4676363"/>
            <a:ext cx="2590966" cy="296779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7314322" y="5116374"/>
            <a:ext cx="3864246" cy="344376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8618862" y="5565903"/>
            <a:ext cx="2563572" cy="288758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6_shape1"/>
          <p:cNvSpPr>
            <a:spLocks noGrp="1"/>
          </p:cNvSpPr>
          <p:nvPr>
            <p:ph type="title" idx="0"/>
          </p:nvPr>
        </p:nvSpPr>
        <p:spPr>
          <a:xfrm>
            <a:off x="686235" y="164506"/>
            <a:ext cx="8596668" cy="804491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defTabSz="450000" latinLnBrk="1">
              <a:spcBef>
                <a:spcPct val="0"/>
              </a:spcBef>
              <a:buNone/>
              <a:defRPr lang="ko-KR" altLang="en-US"/>
            </a:pPr>
            <a:r>
              <a:rPr lang="ko-KR" altLang="en-US" kern="120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업무</a:t>
            </a:r>
            <a:r>
              <a:rPr lang="en-US" altLang="en-US" kern="120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 kern="120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분담</a:t>
            </a:r>
            <a:endParaRPr lang="ko-KR" altLang="en-US" kern="1200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" name="slide6_shape2"/>
          <p:cNvSpPr>
            <a:spLocks noGrp="1"/>
          </p:cNvSpPr>
          <p:nvPr>
            <p:ph idx="1"/>
          </p:nvPr>
        </p:nvSpPr>
        <p:spPr>
          <a:xfrm>
            <a:off x="641726" y="1573066"/>
            <a:ext cx="10835051" cy="4168526"/>
          </a:xfrm>
          <a:prstGeom prst="rect">
            <a:avLst/>
          </a:prstGeom>
        </p:spPr>
        <p:txBody>
          <a:bodyPr lIns="91440" tIns="45720" rIns="91440" bIns="45720"/>
          <a:lstStyle/>
          <a:p>
            <a:pPr marL="385560" lvl="0" indent="-385560">
              <a:buClr>
                <a:schemeClr val="accent2"/>
              </a:buClr>
              <a:buChar char=""/>
              <a:defRPr/>
            </a:pPr>
            <a:r>
              <a:rPr lang="ko-KR" altLang="en-US" sz="2700">
                <a:solidFill>
                  <a:schemeClr val="accent2">
                    <a:lumMod val="90000"/>
                  </a:schemeClr>
                </a:solidFill>
              </a:rPr>
              <a:t>양선우</a:t>
            </a:r>
            <a:r>
              <a:rPr lang="en-US" altLang="ko-KR" sz="2700" kern="1200">
                <a:solidFill>
                  <a:schemeClr val="bg1">
                    <a:lumMod val="10000"/>
                  </a:schemeClr>
                </a:solidFill>
              </a:rPr>
              <a:t>: </a:t>
            </a:r>
            <a:r>
              <a:rPr lang="ko-KR" altLang="en-US" sz="2700"/>
              <a:t>자바</a:t>
            </a:r>
            <a:r>
              <a:rPr lang="en-US" altLang="ko-KR" sz="2700"/>
              <a:t>source </a:t>
            </a:r>
            <a:r>
              <a:rPr lang="ko-KR" altLang="en-US" sz="2700"/>
              <a:t>작성</a:t>
            </a:r>
            <a:r>
              <a:rPr lang="en-US" altLang="ko-KR" sz="2700"/>
              <a:t>,sql</a:t>
            </a:r>
            <a:r>
              <a:rPr lang="ko-KR" altLang="en-US" sz="2700"/>
              <a:t>문</a:t>
            </a:r>
            <a:r>
              <a:rPr lang="en-US" altLang="en-US" sz="2700"/>
              <a:t> </a:t>
            </a:r>
            <a:r>
              <a:rPr lang="ko-KR" altLang="en-US" sz="2700"/>
              <a:t>작성</a:t>
            </a:r>
            <a:r>
              <a:rPr lang="en-US" altLang="ko-KR" sz="2700"/>
              <a:t>,api </a:t>
            </a:r>
            <a:r>
              <a:rPr lang="ko-KR" altLang="en-US" sz="2700"/>
              <a:t>구현</a:t>
            </a:r>
            <a:r>
              <a:rPr lang="en-US" altLang="ko-KR" sz="2700"/>
              <a:t>,</a:t>
            </a:r>
            <a:r>
              <a:rPr lang="ko-KR" altLang="en-US" sz="2700"/>
              <a:t> 화면통합</a:t>
            </a:r>
            <a:r>
              <a:rPr lang="en-US" altLang="ko-KR" sz="2700"/>
              <a:t>.</a:t>
            </a:r>
            <a:endParaRPr lang="en-US" altLang="ko-KR" sz="2700"/>
          </a:p>
          <a:p>
            <a:pPr lvl="0">
              <a:buNone/>
              <a:defRPr/>
            </a:pPr>
            <a:r>
              <a:rPr lang="ko-KR" altLang="en-US" sz="2700"/>
              <a:t>   화면구현</a:t>
            </a:r>
            <a:r>
              <a:rPr lang="en-US" altLang="ko-KR" sz="2700"/>
              <a:t>(</a:t>
            </a:r>
            <a:r>
              <a:rPr lang="ko-KR" altLang="en-US" sz="2700"/>
              <a:t>개인코로나정보 구현</a:t>
            </a:r>
            <a:r>
              <a:rPr lang="en-US" altLang="ko-KR" sz="2700"/>
              <a:t>,</a:t>
            </a:r>
            <a:r>
              <a:rPr lang="ko-KR" altLang="en-US" sz="2700"/>
              <a:t>사회적거리두기구현</a:t>
            </a:r>
            <a:r>
              <a:rPr lang="en-US" altLang="ko-KR" sz="2700"/>
              <a:t>,</a:t>
            </a:r>
            <a:r>
              <a:rPr lang="ko-KR" altLang="en-US" sz="2700"/>
              <a:t>예방접종통계</a:t>
            </a:r>
            <a:r>
              <a:rPr lang="en-US" altLang="ko-KR" sz="2700"/>
              <a:t>)</a:t>
            </a:r>
            <a:endParaRPr lang="ko-KR" altLang="en-US" sz="2700" kern="1200">
              <a:solidFill>
                <a:schemeClr val="accent2">
                  <a:lumMod val="90000"/>
                </a:schemeClr>
              </a:solidFill>
            </a:endParaRPr>
          </a:p>
          <a:p>
            <a:pPr marL="385560" lvl="0" indent="-385560">
              <a:buClr>
                <a:schemeClr val="accent2"/>
              </a:buClr>
              <a:buChar char=""/>
              <a:defRPr lang="ko-KR" altLang="en-US"/>
            </a:pPr>
            <a:r>
              <a:rPr lang="ko-KR" altLang="en-US" sz="2700" kern="1200">
                <a:solidFill>
                  <a:schemeClr val="accent2">
                    <a:lumMod val="90000"/>
                  </a:schemeClr>
                </a:solidFill>
              </a:rPr>
              <a:t>고은지</a:t>
            </a:r>
            <a:r>
              <a:rPr lang="en-US" altLang="ko-KR" sz="2700" kern="1200">
                <a:solidFill>
                  <a:schemeClr val="bg1">
                    <a:lumMod val="10000"/>
                  </a:schemeClr>
                </a:solidFill>
              </a:rPr>
              <a:t>: </a:t>
            </a:r>
            <a:r>
              <a:rPr lang="ko-KR" altLang="en-US" sz="2700" kern="1200">
                <a:solidFill>
                  <a:schemeClr val="bg1">
                    <a:lumMod val="10000"/>
                  </a:schemeClr>
                </a:solidFill>
              </a:rPr>
              <a:t>자바</a:t>
            </a:r>
            <a:r>
              <a:rPr lang="en-US" altLang="ko-KR" sz="2700" kern="1200">
                <a:solidFill>
                  <a:schemeClr val="bg1">
                    <a:lumMod val="10000"/>
                  </a:schemeClr>
                </a:solidFill>
              </a:rPr>
              <a:t>source </a:t>
            </a:r>
            <a:r>
              <a:rPr lang="ko-KR" altLang="en-US" sz="2700" kern="1200">
                <a:solidFill>
                  <a:schemeClr val="bg1">
                    <a:lumMod val="10000"/>
                  </a:schemeClr>
                </a:solidFill>
              </a:rPr>
              <a:t>작성</a:t>
            </a:r>
            <a:r>
              <a:rPr lang="en-US" altLang="ko-KR" sz="2700">
                <a:solidFill>
                  <a:schemeClr val="bg1">
                    <a:lumMod val="10000"/>
                  </a:schemeClr>
                </a:solidFill>
              </a:rPr>
              <a:t>,</a:t>
            </a:r>
            <a:r>
              <a:rPr lang="en-US" altLang="ko-KR" sz="2700" kern="1200">
                <a:solidFill>
                  <a:schemeClr val="bg1">
                    <a:lumMod val="10000"/>
                  </a:schemeClr>
                </a:solidFill>
              </a:rPr>
              <a:t>sql</a:t>
            </a:r>
            <a:r>
              <a:rPr lang="ko-KR" altLang="en-US" sz="2700" kern="1200">
                <a:solidFill>
                  <a:schemeClr val="bg1">
                    <a:lumMod val="10000"/>
                  </a:schemeClr>
                </a:solidFill>
              </a:rPr>
              <a:t>문</a:t>
            </a:r>
            <a:r>
              <a:rPr lang="en-US" altLang="en-US" sz="2700" kern="120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ko-KR" altLang="en-US" sz="2700" kern="1200">
                <a:solidFill>
                  <a:schemeClr val="bg1">
                    <a:lumMod val="10000"/>
                  </a:schemeClr>
                </a:solidFill>
              </a:rPr>
              <a:t>작성</a:t>
            </a:r>
            <a:r>
              <a:rPr lang="en-US" altLang="ko-KR" sz="2700" kern="1200">
                <a:solidFill>
                  <a:schemeClr val="bg1">
                    <a:lumMod val="10000"/>
                  </a:schemeClr>
                </a:solidFill>
              </a:rPr>
              <a:t>,api</a:t>
            </a:r>
            <a:r>
              <a:rPr lang="en-US" altLang="ko-KR" sz="270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ko-KR" altLang="en-US" sz="2700">
                <a:solidFill>
                  <a:schemeClr val="bg1">
                    <a:lumMod val="10000"/>
                  </a:schemeClr>
                </a:solidFill>
              </a:rPr>
              <a:t>구현</a:t>
            </a:r>
            <a:r>
              <a:rPr lang="en-US" altLang="ko-KR" sz="2700">
                <a:solidFill>
                  <a:schemeClr val="bg1">
                    <a:lumMod val="10000"/>
                  </a:schemeClr>
                </a:solidFill>
              </a:rPr>
              <a:t>,</a:t>
            </a:r>
            <a:r>
              <a:rPr lang="ko-KR" altLang="en-US" sz="2700">
                <a:solidFill>
                  <a:schemeClr val="bg1">
                    <a:lumMod val="10000"/>
                  </a:schemeClr>
                </a:solidFill>
              </a:rPr>
              <a:t> 오븐작성</a:t>
            </a:r>
            <a:r>
              <a:rPr lang="en-US" altLang="ko-KR" sz="2700">
                <a:solidFill>
                  <a:schemeClr val="bg1">
                    <a:lumMod val="10000"/>
                  </a:schemeClr>
                </a:solidFill>
              </a:rPr>
              <a:t>,</a:t>
            </a:r>
            <a:r>
              <a:rPr lang="ko-KR" altLang="en-US" sz="270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altLang="ko-KR" sz="2700">
                <a:solidFill>
                  <a:schemeClr val="bg1">
                    <a:lumMod val="10000"/>
                  </a:schemeClr>
                </a:solidFill>
              </a:rPr>
              <a:t>sql</a:t>
            </a:r>
            <a:r>
              <a:rPr lang="ko-KR" altLang="en-US" sz="2700">
                <a:solidFill>
                  <a:schemeClr val="bg1">
                    <a:lumMod val="10000"/>
                  </a:schemeClr>
                </a:solidFill>
              </a:rPr>
              <a:t>모델 작성</a:t>
            </a:r>
            <a:r>
              <a:rPr lang="en-US" altLang="ko-KR" sz="2700">
                <a:solidFill>
                  <a:schemeClr val="bg1">
                    <a:lumMod val="10000"/>
                  </a:schemeClr>
                </a:solidFill>
              </a:rPr>
              <a:t>.</a:t>
            </a:r>
            <a:r>
              <a:rPr lang="ko-KR" altLang="en-US" sz="2700" kern="1200">
                <a:solidFill>
                  <a:schemeClr val="bg1">
                    <a:lumMod val="10000"/>
                  </a:schemeClr>
                </a:solidFill>
              </a:rPr>
              <a:t>화면구현</a:t>
            </a:r>
            <a:r>
              <a:rPr lang="en-US" altLang="ko-KR" sz="2700" kern="1200">
                <a:solidFill>
                  <a:schemeClr val="bg1">
                    <a:lumMod val="10000"/>
                  </a:schemeClr>
                </a:solidFill>
              </a:rPr>
              <a:t>(</a:t>
            </a:r>
            <a:r>
              <a:rPr lang="ko-KR" altLang="en-US" sz="2700">
                <a:solidFill>
                  <a:schemeClr val="bg1">
                    <a:lumMod val="10000"/>
                  </a:schemeClr>
                </a:solidFill>
              </a:rPr>
              <a:t>지역별거리두기 단계 홈 화면 </a:t>
            </a:r>
            <a:r>
              <a:rPr lang="ko-KR" altLang="en-US" sz="2700" kern="1200">
                <a:solidFill>
                  <a:schemeClr val="bg1">
                    <a:lumMod val="10000"/>
                  </a:schemeClr>
                </a:solidFill>
              </a:rPr>
              <a:t>구현</a:t>
            </a:r>
            <a:r>
              <a:rPr lang="en-US" altLang="ko-KR" sz="2700" kern="1200">
                <a:solidFill>
                  <a:schemeClr val="bg1">
                    <a:lumMod val="10000"/>
                  </a:schemeClr>
                </a:solidFill>
              </a:rPr>
              <a:t>)</a:t>
            </a:r>
            <a:endParaRPr lang="en-US" altLang="ko-KR" sz="2700" kern="1200">
              <a:solidFill>
                <a:schemeClr val="bg1">
                  <a:lumMod val="10000"/>
                </a:schemeClr>
              </a:solidFill>
            </a:endParaRPr>
          </a:p>
          <a:p>
            <a:pPr marL="385560" lvl="0" indent="-385560">
              <a:buClr>
                <a:schemeClr val="accent2"/>
              </a:buClr>
              <a:buChar char=""/>
              <a:defRPr lang="ko-KR" altLang="en-US"/>
            </a:pPr>
            <a:r>
              <a:rPr lang="ko-KR" altLang="en-US" sz="2700" kern="1200">
                <a:solidFill>
                  <a:schemeClr val="tx1">
                    <a:lumMod val="75000"/>
                    <a:lumOff val="25000"/>
                  </a:schemeClr>
                </a:solidFill>
              </a:rPr>
              <a:t>이상경</a:t>
            </a:r>
            <a:r>
              <a:rPr lang="en-US" altLang="ko-KR" sz="2700" kern="1200">
                <a:solidFill>
                  <a:schemeClr val="bg1">
                    <a:lumMod val="10000"/>
                  </a:schemeClr>
                </a:solidFill>
              </a:rPr>
              <a:t>:  </a:t>
            </a:r>
            <a:r>
              <a:rPr lang="ko-KR" altLang="en-US" sz="2700">
                <a:solidFill>
                  <a:schemeClr val="bg1">
                    <a:lumMod val="10000"/>
                  </a:schemeClr>
                </a:solidFill>
              </a:rPr>
              <a:t>자바</a:t>
            </a:r>
            <a:r>
              <a:rPr lang="en-US" altLang="ko-KR" sz="2700">
                <a:solidFill>
                  <a:schemeClr val="bg1">
                    <a:lumMod val="10000"/>
                  </a:schemeClr>
                </a:solidFill>
              </a:rPr>
              <a:t>source </a:t>
            </a:r>
            <a:r>
              <a:rPr lang="ko-KR" altLang="en-US" sz="2700">
                <a:solidFill>
                  <a:schemeClr val="bg1">
                    <a:lumMod val="10000"/>
                  </a:schemeClr>
                </a:solidFill>
              </a:rPr>
              <a:t>작성</a:t>
            </a:r>
            <a:r>
              <a:rPr lang="en-US" altLang="ko-KR" sz="2700">
                <a:solidFill>
                  <a:schemeClr val="bg1">
                    <a:lumMod val="10000"/>
                  </a:schemeClr>
                </a:solidFill>
              </a:rPr>
              <a:t>,sql</a:t>
            </a:r>
            <a:r>
              <a:rPr lang="ko-KR" altLang="en-US" sz="2700">
                <a:solidFill>
                  <a:schemeClr val="bg1">
                    <a:lumMod val="10000"/>
                  </a:schemeClr>
                </a:solidFill>
              </a:rPr>
              <a:t>문</a:t>
            </a:r>
            <a:r>
              <a:rPr lang="en-US" altLang="en-US" sz="270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ko-KR" altLang="en-US" sz="2700">
                <a:solidFill>
                  <a:schemeClr val="bg1">
                    <a:lumMod val="10000"/>
                  </a:schemeClr>
                </a:solidFill>
              </a:rPr>
              <a:t>작성</a:t>
            </a:r>
            <a:r>
              <a:rPr lang="en-US" altLang="ko-KR" sz="2700">
                <a:solidFill>
                  <a:schemeClr val="bg1">
                    <a:lumMod val="10000"/>
                  </a:schemeClr>
                </a:solidFill>
              </a:rPr>
              <a:t>,api </a:t>
            </a:r>
            <a:r>
              <a:rPr lang="ko-KR" altLang="en-US" sz="2700">
                <a:solidFill>
                  <a:schemeClr val="bg1">
                    <a:lumMod val="10000"/>
                  </a:schemeClr>
                </a:solidFill>
              </a:rPr>
              <a:t>구현</a:t>
            </a:r>
            <a:r>
              <a:rPr lang="en-US" altLang="ko-KR" sz="2700">
                <a:solidFill>
                  <a:schemeClr val="bg1">
                    <a:lumMod val="10000"/>
                  </a:schemeClr>
                </a:solidFill>
              </a:rPr>
              <a:t>.</a:t>
            </a:r>
            <a:endParaRPr lang="en-US" altLang="ko-KR" sz="2700">
              <a:solidFill>
                <a:schemeClr val="bg1">
                  <a:lumMod val="10000"/>
                </a:schemeClr>
              </a:solidFill>
            </a:endParaRPr>
          </a:p>
          <a:p>
            <a:pPr lvl="0">
              <a:buNone/>
              <a:defRPr lang="ko-KR" altLang="en-US"/>
            </a:pPr>
            <a:r>
              <a:rPr lang="ko-KR" altLang="en-US" sz="2700">
                <a:solidFill>
                  <a:schemeClr val="bg1">
                    <a:lumMod val="10000"/>
                  </a:schemeClr>
                </a:solidFill>
              </a:rPr>
              <a:t>   화면구현</a:t>
            </a:r>
            <a:r>
              <a:rPr lang="en-US" altLang="ko-KR" sz="2700">
                <a:solidFill>
                  <a:schemeClr val="bg1">
                    <a:lumMod val="10000"/>
                  </a:schemeClr>
                </a:solidFill>
              </a:rPr>
              <a:t>(</a:t>
            </a:r>
            <a:r>
              <a:rPr lang="ko-KR" altLang="en-US" sz="2700">
                <a:solidFill>
                  <a:schemeClr val="bg1">
                    <a:lumMod val="10000"/>
                  </a:schemeClr>
                </a:solidFill>
              </a:rPr>
              <a:t>회원가입구현</a:t>
            </a:r>
            <a:r>
              <a:rPr lang="en-US" altLang="ko-KR" sz="2700">
                <a:solidFill>
                  <a:schemeClr val="bg1">
                    <a:lumMod val="10000"/>
                  </a:schemeClr>
                </a:solidFill>
              </a:rPr>
              <a:t>,</a:t>
            </a:r>
            <a:r>
              <a:rPr lang="ko-KR" altLang="en-US" sz="2700">
                <a:solidFill>
                  <a:schemeClr val="bg1">
                    <a:lumMod val="10000"/>
                  </a:schemeClr>
                </a:solidFill>
              </a:rPr>
              <a:t>주소구현</a:t>
            </a:r>
            <a:r>
              <a:rPr lang="en-US" altLang="ko-KR" sz="2700">
                <a:solidFill>
                  <a:schemeClr val="bg1">
                    <a:lumMod val="10000"/>
                  </a:schemeClr>
                </a:solidFill>
              </a:rPr>
              <a:t>,</a:t>
            </a:r>
            <a:r>
              <a:rPr lang="ko-KR" altLang="en-US" sz="2700">
                <a:solidFill>
                  <a:schemeClr val="bg1">
                    <a:lumMod val="10000"/>
                  </a:schemeClr>
                </a:solidFill>
              </a:rPr>
              <a:t> 코로나현재상황구현</a:t>
            </a:r>
            <a:r>
              <a:rPr lang="en-US" altLang="ko-KR" sz="2700">
                <a:solidFill>
                  <a:schemeClr val="bg1">
                    <a:lumMod val="10000"/>
                  </a:schemeClr>
                </a:solidFill>
              </a:rPr>
              <a:t>,</a:t>
            </a:r>
            <a:r>
              <a:rPr lang="ko-KR" altLang="en-US" sz="2700">
                <a:solidFill>
                  <a:schemeClr val="bg1">
                    <a:lumMod val="10000"/>
                  </a:schemeClr>
                </a:solidFill>
              </a:rPr>
              <a:t>코로나뉴스구현</a:t>
            </a:r>
            <a:r>
              <a:rPr lang="en-US" altLang="ko-KR" sz="2700">
                <a:solidFill>
                  <a:schemeClr val="bg1">
                    <a:lumMod val="10000"/>
                  </a:schemeClr>
                </a:solidFill>
              </a:rPr>
              <a:t>)</a:t>
            </a:r>
            <a:endParaRPr lang="en-US" altLang="ko-KR" sz="2700">
              <a:solidFill>
                <a:schemeClr val="bg1">
                  <a:lumMod val="10000"/>
                </a:schemeClr>
              </a:solidFill>
            </a:endParaRPr>
          </a:p>
          <a:p>
            <a:pPr marL="385560" lvl="0" indent="-385560">
              <a:buClr>
                <a:schemeClr val="accent2"/>
              </a:buClr>
              <a:buChar char=""/>
              <a:defRPr lang="ko-KR" altLang="en-US"/>
            </a:pPr>
            <a:r>
              <a:rPr lang="ko-KR" altLang="en-US" sz="2700">
                <a:solidFill>
                  <a:schemeClr val="accent2">
                    <a:lumMod val="90000"/>
                  </a:schemeClr>
                </a:solidFill>
              </a:rPr>
              <a:t>김윤지</a:t>
            </a:r>
            <a:r>
              <a:rPr lang="en-US" altLang="ko-KR" sz="2700"/>
              <a:t>: </a:t>
            </a:r>
            <a:r>
              <a:rPr lang="ko-KR" altLang="en-US" sz="2700"/>
              <a:t>자바</a:t>
            </a:r>
            <a:r>
              <a:rPr lang="en-US" altLang="ko-KR" sz="2700"/>
              <a:t>source </a:t>
            </a:r>
            <a:r>
              <a:rPr lang="ko-KR" altLang="en-US" sz="2700"/>
              <a:t>작성</a:t>
            </a:r>
            <a:r>
              <a:rPr lang="en-US" altLang="ko-KR" sz="2700"/>
              <a:t>,sql</a:t>
            </a:r>
            <a:r>
              <a:rPr lang="ko-KR" altLang="en-US" sz="2700"/>
              <a:t>문</a:t>
            </a:r>
            <a:r>
              <a:rPr lang="en-US" altLang="en-US" sz="2700"/>
              <a:t> </a:t>
            </a:r>
            <a:r>
              <a:rPr lang="ko-KR" altLang="en-US" sz="2700"/>
              <a:t>작성</a:t>
            </a:r>
            <a:r>
              <a:rPr lang="en-US" altLang="ko-KR" sz="2700"/>
              <a:t>,api </a:t>
            </a:r>
            <a:r>
              <a:rPr lang="ko-KR" altLang="en-US" sz="2700"/>
              <a:t>구현</a:t>
            </a:r>
            <a:r>
              <a:rPr lang="en-US" altLang="ko-KR" sz="2700"/>
              <a:t>.</a:t>
            </a:r>
            <a:endParaRPr lang="en-US" altLang="ko-KR" sz="2700"/>
          </a:p>
          <a:p>
            <a:pPr lvl="0">
              <a:buNone/>
              <a:defRPr lang="ko-KR" altLang="en-US"/>
            </a:pPr>
            <a:r>
              <a:rPr lang="ko-KR" altLang="en-US" sz="2700"/>
              <a:t>   화면구현</a:t>
            </a:r>
            <a:r>
              <a:rPr lang="en-US" altLang="ko-KR" sz="2700"/>
              <a:t>(</a:t>
            </a:r>
            <a:r>
              <a:rPr lang="ko-KR" altLang="en-US" sz="2700"/>
              <a:t>코로나현재상황구현</a:t>
            </a:r>
            <a:r>
              <a:rPr lang="en-US" altLang="ko-KR" sz="2700"/>
              <a:t>, </a:t>
            </a:r>
            <a:r>
              <a:rPr lang="ko-KR" altLang="en-US" sz="2700"/>
              <a:t>선별진료소 구현</a:t>
            </a:r>
            <a:r>
              <a:rPr lang="en-US" altLang="ko-KR" sz="2700"/>
              <a:t>)</a:t>
            </a:r>
            <a:endParaRPr lang="en-US" altLang="ko-KR" sz="27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7_shape1"/>
          <p:cNvSpPr>
            <a:spLocks noGrp="1"/>
          </p:cNvSpPr>
          <p:nvPr>
            <p:ph type="title"/>
          </p:nvPr>
        </p:nvSpPr>
        <p:spPr>
          <a:xfrm>
            <a:off x="721842" y="169135"/>
            <a:ext cx="8596668" cy="902412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defTabSz="450000" latinLnBrk="1">
              <a:spcBef>
                <a:spcPct val="0"/>
              </a:spcBef>
              <a:buNone/>
              <a:defRPr lang="ko-KR" altLang="en-US"/>
            </a:pPr>
            <a:r>
              <a:rPr lang="ko-KR" altLang="en-US" kern="120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사용언어</a:t>
            </a:r>
            <a:r>
              <a:rPr lang="en-US" altLang="ko-KR" kern="120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/</a:t>
            </a:r>
            <a:r>
              <a:rPr lang="ko-KR" altLang="en-US" kern="120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기술</a:t>
            </a:r>
          </a:p>
        </p:txBody>
      </p:sp>
      <p:sp>
        <p:nvSpPr>
          <p:cNvPr id="4" name="slide7_shape2"/>
          <p:cNvSpPr>
            <a:spLocks noGrp="1"/>
          </p:cNvSpPr>
          <p:nvPr>
            <p:ph idx="1"/>
          </p:nvPr>
        </p:nvSpPr>
        <p:spPr>
          <a:xfrm>
            <a:off x="1383410" y="1759536"/>
            <a:ext cx="8873734" cy="4056393"/>
          </a:xfrm>
          <a:prstGeom prst="rect">
            <a:avLst/>
          </a:prstGeom>
        </p:spPr>
        <p:txBody>
          <a:bodyPr lIns="91440" tIns="45720" rIns="91440" bIns="45720"/>
          <a:lstStyle/>
          <a:p>
            <a:pPr marL="1015760" lvl="1" indent="-456960" algn="l" defTabSz="450000">
              <a:spcBef>
                <a:spcPts val="1000"/>
              </a:spcBef>
              <a:buClr>
                <a:schemeClr val="accent2">
                  <a:lumMod val="50000"/>
                </a:schemeClr>
              </a:buClr>
              <a:buSzPct val="80000"/>
              <a:buFont typeface="mn-ea"/>
              <a:buChar char=""/>
              <a:defRPr lang="ko-KR" altLang="en-US"/>
            </a:pPr>
            <a:r>
              <a:rPr lang="en-US" altLang="ko-KR" sz="32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JAVA  :</a:t>
            </a:r>
            <a:r>
              <a:rPr lang="en-US" altLang="en-US" sz="32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32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프로그램</a:t>
            </a:r>
            <a:r>
              <a:rPr lang="en-US" altLang="en-US" sz="32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3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작성</a:t>
            </a:r>
            <a:endParaRPr lang="en-US" altLang="ko-KR" sz="32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1015760" lvl="1" indent="-456960" algn="l" defTabSz="450000">
              <a:spcBef>
                <a:spcPts val="1000"/>
              </a:spcBef>
              <a:buClr>
                <a:schemeClr val="accent2">
                  <a:lumMod val="50000"/>
                </a:schemeClr>
              </a:buClr>
              <a:buSzPct val="80000"/>
              <a:buFont typeface="Wingdings" panose="05000000000000000000" pitchFamily="2" charset="2"/>
              <a:buChar char="Ø"/>
              <a:defRPr lang="ko-KR" altLang="en-US"/>
            </a:pPr>
            <a:r>
              <a:rPr lang="en-US" altLang="ko-KR" dirty="0" smtClean="0"/>
              <a:t>JAVA  </a:t>
            </a:r>
            <a:r>
              <a:rPr lang="en-US" altLang="ko-KR" dirty="0"/>
              <a:t>SWING :</a:t>
            </a:r>
            <a:r>
              <a:rPr lang="en-US" altLang="en-US" dirty="0"/>
              <a:t> </a:t>
            </a:r>
            <a:r>
              <a:rPr lang="ko-KR" altLang="en-US" dirty="0"/>
              <a:t>프로그램</a:t>
            </a:r>
            <a:r>
              <a:rPr lang="en-US" altLang="en-US" dirty="0"/>
              <a:t> </a:t>
            </a:r>
            <a:r>
              <a:rPr lang="ko-KR" altLang="en-US" dirty="0"/>
              <a:t>화면 구현</a:t>
            </a:r>
          </a:p>
          <a:p>
            <a:pPr marL="0" lvl="0" indent="0">
              <a:buClr>
                <a:schemeClr val="accent2"/>
              </a:buClr>
              <a:buNone/>
              <a:defRPr lang="ko-KR" altLang="en-US"/>
            </a:pPr>
            <a:endParaRPr lang="ko-KR" altLang="en-US" sz="2000" dirty="0"/>
          </a:p>
          <a:p>
            <a:pPr marL="1015760" lvl="1" indent="-456960" algn="l" defTabSz="450000">
              <a:spcBef>
                <a:spcPts val="1000"/>
              </a:spcBef>
              <a:buClr>
                <a:schemeClr val="accent2">
                  <a:lumMod val="50000"/>
                </a:schemeClr>
              </a:buClr>
              <a:buSzPct val="80000"/>
              <a:buFont typeface="mn-ea"/>
              <a:buChar char=""/>
              <a:defRPr lang="ko-KR" altLang="en-US"/>
            </a:pPr>
            <a:r>
              <a:rPr lang="en-US" altLang="ko-KR" sz="32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ORACLE SQL : DB</a:t>
            </a:r>
            <a:r>
              <a:rPr lang="ko-KR" altLang="en-US" sz="32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구현</a:t>
            </a:r>
          </a:p>
          <a:p>
            <a:pPr marL="1015760" lvl="1" indent="-456960" algn="l" defTabSz="450000">
              <a:spcBef>
                <a:spcPts val="1000"/>
              </a:spcBef>
              <a:buClr>
                <a:schemeClr val="accent2">
                  <a:lumMod val="50000"/>
                </a:schemeClr>
              </a:buClr>
              <a:buSzPct val="80000"/>
              <a:buFont typeface="mn-ea"/>
              <a:buChar char=""/>
              <a:defRPr lang="ko-KR" altLang="en-US"/>
            </a:pPr>
            <a:r>
              <a:rPr lang="ko-KR" altLang="en-US" sz="32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API(JSON,XML</a:t>
            </a:r>
            <a:r>
              <a:rPr lang="ko-KR" altLang="en-US" sz="3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) : </a:t>
            </a:r>
            <a:r>
              <a:rPr lang="ko-KR" altLang="en-US" sz="32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데이터 구현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8_shape1"/>
          <p:cNvSpPr>
            <a:spLocks noGrp="1"/>
          </p:cNvSpPr>
          <p:nvPr>
            <p:ph type="title"/>
          </p:nvPr>
        </p:nvSpPr>
        <p:spPr>
          <a:xfrm>
            <a:off x="721843" y="137800"/>
            <a:ext cx="8596668" cy="875184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defTabSz="450000" latinLnBrk="1">
              <a:spcBef>
                <a:spcPct val="0"/>
              </a:spcBef>
              <a:buNone/>
              <a:defRPr lang="ko-KR" altLang="en-US"/>
            </a:pPr>
            <a:r>
              <a:rPr lang="ko-KR" altLang="en-US" kern="120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구축</a:t>
            </a:r>
            <a:r>
              <a:rPr lang="en-US" altLang="en-US" kern="120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 kern="120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환경</a:t>
            </a:r>
          </a:p>
        </p:txBody>
      </p:sp>
      <p:sp>
        <p:nvSpPr>
          <p:cNvPr id="4" name="slide8_shape2"/>
          <p:cNvSpPr>
            <a:spLocks noGrp="1"/>
          </p:cNvSpPr>
          <p:nvPr>
            <p:ph idx="1"/>
          </p:nvPr>
        </p:nvSpPr>
        <p:spPr>
          <a:xfrm>
            <a:off x="1282660" y="1612999"/>
            <a:ext cx="8596669" cy="4390901"/>
          </a:xfrm>
          <a:prstGeom prst="rect">
            <a:avLst/>
          </a:prstGeom>
        </p:spPr>
        <p:txBody>
          <a:bodyPr lIns="91440" tIns="45720" rIns="91440" bIns="45720"/>
          <a:lstStyle/>
          <a:p>
            <a:pPr marL="342900" lvl="0" indent="-342900" algn="l" defTabSz="450000" latinLnBrk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mn-ea"/>
              <a:buChar char=""/>
              <a:defRPr lang="ko-KR" altLang="en-US"/>
            </a:pPr>
            <a:r>
              <a:rPr lang="en-US" altLang="ko-KR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Hardware </a:t>
            </a:r>
            <a:r>
              <a:rPr lang="ko-KR" altLang="en-US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환경</a:t>
            </a:r>
          </a:p>
          <a:p>
            <a:pPr marL="0" lvl="0" indent="0">
              <a:buNone/>
              <a:defRPr lang="ko-KR" altLang="en-US"/>
            </a:pPr>
            <a:r>
              <a:rPr lang="pt-BR" altLang="ko-KR" sz="3200"/>
              <a:t>Intel(R) Core(TM) i5-7500 CPU @ 3.40GHz </a:t>
            </a:r>
            <a:r>
              <a:rPr lang="en-US" altLang="ko-KR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8.00GB 64</a:t>
            </a:r>
            <a:r>
              <a:rPr lang="ko-KR" altLang="en-US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비트</a:t>
            </a:r>
            <a:r>
              <a:rPr lang="en-US" altLang="en-US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운영체제</a:t>
            </a:r>
            <a:r>
              <a:rPr lang="en-US" altLang="ko-KR" sz="3200"/>
              <a:t>, Windows 10 Pro</a:t>
            </a:r>
            <a:r>
              <a:rPr lang="ko-KR" altLang="en-US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342900" lvl="0" indent="-342900" algn="l" defTabSz="450000" latinLnBrk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mn-ea"/>
              <a:buChar char=""/>
              <a:defRPr lang="ko-KR" altLang="en-US"/>
            </a:pPr>
            <a:r>
              <a:rPr lang="en-US" altLang="ko-KR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Software</a:t>
            </a:r>
            <a:r>
              <a:rPr lang="en-US" altLang="en-US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     </a:t>
            </a:r>
          </a:p>
          <a:p>
            <a:pPr marL="0" lvl="0" indent="0" algn="l" defTabSz="450000" latinLnBrk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None/>
              <a:defRPr lang="ko-KR" altLang="en-US"/>
            </a:pPr>
            <a:r>
              <a:rPr lang="en-US" sz="3200"/>
              <a:t>Java version 1.8.0_301</a:t>
            </a:r>
          </a:p>
          <a:p>
            <a:pPr marL="0" lvl="0" indent="0">
              <a:buNone/>
              <a:defRPr lang="ko-KR" altLang="en-US"/>
            </a:pPr>
            <a:r>
              <a:rPr lang="en-US" sz="3200"/>
              <a:t>Eclipse Java Development version 2021-06-R</a:t>
            </a:r>
            <a:r>
              <a:rPr lang="en-US" altLang="ko-KR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Oracle </a:t>
            </a:r>
            <a:r>
              <a:rPr lang="en-US" altLang="ko-KR" sz="3200"/>
              <a:t>Database 11g </a:t>
            </a:r>
            <a:r>
              <a:rPr lang="en-US" altLang="ko-KR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Express Edition 11.2.0.2</a:t>
            </a:r>
          </a:p>
          <a:p>
            <a:pPr marL="0" lvl="0" indent="0" algn="l" defTabSz="450000" latinLnBrk="1">
              <a:spcBef>
                <a:spcPts val="1000"/>
              </a:spcBef>
              <a:spcAft>
                <a:spcPts val="0"/>
              </a:spcAft>
              <a:buNone/>
              <a:defRPr lang="ko-KR" altLang="en-US"/>
            </a:pPr>
            <a:r>
              <a:rPr lang="en-US" altLang="ko-KR" sz="3200"/>
              <a:t>  </a:t>
            </a:r>
            <a:endParaRPr lang="ko-KR" sz="3200" kern="120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조각">
  <a:themeElements>
    <a:clrScheme name="조각">
      <a:dk1>
        <a:srgbClr val="101f24"/>
      </a:dk1>
      <a:lt1>
        <a:srgbClr val="ffffff"/>
      </a:lt1>
      <a:dk2>
        <a:srgbClr val="3366cc"/>
      </a:dk2>
      <a:lt2>
        <a:srgbClr val="0099cc"/>
      </a:lt2>
      <a:accent1>
        <a:srgbClr val="399aad"/>
      </a:accent1>
      <a:accent2>
        <a:srgbClr val="2b7381"/>
      </a:accent2>
      <a:accent3>
        <a:srgbClr val="003366"/>
      </a:accent3>
      <a:accent4>
        <a:srgbClr val="003399"/>
      </a:accent4>
      <a:accent5>
        <a:srgbClr val="009999"/>
      </a:accent5>
      <a:accent6>
        <a:srgbClr val="83bb71"/>
      </a:accent6>
      <a:hlink>
        <a:srgbClr val="00ffff"/>
      </a:hlink>
      <a:folHlink>
        <a:srgbClr val="333333"/>
      </a:folHlink>
    </a:clrScheme>
    <a:fontScheme name="조각">
      <a:majorFont>
        <a:latin typeface="Verdana"/>
        <a:ea typeface=""/>
        <a:cs typeface=""/>
        <a:font script="Jpan" typeface="MS PGothic"/>
        <a:font script="Hang" typeface="문체부 제목 돋음체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조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accent1">
              <a:shade val="95000"/>
              <a:satMod val="10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사이냅소프트</ep:Company>
  <ep:Words>700</ep:Words>
  <ep:PresentationFormat>와이드스크린</ep:PresentationFormat>
  <ep:Paragraphs>123</ep:Paragraphs>
  <ep:Slides>25</ep:Slides>
  <ep:Notes>4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ep:HeadingPairs>
  <ep:TitlesOfParts>
    <vt:vector size="26" baseType="lpstr">
      <vt:lpstr>조각</vt:lpstr>
      <vt:lpstr>My 코로나</vt:lpstr>
      <vt:lpstr>발표 순서</vt:lpstr>
      <vt:lpstr>소개</vt:lpstr>
      <vt:lpstr>구현 계기</vt:lpstr>
      <vt:lpstr>구현 목표</vt:lpstr>
      <vt:lpstr>개발 과정</vt:lpstr>
      <vt:lpstr>업무 분담</vt:lpstr>
      <vt:lpstr>사용언어/기술</vt:lpstr>
      <vt:lpstr>구축 환경</vt:lpstr>
      <vt:lpstr>Data Base Model</vt:lpstr>
      <vt:lpstr>화면 구성</vt:lpstr>
      <vt:lpstr>1. 메인 화면</vt:lpstr>
      <vt:lpstr>1. 메인 화면</vt:lpstr>
      <vt:lpstr>1. 메인 화면</vt:lpstr>
      <vt:lpstr>1. 메인 화면</vt:lpstr>
      <vt:lpstr>1. 메인 화면</vt:lpstr>
      <vt:lpstr>1. 메인 화면</vt:lpstr>
      <vt:lpstr>1. 메인 화면</vt:lpstr>
      <vt:lpstr>2. 회원 화면</vt:lpstr>
      <vt:lpstr>2. 회원 화면</vt:lpstr>
      <vt:lpstr>2. 회원 화면</vt:lpstr>
      <vt:lpstr>2. 회원 화면</vt:lpstr>
      <vt:lpstr>2. 회원 화면</vt:lpstr>
      <vt:lpstr>결론</vt:lpstr>
      <vt:lpstr>향후 개발 방향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DONGGWANG LEE</dc:creator>
  <cp:lastModifiedBy>양선우</cp:lastModifiedBy>
  <dcterms:modified xsi:type="dcterms:W3CDTF">2021-12-27T12:23:02.776</dcterms:modified>
  <cp:revision>178</cp:revision>
  <dc:title>Rainbow Eyelash</dc:title>
  <cp:version>0906.0100.01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