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305" r:id="rId2"/>
    <p:sldId id="2309" r:id="rId3"/>
    <p:sldId id="2314" r:id="rId4"/>
    <p:sldId id="2316" r:id="rId5"/>
    <p:sldId id="2315" r:id="rId6"/>
    <p:sldId id="2313" r:id="rId7"/>
    <p:sldId id="2308" r:id="rId8"/>
    <p:sldId id="2310" r:id="rId9"/>
    <p:sldId id="2311" r:id="rId10"/>
    <p:sldId id="2312" r:id="rId11"/>
    <p:sldId id="2317" r:id="rId12"/>
    <p:sldId id="2318" r:id="rId13"/>
    <p:sldId id="2319" r:id="rId14"/>
    <p:sldId id="2320" r:id="rId15"/>
    <p:sldId id="2321" r:id="rId16"/>
    <p:sldId id="2322" r:id="rId17"/>
    <p:sldId id="2323" r:id="rId18"/>
    <p:sldId id="2324" r:id="rId19"/>
    <p:sldId id="2325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func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441091"/>
            <a:ext cx="718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– Pokročilé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použití proměnných a datových zdrojů</a:t>
            </a:r>
          </a:p>
          <a:p>
            <a:pPr algn="ctr"/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/>
              <a:t>Řetězení 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 err="1" smtClean="0"/>
              <a:t>Resource</a:t>
            </a:r>
            <a:r>
              <a:rPr lang="cs-CZ" sz="1600" dirty="0" smtClean="0"/>
              <a:t> používající</a:t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600" dirty="0" smtClean="0"/>
              <a:t> = map </a:t>
            </a:r>
            <a:r>
              <a:rPr lang="cs-CZ" sz="1600" dirty="0" err="1" smtClean="0"/>
              <a:t>of</a:t>
            </a:r>
            <a:r>
              <a:rPr lang="cs-CZ" sz="1600" dirty="0" smtClean="0"/>
              <a:t> </a:t>
            </a:r>
            <a:r>
              <a:rPr lang="cs-CZ" sz="1600" dirty="0" err="1" smtClean="0"/>
              <a:t>objects</a:t>
            </a:r>
            <a:endParaRPr lang="cs-CZ" sz="1600" dirty="0"/>
          </a:p>
          <a:p>
            <a:pPr lvl="1"/>
            <a:r>
              <a:rPr lang="cs-CZ" sz="1600" dirty="0" smtClean="0"/>
              <a:t>Je možné použít </a:t>
            </a:r>
            <a:r>
              <a:rPr lang="cs-CZ" sz="1600" dirty="0" err="1" smtClean="0"/>
              <a:t>resource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jako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600" dirty="0" smtClean="0"/>
              <a:t> jiného</a:t>
            </a:r>
          </a:p>
          <a:p>
            <a:pPr lvl="1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pcs</a:t>
            </a:r>
            <a:r>
              <a:rPr lang="cs-CZ" sz="1600" dirty="0" smtClean="0"/>
              <a:t> = mapa IP rozsahů</a:t>
            </a:r>
          </a:p>
          <a:p>
            <a:pPr lvl="1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resource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aws_vpc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1600" dirty="0" smtClean="0"/>
              <a:t>vytvoří jednu síť pro každý záznam ve </a:t>
            </a:r>
            <a:r>
              <a:rPr lang="cs-CZ" sz="1600" dirty="0" err="1" smtClean="0"/>
              <a:t>vpcs</a:t>
            </a:r>
            <a:endParaRPr lang="cs-CZ" sz="1600" dirty="0" smtClean="0"/>
          </a:p>
          <a:p>
            <a:pPr lvl="1"/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resource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aws_internet_gateway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vytvoří </a:t>
            </a:r>
            <a:r>
              <a:rPr lang="cs-CZ" sz="1600" dirty="0" err="1" smtClean="0"/>
              <a:t>gateway</a:t>
            </a:r>
            <a:r>
              <a:rPr lang="cs-CZ" sz="1600" dirty="0" smtClean="0"/>
              <a:t> pro každou </a:t>
            </a:r>
            <a:r>
              <a:rPr lang="cs-CZ" sz="1600" dirty="0" err="1" smtClean="0"/>
              <a:t>vpc</a:t>
            </a:r>
            <a:endParaRPr lang="cs-CZ" sz="1600" dirty="0" smtClean="0"/>
          </a:p>
          <a:p>
            <a:pPr lvl="1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 "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vpc_ids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cs-CZ" sz="1600" dirty="0" smtClean="0"/>
              <a:t>vytvoří výstupní mapu,</a:t>
            </a:r>
            <a:br>
              <a:rPr lang="cs-CZ" sz="1600" dirty="0" smtClean="0"/>
            </a:br>
            <a:r>
              <a:rPr lang="cs-CZ" sz="1600" dirty="0" smtClean="0"/>
              <a:t>kde klíčem je název </a:t>
            </a:r>
            <a:r>
              <a:rPr lang="cs-CZ" sz="1600" dirty="0" err="1" smtClean="0"/>
              <a:t>vpc</a:t>
            </a:r>
            <a:r>
              <a:rPr lang="cs-CZ" sz="1600" dirty="0" smtClean="0"/>
              <a:t> a ID odpovídajícího VPC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600296"/>
            <a:ext cx="3743325" cy="56007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2" y="4630538"/>
            <a:ext cx="2676525" cy="17621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063926"/>
            <a:ext cx="1876425" cy="895350"/>
          </a:xfrm>
          <a:prstGeom prst="rect">
            <a:avLst/>
          </a:prstGeom>
        </p:spPr>
      </p:pic>
      <p:sp>
        <p:nvSpPr>
          <p:cNvPr id="7" name="Šipka doprava 6"/>
          <p:cNvSpPr/>
          <p:nvPr/>
        </p:nvSpPr>
        <p:spPr>
          <a:xfrm>
            <a:off x="2780697" y="5589240"/>
            <a:ext cx="49515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8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endParaRPr lang="cs-CZ" dirty="0" smtClean="0"/>
          </a:p>
          <a:p>
            <a:pPr marL="400050" lvl="1" indent="0">
              <a:buNone/>
            </a:pPr>
            <a:r>
              <a:rPr lang="cs-CZ" sz="1200" dirty="0">
                <a:hlinkClick r:id="rId3"/>
              </a:rPr>
              <a:t>https://</a:t>
            </a:r>
            <a:r>
              <a:rPr lang="cs-CZ" sz="1200" dirty="0" smtClean="0">
                <a:hlinkClick r:id="rId3"/>
              </a:rPr>
              <a:t>developer.hashicorp.com/terraform/language/functions</a:t>
            </a:r>
            <a:endParaRPr lang="cs-CZ" sz="1200" dirty="0" smtClean="0"/>
          </a:p>
          <a:p>
            <a:pPr lvl="1"/>
            <a:r>
              <a:rPr lang="cs-CZ" sz="2000" dirty="0" smtClean="0"/>
              <a:t>Vestavěné bloky kódu, které </a:t>
            </a:r>
            <a:r>
              <a:rPr lang="cs-CZ" sz="2000" dirty="0" err="1" smtClean="0"/>
              <a:t>Terraform</a:t>
            </a:r>
            <a:r>
              <a:rPr lang="cs-CZ" sz="2000" dirty="0" smtClean="0"/>
              <a:t> poskytuje pro manipulaci s daty, výpočty a další zpracování</a:t>
            </a:r>
          </a:p>
          <a:p>
            <a:pPr lvl="1"/>
            <a:r>
              <a:rPr lang="cs-CZ" sz="2000" dirty="0" smtClean="0"/>
              <a:t>Kategorie:</a:t>
            </a:r>
          </a:p>
          <a:p>
            <a:pPr lvl="2"/>
            <a:r>
              <a:rPr lang="cs-CZ" sz="1600" dirty="0" err="1" smtClean="0"/>
              <a:t>String</a:t>
            </a:r>
            <a:endParaRPr lang="cs-CZ" sz="1600" dirty="0" smtClean="0"/>
          </a:p>
          <a:p>
            <a:pPr lvl="2"/>
            <a:r>
              <a:rPr lang="cs-CZ" sz="1600" dirty="0" err="1" smtClean="0"/>
              <a:t>Numering</a:t>
            </a:r>
            <a:endParaRPr lang="cs-CZ" sz="1600" dirty="0" smtClean="0"/>
          </a:p>
          <a:p>
            <a:pPr lvl="2"/>
            <a:r>
              <a:rPr lang="cs-CZ" sz="1600" dirty="0" err="1" smtClean="0"/>
              <a:t>Collection</a:t>
            </a:r>
            <a:endParaRPr lang="cs-CZ" sz="1600" dirty="0" smtClean="0"/>
          </a:p>
          <a:p>
            <a:pPr lvl="2"/>
            <a:r>
              <a:rPr lang="cs-CZ" sz="1600" dirty="0" err="1" smtClean="0"/>
              <a:t>Encoding</a:t>
            </a:r>
            <a:endParaRPr lang="cs-CZ" sz="1600" dirty="0" smtClean="0"/>
          </a:p>
          <a:p>
            <a:pPr lvl="2"/>
            <a:r>
              <a:rPr lang="cs-CZ" sz="1600" dirty="0" err="1" smtClean="0"/>
              <a:t>Filesystem</a:t>
            </a:r>
            <a:endParaRPr lang="cs-CZ" sz="1600" dirty="0" smtClean="0"/>
          </a:p>
          <a:p>
            <a:pPr lvl="2"/>
            <a:r>
              <a:rPr lang="cs-CZ" sz="1600" dirty="0" err="1" smtClean="0"/>
              <a:t>Date</a:t>
            </a:r>
            <a:r>
              <a:rPr lang="cs-CZ" sz="1600" dirty="0" smtClean="0"/>
              <a:t> and </a:t>
            </a:r>
            <a:r>
              <a:rPr lang="cs-CZ" sz="1600" dirty="0" err="1" smtClean="0"/>
              <a:t>Time</a:t>
            </a:r>
            <a:endParaRPr lang="cs-CZ" sz="1600" dirty="0" smtClean="0"/>
          </a:p>
          <a:p>
            <a:pPr lvl="2"/>
            <a:r>
              <a:rPr lang="cs-CZ" sz="1600" dirty="0" err="1" smtClean="0"/>
              <a:t>Hash</a:t>
            </a:r>
            <a:r>
              <a:rPr lang="cs-CZ" sz="1600" dirty="0" smtClean="0"/>
              <a:t> and </a:t>
            </a:r>
            <a:r>
              <a:rPr lang="cs-CZ" sz="1600" dirty="0" err="1" smtClean="0"/>
              <a:t>Crypto</a:t>
            </a:r>
            <a:endParaRPr lang="cs-CZ" sz="1600" dirty="0" smtClean="0"/>
          </a:p>
          <a:p>
            <a:pPr lvl="2"/>
            <a:r>
              <a:rPr lang="cs-CZ" sz="1600" dirty="0" smtClean="0"/>
              <a:t>IP Network</a:t>
            </a:r>
          </a:p>
          <a:p>
            <a:pPr lvl="2"/>
            <a:r>
              <a:rPr lang="cs-CZ" sz="1600" dirty="0" smtClean="0"/>
              <a:t>Type </a:t>
            </a:r>
            <a:r>
              <a:rPr lang="cs-CZ" sz="1600" dirty="0" err="1" smtClean="0"/>
              <a:t>Conversion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12795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r>
              <a:rPr lang="cs-CZ" dirty="0" smtClean="0"/>
              <a:t> – příklady</a:t>
            </a:r>
          </a:p>
          <a:p>
            <a:pPr lvl="1"/>
            <a:r>
              <a:rPr lang="cs-CZ" sz="2400" dirty="0" err="1" smtClean="0"/>
              <a:t>ToType</a:t>
            </a:r>
            <a:r>
              <a:rPr lang="cs-CZ" sz="2400" dirty="0" smtClean="0"/>
              <a:t>: </a:t>
            </a:r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tonumbe</a:t>
            </a:r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– akceptuje pouze </a:t>
            </a:r>
            <a:r>
              <a:rPr lang="cs-CZ" sz="2000" dirty="0" err="1" smtClean="0"/>
              <a:t>strings</a:t>
            </a:r>
            <a:r>
              <a:rPr lang="cs-CZ" sz="2000" dirty="0" smtClean="0"/>
              <a:t>, </a:t>
            </a:r>
            <a:r>
              <a:rPr lang="cs-CZ" sz="2000" dirty="0" err="1" smtClean="0"/>
              <a:t>numbers</a:t>
            </a:r>
            <a:r>
              <a:rPr lang="cs-CZ" sz="2000" dirty="0" smtClean="0"/>
              <a:t>, </a:t>
            </a:r>
            <a:r>
              <a:rPr lang="cs-CZ" sz="2000" dirty="0" err="1" smtClean="0"/>
              <a:t>null</a:t>
            </a:r>
            <a:endParaRPr lang="cs-CZ" sz="2000" dirty="0" smtClean="0"/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- akceptuje </a:t>
            </a:r>
            <a:r>
              <a:rPr lang="cs-CZ" sz="2000" dirty="0" err="1" smtClean="0"/>
              <a:t>number</a:t>
            </a:r>
            <a:r>
              <a:rPr lang="cs-CZ" sz="2000" dirty="0" smtClean="0"/>
              <a:t>/</a:t>
            </a:r>
            <a:r>
              <a:rPr lang="cs-CZ" sz="2000" dirty="0" err="1" smtClean="0"/>
              <a:t>bool</a:t>
            </a:r>
            <a:r>
              <a:rPr lang="cs-CZ" sz="2000" dirty="0" smtClean="0"/>
              <a:t>/</a:t>
            </a:r>
            <a:r>
              <a:rPr lang="cs-CZ" sz="2000" dirty="0" err="1" smtClean="0"/>
              <a:t>string</a:t>
            </a:r>
            <a:r>
              <a:rPr lang="cs-CZ" sz="2000" dirty="0" smtClean="0"/>
              <a:t>/</a:t>
            </a:r>
            <a:r>
              <a:rPr lang="cs-CZ" sz="2000" dirty="0" err="1" smtClean="0"/>
              <a:t>null</a:t>
            </a:r>
            <a:endParaRPr lang="cs-CZ" sz="2000" dirty="0" smtClean="0"/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tobool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– akceptuje </a:t>
            </a:r>
            <a:r>
              <a:rPr lang="cs-CZ" sz="2000" dirty="0" err="1" smtClean="0"/>
              <a:t>string</a:t>
            </a:r>
            <a:r>
              <a:rPr lang="cs-CZ" sz="2000" dirty="0" smtClean="0"/>
              <a:t> (pouze </a:t>
            </a:r>
            <a:r>
              <a:rPr lang="en" sz="2000" dirty="0" smtClean="0"/>
              <a:t>”</a:t>
            </a:r>
            <a:r>
              <a:rPr lang="en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Space Mono"/>
              </a:rPr>
              <a:t>true</a:t>
            </a:r>
            <a:r>
              <a:rPr lang="en" sz="2000" dirty="0"/>
              <a:t>” or “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Space Mono"/>
              </a:rPr>
              <a:t>false</a:t>
            </a:r>
            <a:r>
              <a:rPr lang="en" sz="2000" dirty="0"/>
              <a:t>”)/</a:t>
            </a:r>
            <a:r>
              <a:rPr lang="en" sz="2000" dirty="0"/>
              <a:t>bool/null</a:t>
            </a:r>
            <a:r>
              <a:rPr lang="cs-CZ" sz="2000" dirty="0"/>
              <a:t>)</a:t>
            </a:r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– mění set na list</a:t>
            </a:r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toset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– mění list na set</a:t>
            </a:r>
          </a:p>
          <a:p>
            <a:pPr lvl="2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tomap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smtClean="0"/>
              <a:t>– mění vložené argumenty na mapu</a:t>
            </a:r>
          </a:p>
        </p:txBody>
      </p:sp>
    </p:spTree>
    <p:extLst>
      <p:ext uri="{BB962C8B-B14F-4D97-AF65-F5344CB8AC3E}">
        <p14:creationId xmlns:p14="http://schemas.microsoft.com/office/powerpoint/2010/main" val="36271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r>
              <a:rPr lang="cs-CZ" dirty="0" smtClean="0"/>
              <a:t> – příklady</a:t>
            </a: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lower</a:t>
            </a: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cs-CZ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upper</a:t>
            </a:r>
            <a:endParaRPr lang="cs-CZ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endParaRPr lang="cs-CZ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/>
            </a:r>
            <a:br>
              <a:rPr lang="cs-CZ" sz="2400" dirty="0" smtClean="0"/>
            </a:br>
            <a:endParaRPr lang="cs-CZ" sz="2400" dirty="0" smtClean="0"/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/>
            </a:r>
            <a:br>
              <a:rPr lang="cs-CZ" sz="2400" dirty="0" smtClean="0"/>
            </a:br>
            <a:endParaRPr lang="cs-CZ" sz="2400" dirty="0" smtClean="0"/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flatten</a:t>
            </a:r>
            <a:endParaRPr lang="cs-CZ" sz="2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68760"/>
            <a:ext cx="1247775" cy="3810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23990"/>
            <a:ext cx="1247775" cy="3714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146178"/>
            <a:ext cx="2362200" cy="3333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574332"/>
            <a:ext cx="2562225" cy="145732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4126436"/>
            <a:ext cx="2171700" cy="14859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6754" y="5733846"/>
            <a:ext cx="2571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r>
              <a:rPr lang="cs-CZ" dirty="0" smtClean="0"/>
              <a:t> – příklady</a:t>
            </a: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lookup</a:t>
            </a: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templatfile</a:t>
            </a: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2400" dirty="0" smtClean="0"/>
              <a:t/>
            </a:r>
            <a:br>
              <a:rPr lang="cs-CZ" sz="2400" dirty="0" smtClean="0"/>
            </a:br>
            <a:endParaRPr lang="cs-CZ" sz="2400" dirty="0" smtClean="0"/>
          </a:p>
          <a:p>
            <a:pPr lvl="1"/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jsondecode</a:t>
            </a:r>
            <a: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cs-CZ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yamldecode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/>
            </a:r>
            <a:br>
              <a:rPr lang="cs-CZ" sz="2400" dirty="0" smtClean="0"/>
            </a:br>
            <a:endParaRPr lang="cs-CZ" sz="2400" dirty="0" smtClean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54" y="1112363"/>
            <a:ext cx="2924175" cy="714375"/>
          </a:xfrm>
          <a:prstGeom prst="rect">
            <a:avLst/>
          </a:prstGeom>
        </p:spPr>
      </p:pic>
      <p:pic>
        <p:nvPicPr>
          <p:cNvPr id="12" name="Google Shape;50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872" y="1916832"/>
            <a:ext cx="5612926" cy="1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860" y="3994260"/>
            <a:ext cx="3268549" cy="14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350" y="4813110"/>
            <a:ext cx="1502450" cy="67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8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Conditional</a:t>
            </a:r>
            <a:r>
              <a:rPr lang="cs-CZ" dirty="0" smtClean="0"/>
              <a:t> </a:t>
            </a:r>
            <a:r>
              <a:rPr lang="cs-CZ" dirty="0" err="1" smtClean="0"/>
              <a:t>expressions</a:t>
            </a:r>
            <a:r>
              <a:rPr lang="cs-CZ" dirty="0" smtClean="0"/>
              <a:t> – příklady</a:t>
            </a:r>
          </a:p>
          <a:p>
            <a:pPr lvl="1"/>
            <a:r>
              <a:rPr lang="cs-CZ" sz="1800" dirty="0" smtClean="0"/>
              <a:t>Vyhodnotí hodnotu na základě podmínky</a:t>
            </a:r>
          </a:p>
          <a:p>
            <a:pPr lvl="1"/>
            <a:r>
              <a:rPr lang="cs-CZ" sz="1800" dirty="0" smtClean="0"/>
              <a:t>Vrátí jednu hodnotu, pokud je pravdivá, jinou, když je nepravdivá</a:t>
            </a:r>
          </a:p>
          <a:p>
            <a:pPr lvl="1"/>
            <a:r>
              <a:rPr lang="cs-CZ" sz="1800" dirty="0" smtClean="0"/>
              <a:t>Podobné </a:t>
            </a:r>
            <a:r>
              <a:rPr lang="cs-CZ" sz="1800" dirty="0" err="1" smtClean="0"/>
              <a:t>if-else</a:t>
            </a:r>
            <a:r>
              <a:rPr lang="cs-CZ" sz="1800" dirty="0" smtClean="0"/>
              <a:t> konstrukci</a:t>
            </a:r>
          </a:p>
          <a:p>
            <a:pPr lvl="1"/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?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true_val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false_val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smtClean="0"/>
              <a:t>Pokud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cs-CZ" sz="1800" dirty="0" smtClean="0"/>
              <a:t> je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cs-CZ" sz="1800" dirty="0" smtClean="0"/>
              <a:t>, pak vrací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true_val</a:t>
            </a:r>
            <a:r>
              <a:rPr lang="cs-CZ" sz="1800" dirty="0" smtClean="0"/>
              <a:t>, jinak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false_val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smtClean="0"/>
              <a:t>Logické operátory &amp;&amp;(AND), || (OR), ! (NOT) </a:t>
            </a:r>
          </a:p>
          <a:p>
            <a:pPr lvl="1"/>
            <a:r>
              <a:rPr lang="cs-CZ" sz="1800" dirty="0" smtClean="0"/>
              <a:t>Nejčastější použití:</a:t>
            </a:r>
          </a:p>
          <a:p>
            <a:pPr lvl="2"/>
            <a:r>
              <a:rPr lang="cs-CZ" sz="1400" dirty="0" smtClean="0"/>
              <a:t>Definice defaultních hodnot </a:t>
            </a:r>
          </a:p>
          <a:p>
            <a:pPr lvl="2"/>
            <a:r>
              <a:rPr lang="cs-CZ" sz="1400" dirty="0" smtClean="0"/>
              <a:t>Validace, zda má být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vytvořen, nebo ne</a:t>
            </a:r>
          </a:p>
          <a:p>
            <a:pPr lvl="2"/>
            <a:r>
              <a:rPr lang="cs-CZ" sz="1400" dirty="0" smtClean="0"/>
              <a:t>Vytváření specifických </a:t>
            </a:r>
            <a:r>
              <a:rPr lang="cs-CZ" sz="1400" dirty="0" err="1" smtClean="0"/>
              <a:t>resourců</a:t>
            </a:r>
            <a:r>
              <a:rPr lang="cs-CZ" sz="1400" dirty="0" smtClean="0"/>
              <a:t> na základě podmínek</a:t>
            </a:r>
          </a:p>
          <a:p>
            <a:pPr lvl="2"/>
            <a:r>
              <a:rPr lang="cs-CZ" sz="1400" dirty="0" smtClean="0"/>
              <a:t>Aplikování odlišných nastavení </a:t>
            </a:r>
            <a:r>
              <a:rPr lang="cs-CZ" sz="1400" dirty="0" err="1" smtClean="0"/>
              <a:t>resourců</a:t>
            </a: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4622266"/>
            <a:ext cx="3472204" cy="49226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5701159"/>
            <a:ext cx="4968552" cy="935577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530323"/>
            <a:ext cx="5068524" cy="11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sz="2800" dirty="0" err="1" smtClean="0"/>
              <a:t>Conditional</a:t>
            </a:r>
            <a:r>
              <a:rPr lang="cs-CZ" sz="2800" dirty="0" smtClean="0"/>
              <a:t> </a:t>
            </a:r>
            <a:r>
              <a:rPr lang="cs-CZ" sz="2800" dirty="0" err="1" smtClean="0"/>
              <a:t>expressions</a:t>
            </a:r>
            <a:r>
              <a:rPr lang="cs-CZ" sz="2800" dirty="0" smtClean="0"/>
              <a:t> – omezení, doporučení</a:t>
            </a:r>
          </a:p>
          <a:p>
            <a:pPr lvl="1"/>
            <a:r>
              <a:rPr lang="cs-CZ" sz="1600" dirty="0" smtClean="0"/>
              <a:t>Nemůže být použito na providery</a:t>
            </a:r>
          </a:p>
          <a:p>
            <a:pPr lvl="1"/>
            <a:r>
              <a:rPr lang="cs-CZ" sz="1600" dirty="0" err="1" smtClean="0"/>
              <a:t>Count</a:t>
            </a:r>
            <a:r>
              <a:rPr lang="cs-CZ" sz="1600" dirty="0" smtClean="0"/>
              <a:t> a </a:t>
            </a:r>
            <a:r>
              <a:rPr lang="cs-CZ" sz="1600" dirty="0" err="1" smtClean="0"/>
              <a:t>for_each</a:t>
            </a:r>
            <a:r>
              <a:rPr lang="cs-CZ" sz="1600" dirty="0" smtClean="0"/>
              <a:t> nemůžou být použity ve stejném objektu, vylučují se</a:t>
            </a:r>
          </a:p>
          <a:p>
            <a:pPr lvl="1"/>
            <a:r>
              <a:rPr lang="cs-CZ" sz="1600" dirty="0" smtClean="0"/>
              <a:t>Nepoužívat příliš komplexní podmínky</a:t>
            </a:r>
          </a:p>
          <a:p>
            <a:pPr lvl="1"/>
            <a:r>
              <a:rPr lang="cs-CZ" sz="1600" dirty="0" smtClean="0"/>
              <a:t>Používat popisné názvy proměnných, vždy použít i </a:t>
            </a:r>
            <a:r>
              <a:rPr lang="cs-CZ" sz="1600" dirty="0" err="1" smtClean="0"/>
              <a:t>Description</a:t>
            </a:r>
            <a:endParaRPr lang="cs-CZ" sz="1600" dirty="0" smtClean="0"/>
          </a:p>
          <a:p>
            <a:pPr marL="457200" lvl="1" indent="0">
              <a:buNone/>
            </a:pP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27361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expression</a:t>
            </a:r>
            <a:endParaRPr lang="cs-CZ" dirty="0" smtClean="0"/>
          </a:p>
          <a:p>
            <a:pPr lvl="1"/>
            <a:r>
              <a:rPr lang="cs-CZ" sz="1800" dirty="0" smtClean="0"/>
              <a:t>Dovoluje vytvářet komplexní objekty</a:t>
            </a:r>
          </a:p>
          <a:p>
            <a:pPr lvl="1"/>
            <a:r>
              <a:rPr lang="cs-CZ" sz="1800" dirty="0" smtClean="0"/>
              <a:t>Vstupní typy: list, set, </a:t>
            </a:r>
            <a:r>
              <a:rPr lang="cs-CZ" sz="1800" dirty="0" err="1" smtClean="0"/>
              <a:t>tuple</a:t>
            </a:r>
            <a:r>
              <a:rPr lang="cs-CZ" sz="1800" dirty="0" smtClean="0"/>
              <a:t>, map, </a:t>
            </a:r>
            <a:r>
              <a:rPr lang="cs-CZ" sz="1800" dirty="0" err="1" smtClean="0"/>
              <a:t>object</a:t>
            </a:r>
            <a:endParaRPr lang="cs-CZ" sz="1800" dirty="0" smtClean="0"/>
          </a:p>
          <a:p>
            <a:pPr lvl="1"/>
            <a:r>
              <a:rPr lang="cs-CZ" sz="1800" dirty="0" smtClean="0"/>
              <a:t>Výstupní typy: </a:t>
            </a:r>
            <a:r>
              <a:rPr lang="cs-CZ" sz="1800" dirty="0" err="1" smtClean="0"/>
              <a:t>tuple</a:t>
            </a:r>
            <a:r>
              <a:rPr lang="cs-CZ" sz="1800" dirty="0" smtClean="0"/>
              <a:t> [], </a:t>
            </a:r>
            <a:r>
              <a:rPr lang="cs-CZ" sz="1800" dirty="0" err="1" smtClean="0"/>
              <a:t>object</a:t>
            </a:r>
            <a:r>
              <a:rPr lang="cs-CZ" sz="1800" dirty="0" smtClean="0"/>
              <a:t> {}</a:t>
            </a:r>
          </a:p>
          <a:p>
            <a:pPr lvl="1"/>
            <a:r>
              <a:rPr lang="cs-CZ" sz="1800" dirty="0" smtClean="0"/>
              <a:t>Syntaxe: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 in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var.list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upper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  <a:r>
              <a:rPr lang="cs-CZ" sz="1600" dirty="0" smtClean="0"/>
              <a:t> – vstup je list, výstup </a:t>
            </a:r>
            <a:r>
              <a:rPr lang="cs-CZ" sz="1600" dirty="0" err="1" smtClean="0"/>
              <a:t>tuple</a:t>
            </a:r>
            <a:r>
              <a:rPr lang="cs-CZ" sz="1600" dirty="0" smtClean="0"/>
              <a:t>, kde všechna písmena jsou velká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k, v in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var.map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(k) +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(v)] </a:t>
            </a:r>
            <a:r>
              <a:rPr lang="cs-CZ" sz="1600" dirty="0" smtClean="0"/>
              <a:t>– vstup je map/</a:t>
            </a:r>
            <a:r>
              <a:rPr lang="cs-CZ" sz="1600" dirty="0" err="1" smtClean="0"/>
              <a:t>object</a:t>
            </a:r>
            <a:r>
              <a:rPr lang="cs-CZ" sz="1600" dirty="0" smtClean="0"/>
              <a:t>, k symbol odkazuje na klíč nebo atribute </a:t>
            </a:r>
            <a:r>
              <a:rPr lang="cs-CZ" sz="1600" dirty="0" err="1" smtClean="0"/>
              <a:t>name</a:t>
            </a:r>
            <a:r>
              <a:rPr lang="cs-CZ" sz="1600" dirty="0" smtClean="0"/>
              <a:t> aktuálního elementu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i, v in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var.list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"${i}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${v}"] </a:t>
            </a:r>
            <a:r>
              <a:rPr lang="cs-CZ" sz="1600" dirty="0"/>
              <a:t>– stejné použití jako u </a:t>
            </a:r>
            <a:r>
              <a:rPr lang="cs-CZ" sz="1600" dirty="0" err="1"/>
              <a:t>předhozího</a:t>
            </a:r>
            <a:r>
              <a:rPr lang="cs-CZ" sz="1600" dirty="0"/>
              <a:t>, ale pro list nebo </a:t>
            </a:r>
            <a:r>
              <a:rPr lang="cs-CZ" sz="1600" dirty="0" err="1"/>
              <a:t>tuple</a:t>
            </a:r>
            <a:r>
              <a:rPr lang="cs-CZ" sz="1600" dirty="0"/>
              <a:t>, symbol i je index elementu začínající 0 </a:t>
            </a:r>
            <a:endParaRPr lang="cs-CZ" sz="1600" dirty="0" smtClean="0"/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 in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var.list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s =&gt;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upper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)} </a:t>
            </a:r>
            <a:r>
              <a:rPr lang="cs-CZ" sz="1600" dirty="0" smtClean="0"/>
              <a:t>– vytváří </a:t>
            </a:r>
            <a:r>
              <a:rPr lang="cs-CZ" sz="1600" dirty="0" err="1" smtClean="0"/>
              <a:t>object</a:t>
            </a:r>
            <a:r>
              <a:rPr lang="cs-CZ" sz="1600" dirty="0" smtClean="0"/>
              <a:t>, symbol =&gt; je použit k oddělení </a:t>
            </a:r>
            <a:r>
              <a:rPr lang="cs-CZ" sz="1600" dirty="0" err="1" smtClean="0"/>
              <a:t>key</a:t>
            </a:r>
            <a:r>
              <a:rPr lang="cs-CZ" sz="1600" dirty="0" smtClean="0"/>
              <a:t>, </a:t>
            </a:r>
            <a:r>
              <a:rPr lang="cs-CZ" sz="1600" dirty="0" err="1" smtClean="0"/>
              <a:t>value</a:t>
            </a:r>
            <a:endParaRPr lang="cs-CZ" sz="16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46" y="4725144"/>
            <a:ext cx="2609850" cy="40005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472731"/>
            <a:ext cx="1590675" cy="904875"/>
          </a:xfrm>
          <a:prstGeom prst="rect">
            <a:avLst/>
          </a:prstGeom>
        </p:spPr>
      </p:pic>
      <p:sp>
        <p:nvSpPr>
          <p:cNvPr id="5" name="Šipka doprava 4"/>
          <p:cNvSpPr/>
          <p:nvPr/>
        </p:nvSpPr>
        <p:spPr>
          <a:xfrm>
            <a:off x="4427984" y="4925169"/>
            <a:ext cx="79208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9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expression</a:t>
            </a:r>
            <a:r>
              <a:rPr lang="cs-CZ" dirty="0" smtClean="0"/>
              <a:t> – </a:t>
            </a:r>
            <a:r>
              <a:rPr lang="cs-CZ" dirty="0" err="1" smtClean="0"/>
              <a:t>filtering</a:t>
            </a:r>
            <a:r>
              <a:rPr lang="cs-CZ" dirty="0" smtClean="0"/>
              <a:t>, </a:t>
            </a:r>
            <a:r>
              <a:rPr lang="cs-CZ" dirty="0" err="1" smtClean="0"/>
              <a:t>grouping</a:t>
            </a:r>
            <a:endParaRPr lang="cs-CZ" dirty="0" smtClean="0"/>
          </a:p>
          <a:p>
            <a:pPr lvl="1"/>
            <a:r>
              <a:rPr lang="cs-CZ" sz="2000" dirty="0" err="1" smtClean="0"/>
              <a:t>Filtering</a:t>
            </a:r>
            <a:r>
              <a:rPr lang="cs-CZ" sz="2000" dirty="0" smtClean="0"/>
              <a:t> - výběr z kolekce pouze toho, co nás zajímá</a:t>
            </a:r>
          </a:p>
          <a:p>
            <a:pPr lvl="2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[for s in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var.list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upper(s) if s !=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""]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{for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name, user in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var.users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name =&gt;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user.is_admin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instance in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var.instances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instance.name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instance.type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"t2.micro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lvl="1"/>
            <a:r>
              <a:rPr lang="cs-CZ" sz="2000" dirty="0" err="1"/>
              <a:t>Groupi</a:t>
            </a:r>
            <a:r>
              <a:rPr lang="cs-CZ" sz="2000" dirty="0" err="1"/>
              <a:t>ng</a:t>
            </a:r>
            <a:r>
              <a:rPr lang="cs-CZ" sz="2000" dirty="0"/>
              <a:t> </a:t>
            </a:r>
            <a:r>
              <a:rPr lang="cs-CZ" sz="2000" dirty="0" smtClean="0"/>
              <a:t>– někdy nejsou výsledné klíče jedinečné, pro tuto situaci </a:t>
            </a:r>
            <a:r>
              <a:rPr lang="cs-CZ" sz="2000" dirty="0" err="1" smtClean="0"/>
              <a:t>Terraform</a:t>
            </a:r>
            <a:r>
              <a:rPr lang="cs-CZ" sz="2000" dirty="0" smtClean="0"/>
              <a:t> podporuje </a:t>
            </a:r>
            <a:r>
              <a:rPr lang="cs-CZ" sz="2000" dirty="0" err="1" smtClean="0"/>
              <a:t>Grouping</a:t>
            </a:r>
            <a:r>
              <a:rPr lang="cs-CZ" sz="2000" dirty="0" smtClean="0"/>
              <a:t>, aktivuje se symbolem </a:t>
            </a:r>
            <a:r>
              <a:rPr lang="cs-CZ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cs-CZ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17032"/>
            <a:ext cx="4638675" cy="20193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336032"/>
            <a:ext cx="2038350" cy="2781300"/>
          </a:xfrm>
          <a:prstGeom prst="rect">
            <a:avLst/>
          </a:prstGeom>
        </p:spPr>
      </p:pic>
      <p:sp>
        <p:nvSpPr>
          <p:cNvPr id="6" name="Šipka doprava 5"/>
          <p:cNvSpPr/>
          <p:nvPr/>
        </p:nvSpPr>
        <p:spPr>
          <a:xfrm>
            <a:off x="5652120" y="4726682"/>
            <a:ext cx="6480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0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</a:p>
          <a:p>
            <a:pPr lvl="1"/>
            <a:r>
              <a:rPr lang="cs-CZ" dirty="0" smtClean="0"/>
              <a:t>Přidat do modulu </a:t>
            </a:r>
            <a:r>
              <a:rPr lang="cs-CZ" dirty="0" err="1" smtClean="0"/>
              <a:t>for_each</a:t>
            </a:r>
            <a:endParaRPr lang="cs-CZ" dirty="0"/>
          </a:p>
          <a:p>
            <a:pPr lvl="1"/>
            <a:r>
              <a:rPr lang="cs-CZ" dirty="0" smtClean="0"/>
              <a:t>Přidat </a:t>
            </a:r>
            <a:r>
              <a:rPr lang="cs-CZ" dirty="0" err="1" smtClean="0"/>
              <a:t>condition</a:t>
            </a:r>
            <a:endParaRPr lang="cs-CZ" dirty="0" smtClean="0"/>
          </a:p>
          <a:p>
            <a:pPr lvl="1"/>
            <a:r>
              <a:rPr lang="cs-CZ" dirty="0" smtClean="0"/>
              <a:t>Úprava jména na </a:t>
            </a:r>
            <a:r>
              <a:rPr lang="cs-CZ" dirty="0" err="1" smtClean="0"/>
              <a:t>lower</a:t>
            </a:r>
            <a:endParaRPr lang="cs-CZ" dirty="0" smtClean="0"/>
          </a:p>
          <a:p>
            <a:pPr lvl="1"/>
            <a:r>
              <a:rPr lang="cs-CZ" dirty="0" err="1" smtClean="0"/>
              <a:t>For</a:t>
            </a:r>
            <a:r>
              <a:rPr lang="cs-CZ" dirty="0" smtClean="0"/>
              <a:t> cyklus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4876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 fontScale="70000" lnSpcReduction="20000"/>
          </a:bodyPr>
          <a:lstStyle/>
          <a:p>
            <a:r>
              <a:rPr lang="cs-CZ" dirty="0" smtClean="0"/>
              <a:t>List, set, map, </a:t>
            </a:r>
            <a:r>
              <a:rPr lang="cs-CZ" dirty="0" err="1" smtClean="0"/>
              <a:t>object</a:t>
            </a:r>
            <a:r>
              <a:rPr lang="cs-CZ" dirty="0" smtClean="0"/>
              <a:t>, </a:t>
            </a:r>
            <a:r>
              <a:rPr lang="cs-CZ" dirty="0" err="1" smtClean="0"/>
              <a:t>tuple</a:t>
            </a:r>
            <a:endParaRPr lang="cs-CZ" dirty="0" smtClean="0"/>
          </a:p>
          <a:p>
            <a:pPr lvl="1"/>
            <a:r>
              <a:rPr lang="cs-CZ" dirty="0" smtClean="0"/>
              <a:t>List</a:t>
            </a:r>
          </a:p>
          <a:p>
            <a:pPr lvl="2"/>
            <a:r>
              <a:rPr lang="cs-CZ" dirty="0" smtClean="0"/>
              <a:t>Seřazená kolekce prvků stejného typu</a:t>
            </a:r>
          </a:p>
          <a:p>
            <a:pPr lvl="2"/>
            <a:r>
              <a:rPr lang="cs-CZ" dirty="0" smtClean="0"/>
              <a:t>Zachovává pořadí, umožňuje duplikáty</a:t>
            </a:r>
          </a:p>
          <a:p>
            <a:pPr lvl="2"/>
            <a:r>
              <a:rPr lang="cs-CZ" dirty="0" smtClean="0"/>
              <a:t>Přístup přes index (0,1,2,…)</a:t>
            </a:r>
          </a:p>
          <a:p>
            <a:pPr lvl="1"/>
            <a:r>
              <a:rPr lang="cs-CZ" dirty="0" err="1"/>
              <a:t>Tuple</a:t>
            </a:r>
            <a:endParaRPr lang="cs-CZ" dirty="0"/>
          </a:p>
          <a:p>
            <a:pPr lvl="2"/>
            <a:r>
              <a:rPr lang="cs-CZ" dirty="0"/>
              <a:t>Seřazená kolekce hodnot různých typů</a:t>
            </a:r>
          </a:p>
          <a:p>
            <a:pPr lvl="2"/>
            <a:r>
              <a:rPr lang="cs-CZ" dirty="0"/>
              <a:t>Zachovává pořadí</a:t>
            </a:r>
          </a:p>
          <a:p>
            <a:pPr lvl="2"/>
            <a:r>
              <a:rPr lang="cs-CZ" dirty="0"/>
              <a:t>Přístup přes </a:t>
            </a:r>
            <a:r>
              <a:rPr lang="cs-CZ" dirty="0" smtClean="0"/>
              <a:t>index</a:t>
            </a:r>
          </a:p>
          <a:p>
            <a:pPr lvl="1"/>
            <a:r>
              <a:rPr lang="cs-CZ" dirty="0" smtClean="0"/>
              <a:t>Set</a:t>
            </a:r>
          </a:p>
          <a:p>
            <a:pPr lvl="2"/>
            <a:r>
              <a:rPr lang="cs-CZ" dirty="0" smtClean="0"/>
              <a:t>Neseřazená kolekce unikátních prvků</a:t>
            </a:r>
          </a:p>
          <a:p>
            <a:pPr lvl="2"/>
            <a:r>
              <a:rPr lang="cs-CZ" dirty="0" smtClean="0"/>
              <a:t>Nezachovává pořadí, odstraňuje duplikáty</a:t>
            </a:r>
          </a:p>
          <a:p>
            <a:pPr lvl="2"/>
            <a:r>
              <a:rPr lang="cs-CZ" dirty="0" smtClean="0"/>
              <a:t>Přístup přes „set </a:t>
            </a:r>
            <a:r>
              <a:rPr lang="cs-CZ" dirty="0" err="1" smtClean="0"/>
              <a:t>member</a:t>
            </a:r>
            <a:r>
              <a:rPr lang="cs-CZ" dirty="0" smtClean="0"/>
              <a:t>“, nejsou indexy</a:t>
            </a:r>
          </a:p>
          <a:p>
            <a:pPr lvl="1"/>
            <a:r>
              <a:rPr lang="cs-CZ" dirty="0" smtClean="0"/>
              <a:t>Map</a:t>
            </a:r>
          </a:p>
          <a:p>
            <a:pPr lvl="2"/>
            <a:r>
              <a:rPr lang="cs-CZ" dirty="0" smtClean="0"/>
              <a:t>Kolekce párových hodnot typu klíč -&gt; hodnota</a:t>
            </a:r>
          </a:p>
          <a:p>
            <a:pPr lvl="2"/>
            <a:r>
              <a:rPr lang="cs-CZ" dirty="0" smtClean="0"/>
              <a:t>Hodnoty libovolného datového typu</a:t>
            </a:r>
          </a:p>
          <a:p>
            <a:pPr lvl="2"/>
            <a:r>
              <a:rPr lang="cs-CZ" dirty="0" smtClean="0"/>
              <a:t>Přístup přes klíče</a:t>
            </a:r>
          </a:p>
          <a:p>
            <a:pPr lvl="1"/>
            <a:r>
              <a:rPr lang="cs-CZ" dirty="0" err="1" smtClean="0"/>
              <a:t>Object</a:t>
            </a:r>
            <a:endParaRPr lang="cs-CZ" dirty="0" smtClean="0"/>
          </a:p>
          <a:p>
            <a:pPr lvl="2"/>
            <a:r>
              <a:rPr lang="cs-CZ" dirty="0" smtClean="0"/>
              <a:t>Struktura s pevně definovanými atributy a jejich typy</a:t>
            </a:r>
          </a:p>
          <a:p>
            <a:pPr lvl="2"/>
            <a:r>
              <a:rPr lang="cs-CZ" dirty="0" smtClean="0"/>
              <a:t>Podobné jako map, ale předem určený typ</a:t>
            </a:r>
          </a:p>
          <a:p>
            <a:pPr lvl="2"/>
            <a:r>
              <a:rPr lang="cs-CZ" dirty="0" smtClean="0"/>
              <a:t>Strukturovanější, než map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37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List, set, map, </a:t>
            </a:r>
            <a:r>
              <a:rPr lang="cs-CZ" dirty="0" err="1" smtClean="0"/>
              <a:t>object</a:t>
            </a:r>
            <a:r>
              <a:rPr lang="cs-CZ" dirty="0" smtClean="0"/>
              <a:t>, </a:t>
            </a:r>
            <a:r>
              <a:rPr lang="cs-CZ" dirty="0" err="1" smtClean="0"/>
              <a:t>tuple</a:t>
            </a:r>
            <a:endParaRPr lang="cs-CZ" dirty="0" smtClean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5" y="1340768"/>
            <a:ext cx="3933825" cy="18192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3" y="4383968"/>
            <a:ext cx="6143625" cy="18573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28800"/>
            <a:ext cx="4533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List, set, map, </a:t>
            </a:r>
            <a:r>
              <a:rPr lang="cs-CZ" dirty="0" err="1" smtClean="0"/>
              <a:t>object</a:t>
            </a:r>
            <a:r>
              <a:rPr lang="cs-CZ" dirty="0" smtClean="0"/>
              <a:t>, </a:t>
            </a:r>
            <a:r>
              <a:rPr lang="cs-CZ" dirty="0" err="1" smtClean="0"/>
              <a:t>tuple</a:t>
            </a:r>
            <a:endParaRPr lang="cs-CZ" dirty="0" smtClean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80928"/>
            <a:ext cx="4181475" cy="38481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40768"/>
            <a:ext cx="4381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Převod mezi typy</a:t>
            </a:r>
          </a:p>
          <a:p>
            <a:pPr lvl="1"/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olist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oset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omap</a:t>
            </a: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81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Meta-argumenty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dirty="0" smtClean="0"/>
              <a:t> a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err="1" smtClean="0"/>
              <a:t>Resource</a:t>
            </a:r>
            <a:r>
              <a:rPr lang="cs-CZ" sz="1800" dirty="0" smtClean="0"/>
              <a:t> blok nebo module standardně vytváří </a:t>
            </a:r>
            <a:r>
              <a:rPr lang="cs-CZ" sz="1800" b="1" dirty="0" smtClean="0"/>
              <a:t>jeden</a:t>
            </a:r>
            <a:r>
              <a:rPr lang="cs-CZ" sz="1800" dirty="0" smtClean="0"/>
              <a:t> skutečný </a:t>
            </a:r>
            <a:r>
              <a:rPr lang="cs-CZ" sz="1800" b="1" dirty="0" smtClean="0"/>
              <a:t>objekt</a:t>
            </a:r>
          </a:p>
          <a:p>
            <a:pPr lvl="1"/>
            <a:r>
              <a:rPr lang="cs-CZ" sz="1800" dirty="0" smtClean="0"/>
              <a:t>Pro vytvoření více podobných objektů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800" dirty="0" smtClean="0"/>
              <a:t> nebo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800" dirty="0" smtClean="0"/>
              <a:t>:</a:t>
            </a:r>
          </a:p>
          <a:p>
            <a:pPr lvl="2"/>
            <a:r>
              <a:rPr lang="cs-CZ" sz="1400" dirty="0" smtClean="0"/>
              <a:t>Akceptuje celá čísla a vytváří tolik instancí nebo modulů</a:t>
            </a:r>
          </a:p>
          <a:p>
            <a:pPr lvl="2"/>
            <a:r>
              <a:rPr lang="cs-CZ" sz="1400" dirty="0" smtClean="0"/>
              <a:t>Pro rozlišení jednotlivých instancí se může použít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count.index</a:t>
            </a:r>
            <a:endParaRPr lang="cs-CZ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/>
              <a:t>Pro adresaci zdroje vytvořeného pomocí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/>
              <a:t> je </a:t>
            </a:r>
            <a:r>
              <a:rPr lang="cs-CZ" sz="1400" dirty="0"/>
              <a:t>třeba použít index v každé instanci,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count.index</a:t>
            </a:r>
            <a:r>
              <a:rPr lang="cs-CZ" sz="1400" dirty="0" smtClean="0"/>
              <a:t> začíná 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cs-CZ" sz="1400" dirty="0"/>
              <a:t>(např.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aws_instance.server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[0],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aws_instance.server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cs-CZ" sz="1400" dirty="0"/>
              <a:t>)</a:t>
            </a:r>
            <a:endParaRPr lang="cs-CZ" sz="1400" dirty="0"/>
          </a:p>
          <a:p>
            <a:pPr lvl="2"/>
            <a:r>
              <a:rPr lang="cs-CZ" sz="1400" dirty="0" smtClean="0"/>
              <a:t>Hodnota </a:t>
            </a:r>
            <a:r>
              <a:rPr lang="cs-CZ" sz="1400" dirty="0" err="1" smtClean="0"/>
              <a:t>count</a:t>
            </a:r>
            <a:r>
              <a:rPr lang="cs-CZ" sz="1400" dirty="0" smtClean="0"/>
              <a:t> musí být známa před </a:t>
            </a:r>
          </a:p>
          <a:p>
            <a:pPr lvl="2"/>
            <a:r>
              <a:rPr lang="cs-CZ" sz="1400" dirty="0" smtClean="0"/>
              <a:t>Když se použije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/>
              <a:t> pro modul, indexování je na úrovni modulu (např.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module.&lt;NAME&gt;[KEY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cs-CZ" sz="1400" dirty="0" smtClean="0"/>
              <a:t>)</a:t>
            </a:r>
            <a:endParaRPr lang="cs-CZ" sz="14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149080"/>
            <a:ext cx="5981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Meta-argumenty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dirty="0" smtClean="0"/>
              <a:t> a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800" dirty="0" smtClean="0"/>
              <a:t>:</a:t>
            </a:r>
          </a:p>
          <a:p>
            <a:pPr lvl="2"/>
            <a:r>
              <a:rPr lang="cs-CZ" sz="1400" dirty="0" smtClean="0"/>
              <a:t>Akceptuje hodnoty </a:t>
            </a:r>
            <a:r>
              <a:rPr lang="cs-CZ" sz="1400" b="1" dirty="0" smtClean="0"/>
              <a:t>set </a:t>
            </a:r>
            <a:r>
              <a:rPr lang="cs-CZ" sz="1400" b="1" dirty="0" err="1" smtClean="0"/>
              <a:t>of</a:t>
            </a:r>
            <a:r>
              <a:rPr lang="cs-CZ" sz="1400" b="1" dirty="0" smtClean="0"/>
              <a:t> </a:t>
            </a:r>
            <a:r>
              <a:rPr lang="cs-CZ" sz="1400" b="1" dirty="0" err="1" smtClean="0"/>
              <a:t>strings</a:t>
            </a:r>
            <a:r>
              <a:rPr lang="cs-CZ" sz="1400" b="1" dirty="0" smtClean="0"/>
              <a:t> </a:t>
            </a:r>
            <a:r>
              <a:rPr lang="cs-CZ" sz="1400" dirty="0" smtClean="0"/>
              <a:t>nebo</a:t>
            </a:r>
            <a:r>
              <a:rPr lang="cs-CZ" sz="1400" b="1" dirty="0" smtClean="0"/>
              <a:t> map</a:t>
            </a:r>
          </a:p>
          <a:p>
            <a:pPr lvl="2"/>
            <a:r>
              <a:rPr lang="cs-CZ" sz="1400" dirty="0" err="1" smtClean="0"/>
              <a:t>Terraform</a:t>
            </a:r>
            <a:r>
              <a:rPr lang="cs-CZ" sz="1400" dirty="0" smtClean="0"/>
              <a:t> vytvoří </a:t>
            </a:r>
            <a:r>
              <a:rPr lang="cs-CZ" sz="1400" b="1" dirty="0" smtClean="0"/>
              <a:t>jednu instanci</a:t>
            </a:r>
            <a:r>
              <a:rPr lang="cs-CZ" sz="1400" dirty="0" smtClean="0"/>
              <a:t> pro </a:t>
            </a:r>
            <a:r>
              <a:rPr lang="cs-CZ" sz="1400" b="1" dirty="0" smtClean="0"/>
              <a:t>každého (</a:t>
            </a:r>
            <a:r>
              <a:rPr lang="cs-CZ" sz="1400" b="1" dirty="0" err="1" smtClean="0"/>
              <a:t>each</a:t>
            </a:r>
            <a:r>
              <a:rPr lang="cs-CZ" sz="1400" b="1" dirty="0" smtClean="0"/>
              <a:t>) člena</a:t>
            </a:r>
            <a:r>
              <a:rPr lang="cs-CZ" sz="1400" dirty="0" smtClean="0"/>
              <a:t> mapy nebo setu</a:t>
            </a:r>
            <a:endParaRPr lang="cs-CZ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 smtClean="0"/>
              <a:t>Před zavedením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400" dirty="0" smtClean="0"/>
              <a:t> do </a:t>
            </a:r>
            <a:r>
              <a:rPr lang="cs-CZ" sz="1400" dirty="0" err="1" smtClean="0"/>
              <a:t>Terraformu</a:t>
            </a:r>
            <a:r>
              <a:rPr lang="cs-CZ" sz="1400" dirty="0" smtClean="0"/>
              <a:t> se používalo vypočítání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/>
              <a:t> z </a:t>
            </a:r>
            <a:r>
              <a:rPr lang="cs-CZ" sz="1400" b="1" dirty="0" smtClean="0"/>
              <a:t>délky listu </a:t>
            </a:r>
            <a:r>
              <a:rPr lang="cs-CZ" sz="1400" dirty="0" smtClean="0"/>
              <a:t>a použití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/>
              <a:t>: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92896"/>
            <a:ext cx="5943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Meta-argumenty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dirty="0" smtClean="0"/>
              <a:t> a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3009900" cy="15621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43" y="1772816"/>
            <a:ext cx="3933825" cy="819150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957076" y="13710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</a:t>
            </a:r>
            <a:r>
              <a:rPr lang="cs-CZ" dirty="0" smtClean="0"/>
              <a:t>ap: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4383521" y="1371070"/>
            <a:ext cx="389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strings</a:t>
            </a:r>
            <a:r>
              <a:rPr lang="cs-CZ" dirty="0" smtClean="0"/>
              <a:t>: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507436"/>
            <a:ext cx="2971800" cy="119062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700" y="3933056"/>
            <a:ext cx="4781550" cy="2800350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957076" y="4005064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Použití v modulu:</a:t>
            </a:r>
            <a:endParaRPr lang="cs-CZ" dirty="0"/>
          </a:p>
        </p:txBody>
      </p:sp>
      <p:sp>
        <p:nvSpPr>
          <p:cNvPr id="12" name="Šipka doprava 11"/>
          <p:cNvSpPr/>
          <p:nvPr/>
        </p:nvSpPr>
        <p:spPr>
          <a:xfrm>
            <a:off x="3780309" y="5069368"/>
            <a:ext cx="2731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66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Meta-argumenty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dirty="0" smtClean="0"/>
              <a:t> a </a:t>
            </a:r>
            <a:r>
              <a:rPr lang="cs-CZ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2000" dirty="0" smtClean="0"/>
              <a:t>:</a:t>
            </a:r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each.key</a:t>
            </a:r>
            <a:r>
              <a:rPr lang="cs-CZ" sz="1600" dirty="0" smtClean="0"/>
              <a:t> – </a:t>
            </a:r>
            <a:r>
              <a:rPr lang="cs-CZ" sz="1600" b="1" dirty="0" smtClean="0"/>
              <a:t>map </a:t>
            </a:r>
            <a:r>
              <a:rPr lang="cs-CZ" sz="1600" b="1" dirty="0" err="1" smtClean="0"/>
              <a:t>key</a:t>
            </a:r>
            <a:r>
              <a:rPr lang="cs-CZ" sz="1600" b="1" dirty="0" smtClean="0"/>
              <a:t> </a:t>
            </a:r>
            <a:r>
              <a:rPr lang="cs-CZ" sz="1600" dirty="0" smtClean="0"/>
              <a:t>nebo </a:t>
            </a:r>
            <a:r>
              <a:rPr lang="cs-CZ" sz="1600" b="1" dirty="0" smtClean="0"/>
              <a:t>set </a:t>
            </a:r>
            <a:r>
              <a:rPr lang="cs-CZ" sz="1600" b="1" dirty="0" err="1" smtClean="0"/>
              <a:t>member</a:t>
            </a:r>
            <a:endParaRPr lang="cs-CZ" sz="1600" b="1" dirty="0" smtClean="0"/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each.value</a:t>
            </a:r>
            <a:r>
              <a:rPr lang="cs-CZ" sz="1600" dirty="0" smtClean="0"/>
              <a:t> – </a:t>
            </a:r>
            <a:r>
              <a:rPr lang="cs-CZ" sz="1600" dirty="0" err="1" smtClean="0"/>
              <a:t>key</a:t>
            </a:r>
            <a:r>
              <a:rPr lang="cs-CZ" sz="1600" dirty="0" smtClean="0"/>
              <a:t> map </a:t>
            </a:r>
            <a:r>
              <a:rPr lang="cs-CZ" sz="1600" dirty="0" err="1" smtClean="0"/>
              <a:t>value</a:t>
            </a:r>
            <a:r>
              <a:rPr lang="cs-CZ" sz="1600" dirty="0" smtClean="0"/>
              <a:t> nebo při použití set stejné jako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each.key</a:t>
            </a:r>
            <a:endParaRPr lang="cs-CZ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600" dirty="0" smtClean="0"/>
              <a:t>Omezení:</a:t>
            </a:r>
          </a:p>
          <a:p>
            <a:pPr lvl="3"/>
            <a:r>
              <a:rPr lang="cs-CZ" sz="1400" dirty="0" smtClean="0"/>
              <a:t>Sensitivní </a:t>
            </a:r>
            <a:r>
              <a:rPr lang="cs-CZ" sz="1400" dirty="0"/>
              <a:t>input/output proměnné a </a:t>
            </a:r>
            <a:r>
              <a:rPr lang="cs-CZ" sz="1400" dirty="0" err="1"/>
              <a:t>sinsitivní</a:t>
            </a:r>
            <a:r>
              <a:rPr lang="cs-CZ" sz="1400" dirty="0"/>
              <a:t> atributy nemohou být použity jako argumenty pro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cs-CZ" sz="1400" dirty="0"/>
              <a:t>Všechny hodnoty v </a:t>
            </a:r>
            <a:r>
              <a:rPr lang="cs-CZ" sz="1400" b="1" dirty="0"/>
              <a:t>map</a:t>
            </a:r>
            <a:r>
              <a:rPr lang="cs-CZ" sz="1400" dirty="0"/>
              <a:t> musí být známy, jinak dostanete </a:t>
            </a:r>
            <a:r>
              <a:rPr lang="cs-CZ" sz="1400" b="1" dirty="0"/>
              <a:t>chybu</a:t>
            </a:r>
            <a:r>
              <a:rPr lang="cs-CZ" sz="1400" dirty="0"/>
              <a:t>:</a:t>
            </a:r>
            <a:br>
              <a:rPr lang="cs-CZ" sz="1400" dirty="0"/>
            </a:br>
            <a:r>
              <a:rPr lang="en-US" sz="1400" dirty="0">
                <a:latin typeface="Consolas" panose="020B0609020204030204" pitchFamily="49" charset="0"/>
                <a:sym typeface="Space Mono"/>
              </a:rPr>
              <a:t>error message that </a:t>
            </a:r>
            <a:r>
              <a:rPr lang="en-US" sz="1400" dirty="0" err="1">
                <a:latin typeface="Consolas" panose="020B0609020204030204" pitchFamily="49" charset="0"/>
                <a:sym typeface="Space Mono"/>
              </a:rPr>
              <a:t>for_each</a:t>
            </a:r>
            <a:r>
              <a:rPr lang="en-US" sz="1400" dirty="0">
                <a:latin typeface="Consolas" panose="020B0609020204030204" pitchFamily="49" charset="0"/>
                <a:sym typeface="Space Mono"/>
              </a:rPr>
              <a:t> has dependencies that cannot be determined before </a:t>
            </a:r>
            <a:r>
              <a:rPr lang="en-US" sz="1400" dirty="0" smtClean="0">
                <a:latin typeface="Consolas" panose="020B0609020204030204" pitchFamily="49" charset="0"/>
                <a:sym typeface="Space Mono"/>
              </a:rPr>
              <a:t>apply</a:t>
            </a:r>
            <a:endParaRPr lang="cs-CZ" sz="1400" dirty="0" smtClean="0">
              <a:latin typeface="Consolas" panose="020B0609020204030204" pitchFamily="49" charset="0"/>
              <a:sym typeface="Space Mono"/>
            </a:endParaRPr>
          </a:p>
          <a:p>
            <a:pPr lvl="2"/>
            <a:r>
              <a:rPr lang="cs-CZ" sz="1600" dirty="0">
                <a:sym typeface="Space Mono"/>
              </a:rPr>
              <a:t>Adresování </a:t>
            </a:r>
            <a:r>
              <a:rPr lang="cs-CZ" sz="1600" dirty="0" err="1" smtClean="0">
                <a:sym typeface="Space Mono"/>
              </a:rPr>
              <a:t>resourců</a:t>
            </a:r>
            <a:r>
              <a:rPr lang="cs-CZ" sz="1600" dirty="0">
                <a:sym typeface="Space Mono"/>
              </a:rPr>
              <a:t> </a:t>
            </a:r>
            <a:r>
              <a:rPr lang="cs-CZ" sz="1600" dirty="0" smtClean="0">
                <a:sym typeface="Space Mono"/>
              </a:rPr>
              <a:t>– potřeba použít „</a:t>
            </a:r>
            <a:r>
              <a:rPr lang="cs-CZ" sz="1600" b="1" dirty="0" smtClean="0">
                <a:sym typeface="Space Mono"/>
              </a:rPr>
              <a:t>map </a:t>
            </a:r>
            <a:r>
              <a:rPr lang="cs-CZ" sz="1600" b="1" dirty="0" err="1" smtClean="0">
                <a:sym typeface="Space Mono"/>
              </a:rPr>
              <a:t>key</a:t>
            </a:r>
            <a:r>
              <a:rPr lang="cs-CZ" sz="1600" dirty="0" smtClean="0">
                <a:sym typeface="Space Mono"/>
              </a:rPr>
              <a:t>“ nebo „</a:t>
            </a:r>
            <a:r>
              <a:rPr lang="cs-CZ" sz="1600" b="1" dirty="0" smtClean="0">
                <a:sym typeface="Space Mono"/>
              </a:rPr>
              <a:t>set </a:t>
            </a:r>
            <a:r>
              <a:rPr lang="cs-CZ" sz="1600" b="1" dirty="0" err="1" smtClean="0">
                <a:sym typeface="Space Mono"/>
              </a:rPr>
              <a:t>member</a:t>
            </a:r>
            <a:r>
              <a:rPr lang="cs-CZ" sz="1600" dirty="0" smtClean="0">
                <a:sym typeface="Space Mono"/>
              </a:rPr>
              <a:t>“:</a:t>
            </a:r>
          </a:p>
          <a:p>
            <a:pPr marL="1371600" lvl="3" indent="0">
              <a:buNone/>
            </a:pPr>
            <a:r>
              <a:rPr lang="e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Space Mono"/>
              </a:rPr>
              <a:t>azurerm_resource_group.rg["a_group"], azurerm_resource_group.rg["another_group</a:t>
            </a:r>
            <a:r>
              <a:rPr lang="en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Space Mono"/>
              </a:rPr>
              <a:t>"]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134243</TotalTime>
  <Words>909</Words>
  <Application>Microsoft Office PowerPoint</Application>
  <PresentationFormat>Předvádění na obrazovce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Exo 2 Light</vt:lpstr>
      <vt:lpstr>Space Mono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4472</cp:revision>
  <dcterms:modified xsi:type="dcterms:W3CDTF">2024-11-18T19:51:47Z</dcterms:modified>
</cp:coreProperties>
</file>