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305" r:id="rId2"/>
    <p:sldId id="2308" r:id="rId3"/>
    <p:sldId id="2310" r:id="rId4"/>
    <p:sldId id="2311" r:id="rId5"/>
    <p:sldId id="2312" r:id="rId6"/>
    <p:sldId id="2309" r:id="rId7"/>
    <p:sldId id="2314" r:id="rId8"/>
    <p:sldId id="2315" r:id="rId9"/>
    <p:sldId id="2313" r:id="rId10"/>
    <p:sldId id="2317" r:id="rId11"/>
    <p:sldId id="2318" r:id="rId12"/>
    <p:sldId id="2316" r:id="rId13"/>
    <p:sldId id="2319" r:id="rId14"/>
    <p:sldId id="2322" r:id="rId15"/>
    <p:sldId id="2320" r:id="rId16"/>
    <p:sldId id="2324" r:id="rId17"/>
    <p:sldId id="2325" r:id="rId18"/>
    <p:sldId id="2321" r:id="rId19"/>
    <p:sldId id="2323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lift.io/blog/terraform-secrets#step-5-use-secret-stores-like-key-vault-and-aws-secrets-manag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87624" y="5373216"/>
            <a:ext cx="718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pl-PL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Manipulace </a:t>
            </a:r>
            <a:r>
              <a:rPr lang="pl-PL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s komplexními datovými strukturami v Terraformu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Input </a:t>
            </a:r>
            <a:r>
              <a:rPr lang="cs-CZ" dirty="0" err="1" smtClean="0"/>
              <a:t>variable</a:t>
            </a:r>
            <a:r>
              <a:rPr lang="cs-CZ" dirty="0" smtClean="0"/>
              <a:t> </a:t>
            </a:r>
            <a:r>
              <a:rPr lang="cs-CZ" dirty="0" err="1" smtClean="0"/>
              <a:t>conditions</a:t>
            </a:r>
            <a:endParaRPr lang="cs-CZ" dirty="0" smtClean="0"/>
          </a:p>
          <a:p>
            <a:pPr lvl="1"/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alidation</a:t>
            </a:r>
            <a:r>
              <a:rPr lang="cs-CZ" sz="1800" dirty="0" smtClean="0"/>
              <a:t> blok ve </a:t>
            </a:r>
            <a:r>
              <a:rPr lang="cs-CZ" sz="1800" dirty="0" err="1" smtClean="0"/>
              <a:t>variablech</a:t>
            </a:r>
            <a:endParaRPr lang="cs-CZ" sz="1800" dirty="0" smtClean="0"/>
          </a:p>
          <a:p>
            <a:pPr lvl="1"/>
            <a:r>
              <a:rPr lang="cs-CZ" sz="1800" dirty="0" smtClean="0"/>
              <a:t>Musí obsahovat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endParaRPr lang="cs-CZ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800" dirty="0"/>
              <a:t>Pokud je vyhodnoceno jako </a:t>
            </a:r>
            <a:r>
              <a:rPr lang="cs-CZ" sz="1800" b="1" dirty="0" err="1">
                <a:latin typeface="Consolas" panose="020B0609020204030204" pitchFamily="49" charset="0"/>
              </a:rPr>
              <a:t>false</a:t>
            </a:r>
            <a:r>
              <a:rPr lang="cs-CZ" sz="1800" dirty="0"/>
              <a:t> – vrátí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error_message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2276872"/>
            <a:ext cx="6162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Precondition</a:t>
            </a:r>
            <a:r>
              <a:rPr lang="cs-CZ" dirty="0" smtClean="0"/>
              <a:t> &amp; </a:t>
            </a:r>
            <a:r>
              <a:rPr lang="cs-CZ" dirty="0" err="1" smtClean="0"/>
              <a:t>postcondition</a:t>
            </a:r>
            <a:endParaRPr lang="cs-CZ" dirty="0" smtClean="0"/>
          </a:p>
          <a:p>
            <a:pPr lvl="1"/>
            <a:r>
              <a:rPr lang="cs-CZ" sz="1600" dirty="0" smtClean="0"/>
              <a:t>Je možno aplikovat na </a:t>
            </a:r>
            <a:r>
              <a:rPr lang="cs-CZ" sz="1600" dirty="0" err="1" smtClean="0"/>
              <a:t>resources</a:t>
            </a:r>
            <a:r>
              <a:rPr lang="cs-CZ" sz="1600" dirty="0" smtClean="0"/>
              <a:t>, data </a:t>
            </a:r>
            <a:r>
              <a:rPr lang="cs-CZ" sz="1600" dirty="0" err="1" smtClean="0"/>
              <a:t>sources</a:t>
            </a:r>
            <a:r>
              <a:rPr lang="cs-CZ" sz="1600" dirty="0" smtClean="0"/>
              <a:t> a </a:t>
            </a:r>
            <a:r>
              <a:rPr lang="cs-CZ" sz="1600" dirty="0" err="1" smtClean="0"/>
              <a:t>outputs</a:t>
            </a:r>
            <a:endParaRPr lang="cs-CZ" sz="1600" dirty="0" smtClean="0"/>
          </a:p>
          <a:p>
            <a:pPr lvl="1"/>
            <a:r>
              <a:rPr lang="cs-CZ" sz="1600" dirty="0" err="1"/>
              <a:t>Terraform</a:t>
            </a:r>
            <a:r>
              <a:rPr lang="cs-CZ" sz="1600" dirty="0"/>
              <a:t> kontroluje </a:t>
            </a:r>
            <a:r>
              <a:rPr lang="cs-CZ" sz="1600" dirty="0" err="1"/>
              <a:t>precondition</a:t>
            </a:r>
            <a:r>
              <a:rPr lang="cs-CZ" sz="1600" dirty="0"/>
              <a:t> před vyhodnocením objektu a </a:t>
            </a:r>
            <a:r>
              <a:rPr lang="cs-CZ" sz="1600" dirty="0" err="1"/>
              <a:t>postcondition</a:t>
            </a:r>
            <a:r>
              <a:rPr lang="cs-CZ" sz="1600" dirty="0"/>
              <a:t> po vyhodnocení objektu</a:t>
            </a:r>
          </a:p>
          <a:p>
            <a:pPr lvl="1"/>
            <a:r>
              <a:rPr lang="cs-CZ" sz="1600" dirty="0" smtClean="0"/>
              <a:t>Každé </a:t>
            </a:r>
            <a:r>
              <a:rPr lang="cs-CZ" sz="1600" dirty="0" err="1" smtClean="0"/>
              <a:t>precondition</a:t>
            </a:r>
            <a:r>
              <a:rPr lang="cs-CZ" sz="1600" dirty="0" smtClean="0"/>
              <a:t> nebo </a:t>
            </a:r>
            <a:r>
              <a:rPr lang="cs-CZ" sz="1600" dirty="0" err="1" smtClean="0"/>
              <a:t>postcondition</a:t>
            </a:r>
            <a:r>
              <a:rPr lang="cs-CZ" sz="1600" dirty="0" smtClean="0"/>
              <a:t> pravidlo vyžaduje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smtClean="0"/>
              <a:t>argument</a:t>
            </a:r>
          </a:p>
          <a:p>
            <a:pPr lvl="1"/>
            <a:r>
              <a:rPr lang="cs-CZ" sz="1600" dirty="0" smtClean="0"/>
              <a:t>Pokud je vyhodnoceno jako </a:t>
            </a:r>
            <a:r>
              <a:rPr lang="cs-CZ" sz="1600" b="1" dirty="0" err="1" smtClean="0"/>
              <a:t>false</a:t>
            </a:r>
            <a:r>
              <a:rPr lang="cs-CZ" sz="1600" dirty="0" smtClean="0"/>
              <a:t>, vrátí 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error_message</a:t>
            </a:r>
            <a:endParaRPr lang="cs-CZ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36" y="2564904"/>
            <a:ext cx="5266928" cy="41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Check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Assertions</a:t>
            </a:r>
            <a:endParaRPr lang="cs-CZ" dirty="0" smtClean="0"/>
          </a:p>
          <a:p>
            <a:pPr lvl="1"/>
            <a:r>
              <a:rPr lang="cs-CZ" sz="2000" dirty="0" err="1" smtClean="0"/>
              <a:t>Terraform</a:t>
            </a:r>
            <a:r>
              <a:rPr lang="cs-CZ" sz="2000" dirty="0" smtClean="0"/>
              <a:t> 1.5.0 a novější</a:t>
            </a:r>
          </a:p>
          <a:p>
            <a:pPr lvl="1"/>
            <a:r>
              <a:rPr lang="cs-CZ" sz="2000" dirty="0" smtClean="0"/>
              <a:t>Validace infrastruktury mimo životní cyklus vlastního </a:t>
            </a:r>
            <a:r>
              <a:rPr lang="cs-CZ" sz="2000" dirty="0" err="1" smtClean="0"/>
              <a:t>resource</a:t>
            </a:r>
            <a:endParaRPr lang="cs-CZ" sz="2000" dirty="0" smtClean="0"/>
          </a:p>
          <a:p>
            <a:pPr lvl="1"/>
            <a:r>
              <a:rPr lang="cs-CZ" sz="2000" dirty="0" smtClean="0"/>
              <a:t>Spouští se na konci </a:t>
            </a:r>
            <a:r>
              <a:rPr lang="cs-CZ" sz="2000" dirty="0" err="1" smtClean="0"/>
              <a:t>plan</a:t>
            </a:r>
            <a:r>
              <a:rPr lang="cs-CZ" sz="2000" dirty="0" smtClean="0"/>
              <a:t> nebo </a:t>
            </a:r>
            <a:r>
              <a:rPr lang="cs-CZ" sz="2000" dirty="0" err="1" smtClean="0"/>
              <a:t>apply</a:t>
            </a:r>
            <a:endParaRPr lang="cs-CZ" sz="2000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607653"/>
            <a:ext cx="6000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Condition</a:t>
            </a:r>
            <a:r>
              <a:rPr lang="cs-CZ" dirty="0" smtClean="0"/>
              <a:t> </a:t>
            </a:r>
            <a:r>
              <a:rPr lang="cs-CZ" dirty="0" err="1" smtClean="0"/>
              <a:t>Expressions</a:t>
            </a:r>
            <a:endParaRPr lang="cs-CZ" dirty="0" smtClean="0"/>
          </a:p>
          <a:p>
            <a:pPr lvl="1"/>
            <a:r>
              <a:rPr lang="cs-CZ" sz="1600" dirty="0" err="1" smtClean="0"/>
              <a:t>Boolean</a:t>
            </a:r>
            <a:endParaRPr lang="cs-CZ" sz="1600" dirty="0"/>
          </a:p>
          <a:p>
            <a:pPr lvl="1"/>
            <a:r>
              <a:rPr lang="cs-CZ" sz="1600" dirty="0"/>
              <a:t>Logické operátory </a:t>
            </a:r>
            <a: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cs-CZ" sz="1600" dirty="0"/>
              <a:t> (AND), </a:t>
            </a:r>
            <a: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cs-CZ" sz="1600" dirty="0"/>
              <a:t> (OR), 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cs-CZ" sz="1600" dirty="0" smtClean="0"/>
              <a:t> </a:t>
            </a:r>
            <a:r>
              <a:rPr lang="cs-CZ" sz="1600" dirty="0"/>
              <a:t>(NOT</a:t>
            </a:r>
            <a:r>
              <a:rPr lang="cs-CZ" sz="1600" dirty="0" smtClean="0"/>
              <a:t>)</a:t>
            </a:r>
          </a:p>
          <a:p>
            <a:pPr lvl="1"/>
            <a:r>
              <a:rPr lang="cs-CZ" sz="1600" dirty="0" smtClean="0"/>
              <a:t>Jakékoliv bulit-in funkce, nejčastěji:</a:t>
            </a:r>
            <a:endParaRPr lang="cs-CZ" dirty="0"/>
          </a:p>
          <a:p>
            <a:pPr lvl="2"/>
            <a:r>
              <a:rPr lang="cs-CZ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contains</a:t>
            </a:r>
            <a:endParaRPr lang="cs-CZ" sz="12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regex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self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each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Timeout</a:t>
            </a:r>
            <a:endParaRPr lang="cs-CZ" dirty="0" smtClean="0"/>
          </a:p>
          <a:p>
            <a:pPr lvl="1"/>
            <a:r>
              <a:rPr lang="cs-CZ" sz="1600" dirty="0" smtClean="0"/>
              <a:t>Vnořený blok </a:t>
            </a:r>
            <a:r>
              <a:rPr lang="cs-CZ" sz="1600" dirty="0" err="1" smtClean="0"/>
              <a:t>timeouts</a:t>
            </a:r>
            <a:endParaRPr lang="cs-CZ" sz="1600" dirty="0" smtClean="0"/>
          </a:p>
          <a:p>
            <a:pPr lvl="1"/>
            <a:r>
              <a:rPr lang="cs-CZ" sz="1600" dirty="0" smtClean="0"/>
              <a:t>Jak dlouhá doba je povolena pro </a:t>
            </a:r>
            <a:r>
              <a:rPr lang="cs-CZ" sz="1600" dirty="0" err="1" smtClean="0"/>
              <a:t>create</a:t>
            </a:r>
            <a:r>
              <a:rPr lang="cs-CZ" sz="1600" dirty="0" smtClean="0"/>
              <a:t>, update nebo </a:t>
            </a:r>
            <a:r>
              <a:rPr lang="cs-CZ" sz="1600" dirty="0" err="1" smtClean="0"/>
              <a:t>delete</a:t>
            </a:r>
            <a:r>
              <a:rPr lang="cs-CZ" sz="1600" dirty="0" smtClean="0"/>
              <a:t> operaci na </a:t>
            </a:r>
            <a:r>
              <a:rPr lang="cs-CZ" sz="1600" dirty="0" err="1" smtClean="0"/>
              <a:t>resource</a:t>
            </a:r>
            <a:endParaRPr lang="cs-CZ" sz="1600" dirty="0" smtClean="0"/>
          </a:p>
          <a:p>
            <a:pPr lvl="1"/>
            <a:r>
              <a:rPr lang="cs-CZ" sz="1600" dirty="0" smtClean="0"/>
              <a:t>Není implementováno ve všech providerech, zkontrolovat v dokumentaci dostupnost pro </a:t>
            </a:r>
            <a:r>
              <a:rPr lang="cs-CZ" sz="1600" dirty="0" err="1" smtClean="0"/>
              <a:t>resource</a:t>
            </a:r>
            <a:endParaRPr lang="cs-CZ" sz="16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662237"/>
            <a:ext cx="5381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State</a:t>
            </a:r>
            <a:r>
              <a:rPr lang="cs-CZ" dirty="0" smtClean="0"/>
              <a:t> management</a:t>
            </a:r>
          </a:p>
          <a:p>
            <a:pPr lvl="1"/>
            <a:r>
              <a:rPr lang="cs-CZ" sz="2000" dirty="0" smtClean="0"/>
              <a:t>Import</a:t>
            </a:r>
          </a:p>
          <a:p>
            <a:pPr lvl="2"/>
            <a:r>
              <a:rPr lang="cs-CZ" sz="1800" dirty="0" err="1" smtClean="0"/>
              <a:t>terraform</a:t>
            </a:r>
            <a:r>
              <a:rPr lang="cs-CZ" sz="1800" dirty="0" smtClean="0"/>
              <a:t> import</a:t>
            </a:r>
          </a:p>
          <a:p>
            <a:pPr lvl="2"/>
            <a:r>
              <a:rPr lang="cs-CZ" sz="1800" dirty="0" smtClean="0"/>
              <a:t>import </a:t>
            </a:r>
            <a:r>
              <a:rPr lang="cs-CZ" sz="1800" dirty="0" err="1" smtClean="0"/>
              <a:t>block</a:t>
            </a:r>
            <a:r>
              <a:rPr lang="cs-CZ" sz="1800" dirty="0" smtClean="0"/>
              <a:t> (1.5.0 a vyšší)</a:t>
            </a:r>
          </a:p>
          <a:p>
            <a:pPr lvl="1"/>
            <a:r>
              <a:rPr lang="cs-CZ" sz="2000" dirty="0" err="1" smtClean="0"/>
              <a:t>Move</a:t>
            </a:r>
            <a:endParaRPr lang="cs-CZ" sz="2000" dirty="0" smtClean="0"/>
          </a:p>
          <a:p>
            <a:pPr lvl="2"/>
            <a:r>
              <a:rPr lang="cs-CZ" sz="1800" dirty="0" err="1"/>
              <a:t>terraform</a:t>
            </a:r>
            <a:r>
              <a:rPr lang="cs-CZ" sz="1800" dirty="0"/>
              <a:t> </a:t>
            </a:r>
            <a:r>
              <a:rPr lang="cs-CZ" sz="1800" dirty="0" err="1" smtClean="0"/>
              <a:t>mv</a:t>
            </a:r>
            <a:endParaRPr lang="cs-CZ" sz="1800" dirty="0" smtClean="0"/>
          </a:p>
          <a:p>
            <a:pPr lvl="2"/>
            <a:r>
              <a:rPr lang="cs-CZ" sz="1800" dirty="0" err="1" smtClean="0"/>
              <a:t>moved</a:t>
            </a:r>
            <a:r>
              <a:rPr lang="cs-CZ" sz="1800" dirty="0" smtClean="0"/>
              <a:t> </a:t>
            </a:r>
            <a:r>
              <a:rPr lang="cs-CZ" sz="1800" dirty="0" err="1" smtClean="0"/>
              <a:t>block</a:t>
            </a:r>
            <a:endParaRPr lang="cs-CZ" sz="1800" dirty="0" smtClean="0"/>
          </a:p>
          <a:p>
            <a:pPr lvl="1"/>
            <a:r>
              <a:rPr lang="cs-CZ" sz="2000" dirty="0" err="1" smtClean="0"/>
              <a:t>Remove</a:t>
            </a:r>
            <a:endParaRPr lang="cs-CZ" sz="2000" dirty="0"/>
          </a:p>
          <a:p>
            <a:pPr lvl="2"/>
            <a:r>
              <a:rPr lang="cs-CZ" sz="1800" dirty="0" err="1"/>
              <a:t>terraform</a:t>
            </a:r>
            <a:r>
              <a:rPr lang="cs-CZ" sz="1800" dirty="0"/>
              <a:t> </a:t>
            </a:r>
            <a:r>
              <a:rPr lang="cs-CZ" sz="1800" dirty="0" err="1" smtClean="0"/>
              <a:t>rm</a:t>
            </a:r>
            <a:endParaRPr lang="cs-CZ" sz="1800" dirty="0"/>
          </a:p>
          <a:p>
            <a:pPr lvl="2"/>
            <a:r>
              <a:rPr lang="cs-CZ" sz="1800" dirty="0" err="1" smtClean="0"/>
              <a:t>removed</a:t>
            </a:r>
            <a:r>
              <a:rPr lang="cs-CZ" sz="1800" dirty="0" smtClean="0"/>
              <a:t> </a:t>
            </a:r>
            <a:r>
              <a:rPr lang="cs-CZ" sz="1800" dirty="0" err="1" smtClean="0"/>
              <a:t>block</a:t>
            </a:r>
            <a:r>
              <a:rPr lang="cs-CZ" sz="1800" dirty="0" smtClean="0"/>
              <a:t> (1.7.0 a vyšší)</a:t>
            </a:r>
            <a:endParaRPr lang="cs-CZ" sz="1800" dirty="0"/>
          </a:p>
          <a:p>
            <a:pPr lvl="2"/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124744"/>
            <a:ext cx="3248025" cy="10096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930" y="2285826"/>
            <a:ext cx="2562225" cy="84772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943" y="3284984"/>
            <a:ext cx="3124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State</a:t>
            </a:r>
            <a:r>
              <a:rPr lang="cs-CZ" dirty="0" smtClean="0"/>
              <a:t> </a:t>
            </a:r>
            <a:r>
              <a:rPr lang="cs-CZ" dirty="0" smtClean="0"/>
              <a:t>management – import </a:t>
            </a:r>
            <a:r>
              <a:rPr lang="cs-CZ" dirty="0" err="1" smtClean="0"/>
              <a:t>secrets</a:t>
            </a:r>
            <a:endParaRPr lang="cs-CZ" dirty="0"/>
          </a:p>
          <a:p>
            <a:pPr lvl="1"/>
            <a:r>
              <a:rPr lang="cs-CZ" sz="1600" dirty="0" smtClean="0"/>
              <a:t>Nepiště </a:t>
            </a:r>
            <a:r>
              <a:rPr lang="cs-CZ" sz="1600" dirty="0" err="1" smtClean="0"/>
              <a:t>secrets</a:t>
            </a:r>
            <a:r>
              <a:rPr lang="cs-CZ" sz="1600" dirty="0" smtClean="0"/>
              <a:t> přímo do </a:t>
            </a:r>
            <a:r>
              <a:rPr lang="cs-CZ" sz="1600" dirty="0" err="1" smtClean="0"/>
              <a:t>Terraform</a:t>
            </a:r>
            <a:r>
              <a:rPr lang="cs-CZ" sz="1600" dirty="0" smtClean="0"/>
              <a:t> kódu </a:t>
            </a:r>
            <a:r>
              <a:rPr lang="cs-CZ" sz="1600" dirty="0" err="1" smtClean="0"/>
              <a:t>andi</a:t>
            </a:r>
            <a:r>
              <a:rPr lang="cs-CZ" sz="1600" dirty="0" smtClean="0"/>
              <a:t> do souborů jako jsou .</a:t>
            </a:r>
            <a:r>
              <a:rPr lang="cs-CZ" sz="1600" dirty="0" err="1" smtClean="0"/>
              <a:t>tfvars</a:t>
            </a:r>
            <a:endParaRPr lang="cs-CZ" sz="1600" dirty="0" smtClean="0"/>
          </a:p>
          <a:p>
            <a:pPr lvl="1"/>
            <a:r>
              <a:rPr lang="cs-CZ" sz="1600" dirty="0" smtClean="0"/>
              <a:t>Používejte vždy </a:t>
            </a:r>
            <a:r>
              <a:rPr lang="cs-CZ" sz="1600" dirty="0" err="1" smtClean="0"/>
              <a:t>Secret</a:t>
            </a:r>
            <a:r>
              <a:rPr lang="cs-CZ" sz="1600" dirty="0" smtClean="0"/>
              <a:t> </a:t>
            </a:r>
            <a:r>
              <a:rPr lang="cs-CZ" sz="1600" dirty="0" err="1" smtClean="0"/>
              <a:t>managery</a:t>
            </a:r>
            <a:r>
              <a:rPr lang="cs-CZ" sz="1600" dirty="0" smtClean="0"/>
              <a:t> (</a:t>
            </a:r>
            <a:r>
              <a:rPr lang="cs-CZ" sz="1600" dirty="0" err="1" smtClean="0"/>
              <a:t>Secret</a:t>
            </a:r>
            <a:r>
              <a:rPr lang="cs-CZ" sz="1600" dirty="0" smtClean="0"/>
              <a:t> </a:t>
            </a:r>
            <a:r>
              <a:rPr lang="cs-CZ" sz="1600" dirty="0" err="1" smtClean="0"/>
              <a:t>Manager</a:t>
            </a:r>
            <a:r>
              <a:rPr lang="cs-CZ" sz="1600" dirty="0" smtClean="0"/>
              <a:t>, </a:t>
            </a:r>
            <a:r>
              <a:rPr lang="cs-CZ" sz="1600" dirty="0" err="1" smtClean="0"/>
              <a:t>Key</a:t>
            </a:r>
            <a:r>
              <a:rPr lang="cs-CZ" sz="1600" dirty="0" smtClean="0"/>
              <a:t> </a:t>
            </a:r>
            <a:r>
              <a:rPr lang="cs-CZ" sz="1600" dirty="0" err="1" smtClean="0"/>
              <a:t>Vault</a:t>
            </a:r>
            <a:r>
              <a:rPr lang="cs-CZ" sz="1600" dirty="0" smtClean="0"/>
              <a:t>, </a:t>
            </a:r>
            <a:r>
              <a:rPr lang="cs-CZ" sz="1600" dirty="0" err="1" smtClean="0"/>
              <a:t>Vault</a:t>
            </a:r>
            <a:r>
              <a:rPr lang="cs-CZ" sz="1600" dirty="0" smtClean="0"/>
              <a:t>)</a:t>
            </a:r>
          </a:p>
          <a:p>
            <a:pPr lvl="1"/>
            <a:r>
              <a:rPr lang="cs-CZ" sz="1600" dirty="0" smtClean="0"/>
              <a:t>V </a:t>
            </a:r>
            <a:r>
              <a:rPr lang="cs-CZ" sz="1600" dirty="0" err="1" smtClean="0"/>
              <a:t>state</a:t>
            </a:r>
            <a:r>
              <a:rPr lang="cs-CZ" sz="1600" dirty="0" smtClean="0"/>
              <a:t> se mohou vyskytovat </a:t>
            </a:r>
            <a:r>
              <a:rPr lang="cs-CZ" sz="1600" dirty="0" err="1" smtClean="0"/>
              <a:t>secrets</a:t>
            </a:r>
            <a:r>
              <a:rPr lang="cs-CZ" sz="1600" dirty="0" smtClean="0"/>
              <a:t>, šifrujte a používejte úložiště s kontrolou přístupu</a:t>
            </a:r>
          </a:p>
          <a:p>
            <a:pPr lvl="1"/>
            <a:r>
              <a:rPr lang="cs-CZ" sz="1600" dirty="0" smtClean="0"/>
              <a:t>Používejte </a:t>
            </a:r>
            <a:r>
              <a:rPr lang="cs-CZ" sz="1600" dirty="0" err="1" smtClean="0"/>
              <a:t>env</a:t>
            </a:r>
            <a:r>
              <a:rPr lang="cs-CZ" sz="1600" dirty="0" smtClean="0"/>
              <a:t> </a:t>
            </a:r>
            <a:r>
              <a:rPr lang="cs-CZ" sz="1600" dirty="0" err="1" smtClean="0"/>
              <a:t>variables</a:t>
            </a:r>
            <a:endParaRPr lang="cs-CZ" sz="1600" dirty="0" smtClean="0"/>
          </a:p>
          <a:p>
            <a:pPr lvl="2"/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0888"/>
            <a:ext cx="6743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State</a:t>
            </a:r>
            <a:r>
              <a:rPr lang="cs-CZ" dirty="0" smtClean="0"/>
              <a:t> </a:t>
            </a:r>
            <a:r>
              <a:rPr lang="cs-CZ" dirty="0" smtClean="0"/>
              <a:t>management – import </a:t>
            </a:r>
            <a:r>
              <a:rPr lang="cs-CZ" dirty="0" err="1" smtClean="0"/>
              <a:t>secrets</a:t>
            </a:r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spacelift.io/blog/terraform-secrets#step-5-use-secret-stores-like-key-vault-and-aws-secrets-manager</a:t>
            </a:r>
            <a:endParaRPr lang="cs-CZ" dirty="0" smtClean="0"/>
          </a:p>
          <a:p>
            <a:endParaRPr lang="cs-CZ" dirty="0"/>
          </a:p>
          <a:p>
            <a:pPr lvl="2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19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Více </a:t>
            </a:r>
            <a:r>
              <a:rPr lang="cs-CZ" dirty="0" err="1" smtClean="0"/>
              <a:t>Terraform</a:t>
            </a:r>
            <a:r>
              <a:rPr lang="cs-CZ" dirty="0" smtClean="0"/>
              <a:t> providerů</a:t>
            </a:r>
          </a:p>
          <a:p>
            <a:pPr lvl="1"/>
            <a:r>
              <a:rPr lang="cs-CZ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lias</a:t>
            </a:r>
            <a:r>
              <a:rPr lang="cs-CZ" sz="1600" dirty="0" smtClean="0"/>
              <a:t> – lze definovat použití více konfigurací pro stejný provider</a:t>
            </a:r>
          </a:p>
          <a:p>
            <a:pPr lvl="1"/>
            <a:r>
              <a:rPr lang="cs-CZ" sz="1600" dirty="0" smtClean="0"/>
              <a:t>Typicky se používá pro definice rozdílných regionů</a:t>
            </a:r>
          </a:p>
          <a:p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2816"/>
            <a:ext cx="4763361" cy="18002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1772816"/>
            <a:ext cx="3790950" cy="17049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112" y="4250236"/>
            <a:ext cx="2619375" cy="9906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325" y="4245932"/>
            <a:ext cx="2438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Úkoly</a:t>
            </a:r>
          </a:p>
          <a:p>
            <a:pPr lvl="1"/>
            <a:r>
              <a:rPr lang="cs-CZ" dirty="0" err="1" smtClean="0"/>
              <a:t>Terraform_data</a:t>
            </a:r>
            <a:endParaRPr lang="cs-CZ" dirty="0" smtClean="0"/>
          </a:p>
          <a:p>
            <a:pPr lvl="1"/>
            <a:r>
              <a:rPr lang="cs-CZ" dirty="0" err="1" smtClean="0"/>
              <a:t>Multiple</a:t>
            </a:r>
            <a:r>
              <a:rPr lang="cs-CZ" dirty="0" smtClean="0"/>
              <a:t> </a:t>
            </a:r>
            <a:r>
              <a:rPr lang="cs-CZ" dirty="0" err="1" smtClean="0"/>
              <a:t>providers</a:t>
            </a:r>
            <a:endParaRPr lang="cs-CZ" dirty="0" smtClean="0"/>
          </a:p>
          <a:p>
            <a:pPr lvl="1"/>
            <a:r>
              <a:rPr lang="cs-CZ" dirty="0" err="1" smtClean="0"/>
              <a:t>Lifecycle</a:t>
            </a:r>
            <a:endParaRPr lang="cs-CZ" dirty="0" smtClean="0"/>
          </a:p>
          <a:p>
            <a:pPr lvl="1"/>
            <a:r>
              <a:rPr lang="cs-CZ" dirty="0" smtClean="0"/>
              <a:t>Import </a:t>
            </a:r>
            <a:r>
              <a:rPr lang="cs-CZ" dirty="0" err="1" smtClean="0"/>
              <a:t>secrets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952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Dynamic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r>
              <a:rPr lang="cs-CZ" dirty="0" err="1" smtClean="0"/>
              <a:t>Multi-level</a:t>
            </a:r>
            <a:r>
              <a:rPr lang="cs-CZ" dirty="0" smtClean="0"/>
              <a:t> </a:t>
            </a:r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dynamic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r>
              <a:rPr lang="cs-CZ" dirty="0" err="1" smtClean="0"/>
              <a:t>Lifecycle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r>
              <a:rPr lang="cs-CZ" dirty="0" err="1" smtClean="0"/>
              <a:t>Validation</a:t>
            </a:r>
            <a:endParaRPr lang="cs-CZ" dirty="0" smtClean="0"/>
          </a:p>
          <a:p>
            <a:r>
              <a:rPr lang="cs-CZ" dirty="0" err="1" smtClean="0"/>
              <a:t>State</a:t>
            </a:r>
            <a:r>
              <a:rPr lang="cs-CZ" dirty="0" smtClean="0"/>
              <a:t> management</a:t>
            </a:r>
          </a:p>
          <a:p>
            <a:r>
              <a:rPr lang="cs-CZ" dirty="0" err="1" smtClean="0"/>
              <a:t>Terraform_data</a:t>
            </a:r>
            <a:r>
              <a:rPr lang="cs-CZ" dirty="0" smtClean="0"/>
              <a:t> </a:t>
            </a:r>
            <a:r>
              <a:rPr lang="cs-CZ" dirty="0" err="1" smtClean="0"/>
              <a:t>resource</a:t>
            </a:r>
            <a:endParaRPr lang="cs-CZ" dirty="0" smtClean="0"/>
          </a:p>
          <a:p>
            <a:r>
              <a:rPr lang="cs-CZ" dirty="0" err="1" smtClean="0"/>
              <a:t>Multiple</a:t>
            </a:r>
            <a:r>
              <a:rPr lang="cs-CZ" dirty="0" smtClean="0"/>
              <a:t> </a:t>
            </a:r>
            <a:r>
              <a:rPr lang="cs-CZ" dirty="0" err="1" smtClean="0"/>
              <a:t>providers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Dynamické bloky – </a:t>
            </a:r>
            <a:r>
              <a:rPr lang="cs-CZ" dirty="0" err="1" smtClean="0"/>
              <a:t>Dynamic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pPr lvl="1"/>
            <a:r>
              <a:rPr lang="cs-CZ" sz="1800" dirty="0" smtClean="0"/>
              <a:t>Některé </a:t>
            </a:r>
            <a:r>
              <a:rPr lang="cs-CZ" sz="1800" dirty="0" err="1" smtClean="0"/>
              <a:t>resources</a:t>
            </a:r>
            <a:r>
              <a:rPr lang="cs-CZ" sz="1800" dirty="0" smtClean="0"/>
              <a:t> obsahují opakovatelné vnořené bloky (</a:t>
            </a:r>
            <a:r>
              <a:rPr lang="cs-CZ" sz="1800" dirty="0" err="1" smtClean="0"/>
              <a:t>repeatable</a:t>
            </a:r>
            <a:r>
              <a:rPr lang="cs-CZ" sz="1800" dirty="0" smtClean="0"/>
              <a:t> </a:t>
            </a:r>
            <a:r>
              <a:rPr lang="cs-CZ" sz="1800" dirty="0" err="1" smtClean="0"/>
              <a:t>nested</a:t>
            </a:r>
            <a:r>
              <a:rPr lang="cs-CZ" sz="1800" dirty="0" smtClean="0"/>
              <a:t> </a:t>
            </a:r>
            <a:r>
              <a:rPr lang="cs-CZ" sz="1800" dirty="0" err="1" smtClean="0"/>
              <a:t>blocks</a:t>
            </a:r>
            <a:r>
              <a:rPr lang="cs-CZ" sz="1800" dirty="0" smtClean="0"/>
              <a:t>)</a:t>
            </a:r>
            <a:r>
              <a:rPr lang="cs-CZ" dirty="0"/>
              <a:t/>
            </a:r>
            <a:br>
              <a:rPr lang="cs-CZ" dirty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endParaRPr lang="cs-CZ" sz="1600" dirty="0" smtClean="0"/>
          </a:p>
          <a:p>
            <a:pPr lvl="1"/>
            <a:r>
              <a:rPr lang="cs-CZ" sz="1800" dirty="0" smtClean="0"/>
              <a:t>Tyto bloky můžeme vytvářet dynamicky, podporovány jsou uvnitř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resource</a:t>
            </a:r>
            <a:r>
              <a:rPr lang="cs-CZ" sz="1800" dirty="0" smtClean="0"/>
              <a:t>, 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cs-CZ" sz="1800" dirty="0" smtClean="0"/>
              <a:t>, 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cs-CZ" sz="1800" dirty="0" smtClean="0"/>
              <a:t> a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provisioner</a:t>
            </a:r>
            <a:r>
              <a:rPr lang="cs-CZ" sz="1800" dirty="0" smtClean="0"/>
              <a:t>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endParaRPr lang="cs-CZ" dirty="0" smtClean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628800"/>
            <a:ext cx="4524375" cy="135255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12" y="3789040"/>
            <a:ext cx="5743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Dynanic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r>
              <a:rPr lang="cs-CZ" dirty="0" smtClean="0"/>
              <a:t> =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each</a:t>
            </a:r>
            <a:endParaRPr lang="cs-CZ" dirty="0" smtClean="0"/>
          </a:p>
          <a:p>
            <a:pPr lvl="1"/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dynamic</a:t>
            </a:r>
            <a:r>
              <a:rPr lang="cs-CZ" sz="1800" dirty="0" smtClean="0"/>
              <a:t> blok se vlastně chová jako 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cs-CZ" sz="1800" dirty="0" smtClean="0"/>
              <a:t> výraz, ale produkuje bloky</a:t>
            </a:r>
          </a:p>
          <a:p>
            <a:pPr lvl="1"/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setting</a:t>
            </a:r>
            <a:r>
              <a:rPr lang="cs-CZ" sz="1800" dirty="0" smtClean="0"/>
              <a:t> ve výše uvedeném příkladu specifikuje typ vnořeného bloku</a:t>
            </a:r>
          </a:p>
          <a:p>
            <a:pPr lvl="1"/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800" dirty="0" smtClean="0"/>
              <a:t> udává hodnoty, přes které se provádí iterace</a:t>
            </a:r>
          </a:p>
          <a:p>
            <a:pPr lvl="1"/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cs-CZ" sz="1800" dirty="0" smtClean="0"/>
              <a:t> blok definuje tělo každého generovaného bloku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4" y="2492896"/>
            <a:ext cx="4380756" cy="420435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856758"/>
            <a:ext cx="4105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Multi-level</a:t>
            </a:r>
            <a:r>
              <a:rPr lang="cs-CZ" dirty="0" smtClean="0"/>
              <a:t> </a:t>
            </a:r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dynamick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pPr lvl="1"/>
            <a:r>
              <a:rPr lang="cs-CZ" sz="2000" dirty="0" smtClean="0"/>
              <a:t>Dynamické bloky můžou být také vnořené v dynamických blocích – </a:t>
            </a:r>
            <a:r>
              <a:rPr lang="cs-CZ" sz="2000" dirty="0" err="1" smtClean="0"/>
              <a:t>multi-level</a:t>
            </a:r>
            <a:endParaRPr lang="cs-CZ" sz="2000" dirty="0" smtClean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4" y="2348880"/>
            <a:ext cx="4295954" cy="3504232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243" y="2348880"/>
            <a:ext cx="3734005" cy="38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Lifecycle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pPr lvl="1"/>
            <a:r>
              <a:rPr lang="cs-CZ" sz="2000" dirty="0" smtClean="0"/>
              <a:t>Vnořený blok v </a:t>
            </a:r>
            <a:r>
              <a:rPr lang="cs-CZ" sz="2000" dirty="0" err="1" smtClean="0"/>
              <a:t>resource</a:t>
            </a:r>
            <a:endParaRPr lang="cs-CZ" sz="2000" dirty="0" smtClean="0"/>
          </a:p>
          <a:p>
            <a:pPr lvl="1"/>
            <a:r>
              <a:rPr lang="cs-CZ" sz="2000" dirty="0" smtClean="0"/>
              <a:t>Blok a obsah jsou meta-argumenty</a:t>
            </a:r>
          </a:p>
          <a:p>
            <a:pPr lvl="1"/>
            <a:r>
              <a:rPr lang="cs-CZ" sz="2000" dirty="0" smtClean="0"/>
              <a:t>Umožňuje upravovat chování </a:t>
            </a:r>
            <a:r>
              <a:rPr lang="cs-CZ" sz="2000" dirty="0" err="1" smtClean="0"/>
              <a:t>resource</a:t>
            </a:r>
            <a:r>
              <a:rPr lang="cs-CZ" sz="2000" dirty="0" smtClean="0"/>
              <a:t>, tzn. Situace </a:t>
            </a:r>
            <a:r>
              <a:rPr lang="cs-CZ" sz="2000" dirty="0" err="1" smtClean="0"/>
              <a:t>create</a:t>
            </a:r>
            <a:r>
              <a:rPr lang="cs-CZ" sz="2000" dirty="0" smtClean="0"/>
              <a:t>, </a:t>
            </a:r>
            <a:r>
              <a:rPr lang="cs-CZ" sz="2000" dirty="0" err="1" smtClean="0"/>
              <a:t>destroy</a:t>
            </a:r>
            <a:r>
              <a:rPr lang="cs-CZ" sz="2000" dirty="0" smtClean="0"/>
              <a:t>, update in-place a </a:t>
            </a:r>
            <a:r>
              <a:rPr lang="cs-CZ" sz="2000" dirty="0" err="1" smtClean="0"/>
              <a:t>destroy</a:t>
            </a:r>
            <a:r>
              <a:rPr lang="cs-CZ" sz="2000" dirty="0" smtClean="0"/>
              <a:t> and re-</a:t>
            </a:r>
            <a:r>
              <a:rPr lang="cs-CZ" sz="2000" dirty="0" err="1" smtClean="0"/>
              <a:t>create</a:t>
            </a:r>
            <a:endParaRPr lang="cs-CZ" sz="2000" dirty="0" smtClean="0"/>
          </a:p>
          <a:p>
            <a:pPr lvl="1"/>
            <a:r>
              <a:rPr lang="cs-CZ" sz="2000" dirty="0" smtClean="0"/>
              <a:t>Argumenty v </a:t>
            </a:r>
            <a:r>
              <a:rPr lang="cs-CZ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lifecycle</a:t>
            </a:r>
            <a:r>
              <a:rPr lang="cs-CZ" sz="2000" dirty="0" smtClean="0"/>
              <a:t>:</a:t>
            </a:r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create_before_destroy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 err="1">
                <a:latin typeface="Consolas" panose="020B0609020204030204" pitchFamily="49" charset="0"/>
              </a:rPr>
              <a:t>bool</a:t>
            </a:r>
            <a:r>
              <a:rPr lang="cs-CZ" sz="1600" dirty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cs-CZ" sz="1400" dirty="0" smtClean="0"/>
              <a:t>Standardní pořadí je </a:t>
            </a:r>
            <a:r>
              <a:rPr lang="cs-CZ" sz="1400" dirty="0" err="1" smtClean="0"/>
              <a:t>destroy</a:t>
            </a:r>
            <a:r>
              <a:rPr lang="cs-CZ" sz="1400" dirty="0" smtClean="0"/>
              <a:t> and </a:t>
            </a:r>
            <a:r>
              <a:rPr lang="cs-CZ" sz="1400" dirty="0" err="1" smtClean="0"/>
              <a:t>create</a:t>
            </a:r>
            <a:endParaRPr lang="cs-CZ" sz="1400" dirty="0" smtClean="0"/>
          </a:p>
          <a:p>
            <a:pPr lvl="3"/>
            <a:r>
              <a:rPr lang="cs-CZ" sz="1400" dirty="0" smtClean="0"/>
              <a:t>Důležité v situacích, kdy je třeba udržet dostupnost služby během změn infrastruktury, například při výměně </a:t>
            </a:r>
            <a:r>
              <a:rPr lang="cs-CZ" sz="1400" dirty="0" err="1" smtClean="0"/>
              <a:t>security</a:t>
            </a:r>
            <a:r>
              <a:rPr lang="cs-CZ" sz="1400" dirty="0" smtClean="0"/>
              <a:t> </a:t>
            </a:r>
            <a:r>
              <a:rPr lang="cs-CZ" sz="1400" dirty="0" err="1" smtClean="0"/>
              <a:t>group</a:t>
            </a:r>
            <a:endParaRPr lang="cs-CZ" sz="1400" dirty="0" smtClean="0"/>
          </a:p>
          <a:p>
            <a:pPr lvl="3"/>
            <a:r>
              <a:rPr lang="cs-CZ" sz="1400" dirty="0" smtClean="0"/>
              <a:t>V Azure problém s unikátními názvy zdrojů, lze částečně obejít dynamickými jmény</a:t>
            </a:r>
          </a:p>
          <a:p>
            <a:pPr lvl="3"/>
            <a:r>
              <a:rPr lang="cs-CZ" sz="1400" dirty="0" smtClean="0"/>
              <a:t>AWS trochu flexibilnější, ale pozor opět na některá unikátní atributy (globální jména, </a:t>
            </a:r>
            <a:r>
              <a:rPr lang="cs-CZ" sz="1400" dirty="0" err="1" smtClean="0"/>
              <a:t>Elastic</a:t>
            </a:r>
            <a:r>
              <a:rPr lang="cs-CZ" sz="1400" dirty="0" smtClean="0"/>
              <a:t> IP, ….)</a:t>
            </a:r>
          </a:p>
          <a:p>
            <a:pPr lvl="3"/>
            <a:r>
              <a:rPr lang="cs-CZ" sz="1400" dirty="0" smtClean="0"/>
              <a:t>Používat opatrně, testovat, testovat, testovat</a:t>
            </a:r>
            <a:endParaRPr lang="cs-CZ" sz="1600" dirty="0"/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prevent_destroy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smtClean="0">
                <a:latin typeface="Consolas" panose="020B0609020204030204" pitchFamily="49" charset="0"/>
              </a:rPr>
              <a:t>(</a:t>
            </a:r>
            <a:r>
              <a:rPr lang="cs-CZ" sz="1600" dirty="0" err="1" smtClean="0">
                <a:latin typeface="Consolas" panose="020B0609020204030204" pitchFamily="49" charset="0"/>
              </a:rPr>
              <a:t>bool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cs-CZ" sz="1200" dirty="0" err="1" smtClean="0"/>
              <a:t>Terraform</a:t>
            </a:r>
            <a:r>
              <a:rPr lang="cs-CZ" sz="1200" dirty="0" smtClean="0"/>
              <a:t> vrátí chybu při plánu, odmítne zničit </a:t>
            </a:r>
            <a:r>
              <a:rPr lang="cs-CZ" sz="1200" dirty="0" err="1" smtClean="0"/>
              <a:t>resoruce</a:t>
            </a:r>
            <a:endParaRPr lang="cs-CZ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Lifecycle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pPr lvl="1"/>
            <a:r>
              <a:rPr lang="cs-CZ" sz="2000" dirty="0" smtClean="0"/>
              <a:t>Argumenty v </a:t>
            </a:r>
            <a:r>
              <a:rPr lang="cs-CZ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lifecycle</a:t>
            </a:r>
            <a:r>
              <a:rPr lang="cs-CZ" sz="2000" dirty="0" smtClean="0"/>
              <a:t>:</a:t>
            </a:r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ignore_changes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(list </a:t>
            </a:r>
            <a:r>
              <a:rPr lang="cs-CZ" sz="1600" dirty="0" err="1">
                <a:latin typeface="Consolas" panose="020B0609020204030204" pitchFamily="49" charset="0"/>
              </a:rPr>
              <a:t>of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attribute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names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cs-CZ" sz="1400" dirty="0" smtClean="0"/>
              <a:t>Defaultně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detekuje jakoukoli změnu a naplánuje update </a:t>
            </a:r>
            <a:r>
              <a:rPr lang="cs-CZ" sz="1400" dirty="0" err="1" smtClean="0"/>
              <a:t>resource</a:t>
            </a:r>
            <a:endParaRPr lang="cs-CZ" sz="1400" dirty="0" smtClean="0"/>
          </a:p>
          <a:p>
            <a:pPr lvl="3"/>
            <a:r>
              <a:rPr lang="cs-CZ" sz="1400" dirty="0" smtClean="0"/>
              <a:t>Slouží k ignorování budoucích změn</a:t>
            </a:r>
          </a:p>
          <a:p>
            <a:pPr lvl="3"/>
            <a:r>
              <a:rPr lang="cs-CZ" sz="1400" dirty="0" err="1" smtClean="0"/>
              <a:t>Resource</a:t>
            </a:r>
            <a:r>
              <a:rPr lang="cs-CZ" sz="1400" dirty="0" smtClean="0"/>
              <a:t> je </a:t>
            </a:r>
            <a:r>
              <a:rPr lang="cs-CZ" sz="1400" dirty="0" err="1" smtClean="0"/>
              <a:t>vytovřen</a:t>
            </a:r>
            <a:r>
              <a:rPr lang="cs-CZ" sz="1400" dirty="0" smtClean="0"/>
              <a:t> s nastavením, které se například vnějším zásahem mimo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může změnit a tato změna má být ignorována</a:t>
            </a:r>
          </a:p>
          <a:p>
            <a:pPr lvl="3"/>
            <a:r>
              <a:rPr lang="cs-CZ" sz="1400" dirty="0" smtClean="0"/>
              <a:t>Jedná se o relativní adresy argumentů v atributech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, často se používá pro ignorování </a:t>
            </a:r>
            <a:r>
              <a:rPr lang="cs-CZ" sz="1400" dirty="0" err="1" smtClean="0"/>
              <a:t>tagů</a:t>
            </a:r>
            <a:endParaRPr lang="cs-CZ" sz="1400" dirty="0" smtClean="0"/>
          </a:p>
          <a:p>
            <a:pPr lvl="3"/>
            <a:r>
              <a:rPr lang="cs-CZ" sz="1400" dirty="0" smtClean="0"/>
              <a:t>Speciální hodnota </a:t>
            </a:r>
            <a:r>
              <a:rPr lang="cs-CZ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</a:t>
            </a:r>
            <a:r>
              <a:rPr lang="cs-CZ" sz="1400" dirty="0" smtClean="0"/>
              <a:t> způsobí, že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je vytvořen nebo smazán, ale nikdy není updatován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3933056"/>
            <a:ext cx="45529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6285" y="600296"/>
            <a:ext cx="8292179" cy="5853040"/>
          </a:xfrm>
        </p:spPr>
        <p:txBody>
          <a:bodyPr/>
          <a:lstStyle/>
          <a:p>
            <a:r>
              <a:rPr lang="cs-CZ" dirty="0" err="1" smtClean="0"/>
              <a:t>Lifecycle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endParaRPr lang="cs-CZ" dirty="0" smtClean="0"/>
          </a:p>
          <a:p>
            <a:pPr lvl="1"/>
            <a:r>
              <a:rPr lang="cs-CZ" sz="2000" dirty="0" smtClean="0"/>
              <a:t>Argumenty v </a:t>
            </a:r>
            <a:r>
              <a:rPr lang="cs-CZ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lifecycle</a:t>
            </a:r>
            <a:r>
              <a:rPr lang="cs-CZ" sz="2000" dirty="0" smtClean="0"/>
              <a:t>:</a:t>
            </a:r>
            <a:endParaRPr lang="cs-CZ" sz="1400" dirty="0" smtClean="0"/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replace_triggered_by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(list </a:t>
            </a:r>
            <a:r>
              <a:rPr lang="en-US" sz="1400" dirty="0">
                <a:latin typeface="Consolas" panose="020B0609020204030204" pitchFamily="49" charset="0"/>
              </a:rPr>
              <a:t>of resource or attribute references)</a:t>
            </a:r>
            <a:endParaRPr lang="cs-CZ" sz="1600" dirty="0">
              <a:latin typeface="Consolas" panose="020B0609020204030204" pitchFamily="49" charset="0"/>
            </a:endParaRPr>
          </a:p>
          <a:p>
            <a:pPr lvl="3"/>
            <a:r>
              <a:rPr lang="cs-CZ" sz="1400" dirty="0" smtClean="0"/>
              <a:t>Nahrazuje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, když se </a:t>
            </a:r>
            <a:r>
              <a:rPr lang="cs-CZ" sz="1400" dirty="0" err="1" smtClean="0"/>
              <a:t>referencovaná</a:t>
            </a:r>
            <a:r>
              <a:rPr lang="cs-CZ" sz="1400" dirty="0" smtClean="0"/>
              <a:t> položka změní</a:t>
            </a:r>
            <a:endParaRPr lang="cs-CZ" sz="1400" dirty="0"/>
          </a:p>
          <a:p>
            <a:pPr lvl="3"/>
            <a:r>
              <a:rPr lang="cs-CZ" sz="1400" dirty="0" smtClean="0"/>
              <a:t>Je možno uvádět pouze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adresy</a:t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>Pokud je třeba spustit na hodnoty jako jsou </a:t>
            </a:r>
            <a:r>
              <a:rPr lang="cs-CZ" sz="1400" dirty="0" err="1" smtClean="0"/>
              <a:t>local</a:t>
            </a:r>
            <a:r>
              <a:rPr lang="cs-CZ" sz="1400" dirty="0" smtClean="0"/>
              <a:t> nebo </a:t>
            </a:r>
            <a:r>
              <a:rPr lang="cs-CZ" sz="1400" dirty="0" err="1" smtClean="0"/>
              <a:t>variables</a:t>
            </a:r>
            <a:r>
              <a:rPr lang="cs-CZ" sz="1400" dirty="0"/>
              <a:t> </a:t>
            </a:r>
            <a:r>
              <a:rPr lang="cs-CZ" sz="1400" dirty="0" smtClean="0"/>
              <a:t>-&gt; 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terraform_data</a:t>
            </a:r>
            <a:r>
              <a:rPr lang="cs-CZ" sz="1400" dirty="0" smtClean="0"/>
              <a:t> </a:t>
            </a:r>
            <a:r>
              <a:rPr lang="cs-CZ" sz="1400" dirty="0" err="1" smtClean="0"/>
              <a:t>resource</a:t>
            </a:r>
            <a:r>
              <a:rPr lang="cs-CZ" sz="1400" dirty="0" smtClean="0"/>
              <a:t> type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56" y="2348881"/>
            <a:ext cx="4494168" cy="165618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293096"/>
            <a:ext cx="4452679" cy="24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Validace a podmínky</a:t>
            </a:r>
          </a:p>
          <a:p>
            <a:pPr lvl="1"/>
            <a:r>
              <a:rPr lang="cs-CZ" dirty="0" smtClean="0"/>
              <a:t>Input </a:t>
            </a:r>
            <a:r>
              <a:rPr lang="cs-CZ" dirty="0" err="1" smtClean="0"/>
              <a:t>variable</a:t>
            </a:r>
            <a:r>
              <a:rPr lang="cs-CZ" dirty="0" smtClean="0"/>
              <a:t> </a:t>
            </a:r>
            <a:r>
              <a:rPr lang="cs-CZ" dirty="0" err="1" smtClean="0"/>
              <a:t>validation</a:t>
            </a:r>
            <a:endParaRPr lang="cs-CZ" dirty="0" smtClean="0"/>
          </a:p>
          <a:p>
            <a:pPr lvl="1"/>
            <a:r>
              <a:rPr lang="cs-CZ" dirty="0" err="1" smtClean="0"/>
              <a:t>Precondition</a:t>
            </a:r>
            <a:r>
              <a:rPr lang="cs-CZ" dirty="0"/>
              <a:t> </a:t>
            </a:r>
            <a:r>
              <a:rPr lang="cs-CZ" dirty="0" smtClean="0"/>
              <a:t>&amp; </a:t>
            </a:r>
            <a:r>
              <a:rPr lang="cs-CZ" dirty="0" err="1" smtClean="0"/>
              <a:t>postconditions</a:t>
            </a:r>
            <a:endParaRPr lang="cs-CZ" dirty="0" smtClean="0"/>
          </a:p>
          <a:p>
            <a:pPr lvl="1"/>
            <a:r>
              <a:rPr lang="cs-CZ" dirty="0" err="1" smtClean="0"/>
              <a:t>Assertions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2030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134595</TotalTime>
  <Words>633</Words>
  <Application>Microsoft Office PowerPoint</Application>
  <PresentationFormat>Předvádění na obrazovce (4:3)</PresentationFormat>
  <Paragraphs>105</Paragraphs>
  <Slides>19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4471</cp:revision>
  <dcterms:modified xsi:type="dcterms:W3CDTF">2024-11-25T17:57:13Z</dcterms:modified>
</cp:coreProperties>
</file>