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305" r:id="rId2"/>
    <p:sldId id="2308" r:id="rId3"/>
    <p:sldId id="2311" r:id="rId4"/>
    <p:sldId id="2310" r:id="rId5"/>
    <p:sldId id="2313" r:id="rId6"/>
    <p:sldId id="2312" r:id="rId7"/>
    <p:sldId id="2314" r:id="rId8"/>
    <p:sldId id="2317" r:id="rId9"/>
    <p:sldId id="2321" r:id="rId10"/>
    <p:sldId id="2322" r:id="rId11"/>
    <p:sldId id="2319" r:id="rId12"/>
    <p:sldId id="2320" r:id="rId13"/>
    <p:sldId id="2316" r:id="rId14"/>
    <p:sldId id="2318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9" autoAdjust="0"/>
    <p:restoredTop sz="86750" autoAdjust="0"/>
  </p:normalViewPr>
  <p:slideViewPr>
    <p:cSldViewPr>
      <p:cViewPr varScale="1">
        <p:scale>
          <a:sx n="104" d="100"/>
          <a:sy n="104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1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9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E14-8C26-4ED5-B7B4-B3979F4F78AA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4DB50-BF0C-456E-B42A-1900AB2950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54D0-5250-4AAF-8AF5-6CCD0BDB627C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6CD32-5BFD-452F-9576-41085A8DAE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9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8B1-17B9-400C-3F3C-DB1CA584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686420B-E0FC-0A63-4E60-7948186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09ED9-6C9A-C900-4F04-BD88A1FB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1B4F348-450A-70D9-2D10-5837F8B4D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CD32-5BFD-452F-9576-41085A8DAE9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cli/config/config-fi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cli/config/environment-variab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cli/comman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CD7A7-2BF5-5E69-411D-6EB6DD7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3EB6EF8-0D89-689E-C628-6C8FBCB6B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53317"/>
            <a:ext cx="9217024" cy="45639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C3E4EC-74FA-B6F2-6E89-5E00D03248B2}"/>
              </a:ext>
            </a:extLst>
          </p:cNvPr>
          <p:cNvSpPr txBox="1"/>
          <p:nvPr/>
        </p:nvSpPr>
        <p:spPr>
          <a:xfrm>
            <a:off x="5076056" y="414908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IT </a:t>
            </a:r>
            <a:r>
              <a:rPr lang="cs-CZ" sz="2800" dirty="0" err="1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training</a:t>
            </a: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 center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84EE82F-BE9E-08B9-035C-77F7C8E5D1F3}"/>
              </a:ext>
            </a:extLst>
          </p:cNvPr>
          <p:cNvSpPr txBox="1"/>
          <p:nvPr/>
        </p:nvSpPr>
        <p:spPr>
          <a:xfrm>
            <a:off x="1115616" y="5661248"/>
            <a:ext cx="7184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Terraform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– </a:t>
            </a:r>
            <a:r>
              <a:rPr lang="pl-PL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Úvod do pokročilých technik Terraformu</a:t>
            </a:r>
            <a:endParaRPr lang="cs-CZ" sz="2800" dirty="0">
              <a:solidFill>
                <a:schemeClr val="accent6">
                  <a:lumMod val="75000"/>
                </a:schemeClr>
              </a:solidFill>
              <a:latin typeface="Exo 2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63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smtClean="0"/>
              <a:t>CLI </a:t>
            </a:r>
            <a:r>
              <a:rPr lang="cs-CZ" dirty="0" err="1" smtClean="0"/>
              <a:t>options</a:t>
            </a:r>
            <a:endParaRPr lang="cs-CZ" dirty="0" smtClean="0"/>
          </a:p>
          <a:p>
            <a:pPr lvl="1"/>
            <a:r>
              <a:rPr lang="cs-CZ" sz="2000" dirty="0"/>
              <a:t>Specifické </a:t>
            </a:r>
            <a:r>
              <a:rPr lang="cs-CZ" sz="2000" dirty="0" err="1"/>
              <a:t>nnastavení</a:t>
            </a:r>
            <a:r>
              <a:rPr lang="cs-CZ" sz="2000" dirty="0"/>
              <a:t> </a:t>
            </a:r>
            <a:r>
              <a:rPr lang="cs-CZ" sz="2000" dirty="0" smtClean="0"/>
              <a:t>každého </a:t>
            </a:r>
            <a:r>
              <a:rPr lang="cs-CZ" sz="2000" dirty="0" err="1" smtClean="0"/>
              <a:t>commandu</a:t>
            </a:r>
            <a:r>
              <a:rPr lang="cs-CZ" sz="2000" dirty="0"/>
              <a:t> </a:t>
            </a:r>
            <a:r>
              <a:rPr lang="cs-CZ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–</a:t>
            </a:r>
            <a:r>
              <a:rPr lang="cs-CZ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help</a:t>
            </a:r>
            <a:endParaRPr lang="cs-CZ" sz="2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cs-CZ" sz="1600" dirty="0" smtClean="0"/>
              <a:t>	</a:t>
            </a:r>
            <a:r>
              <a:rPr lang="cs-CZ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target</a:t>
            </a:r>
            <a:r>
              <a:rPr lang="cs-CZ" sz="1600" dirty="0" smtClean="0"/>
              <a:t> (</a:t>
            </a:r>
            <a:r>
              <a:rPr lang="cs-CZ" sz="1600" dirty="0" err="1" smtClean="0"/>
              <a:t>plan</a:t>
            </a:r>
            <a:r>
              <a:rPr lang="cs-CZ" sz="1600" dirty="0" smtClean="0"/>
              <a:t>)</a:t>
            </a:r>
          </a:p>
          <a:p>
            <a:pPr marL="457200" lvl="1" indent="0">
              <a:buNone/>
            </a:pPr>
            <a:r>
              <a:rPr lang="cs-CZ" sz="1600" dirty="0" smtClean="0"/>
              <a:t>	</a:t>
            </a:r>
            <a:r>
              <a:rPr lang="cs-CZ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ompact-warnings</a:t>
            </a:r>
            <a:r>
              <a:rPr lang="cs-CZ" sz="1600" dirty="0" smtClean="0"/>
              <a:t> (</a:t>
            </a:r>
            <a:r>
              <a:rPr lang="cs-CZ" sz="1600" dirty="0" err="1" smtClean="0"/>
              <a:t>plan</a:t>
            </a:r>
            <a:r>
              <a:rPr lang="cs-CZ" sz="1600" dirty="0" smtClean="0"/>
              <a:t>, </a:t>
            </a:r>
            <a:r>
              <a:rPr lang="cs-CZ" sz="1600" dirty="0" err="1" smtClean="0"/>
              <a:t>apply</a:t>
            </a:r>
            <a:r>
              <a:rPr lang="cs-CZ" sz="1600" dirty="0" smtClean="0"/>
              <a:t>)</a:t>
            </a:r>
          </a:p>
          <a:p>
            <a:pPr marL="457200" lvl="1" indent="0">
              <a:buNone/>
            </a:pPr>
            <a:r>
              <a:rPr lang="cs-CZ" sz="1600" dirty="0" smtClean="0"/>
              <a:t>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detailed-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exitcode</a:t>
            </a:r>
            <a:r>
              <a:rPr lang="en-US" sz="1600" dirty="0"/>
              <a:t> </a:t>
            </a:r>
            <a:r>
              <a:rPr lang="cs-CZ" sz="1600" dirty="0" smtClean="0"/>
              <a:t>(</a:t>
            </a:r>
            <a:r>
              <a:rPr lang="cs-CZ" sz="1600" dirty="0" err="1" smtClean="0"/>
              <a:t>plan</a:t>
            </a:r>
            <a:r>
              <a:rPr lang="cs-CZ" sz="1600" dirty="0" smtClean="0"/>
              <a:t>)</a:t>
            </a:r>
            <a:r>
              <a:rPr lang="en-US" sz="1600" dirty="0" smtClean="0"/>
              <a:t>      Return </a:t>
            </a:r>
            <a:r>
              <a:rPr lang="en-US" sz="1600" dirty="0"/>
              <a:t>detailed exit codes when the command exits.</a:t>
            </a:r>
          </a:p>
          <a:p>
            <a:pPr marL="457200" lvl="1" indent="0">
              <a:buNone/>
            </a:pPr>
            <a:r>
              <a:rPr lang="cs-CZ" sz="1600" dirty="0" smtClean="0"/>
              <a:t>			</a:t>
            </a:r>
            <a:r>
              <a:rPr lang="en-US" sz="1600" dirty="0" smtClean="0"/>
              <a:t>This </a:t>
            </a:r>
            <a:r>
              <a:rPr lang="en-US" sz="1600" dirty="0"/>
              <a:t>will change the meaning of exit codes to:</a:t>
            </a:r>
          </a:p>
          <a:p>
            <a:pPr marL="457200" lvl="1" indent="0">
              <a:buNone/>
            </a:pPr>
            <a:r>
              <a:rPr lang="cs-CZ" sz="1600" dirty="0" smtClean="0"/>
              <a:t>			</a:t>
            </a:r>
            <a:r>
              <a:rPr lang="en-US" sz="1600" dirty="0" smtClean="0"/>
              <a:t>0 </a:t>
            </a:r>
            <a:r>
              <a:rPr lang="en-US" sz="1600" dirty="0"/>
              <a:t>- Succeeded, diff is empty (no changes)</a:t>
            </a:r>
          </a:p>
          <a:p>
            <a:pPr marL="457200" lvl="1" indent="0">
              <a:buNone/>
            </a:pPr>
            <a:r>
              <a:rPr lang="cs-CZ" sz="1600" dirty="0" smtClean="0"/>
              <a:t>			</a:t>
            </a:r>
            <a:r>
              <a:rPr lang="en-US" sz="1600" dirty="0" smtClean="0"/>
              <a:t>1 </a:t>
            </a:r>
            <a:r>
              <a:rPr lang="en-US" sz="1600" dirty="0"/>
              <a:t>- </a:t>
            </a:r>
            <a:r>
              <a:rPr lang="en-US" sz="1600" dirty="0" err="1"/>
              <a:t>Errored</a:t>
            </a:r>
            <a:endParaRPr lang="en-US" sz="1600" dirty="0"/>
          </a:p>
          <a:p>
            <a:pPr marL="457200" lvl="1" indent="0">
              <a:buNone/>
            </a:pPr>
            <a:r>
              <a:rPr lang="cs-CZ" sz="1600" dirty="0" smtClean="0"/>
              <a:t>			</a:t>
            </a:r>
            <a:r>
              <a:rPr lang="en-US" sz="1600" dirty="0" smtClean="0"/>
              <a:t>2 </a:t>
            </a:r>
            <a:r>
              <a:rPr lang="en-US" sz="1600" dirty="0"/>
              <a:t>- Succeeded, there is a </a:t>
            </a:r>
            <a:r>
              <a:rPr lang="en-US" sz="1600" dirty="0" smtClean="0"/>
              <a:t>diff</a:t>
            </a:r>
            <a:endParaRPr lang="cs-CZ" sz="1600" dirty="0" smtClean="0"/>
          </a:p>
          <a:p>
            <a:pPr marL="457200" lvl="1" indent="0">
              <a:buNone/>
            </a:pPr>
            <a:r>
              <a:rPr lang="cs-CZ" sz="1600" dirty="0"/>
              <a:t>	</a:t>
            </a:r>
            <a:r>
              <a:rPr lang="cs-CZ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parallelism</a:t>
            </a:r>
            <a:endParaRPr lang="cs-CZ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cs-CZ" dirty="0" smtClean="0"/>
          </a:p>
          <a:p>
            <a:pPr marL="457200" lvl="1" indent="0">
              <a:buNone/>
            </a:pPr>
            <a:endParaRPr lang="cs-CZ" sz="18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38499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CLI </a:t>
            </a:r>
            <a:r>
              <a:rPr lang="cs-CZ" dirty="0" err="1" smtClean="0"/>
              <a:t>config</a:t>
            </a:r>
            <a:r>
              <a:rPr lang="cs-CZ" dirty="0" smtClean="0"/>
              <a:t> </a:t>
            </a:r>
            <a:r>
              <a:rPr lang="cs-CZ" dirty="0" err="1" smtClean="0"/>
              <a:t>file</a:t>
            </a:r>
            <a:endParaRPr lang="cs-CZ" dirty="0" smtClean="0"/>
          </a:p>
          <a:p>
            <a:pPr lvl="1"/>
            <a:r>
              <a:rPr lang="cs-CZ" sz="1800" dirty="0" smtClean="0"/>
              <a:t>Umístění:</a:t>
            </a:r>
          </a:p>
          <a:p>
            <a:pPr lvl="2"/>
            <a:r>
              <a:rPr lang="cs-CZ" sz="1400" dirty="0" smtClean="0"/>
              <a:t>Lze ovlivnit </a:t>
            </a:r>
            <a:r>
              <a:rPr lang="cs-CZ" sz="1400" dirty="0" err="1" smtClean="0"/>
              <a:t>environment</a:t>
            </a:r>
            <a:r>
              <a:rPr lang="cs-CZ" sz="1400" dirty="0" smtClean="0"/>
              <a:t> </a:t>
            </a:r>
            <a:r>
              <a:rPr lang="cs-CZ" sz="1400" dirty="0" err="1" smtClean="0"/>
              <a:t>variable</a:t>
            </a:r>
            <a:r>
              <a:rPr lang="cs-CZ" sz="1400" dirty="0" smtClean="0"/>
              <a:t>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TF_CLI_CONFIG_FILE</a:t>
            </a:r>
            <a:r>
              <a:rPr lang="cs-CZ" sz="1400" dirty="0" smtClean="0"/>
              <a:t>, standardně</a:t>
            </a:r>
          </a:p>
          <a:p>
            <a:pPr lvl="2"/>
            <a:r>
              <a:rPr lang="cs-CZ" sz="1400" dirty="0" smtClean="0"/>
              <a:t>Windows: 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%APPDATA%\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terraform.rc</a:t>
            </a:r>
            <a:endParaRPr lang="cs-CZ" sz="1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400" dirty="0" err="1" smtClean="0"/>
              <a:t>Other</a:t>
            </a:r>
            <a:r>
              <a:rPr lang="cs-CZ" sz="1400" dirty="0" smtClean="0"/>
              <a:t> </a:t>
            </a:r>
            <a:r>
              <a:rPr lang="cs-CZ" sz="1400" dirty="0" err="1" smtClean="0"/>
              <a:t>systems</a:t>
            </a:r>
            <a:r>
              <a:rPr lang="cs-CZ" sz="1400" dirty="0" smtClean="0"/>
              <a:t>: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~/.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terraformrc</a:t>
            </a:r>
            <a:endParaRPr lang="cs-CZ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800" dirty="0" smtClean="0"/>
              <a:t>HCL syntaxe</a:t>
            </a:r>
          </a:p>
          <a:p>
            <a:pPr lvl="1"/>
            <a:r>
              <a:rPr lang="cs-CZ" sz="1800" dirty="0" err="1" smtClean="0"/>
              <a:t>Documentation</a:t>
            </a:r>
            <a:r>
              <a:rPr lang="cs-CZ" sz="1800" dirty="0"/>
              <a:t>: </a:t>
            </a:r>
            <a:r>
              <a:rPr lang="cs-CZ" sz="1800" dirty="0">
                <a:hlinkClick r:id="rId3"/>
              </a:rPr>
              <a:t>https://</a:t>
            </a:r>
            <a:r>
              <a:rPr lang="cs-CZ" sz="1800" dirty="0" smtClean="0">
                <a:hlinkClick r:id="rId3"/>
              </a:rPr>
              <a:t>developer.hashicorp.com/terraform/cli/config/config-file</a:t>
            </a:r>
            <a:endParaRPr lang="cs-CZ" sz="1800" dirty="0" smtClean="0"/>
          </a:p>
          <a:p>
            <a:pPr lvl="1"/>
            <a:r>
              <a:rPr lang="cs-CZ" sz="1800" dirty="0" smtClean="0"/>
              <a:t>Nastavení:</a:t>
            </a:r>
          </a:p>
          <a:p>
            <a:pPr lvl="2"/>
            <a:r>
              <a:rPr lang="cs-CZ" sz="1400" dirty="0" err="1" smtClean="0"/>
              <a:t>credentials</a:t>
            </a:r>
            <a:r>
              <a:rPr lang="cs-CZ" sz="1400" dirty="0" smtClean="0"/>
              <a:t> (například pro ověření do </a:t>
            </a:r>
            <a:r>
              <a:rPr lang="cs-CZ" sz="1400" dirty="0" err="1" smtClean="0"/>
              <a:t>private</a:t>
            </a:r>
            <a:r>
              <a:rPr lang="cs-CZ" sz="1400" dirty="0" smtClean="0"/>
              <a:t> module registry)</a:t>
            </a:r>
          </a:p>
          <a:p>
            <a:pPr lvl="2"/>
            <a:r>
              <a:rPr lang="cs-CZ" sz="1400" dirty="0" err="1"/>
              <a:t>c</a:t>
            </a:r>
            <a:r>
              <a:rPr lang="cs-CZ" sz="1400" dirty="0" err="1" smtClean="0"/>
              <a:t>redentials_helper</a:t>
            </a:r>
            <a:endParaRPr lang="cs-CZ" sz="1400" dirty="0" smtClean="0"/>
          </a:p>
          <a:p>
            <a:pPr lvl="2"/>
            <a:r>
              <a:rPr lang="cs-CZ" sz="1400" dirty="0" err="1"/>
              <a:t>d</a:t>
            </a:r>
            <a:r>
              <a:rPr lang="cs-CZ" sz="1400" dirty="0" err="1" smtClean="0"/>
              <a:t>isable_checkpoint</a:t>
            </a:r>
            <a:endParaRPr lang="cs-CZ" sz="1400" dirty="0" smtClean="0"/>
          </a:p>
          <a:p>
            <a:pPr lvl="2"/>
            <a:r>
              <a:rPr lang="cs-CZ" sz="1400" dirty="0" err="1" smtClean="0"/>
              <a:t>disable_checkpoint_signature</a:t>
            </a:r>
            <a:endParaRPr lang="cs-CZ" sz="1400" dirty="0" smtClean="0"/>
          </a:p>
          <a:p>
            <a:pPr lvl="2"/>
            <a:r>
              <a:rPr lang="cs-CZ" sz="1400" dirty="0" err="1"/>
              <a:t>p</a:t>
            </a:r>
            <a:r>
              <a:rPr lang="cs-CZ" sz="1400" dirty="0" err="1" smtClean="0"/>
              <a:t>lugin_cache_dir</a:t>
            </a:r>
            <a:endParaRPr lang="cs-CZ" sz="1400" dirty="0" smtClean="0"/>
          </a:p>
          <a:p>
            <a:pPr lvl="2"/>
            <a:r>
              <a:rPr lang="cs-CZ" sz="1400" dirty="0" err="1" smtClean="0"/>
              <a:t>provider_installation</a:t>
            </a:r>
            <a:r>
              <a:rPr lang="cs-CZ" sz="1400" dirty="0" smtClean="0"/>
              <a:t> (například použití lokálního zrcadla pro instalaci)</a:t>
            </a:r>
            <a:endParaRPr lang="cs-CZ" sz="1400" dirty="0"/>
          </a:p>
          <a:p>
            <a:pPr marL="457200" lvl="1" indent="0">
              <a:buNone/>
            </a:pPr>
            <a:endParaRPr lang="cs-CZ" sz="18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38499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smtClean="0"/>
              <a:t>CLI </a:t>
            </a:r>
            <a:r>
              <a:rPr lang="cs-CZ" dirty="0" err="1" smtClean="0"/>
              <a:t>environment</a:t>
            </a:r>
            <a:r>
              <a:rPr lang="cs-CZ" dirty="0" smtClean="0"/>
              <a:t> </a:t>
            </a:r>
            <a:r>
              <a:rPr lang="cs-CZ" dirty="0" err="1" smtClean="0"/>
              <a:t>variables</a:t>
            </a:r>
            <a:endParaRPr lang="cs-CZ" dirty="0" smtClean="0"/>
          </a:p>
          <a:p>
            <a:pPr lvl="1"/>
            <a:r>
              <a:rPr lang="cs-CZ" sz="1600" dirty="0">
                <a:hlinkClick r:id="rId3"/>
              </a:rPr>
              <a:t>https://</a:t>
            </a:r>
            <a:r>
              <a:rPr lang="cs-CZ" sz="1600" dirty="0" smtClean="0">
                <a:hlinkClick r:id="rId3"/>
              </a:rPr>
              <a:t>developer.hashicorp.com/terraform/cli/config/environment-variables</a:t>
            </a:r>
            <a:endParaRPr lang="cs-CZ" dirty="0" smtClean="0"/>
          </a:p>
          <a:p>
            <a:pPr lvl="1"/>
            <a:r>
              <a:rPr lang="cs-CZ" sz="1600" dirty="0" smtClean="0"/>
              <a:t>TF_LOG (TF_LOG_CORE, TF_LOG_PROVIDER): výstup na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stderr</a:t>
            </a:r>
            <a:r>
              <a:rPr lang="cs-CZ" sz="1600" dirty="0" smtClean="0"/>
              <a:t>, </a:t>
            </a:r>
            <a:r>
              <a:rPr lang="cs-CZ" sz="1600" dirty="0" err="1" smtClean="0"/>
              <a:t>levels</a:t>
            </a:r>
            <a:r>
              <a:rPr lang="cs-CZ" sz="1600" dirty="0" smtClean="0"/>
              <a:t> </a:t>
            </a:r>
            <a:r>
              <a:rPr lang="cs-CZ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TRACE, DEBUG, INFO, WARN, ERROR,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off</a:t>
            </a:r>
            <a:endParaRPr lang="cs-CZ" sz="1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 smtClean="0"/>
              <a:t>TF_LOG_PATH: cesta k souboru s logy, výstup bude na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stderr</a:t>
            </a:r>
            <a:r>
              <a:rPr lang="cs-CZ" sz="1600" dirty="0" smtClean="0"/>
              <a:t> i do souboru</a:t>
            </a:r>
          </a:p>
          <a:p>
            <a:pPr lvl="1"/>
            <a:r>
              <a:rPr lang="cs-CZ" sz="1600" dirty="0" smtClean="0"/>
              <a:t>TF_INPUT</a:t>
            </a:r>
          </a:p>
          <a:p>
            <a:pPr lvl="1"/>
            <a:r>
              <a:rPr lang="cs-CZ" sz="1600" dirty="0" err="1" smtClean="0"/>
              <a:t>TF_VAR_name</a:t>
            </a:r>
            <a:r>
              <a:rPr lang="cs-CZ" sz="1600" dirty="0" smtClean="0"/>
              <a:t>: nastavení jakéhokoliv </a:t>
            </a:r>
            <a:r>
              <a:rPr lang="cs-CZ" sz="1600" dirty="0" err="1" smtClean="0"/>
              <a:t>variablu</a:t>
            </a:r>
            <a:r>
              <a:rPr lang="cs-CZ" sz="1600" dirty="0" smtClean="0"/>
              <a:t> jako vstupu</a:t>
            </a:r>
          </a:p>
          <a:p>
            <a:pPr lvl="1"/>
            <a:r>
              <a:rPr lang="cs-CZ" sz="1600" dirty="0" smtClean="0"/>
              <a:t>TF_CLI_ARGS and </a:t>
            </a:r>
            <a:r>
              <a:rPr lang="cs-CZ" sz="1600" dirty="0" err="1" smtClean="0"/>
              <a:t>TF_CLI_ARGS_name</a:t>
            </a:r>
            <a:endParaRPr lang="cs-CZ" sz="1600" dirty="0" smtClean="0"/>
          </a:p>
          <a:p>
            <a:pPr lvl="1"/>
            <a:r>
              <a:rPr lang="cs-CZ" sz="1600" dirty="0" smtClean="0"/>
              <a:t>TF_DATA_DIR</a:t>
            </a:r>
          </a:p>
          <a:p>
            <a:pPr lvl="1"/>
            <a:r>
              <a:rPr lang="cs-CZ" sz="1600" dirty="0" smtClean="0"/>
              <a:t>TF_WORKSPACE</a:t>
            </a:r>
          </a:p>
          <a:p>
            <a:pPr lvl="1"/>
            <a:r>
              <a:rPr lang="cs-CZ" sz="1600" dirty="0" smtClean="0"/>
              <a:t>TF_IN_AUTOMATION</a:t>
            </a:r>
          </a:p>
          <a:p>
            <a:pPr lvl="1"/>
            <a:r>
              <a:rPr lang="cs-CZ" sz="1600" dirty="0" smtClean="0"/>
              <a:t>TF_REGISTRY_DISCOVERY_RETRY</a:t>
            </a:r>
          </a:p>
          <a:p>
            <a:pPr lvl="1"/>
            <a:r>
              <a:rPr lang="cs-CZ" sz="1600" dirty="0" smtClean="0"/>
              <a:t>TF_REGISTRY_CLIENT_TIMEOUT</a:t>
            </a:r>
          </a:p>
          <a:p>
            <a:pPr lvl="1"/>
            <a:r>
              <a:rPr lang="cs-CZ" sz="1600" dirty="0" smtClean="0"/>
              <a:t>TF_STATE_PERSIST_INTERVAL</a:t>
            </a:r>
          </a:p>
          <a:p>
            <a:pPr lvl="1"/>
            <a:r>
              <a:rPr lang="cs-CZ" sz="1600" dirty="0" smtClean="0"/>
              <a:t>TF_CLI_CONFIG_FILE</a:t>
            </a:r>
          </a:p>
          <a:p>
            <a:pPr lvl="1"/>
            <a:r>
              <a:rPr lang="cs-CZ" sz="1600" dirty="0" smtClean="0"/>
              <a:t>TF_PLUGIN_CACHE_DIR</a:t>
            </a:r>
          </a:p>
          <a:p>
            <a:pPr marL="457200" lvl="1" indent="0">
              <a:buNone/>
            </a:pPr>
            <a:endParaRPr lang="cs-CZ" sz="18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38499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Best </a:t>
            </a:r>
            <a:r>
              <a:rPr lang="cs-CZ" dirty="0" err="1" smtClean="0"/>
              <a:t>practices</a:t>
            </a:r>
            <a:r>
              <a:rPr lang="cs-CZ" dirty="0" smtClean="0"/>
              <a:t> I</a:t>
            </a:r>
          </a:p>
          <a:p>
            <a:pPr lvl="1"/>
            <a:r>
              <a:rPr lang="cs-CZ" sz="1800" dirty="0" err="1" smtClean="0"/>
              <a:t>Remote</a:t>
            </a:r>
            <a:r>
              <a:rPr lang="cs-CZ" sz="1800" dirty="0" smtClean="0"/>
              <a:t> </a:t>
            </a:r>
            <a:r>
              <a:rPr lang="cs-CZ" sz="1800" dirty="0" err="1" smtClean="0"/>
              <a:t>backend</a:t>
            </a:r>
            <a:r>
              <a:rPr lang="cs-CZ" sz="1800" dirty="0" smtClean="0"/>
              <a:t> + </a:t>
            </a:r>
            <a:r>
              <a:rPr lang="cs-CZ" sz="1800" dirty="0" err="1" smtClean="0"/>
              <a:t>state</a:t>
            </a:r>
            <a:r>
              <a:rPr lang="cs-CZ" sz="1800" dirty="0" smtClean="0"/>
              <a:t> </a:t>
            </a:r>
            <a:r>
              <a:rPr lang="cs-CZ" sz="1800" dirty="0" err="1" smtClean="0"/>
              <a:t>locking</a:t>
            </a:r>
            <a:endParaRPr lang="cs-CZ" sz="1800" dirty="0" smtClean="0"/>
          </a:p>
          <a:p>
            <a:pPr lvl="1"/>
            <a:r>
              <a:rPr lang="cs-CZ" sz="1800" dirty="0" smtClean="0"/>
              <a:t>Používání modulů + jejich </a:t>
            </a:r>
            <a:r>
              <a:rPr lang="cs-CZ" sz="1800" dirty="0" err="1" smtClean="0"/>
              <a:t>verzování</a:t>
            </a:r>
            <a:endParaRPr lang="cs-CZ" sz="1800" dirty="0" smtClean="0"/>
          </a:p>
          <a:p>
            <a:pPr lvl="1"/>
            <a:r>
              <a:rPr lang="cs-CZ" sz="1800" dirty="0" smtClean="0"/>
              <a:t>Používání VCS (Git), jasné </a:t>
            </a:r>
            <a:r>
              <a:rPr lang="cs-CZ" sz="1800" dirty="0" err="1" smtClean="0"/>
              <a:t>commit</a:t>
            </a:r>
            <a:r>
              <a:rPr lang="cs-CZ" sz="1800" dirty="0" smtClean="0"/>
              <a:t> zprávy, </a:t>
            </a:r>
            <a:r>
              <a:rPr lang="cs-CZ" sz="1800" dirty="0" err="1" smtClean="0"/>
              <a:t>pre-commit</a:t>
            </a:r>
            <a:r>
              <a:rPr lang="cs-CZ" sz="1800" dirty="0" smtClean="0"/>
              <a:t> </a:t>
            </a:r>
            <a:r>
              <a:rPr lang="cs-CZ" sz="1800" dirty="0" err="1" smtClean="0"/>
              <a:t>hooks</a:t>
            </a:r>
            <a:r>
              <a:rPr lang="cs-CZ" sz="1800" dirty="0" smtClean="0"/>
              <a:t> (viz testování a validace dále)</a:t>
            </a:r>
          </a:p>
          <a:p>
            <a:pPr lvl="1"/>
            <a:r>
              <a:rPr lang="cs-CZ" sz="1800" dirty="0" smtClean="0"/>
              <a:t>Izolace prostředí (oddělená konfigurace nebo </a:t>
            </a:r>
            <a:r>
              <a:rPr lang="cs-CZ" sz="1800" dirty="0" err="1" smtClean="0"/>
              <a:t>workspaces</a:t>
            </a:r>
            <a:r>
              <a:rPr lang="cs-CZ" sz="1800" dirty="0" smtClean="0"/>
              <a:t>)</a:t>
            </a:r>
          </a:p>
          <a:p>
            <a:pPr lvl="1"/>
            <a:r>
              <a:rPr lang="cs-CZ" sz="1800" dirty="0" smtClean="0"/>
              <a:t>Jasné pojmenování</a:t>
            </a:r>
          </a:p>
          <a:p>
            <a:pPr lvl="2"/>
            <a:r>
              <a:rPr lang="cs-CZ" sz="1400" dirty="0" err="1" smtClean="0"/>
              <a:t>snake_case</a:t>
            </a:r>
            <a:endParaRPr lang="cs-CZ" sz="1400" dirty="0" smtClean="0"/>
          </a:p>
          <a:p>
            <a:pPr lvl="2"/>
            <a:r>
              <a:rPr lang="cs-CZ" sz="1400" dirty="0" smtClean="0"/>
              <a:t>Neopakujte v názvu </a:t>
            </a:r>
            <a:r>
              <a:rPr lang="cs-CZ" sz="1400" dirty="0" err="1" smtClean="0"/>
              <a:t>resource</a:t>
            </a:r>
            <a:r>
              <a:rPr lang="cs-CZ" sz="1400" dirty="0" smtClean="0"/>
              <a:t> jeho typ</a:t>
            </a:r>
          </a:p>
          <a:p>
            <a:pPr lvl="2"/>
            <a:r>
              <a:rPr lang="cs-CZ" sz="1400" dirty="0" smtClean="0"/>
              <a:t>V modulech a dynamických zdrojích jméno </a:t>
            </a:r>
            <a:r>
              <a:rPr lang="cs-CZ" sz="1400" dirty="0" err="1" smtClean="0"/>
              <a:t>resource</a:t>
            </a:r>
            <a:r>
              <a:rPr lang="cs-CZ" sz="1400" dirty="0" smtClean="0"/>
              <a:t> „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smtClean="0"/>
              <a:t>“</a:t>
            </a:r>
          </a:p>
          <a:p>
            <a:pPr lvl="2"/>
            <a:r>
              <a:rPr lang="cs-CZ" sz="1400" dirty="0" smtClean="0"/>
              <a:t>V outputech neopakovat jméno </a:t>
            </a:r>
            <a:r>
              <a:rPr lang="cs-CZ" sz="1400" dirty="0" err="1" smtClean="0"/>
              <a:t>resource</a:t>
            </a:r>
            <a:endParaRPr lang="cs-CZ" sz="1400" dirty="0" smtClean="0"/>
          </a:p>
          <a:p>
            <a:pPr lvl="1"/>
            <a:r>
              <a:rPr lang="cs-CZ" sz="1800" dirty="0" smtClean="0"/>
              <a:t>Vyhnutí se </a:t>
            </a:r>
            <a:r>
              <a:rPr lang="cs-CZ" sz="1800" dirty="0" err="1" smtClean="0"/>
              <a:t>hardcodingu</a:t>
            </a:r>
            <a:r>
              <a:rPr lang="cs-CZ" sz="1800" dirty="0" smtClean="0"/>
              <a:t> hodnot, použití </a:t>
            </a:r>
            <a:r>
              <a:rPr lang="cs-CZ" sz="1800" dirty="0" err="1" smtClean="0"/>
              <a:t>variables</a:t>
            </a:r>
            <a:endParaRPr lang="cs-CZ" sz="1800" dirty="0" smtClean="0"/>
          </a:p>
          <a:p>
            <a:pPr lvl="1"/>
            <a:r>
              <a:rPr lang="cs-CZ" sz="1800" dirty="0" smtClean="0"/>
              <a:t>Ochrana citlivých dat</a:t>
            </a:r>
          </a:p>
          <a:p>
            <a:pPr lvl="2"/>
            <a:r>
              <a:rPr lang="cs-CZ" sz="1400" dirty="0" smtClean="0"/>
              <a:t>Citlivá data by neměla být v </a:t>
            </a:r>
            <a:r>
              <a:rPr lang="cs-CZ" sz="1400" dirty="0" err="1" smtClean="0"/>
              <a:t>Terraform</a:t>
            </a:r>
            <a:r>
              <a:rPr lang="cs-CZ" sz="1400" dirty="0" smtClean="0"/>
              <a:t> konfiguraci</a:t>
            </a:r>
          </a:p>
          <a:p>
            <a:pPr lvl="2"/>
            <a:r>
              <a:rPr lang="cs-CZ" sz="1400" dirty="0" smtClean="0"/>
              <a:t>Použití AWS </a:t>
            </a:r>
            <a:r>
              <a:rPr lang="cs-CZ" sz="1400" dirty="0" err="1" smtClean="0"/>
              <a:t>Secret</a:t>
            </a:r>
            <a:r>
              <a:rPr lang="cs-CZ" sz="1400" dirty="0" smtClean="0"/>
              <a:t> </a:t>
            </a:r>
            <a:r>
              <a:rPr lang="cs-CZ" sz="1400" dirty="0" err="1" smtClean="0"/>
              <a:t>Manager</a:t>
            </a:r>
            <a:r>
              <a:rPr lang="cs-CZ" sz="1400" dirty="0" smtClean="0"/>
              <a:t>, Azure </a:t>
            </a:r>
            <a:r>
              <a:rPr lang="cs-CZ" sz="1400" dirty="0" err="1" smtClean="0"/>
              <a:t>Key</a:t>
            </a:r>
            <a:r>
              <a:rPr lang="cs-CZ" sz="1400" dirty="0" smtClean="0"/>
              <a:t> </a:t>
            </a:r>
            <a:r>
              <a:rPr lang="cs-CZ" sz="1400" dirty="0" err="1" smtClean="0"/>
              <a:t>Vault</a:t>
            </a:r>
            <a:r>
              <a:rPr lang="cs-CZ" sz="1400" dirty="0" smtClean="0"/>
              <a:t>, </a:t>
            </a:r>
            <a:r>
              <a:rPr lang="cs-CZ" sz="1400" dirty="0" err="1" smtClean="0"/>
              <a:t>HashiCorp</a:t>
            </a:r>
            <a:r>
              <a:rPr lang="cs-CZ" sz="1400" dirty="0" smtClean="0"/>
              <a:t> </a:t>
            </a:r>
            <a:r>
              <a:rPr lang="cs-CZ" sz="1400" dirty="0" err="1" smtClean="0"/>
              <a:t>Vault</a:t>
            </a:r>
            <a:r>
              <a:rPr lang="cs-CZ" sz="1400" dirty="0" smtClean="0"/>
              <a:t>,…</a:t>
            </a:r>
          </a:p>
          <a:p>
            <a:pPr lvl="2"/>
            <a:endParaRPr lang="cs-CZ" sz="1600" dirty="0" smtClean="0"/>
          </a:p>
          <a:p>
            <a:pPr lvl="1"/>
            <a:endParaRPr lang="cs-CZ" sz="2000" dirty="0" smtClean="0"/>
          </a:p>
          <a:p>
            <a:pPr lvl="1"/>
            <a:endParaRPr lang="cs-CZ" sz="2000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42" y="5373216"/>
            <a:ext cx="6010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Best </a:t>
            </a:r>
            <a:r>
              <a:rPr lang="cs-CZ" dirty="0" err="1" smtClean="0"/>
              <a:t>practices</a:t>
            </a:r>
            <a:r>
              <a:rPr lang="cs-CZ" dirty="0" smtClean="0"/>
              <a:t> II</a:t>
            </a:r>
            <a:endParaRPr lang="cs-CZ" dirty="0"/>
          </a:p>
          <a:p>
            <a:endParaRPr lang="cs-CZ" sz="800" dirty="0" smtClean="0"/>
          </a:p>
          <a:p>
            <a:pPr lvl="1"/>
            <a:r>
              <a:rPr lang="cs-CZ" sz="1800" dirty="0" err="1" smtClean="0"/>
              <a:t>Variables</a:t>
            </a:r>
            <a:r>
              <a:rPr lang="cs-CZ" sz="1800" dirty="0" smtClean="0"/>
              <a:t> a </a:t>
            </a:r>
            <a:r>
              <a:rPr lang="cs-CZ" sz="1800" dirty="0" err="1" smtClean="0"/>
              <a:t>Outputs</a:t>
            </a:r>
            <a:r>
              <a:rPr lang="cs-CZ" sz="1800" dirty="0" smtClean="0"/>
              <a:t> – všude </a:t>
            </a:r>
            <a:r>
              <a:rPr lang="cs-CZ" sz="1800" dirty="0" err="1" smtClean="0"/>
              <a:t>description</a:t>
            </a:r>
            <a:endParaRPr lang="cs-CZ" sz="1800" dirty="0" smtClean="0"/>
          </a:p>
          <a:p>
            <a:pPr lvl="1"/>
            <a:r>
              <a:rPr lang="cs-CZ" sz="1800" dirty="0" smtClean="0"/>
              <a:t>Testování a validace kódu –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</a:t>
            </a:r>
            <a:r>
              <a:rPr lang="cs-CZ" sz="1800" dirty="0" err="1" smtClean="0"/>
              <a:t>validate</a:t>
            </a:r>
            <a:r>
              <a:rPr lang="cs-CZ" sz="1800" dirty="0" smtClean="0"/>
              <a:t>,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</a:t>
            </a:r>
            <a:r>
              <a:rPr lang="cs-CZ" sz="1800" dirty="0" err="1" smtClean="0"/>
              <a:t>fmt</a:t>
            </a:r>
            <a:r>
              <a:rPr lang="cs-CZ" sz="1800" dirty="0" smtClean="0"/>
              <a:t>,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test, </a:t>
            </a:r>
            <a:r>
              <a:rPr lang="cs-CZ" sz="1800" dirty="0" err="1" smtClean="0"/>
              <a:t>tflint</a:t>
            </a:r>
            <a:r>
              <a:rPr lang="cs-CZ" sz="1800" dirty="0" smtClean="0"/>
              <a:t>, </a:t>
            </a:r>
            <a:r>
              <a:rPr lang="cs-CZ" sz="1800" dirty="0" err="1" smtClean="0"/>
              <a:t>terraform-docs</a:t>
            </a:r>
            <a:r>
              <a:rPr lang="cs-CZ" sz="1800" dirty="0" smtClean="0"/>
              <a:t>, </a:t>
            </a:r>
            <a:r>
              <a:rPr lang="cs-CZ" sz="1800" dirty="0" err="1" smtClean="0"/>
              <a:t>Checkov</a:t>
            </a:r>
            <a:r>
              <a:rPr lang="cs-CZ" sz="1800" dirty="0" smtClean="0"/>
              <a:t> apod., viz dále ve školení</a:t>
            </a:r>
          </a:p>
          <a:p>
            <a:pPr lvl="1"/>
            <a:r>
              <a:rPr lang="cs-CZ" sz="1800" dirty="0" smtClean="0"/>
              <a:t>Použití „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tags</a:t>
            </a:r>
            <a:r>
              <a:rPr lang="cs-CZ" sz="1800" dirty="0" smtClean="0"/>
              <a:t>“ jako poslední argument, následovaný „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depends_on</a:t>
            </a:r>
            <a:r>
              <a:rPr lang="cs-CZ" sz="1800" dirty="0" smtClean="0"/>
              <a:t>“ a „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lifecycle</a:t>
            </a:r>
            <a:r>
              <a:rPr lang="cs-CZ" sz="1800" dirty="0" smtClean="0"/>
              <a:t>“</a:t>
            </a:r>
          </a:p>
          <a:p>
            <a:pPr lvl="1"/>
            <a:r>
              <a:rPr lang="cs-CZ" sz="1800" dirty="0" err="1" smtClean="0"/>
              <a:t>Depends_on</a:t>
            </a:r>
            <a:r>
              <a:rPr lang="cs-CZ" sz="1800" dirty="0"/>
              <a:t> </a:t>
            </a:r>
            <a:r>
              <a:rPr lang="cs-CZ" sz="1800" dirty="0" smtClean="0"/>
              <a:t>používat jen, pokud je to nutné</a:t>
            </a:r>
          </a:p>
          <a:p>
            <a:pPr lvl="1"/>
            <a:r>
              <a:rPr lang="cs-CZ" sz="1800" dirty="0" smtClean="0"/>
              <a:t>Zamykání verze </a:t>
            </a:r>
            <a:r>
              <a:rPr lang="cs-CZ" sz="1800" dirty="0"/>
              <a:t>providerů (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"~&gt; </a:t>
            </a:r>
            <a:r>
              <a:rPr lang="cs-CZ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800" dirty="0" smtClean="0"/>
              <a:t>Paralelizace operací: -</a:t>
            </a:r>
            <a:r>
              <a:rPr lang="cs-CZ" sz="1800" dirty="0" err="1" smtClean="0"/>
              <a:t>parallelism</a:t>
            </a:r>
            <a:r>
              <a:rPr lang="cs-CZ" sz="1800" dirty="0"/>
              <a:t> (výchozí hodnota je 10</a:t>
            </a:r>
            <a:r>
              <a:rPr lang="cs-CZ" sz="1800" dirty="0" smtClean="0"/>
              <a:t>)</a:t>
            </a:r>
          </a:p>
          <a:p>
            <a:pPr lvl="1"/>
            <a:r>
              <a:rPr lang="cs-CZ" sz="1800" dirty="0" smtClean="0"/>
              <a:t>Zálohování </a:t>
            </a:r>
            <a:r>
              <a:rPr lang="cs-CZ" sz="1800" dirty="0" err="1" smtClean="0"/>
              <a:t>state</a:t>
            </a:r>
            <a:r>
              <a:rPr lang="cs-CZ" sz="1800" dirty="0" smtClean="0"/>
              <a:t> </a:t>
            </a:r>
            <a:r>
              <a:rPr lang="cs-CZ" sz="1800" dirty="0" err="1" smtClean="0"/>
              <a:t>file</a:t>
            </a:r>
            <a:endParaRPr lang="cs-CZ" sz="1800" dirty="0" smtClean="0"/>
          </a:p>
          <a:p>
            <a:pPr lvl="1"/>
            <a:r>
              <a:rPr lang="cs-CZ" sz="1800" dirty="0" smtClean="0"/>
              <a:t>Používání </a:t>
            </a:r>
            <a:r>
              <a:rPr lang="cs-CZ" sz="1800" dirty="0" err="1" smtClean="0"/>
              <a:t>provisionerů</a:t>
            </a:r>
            <a:r>
              <a:rPr lang="cs-CZ" sz="1800" dirty="0" smtClean="0"/>
              <a:t> až jako poslední možnost (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není konfigurační nástroj)</a:t>
            </a:r>
          </a:p>
          <a:p>
            <a:pPr lvl="1"/>
            <a:endParaRPr lang="cs-CZ" sz="1600" dirty="0" smtClean="0"/>
          </a:p>
          <a:p>
            <a:pPr lvl="1"/>
            <a:endParaRPr lang="cs-CZ" sz="2000" dirty="0" smtClean="0"/>
          </a:p>
        </p:txBody>
      </p:sp>
    </p:spTree>
    <p:extLst>
      <p:ext uri="{BB962C8B-B14F-4D97-AF65-F5344CB8AC3E}">
        <p14:creationId xmlns:p14="http://schemas.microsoft.com/office/powerpoint/2010/main" val="17436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Zopakování základů</a:t>
            </a:r>
            <a:endParaRPr lang="cs-CZ" dirty="0"/>
          </a:p>
          <a:p>
            <a:pPr lvl="1"/>
            <a:r>
              <a:rPr lang="cs-CZ" sz="2000" dirty="0" err="1" smtClean="0"/>
              <a:t>Providers</a:t>
            </a:r>
            <a:r>
              <a:rPr lang="cs-CZ" sz="2000" dirty="0" smtClean="0"/>
              <a:t> </a:t>
            </a:r>
          </a:p>
          <a:p>
            <a:pPr lvl="1"/>
            <a:r>
              <a:rPr lang="cs-CZ" sz="2000" dirty="0" err="1" smtClean="0"/>
              <a:t>Resources</a:t>
            </a:r>
            <a:endParaRPr lang="cs-CZ" sz="2000" dirty="0" smtClean="0"/>
          </a:p>
          <a:p>
            <a:pPr lvl="1"/>
            <a:r>
              <a:rPr lang="cs-CZ" sz="2000" dirty="0" err="1" smtClean="0"/>
              <a:t>Provisioners</a:t>
            </a:r>
            <a:endParaRPr lang="cs-CZ" sz="2000" dirty="0" smtClean="0"/>
          </a:p>
          <a:p>
            <a:pPr lvl="1"/>
            <a:r>
              <a:rPr lang="cs-CZ" sz="2000" dirty="0" err="1" smtClean="0"/>
              <a:t>State</a:t>
            </a:r>
            <a:endParaRPr lang="cs-CZ" sz="2000" dirty="0" smtClean="0"/>
          </a:p>
          <a:p>
            <a:pPr lvl="1"/>
            <a:r>
              <a:rPr lang="cs-CZ" sz="2000" dirty="0" err="1" smtClean="0"/>
              <a:t>Modules</a:t>
            </a:r>
            <a:endParaRPr lang="cs-CZ" sz="2000" dirty="0" smtClean="0"/>
          </a:p>
          <a:p>
            <a:pPr lvl="1"/>
            <a:r>
              <a:rPr lang="cs-CZ" sz="2000" dirty="0" smtClean="0"/>
              <a:t>CLI</a:t>
            </a:r>
          </a:p>
          <a:p>
            <a:pPr lvl="1"/>
            <a:r>
              <a:rPr lang="cs-CZ" sz="2000" dirty="0" smtClean="0"/>
              <a:t>Best </a:t>
            </a:r>
            <a:r>
              <a:rPr lang="cs-CZ" sz="2000" dirty="0" err="1" smtClean="0"/>
              <a:t>practices</a:t>
            </a:r>
            <a:endParaRPr lang="cs-CZ" sz="2000" dirty="0" smtClean="0"/>
          </a:p>
        </p:txBody>
      </p:sp>
    </p:spTree>
    <p:extLst>
      <p:ext uri="{BB962C8B-B14F-4D97-AF65-F5344CB8AC3E}">
        <p14:creationId xmlns:p14="http://schemas.microsoft.com/office/powerpoint/2010/main" val="782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Providers</a:t>
            </a:r>
            <a:endParaRPr lang="cs-CZ" dirty="0" smtClean="0"/>
          </a:p>
          <a:p>
            <a:pPr lvl="1"/>
            <a:r>
              <a:rPr lang="cs-CZ" sz="2000" dirty="0" smtClean="0"/>
              <a:t>Zprostředkovávají komunikaci </a:t>
            </a:r>
            <a:r>
              <a:rPr lang="cs-CZ" sz="2000" dirty="0" err="1" smtClean="0"/>
              <a:t>Terraformu</a:t>
            </a:r>
            <a:r>
              <a:rPr lang="cs-CZ" sz="2000" dirty="0" smtClean="0"/>
              <a:t> s API cílových služeb</a:t>
            </a:r>
          </a:p>
          <a:p>
            <a:pPr lvl="1"/>
            <a:r>
              <a:rPr lang="cs-CZ" sz="2000" dirty="0" smtClean="0"/>
              <a:t>Zdroj</a:t>
            </a:r>
          </a:p>
          <a:p>
            <a:pPr lvl="2"/>
            <a:r>
              <a:rPr lang="cs-CZ" sz="1800" dirty="0" err="1" smtClean="0"/>
              <a:t>Official</a:t>
            </a:r>
            <a:endParaRPr lang="cs-CZ" sz="1800" dirty="0" smtClean="0"/>
          </a:p>
          <a:p>
            <a:pPr lvl="2"/>
            <a:r>
              <a:rPr lang="cs-CZ" sz="1800" dirty="0" smtClean="0"/>
              <a:t>Partner</a:t>
            </a:r>
          </a:p>
          <a:p>
            <a:pPr lvl="2"/>
            <a:r>
              <a:rPr lang="cs-CZ" sz="1800" dirty="0" err="1" smtClean="0"/>
              <a:t>Community</a:t>
            </a:r>
            <a:endParaRPr lang="cs-CZ" sz="1800" dirty="0" smtClean="0"/>
          </a:p>
          <a:p>
            <a:pPr lvl="1"/>
            <a:r>
              <a:rPr lang="cs-CZ" sz="2000" dirty="0" smtClean="0">
                <a:hlinkClick r:id="rId3"/>
              </a:rPr>
              <a:t>https</a:t>
            </a:r>
            <a:r>
              <a:rPr lang="cs-CZ" sz="2000" dirty="0">
                <a:hlinkClick r:id="rId3"/>
              </a:rPr>
              <a:t>://registry.terraform.io</a:t>
            </a:r>
            <a:r>
              <a:rPr lang="cs-CZ" sz="2000" dirty="0" smtClean="0">
                <a:hlinkClick r:id="rId3"/>
              </a:rPr>
              <a:t>/</a:t>
            </a:r>
            <a:endParaRPr lang="cs-CZ" sz="2000" dirty="0" smtClean="0"/>
          </a:p>
          <a:p>
            <a:pPr lvl="1"/>
            <a:r>
              <a:rPr lang="cs-CZ" sz="2000" dirty="0" smtClean="0"/>
              <a:t>Primární odpovědností providerů je:</a:t>
            </a:r>
          </a:p>
          <a:p>
            <a:pPr lvl="2"/>
            <a:r>
              <a:rPr lang="cs-CZ" sz="1800" dirty="0" smtClean="0"/>
              <a:t>Inicializace knihoven použitých pro volání API</a:t>
            </a:r>
          </a:p>
          <a:p>
            <a:pPr lvl="2"/>
            <a:r>
              <a:rPr lang="cs-CZ" sz="1800" dirty="0" smtClean="0"/>
              <a:t>Autentizace u poskytovatele infrastruktury</a:t>
            </a:r>
          </a:p>
          <a:p>
            <a:pPr lvl="2"/>
            <a:r>
              <a:rPr lang="cs-CZ" sz="1800" dirty="0" smtClean="0"/>
              <a:t>Definice spravovaných zdrojů a mapování na konkrétní služby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1026" name="Picture 2" descr="diagram: How Terraform uses plugi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2" y="4725144"/>
            <a:ext cx="7692096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Resources</a:t>
            </a:r>
            <a:endParaRPr lang="cs-CZ" dirty="0" smtClean="0"/>
          </a:p>
          <a:p>
            <a:pPr lvl="1"/>
            <a:r>
              <a:rPr lang="cs-CZ" sz="2000" dirty="0" smtClean="0"/>
              <a:t>Základní stavební blok , který reprezentuje konkrétní komponentu infrastruktury</a:t>
            </a:r>
            <a:endParaRPr lang="cs-CZ" sz="2000" dirty="0"/>
          </a:p>
          <a:p>
            <a:pPr lvl="1"/>
            <a:r>
              <a:rPr lang="cs-CZ" sz="2000" dirty="0" smtClean="0"/>
              <a:t>Specifické pro každý provider</a:t>
            </a:r>
          </a:p>
          <a:p>
            <a:pPr lvl="2"/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</a:rPr>
              <a:t>aws_vpc</a:t>
            </a:r>
            <a:r>
              <a:rPr lang="cs-CZ" sz="1800" dirty="0" smtClean="0"/>
              <a:t>, </a:t>
            </a:r>
            <a:r>
              <a:rPr lang="cs-CZ" sz="1800" dirty="0" smtClean="0">
                <a:solidFill>
                  <a:schemeClr val="accent6">
                    <a:lumMod val="75000"/>
                  </a:schemeClr>
                </a:solidFill>
              </a:rPr>
              <a:t>aws_s3_bucket</a:t>
            </a:r>
          </a:p>
          <a:p>
            <a:pPr lvl="2"/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</a:rPr>
              <a:t>azurerm_storage_account</a:t>
            </a:r>
            <a:r>
              <a:rPr lang="cs-CZ" sz="1800" dirty="0" smtClean="0"/>
              <a:t>, 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</a:rPr>
              <a:t>azurerm_virtual_network</a:t>
            </a:r>
            <a:endParaRPr lang="cs-CZ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</a:rPr>
              <a:t>google_compute_instance</a:t>
            </a:r>
            <a:r>
              <a:rPr lang="cs-CZ" sz="1800" dirty="0" smtClean="0"/>
              <a:t>, 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</a:rPr>
              <a:t>google_storage_bucket</a:t>
            </a:r>
            <a:endParaRPr lang="cs-CZ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Provisioners</a:t>
            </a:r>
            <a:r>
              <a:rPr lang="cs-CZ" dirty="0" smtClean="0"/>
              <a:t> (</a:t>
            </a:r>
            <a:r>
              <a:rPr lang="en-US" dirty="0" smtClean="0"/>
              <a:t>are </a:t>
            </a:r>
            <a:r>
              <a:rPr lang="en-US" dirty="0"/>
              <a:t>a Last </a:t>
            </a:r>
            <a:r>
              <a:rPr lang="en-US" dirty="0" smtClean="0"/>
              <a:t>Resort</a:t>
            </a:r>
            <a:r>
              <a:rPr lang="cs-CZ" dirty="0"/>
              <a:t>)</a:t>
            </a:r>
            <a:endParaRPr lang="cs-CZ" dirty="0" smtClean="0"/>
          </a:p>
          <a:p>
            <a:pPr lvl="1"/>
            <a:r>
              <a:rPr lang="cs-CZ" sz="2000" dirty="0" smtClean="0"/>
              <a:t>Umožňují spouštět akce ke zdroji, který byl právě upraven nebo vytvořen:	</a:t>
            </a:r>
          </a:p>
          <a:p>
            <a:pPr lvl="2"/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local-exec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endParaRPr lang="cs-CZ" sz="1600" dirty="0" smtClean="0"/>
          </a:p>
          <a:p>
            <a:pPr lvl="2"/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remote-exec</a:t>
            </a:r>
            <a:r>
              <a:rPr lang="cs-CZ" sz="1600" dirty="0" smtClean="0"/>
              <a:t> (podporuje </a:t>
            </a:r>
            <a:r>
              <a:rPr lang="cs-CZ" sz="1600" dirty="0" err="1" smtClean="0"/>
              <a:t>ssh</a:t>
            </a:r>
            <a:r>
              <a:rPr lang="cs-CZ" sz="1600" dirty="0" smtClean="0"/>
              <a:t> a </a:t>
            </a:r>
            <a:r>
              <a:rPr lang="cs-CZ" sz="1600" dirty="0" err="1" smtClean="0"/>
              <a:t>winrm</a:t>
            </a:r>
            <a:r>
              <a:rPr lang="cs-CZ" sz="1600" dirty="0" smtClean="0"/>
              <a:t>)</a:t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endParaRPr lang="cs-CZ" sz="1600" dirty="0" smtClean="0"/>
          </a:p>
          <a:p>
            <a:pPr lvl="2"/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cs-CZ" sz="1600" dirty="0" smtClean="0"/>
              <a:t> </a:t>
            </a:r>
            <a:r>
              <a:rPr lang="cs-CZ" sz="1600" dirty="0"/>
              <a:t>(podporuje </a:t>
            </a:r>
            <a:r>
              <a:rPr lang="cs-CZ" sz="1600" dirty="0" err="1"/>
              <a:t>ssh</a:t>
            </a:r>
            <a:r>
              <a:rPr lang="cs-CZ" sz="1600" dirty="0"/>
              <a:t> a </a:t>
            </a:r>
            <a:r>
              <a:rPr lang="cs-CZ" sz="1600" dirty="0" err="1"/>
              <a:t>winrm</a:t>
            </a:r>
            <a:r>
              <a:rPr lang="cs-CZ" sz="1600" dirty="0"/>
              <a:t>)</a:t>
            </a:r>
            <a:endParaRPr lang="cs-CZ" sz="1600" dirty="0" smtClean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3526816"/>
            <a:ext cx="6038850" cy="139065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12" y="2128128"/>
            <a:ext cx="6105525" cy="73342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612" y="5301208"/>
            <a:ext cx="6057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State</a:t>
            </a:r>
            <a:endParaRPr lang="cs-CZ" dirty="0" smtClean="0"/>
          </a:p>
          <a:p>
            <a:pPr lvl="1"/>
            <a:r>
              <a:rPr lang="cs-CZ" sz="2000" dirty="0" err="1" smtClean="0"/>
              <a:t>Terraform</a:t>
            </a:r>
            <a:r>
              <a:rPr lang="cs-CZ" sz="2000" dirty="0" smtClean="0"/>
              <a:t> mapuje skutečný svět na vaši konfiguraci</a:t>
            </a:r>
          </a:p>
          <a:p>
            <a:pPr lvl="1"/>
            <a:r>
              <a:rPr lang="cs-CZ" sz="2000" dirty="0" smtClean="0"/>
              <a:t>Udržuje </a:t>
            </a:r>
            <a:r>
              <a:rPr lang="cs-CZ" sz="2000" dirty="0" err="1" smtClean="0"/>
              <a:t>metadata</a:t>
            </a:r>
            <a:r>
              <a:rPr lang="cs-CZ" sz="2000" dirty="0" smtClean="0"/>
              <a:t> (například závislosti)</a:t>
            </a:r>
          </a:p>
          <a:p>
            <a:pPr lvl="1"/>
            <a:r>
              <a:rPr lang="cs-CZ" sz="2000" dirty="0" smtClean="0"/>
              <a:t>Zlepšuje „performance“ pro velké infrastruktury (</a:t>
            </a:r>
            <a:r>
              <a:rPr lang="cs-CZ" sz="2000" dirty="0" err="1" smtClean="0"/>
              <a:t>caching</a:t>
            </a:r>
            <a:r>
              <a:rPr lang="cs-CZ" sz="2000" dirty="0" smtClean="0"/>
              <a:t> atributů)</a:t>
            </a:r>
          </a:p>
          <a:p>
            <a:pPr lvl="1"/>
            <a:r>
              <a:rPr lang="cs-CZ" sz="2000" dirty="0" smtClean="0"/>
              <a:t>JSON soubor</a:t>
            </a:r>
          </a:p>
          <a:p>
            <a:pPr lvl="1"/>
            <a:r>
              <a:rPr lang="cs-CZ" sz="2000" dirty="0" smtClean="0"/>
              <a:t>Umístění:</a:t>
            </a:r>
          </a:p>
          <a:p>
            <a:pPr lvl="2"/>
            <a:r>
              <a:rPr lang="cs-CZ" sz="1600" dirty="0" smtClean="0"/>
              <a:t>Lokální (by default)</a:t>
            </a:r>
          </a:p>
          <a:p>
            <a:pPr lvl="2"/>
            <a:r>
              <a:rPr lang="cs-CZ" sz="1600" dirty="0" smtClean="0"/>
              <a:t>Vzdálené (</a:t>
            </a:r>
            <a:r>
              <a:rPr lang="cs-CZ" sz="1600" dirty="0" err="1" smtClean="0"/>
              <a:t>Remote</a:t>
            </a:r>
            <a:r>
              <a:rPr lang="cs-CZ" sz="1600" dirty="0" smtClean="0"/>
              <a:t> </a:t>
            </a:r>
            <a:r>
              <a:rPr lang="cs-CZ" sz="1600" dirty="0" err="1" smtClean="0"/>
              <a:t>State</a:t>
            </a:r>
            <a:r>
              <a:rPr lang="cs-CZ" sz="1600" dirty="0" smtClean="0"/>
              <a:t>) – </a:t>
            </a:r>
            <a:r>
              <a:rPr lang="cs-CZ" sz="1600" dirty="0" err="1" smtClean="0"/>
              <a:t>Backends</a:t>
            </a:r>
            <a:r>
              <a:rPr lang="cs-CZ" sz="1600" dirty="0" smtClean="0"/>
              <a:t>: HCP </a:t>
            </a:r>
            <a:r>
              <a:rPr lang="cs-CZ" sz="1600" dirty="0" err="1" smtClean="0"/>
              <a:t>Terraform</a:t>
            </a:r>
            <a:r>
              <a:rPr lang="cs-CZ" sz="1600" dirty="0" smtClean="0"/>
              <a:t>, Amazon S3, Azure </a:t>
            </a:r>
            <a:r>
              <a:rPr lang="cs-CZ" sz="1600" dirty="0" err="1" smtClean="0"/>
              <a:t>Blob</a:t>
            </a:r>
            <a:r>
              <a:rPr lang="cs-CZ" sz="1600" dirty="0" smtClean="0"/>
              <a:t> </a:t>
            </a:r>
            <a:r>
              <a:rPr lang="cs-CZ" sz="1600" dirty="0" err="1" smtClean="0"/>
              <a:t>Storage</a:t>
            </a:r>
            <a:r>
              <a:rPr lang="cs-CZ" sz="1600" dirty="0" smtClean="0"/>
              <a:t>, …</a:t>
            </a:r>
            <a:endParaRPr lang="cs-CZ" sz="1600" dirty="0"/>
          </a:p>
          <a:p>
            <a:pPr lvl="1"/>
            <a:r>
              <a:rPr lang="cs-CZ" sz="2000" dirty="0" smtClean="0"/>
              <a:t>Zamykání </a:t>
            </a:r>
          </a:p>
          <a:p>
            <a:pPr lvl="2"/>
            <a:r>
              <a:rPr lang="cs-CZ" sz="1600" dirty="0" smtClean="0"/>
              <a:t>Pokud je podporováno </a:t>
            </a:r>
            <a:r>
              <a:rPr lang="cs-CZ" sz="1600" dirty="0" err="1" smtClean="0"/>
              <a:t>backendem</a:t>
            </a:r>
            <a:r>
              <a:rPr lang="cs-CZ" sz="1600" dirty="0" smtClean="0"/>
              <a:t>, HCP </a:t>
            </a:r>
            <a:r>
              <a:rPr lang="cs-CZ" sz="1600" dirty="0" err="1" smtClean="0"/>
              <a:t>Terraform</a:t>
            </a:r>
            <a:r>
              <a:rPr lang="cs-CZ" sz="1600" dirty="0" smtClean="0"/>
              <a:t>, Amazon S3 + </a:t>
            </a:r>
            <a:r>
              <a:rPr lang="cs-CZ" sz="1600" dirty="0" err="1" smtClean="0"/>
              <a:t>DynamoDB</a:t>
            </a:r>
            <a:r>
              <a:rPr lang="cs-CZ" sz="1600" dirty="0" smtClean="0"/>
              <a:t>, Azure </a:t>
            </a:r>
            <a:r>
              <a:rPr lang="cs-CZ" sz="1600" dirty="0" err="1" smtClean="0"/>
              <a:t>Blob</a:t>
            </a:r>
            <a:r>
              <a:rPr lang="cs-CZ" sz="1600" dirty="0" smtClean="0"/>
              <a:t> </a:t>
            </a:r>
            <a:r>
              <a:rPr lang="cs-CZ" sz="1600" dirty="0" err="1" smtClean="0"/>
              <a:t>Storage</a:t>
            </a:r>
            <a:r>
              <a:rPr lang="cs-CZ" sz="1600" dirty="0" smtClean="0"/>
              <a:t>,…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715796"/>
            <a:ext cx="6509767" cy="214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Modules</a:t>
            </a:r>
            <a:endParaRPr lang="cs-CZ" dirty="0" smtClean="0"/>
          </a:p>
          <a:p>
            <a:pPr lvl="1"/>
            <a:r>
              <a:rPr lang="cs-CZ" sz="2000" dirty="0" smtClean="0"/>
              <a:t>Znovu použitelné komponenty</a:t>
            </a:r>
          </a:p>
          <a:p>
            <a:pPr lvl="1"/>
            <a:r>
              <a:rPr lang="cs-CZ" sz="2000" dirty="0" smtClean="0"/>
              <a:t>Umožňují organizovat, strukturovat a zjednodušit kód</a:t>
            </a:r>
          </a:p>
          <a:p>
            <a:pPr lvl="1"/>
            <a:r>
              <a:rPr lang="cs-CZ" sz="2000" dirty="0" smtClean="0"/>
              <a:t>Sada </a:t>
            </a:r>
            <a:r>
              <a:rPr lang="cs-CZ" sz="2000" dirty="0" err="1" smtClean="0"/>
              <a:t>Terraform</a:t>
            </a:r>
            <a:r>
              <a:rPr lang="cs-CZ" sz="2000" dirty="0" smtClean="0"/>
              <a:t> souborů umístěných v adresáři</a:t>
            </a:r>
          </a:p>
          <a:p>
            <a:pPr lvl="1"/>
            <a:r>
              <a:rPr lang="cs-CZ" sz="2000" dirty="0" smtClean="0"/>
              <a:t>Kdy použít:</a:t>
            </a:r>
          </a:p>
          <a:p>
            <a:pPr lvl="2"/>
            <a:r>
              <a:rPr lang="cs-CZ" sz="1600" dirty="0" smtClean="0"/>
              <a:t>Opětovné použití kódu (jeden modul pro více prostředí, například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dev</a:t>
            </a:r>
            <a:r>
              <a:rPr lang="cs-CZ" sz="1600" dirty="0" smtClean="0">
                <a:latin typeface="Consolas" panose="020B0609020204030204" pitchFamily="49" charset="0"/>
              </a:rPr>
              <a:t>,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staging</a:t>
            </a:r>
            <a:r>
              <a:rPr lang="cs-CZ" sz="1600" dirty="0" smtClean="0">
                <a:latin typeface="Consolas" panose="020B0609020204030204" pitchFamily="49" charset="0"/>
              </a:rPr>
              <a:t>,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</a:t>
            </a:r>
            <a:r>
              <a:rPr lang="cs-CZ" sz="1600" dirty="0" smtClean="0"/>
              <a:t>)</a:t>
            </a:r>
          </a:p>
          <a:p>
            <a:pPr lvl="2"/>
            <a:r>
              <a:rPr lang="cs-CZ" sz="1600" dirty="0"/>
              <a:t>Standardizace infrastruktury (konzistence mezi prostředími</a:t>
            </a:r>
            <a:r>
              <a:rPr lang="cs-CZ" sz="1600" dirty="0" smtClean="0"/>
              <a:t>)</a:t>
            </a:r>
          </a:p>
          <a:p>
            <a:pPr lvl="2"/>
            <a:r>
              <a:rPr lang="cs-CZ" sz="1600" dirty="0" smtClean="0"/>
              <a:t>Organizace a struktura (rozdělení infrastruktury na menší, přehledné části, například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networking</a:t>
            </a:r>
            <a:r>
              <a:rPr lang="cs-CZ" sz="1600" dirty="0" smtClean="0">
                <a:latin typeface="Consolas" panose="020B0609020204030204" pitchFamily="49" charset="0"/>
              </a:rPr>
              <a:t>,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compute</a:t>
            </a:r>
            <a:r>
              <a:rPr lang="cs-CZ" sz="1600" dirty="0" smtClean="0">
                <a:latin typeface="Consolas" panose="020B0609020204030204" pitchFamily="49" charset="0"/>
              </a:rPr>
              <a:t>,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databases</a:t>
            </a:r>
            <a:r>
              <a:rPr lang="cs-CZ" sz="1600" dirty="0" smtClean="0"/>
              <a:t>)</a:t>
            </a:r>
          </a:p>
          <a:p>
            <a:pPr marL="914400" lvl="2" indent="0">
              <a:buNone/>
            </a:pP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8276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CLI</a:t>
            </a:r>
          </a:p>
          <a:p>
            <a:pPr lvl="1"/>
            <a:r>
              <a:rPr lang="cs-CZ" dirty="0" smtClean="0"/>
              <a:t>CLI </a:t>
            </a:r>
            <a:r>
              <a:rPr lang="cs-CZ" dirty="0" err="1" smtClean="0"/>
              <a:t>features</a:t>
            </a:r>
            <a:endParaRPr lang="cs-CZ" dirty="0" smtClean="0"/>
          </a:p>
          <a:p>
            <a:pPr lvl="1"/>
            <a:r>
              <a:rPr lang="cs-CZ" dirty="0" smtClean="0"/>
              <a:t>CLI </a:t>
            </a:r>
            <a:r>
              <a:rPr lang="cs-CZ" dirty="0" err="1" smtClean="0"/>
              <a:t>config</a:t>
            </a:r>
            <a:r>
              <a:rPr lang="cs-CZ" dirty="0" smtClean="0"/>
              <a:t> </a:t>
            </a:r>
            <a:r>
              <a:rPr lang="cs-CZ" dirty="0" err="1" smtClean="0"/>
              <a:t>file</a:t>
            </a:r>
            <a:endParaRPr lang="cs-CZ" dirty="0" smtClean="0"/>
          </a:p>
          <a:p>
            <a:pPr lvl="1"/>
            <a:r>
              <a:rPr lang="cs-CZ" dirty="0" err="1" smtClean="0"/>
              <a:t>Environment</a:t>
            </a:r>
            <a:r>
              <a:rPr lang="cs-CZ" dirty="0" smtClean="0"/>
              <a:t> </a:t>
            </a:r>
            <a:r>
              <a:rPr lang="cs-CZ" dirty="0" err="1" smtClean="0"/>
              <a:t>variables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4459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CLI </a:t>
            </a:r>
            <a:r>
              <a:rPr lang="cs-CZ" dirty="0" err="1" smtClean="0"/>
              <a:t>features</a:t>
            </a:r>
            <a:endParaRPr lang="cs-CZ" dirty="0" smtClean="0"/>
          </a:p>
          <a:p>
            <a:pPr lvl="1"/>
            <a:r>
              <a:rPr lang="cs-CZ" sz="1600" dirty="0">
                <a:hlinkClick r:id="rId3"/>
              </a:rPr>
              <a:t>https://</a:t>
            </a:r>
            <a:r>
              <a:rPr lang="cs-CZ" sz="1600" dirty="0" smtClean="0">
                <a:hlinkClick r:id="rId3"/>
              </a:rPr>
              <a:t>developer.hashicorp.com/terraform/cli/commands</a:t>
            </a:r>
            <a:r>
              <a:rPr lang="cs-CZ" sz="1600" dirty="0" smtClean="0"/>
              <a:t>	</a:t>
            </a:r>
          </a:p>
          <a:p>
            <a:pPr lvl="1"/>
            <a:endParaRPr lang="cs-CZ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559" y="1484784"/>
            <a:ext cx="4524881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134239</TotalTime>
  <Words>665</Words>
  <Application>Microsoft Office PowerPoint</Application>
  <PresentationFormat>Předvádění na obrazovce (4:3)</PresentationFormat>
  <Paragraphs>121</Paragraphs>
  <Slides>14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Exo 2 Light</vt:lpstr>
      <vt:lpstr>Motiv sady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Verka</dc:creator>
  <cp:lastModifiedBy>Honza Pucherna</cp:lastModifiedBy>
  <cp:revision>4471</cp:revision>
  <dcterms:modified xsi:type="dcterms:W3CDTF">2024-11-28T18:55:05Z</dcterms:modified>
</cp:coreProperties>
</file>