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305" r:id="rId2"/>
    <p:sldId id="2308" r:id="rId3"/>
    <p:sldId id="2310" r:id="rId4"/>
    <p:sldId id="2311" r:id="rId5"/>
    <p:sldId id="2320" r:id="rId6"/>
    <p:sldId id="2316" r:id="rId7"/>
    <p:sldId id="2313" r:id="rId8"/>
    <p:sldId id="2317" r:id="rId9"/>
    <p:sldId id="2314" r:id="rId10"/>
    <p:sldId id="2318" r:id="rId11"/>
    <p:sldId id="2319" r:id="rId12"/>
    <p:sldId id="2309" r:id="rId13"/>
    <p:sldId id="2315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expressions/version-constrai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ztfmod/terraform-azurerm-caf" TargetMode="External"/><Relationship Id="rId4" Type="http://schemas.openxmlformats.org/officeDocument/2006/relationships/hyperlink" Target="https://github.com/terraform-google-modul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66124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práce s moduly a jejich správa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Verze providerů</a:t>
            </a:r>
          </a:p>
          <a:p>
            <a:pPr lvl="1"/>
            <a:r>
              <a:rPr lang="cs-CZ" sz="2000" dirty="0" smtClean="0"/>
              <a:t>Konfigurace providerů je sdílena bezi moduly (včetně </a:t>
            </a:r>
            <a:r>
              <a:rPr lang="cs-CZ" sz="2000" dirty="0" err="1" smtClean="0"/>
              <a:t>root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Každý modul ovšem může deklarovat vlastní providery a verze</a:t>
            </a:r>
          </a:p>
          <a:p>
            <a:pPr lvl="1"/>
            <a:r>
              <a:rPr lang="cs-CZ" sz="2000" dirty="0" err="1" smtClean="0"/>
              <a:t>Terraform</a:t>
            </a:r>
            <a:r>
              <a:rPr lang="cs-CZ" sz="2000" dirty="0" smtClean="0"/>
              <a:t> hledá kompatibilní verze</a:t>
            </a:r>
          </a:p>
          <a:p>
            <a:pPr lvl="1"/>
            <a:r>
              <a:rPr lang="cs-CZ" sz="2000" dirty="0" smtClean="0"/>
              <a:t>Při vývoji modulů je potřeba brát ohled na tuto kompatibilitu</a:t>
            </a:r>
          </a:p>
          <a:p>
            <a:pPr lvl="1"/>
            <a:endParaRPr lang="cs-CZ" sz="2000" dirty="0"/>
          </a:p>
          <a:p>
            <a:pPr lvl="1"/>
            <a:r>
              <a:rPr lang="cs-CZ" sz="2400" b="1" dirty="0" err="1"/>
              <a:t>Version</a:t>
            </a:r>
            <a:r>
              <a:rPr lang="cs-CZ" sz="2400" b="1" dirty="0"/>
              <a:t> </a:t>
            </a:r>
            <a:r>
              <a:rPr lang="cs-CZ" sz="2400" b="1" dirty="0" err="1"/>
              <a:t>Constraint</a:t>
            </a:r>
            <a:r>
              <a:rPr lang="cs-CZ" sz="2400" b="1" dirty="0"/>
              <a:t> Syntax</a:t>
            </a:r>
          </a:p>
          <a:p>
            <a:pPr lvl="2"/>
            <a:r>
              <a:rPr lang="cs-CZ" sz="1200" dirty="0">
                <a:hlinkClick r:id="rId3"/>
              </a:rPr>
              <a:t>https://</a:t>
            </a:r>
            <a:r>
              <a:rPr lang="cs-CZ" sz="1200" dirty="0" smtClean="0">
                <a:hlinkClick r:id="rId3"/>
              </a:rPr>
              <a:t>developer.hashicorp.com/terraform/language/expressions/version-constraints</a:t>
            </a:r>
            <a:endParaRPr lang="cs-CZ" sz="1200" dirty="0" smtClean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dirty="0"/>
              <a:t> (or no operator): Allows only one exact version number. Cannot be combined with other conditions.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/>
              <a:t>: Excludes an exact version number.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&gt;, &gt;=, &lt;, &lt;=</a:t>
            </a:r>
            <a:r>
              <a:rPr lang="en-US" sz="1200" dirty="0"/>
              <a:t>: Comparisons against a specified version, allowing versions for which the comparison is true. "Greater-than" requests newer versions, and "less-than" requests older versions.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</a:t>
            </a:r>
            <a:r>
              <a:rPr lang="en-US" sz="1200" dirty="0"/>
              <a:t>: Allows only the rightmost version component to increment. This format is referred to as the pessimistic constraint operator. For example, to allow new patch releases within a specific minor release, use the full version number: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 1.0.4</a:t>
            </a:r>
            <a:r>
              <a:rPr lang="en-US" sz="1200" dirty="0"/>
              <a:t>: Allows Terraform to install 1.0.5 and 1.0.10 but not 1.1.0.</a:t>
            </a:r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 1.1</a:t>
            </a:r>
            <a:r>
              <a:rPr lang="en-US" sz="1200" dirty="0"/>
              <a:t>: Allows Terraform to install 1.2 and 1.10 but not 2.0.</a:t>
            </a:r>
            <a:endParaRPr lang="cs-CZ" sz="1200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36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Závislosti</a:t>
            </a:r>
          </a:p>
          <a:p>
            <a:pPr lvl="1"/>
            <a:r>
              <a:rPr lang="cs-CZ" sz="1800" dirty="0" err="1" smtClean="0"/>
              <a:t>Terraform</a:t>
            </a:r>
            <a:r>
              <a:rPr lang="cs-CZ" sz="1800" dirty="0" smtClean="0"/>
              <a:t> používá pro určení </a:t>
            </a:r>
            <a:r>
              <a:rPr lang="cs-CZ" sz="1800" b="1" dirty="0" smtClean="0"/>
              <a:t>správného pořadí pro </a:t>
            </a:r>
            <a:r>
              <a:rPr lang="cs-CZ" sz="1800" b="1" dirty="0" err="1" smtClean="0"/>
              <a:t>create</a:t>
            </a:r>
            <a:r>
              <a:rPr lang="cs-CZ" sz="1800" b="1" dirty="0" smtClean="0"/>
              <a:t> a </a:t>
            </a:r>
            <a:r>
              <a:rPr lang="cs-CZ" sz="1800" b="1" dirty="0" err="1" smtClean="0"/>
              <a:t>destroy</a:t>
            </a:r>
            <a:endParaRPr lang="cs-CZ" sz="1800" b="1" dirty="0" smtClean="0"/>
          </a:p>
          <a:p>
            <a:pPr lvl="2"/>
            <a:r>
              <a:rPr lang="cs-CZ" sz="1400" dirty="0" smtClean="0"/>
              <a:t>Implicitní – na základě </a:t>
            </a:r>
            <a:r>
              <a:rPr lang="cs-CZ" sz="1400" dirty="0" err="1" smtClean="0"/>
              <a:t>referencování</a:t>
            </a:r>
            <a:r>
              <a:rPr lang="cs-CZ" sz="1400" dirty="0" smtClean="0"/>
              <a:t> jednotlivých atributů </a:t>
            </a:r>
            <a:r>
              <a:rPr lang="cs-CZ" sz="1400" dirty="0" err="1" smtClean="0"/>
              <a:t>resourců</a:t>
            </a:r>
            <a:r>
              <a:rPr lang="cs-CZ" sz="1400" dirty="0" smtClean="0"/>
              <a:t> a modulů </a:t>
            </a:r>
          </a:p>
          <a:p>
            <a:pPr lvl="2"/>
            <a:r>
              <a:rPr lang="cs-CZ" sz="1400" dirty="0" smtClean="0"/>
              <a:t>Explicitní – </a:t>
            </a:r>
            <a:r>
              <a:rPr lang="cs-CZ" sz="1400" dirty="0" err="1" smtClean="0"/>
              <a:t>depends_on</a:t>
            </a:r>
            <a:r>
              <a:rPr lang="cs-CZ" sz="1400" dirty="0" smtClean="0"/>
              <a:t>  (last </a:t>
            </a:r>
            <a:r>
              <a:rPr lang="cs-CZ" sz="1400" dirty="0" err="1" smtClean="0"/>
              <a:t>restort</a:t>
            </a:r>
            <a:r>
              <a:rPr lang="cs-CZ" sz="1400" dirty="0" smtClean="0"/>
              <a:t>)</a:t>
            </a:r>
          </a:p>
          <a:p>
            <a:pPr lvl="1"/>
            <a:r>
              <a:rPr lang="cs-CZ" sz="1800" dirty="0" smtClean="0"/>
              <a:t>Jak fungují:</a:t>
            </a:r>
          </a:p>
          <a:p>
            <a:pPr lvl="2"/>
            <a:r>
              <a:rPr lang="cs-CZ" sz="1400" dirty="0" err="1" smtClean="0"/>
              <a:t>Terraform</a:t>
            </a:r>
            <a:r>
              <a:rPr lang="cs-CZ" sz="1400" dirty="0" smtClean="0"/>
              <a:t> nejdříve dokončí všechny úlohy na objektu závislosti, poté na objektu deklarujícím závislost</a:t>
            </a:r>
          </a:p>
          <a:p>
            <a:pPr lvl="2"/>
            <a:r>
              <a:rPr lang="cs-CZ" sz="1400" dirty="0" smtClean="0"/>
              <a:t>Ve většině scénářů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automaticky určí </a:t>
            </a:r>
            <a:r>
              <a:rPr lang="cs-CZ" sz="1400" dirty="0" err="1" smtClean="0"/>
              <a:t>implictiní</a:t>
            </a:r>
            <a:r>
              <a:rPr lang="cs-CZ" sz="1400" dirty="0" smtClean="0"/>
              <a:t> závislosti</a:t>
            </a:r>
          </a:p>
          <a:p>
            <a:pPr lvl="2"/>
            <a:r>
              <a:rPr lang="cs-CZ" sz="1400" dirty="0" smtClean="0"/>
              <a:t>Explicitní závislosti se používají zřídka, pokud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nemůže určit implicitní závislost</a:t>
            </a:r>
          </a:p>
          <a:p>
            <a:pPr lvl="2"/>
            <a:r>
              <a:rPr lang="cs-CZ" sz="1400" dirty="0" smtClean="0"/>
              <a:t>Špatně použitý </a:t>
            </a:r>
            <a:r>
              <a:rPr lang="cs-CZ" sz="1400" dirty="0" err="1" smtClean="0"/>
              <a:t>depends_on</a:t>
            </a:r>
            <a:r>
              <a:rPr lang="cs-CZ" sz="1400" dirty="0" smtClean="0"/>
              <a:t> může způsobit chybu v celkových závislostech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10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dirty="0" smtClean="0"/>
              <a:t>(Super)</a:t>
            </a:r>
            <a:r>
              <a:rPr lang="cs-CZ" dirty="0" err="1" smtClean="0"/>
              <a:t>modules</a:t>
            </a:r>
            <a:r>
              <a:rPr lang="cs-CZ" dirty="0" smtClean="0"/>
              <a:t> pro </a:t>
            </a:r>
            <a:r>
              <a:rPr lang="cs-CZ" dirty="0" err="1" smtClean="0"/>
              <a:t>Cloud</a:t>
            </a:r>
            <a:r>
              <a:rPr lang="cs-CZ" dirty="0" smtClean="0"/>
              <a:t> providery</a:t>
            </a:r>
            <a:endParaRPr lang="cs-CZ" dirty="0"/>
          </a:p>
          <a:p>
            <a:pPr lvl="2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github.com/terraform-aws-modules</a:t>
            </a:r>
            <a:endParaRPr lang="cs-CZ" dirty="0" smtClean="0"/>
          </a:p>
          <a:p>
            <a:pPr lvl="2"/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github.com/terraform-google-modules</a:t>
            </a:r>
            <a:endParaRPr lang="cs-CZ" dirty="0" smtClean="0"/>
          </a:p>
          <a:p>
            <a:pPr lvl="2"/>
            <a:r>
              <a:rPr lang="cs-CZ" dirty="0">
                <a:hlinkClick r:id="rId5"/>
              </a:rPr>
              <a:t>https://</a:t>
            </a:r>
            <a:r>
              <a:rPr lang="cs-CZ" dirty="0" smtClean="0">
                <a:hlinkClick r:id="rId5"/>
              </a:rPr>
              <a:t>github.com/aztfmod/terraform-azurerm-caf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908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Úkol</a:t>
            </a:r>
          </a:p>
          <a:p>
            <a:pPr lvl="1"/>
            <a:r>
              <a:rPr lang="cs-CZ" dirty="0" smtClean="0"/>
              <a:t>Vytvoření modulu, </a:t>
            </a:r>
            <a:r>
              <a:rPr lang="cs-CZ" dirty="0" err="1" smtClean="0"/>
              <a:t>zaverzování</a:t>
            </a:r>
            <a:r>
              <a:rPr lang="cs-CZ" dirty="0" smtClean="0"/>
              <a:t>, použití, oprava závislostí z explicitní </a:t>
            </a:r>
            <a:r>
              <a:rPr lang="cs-CZ" smtClean="0"/>
              <a:t>na implicitní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44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/>
              <a:t>Modules</a:t>
            </a:r>
            <a:endParaRPr lang="cs-CZ" dirty="0"/>
          </a:p>
          <a:p>
            <a:pPr lvl="1"/>
            <a:r>
              <a:rPr lang="cs-CZ" sz="2000" dirty="0"/>
              <a:t>Znovu použitelné komponenty</a:t>
            </a:r>
          </a:p>
          <a:p>
            <a:pPr lvl="1"/>
            <a:r>
              <a:rPr lang="cs-CZ" sz="2000" dirty="0"/>
              <a:t>Umožňují organizovat, strukturovat a zjednodušit kód</a:t>
            </a:r>
          </a:p>
          <a:p>
            <a:pPr lvl="1"/>
            <a:r>
              <a:rPr lang="cs-CZ" sz="2000" dirty="0"/>
              <a:t>Sada </a:t>
            </a:r>
            <a:r>
              <a:rPr lang="cs-CZ" sz="2000" dirty="0" err="1"/>
              <a:t>Terraform</a:t>
            </a:r>
            <a:r>
              <a:rPr lang="cs-CZ" sz="2000" dirty="0"/>
              <a:t> souborů umístěných v </a:t>
            </a:r>
            <a:r>
              <a:rPr lang="cs-CZ" sz="2000" dirty="0" smtClean="0"/>
              <a:t>adresáři</a:t>
            </a:r>
          </a:p>
          <a:p>
            <a:pPr lvl="1"/>
            <a:r>
              <a:rPr lang="cs-CZ" sz="2000" dirty="0" smtClean="0"/>
              <a:t>Nepoužívat jako </a:t>
            </a:r>
            <a:r>
              <a:rPr lang="cs-CZ" sz="2000" dirty="0" err="1" smtClean="0"/>
              <a:t>wrapper</a:t>
            </a:r>
            <a:r>
              <a:rPr lang="cs-CZ" sz="2000" dirty="0" smtClean="0"/>
              <a:t> nad jedním zdrojem – přidává zbytečnou komplexitu</a:t>
            </a:r>
          </a:p>
          <a:p>
            <a:pPr lvl="1"/>
            <a:r>
              <a:rPr lang="cs-CZ" sz="2000" dirty="0" smtClean="0"/>
              <a:t>Smart </a:t>
            </a:r>
            <a:r>
              <a:rPr lang="cs-CZ" sz="2000" dirty="0" err="1" smtClean="0"/>
              <a:t>defaults</a:t>
            </a:r>
            <a:endParaRPr lang="cs-CZ" sz="2000" dirty="0"/>
          </a:p>
          <a:p>
            <a:pPr lvl="1"/>
            <a:r>
              <a:rPr lang="cs-CZ" sz="2000" dirty="0"/>
              <a:t>Kdy použít:</a:t>
            </a:r>
          </a:p>
          <a:p>
            <a:pPr lvl="2"/>
            <a:r>
              <a:rPr lang="cs-CZ" sz="1600" dirty="0"/>
              <a:t>Opětovné použití kódu (jeden modul pro více prostředí, například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dev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staging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</a:t>
            </a:r>
            <a:r>
              <a:rPr lang="cs-CZ" sz="1600" dirty="0"/>
              <a:t>)</a:t>
            </a:r>
          </a:p>
          <a:p>
            <a:pPr lvl="2"/>
            <a:r>
              <a:rPr lang="cs-CZ" sz="1600" dirty="0"/>
              <a:t>Standardizace infrastruktury (konzistence mezi prostředími)</a:t>
            </a:r>
          </a:p>
          <a:p>
            <a:pPr lvl="2"/>
            <a:r>
              <a:rPr lang="cs-CZ" sz="1600" dirty="0"/>
              <a:t>Organizace a struktura (rozdělení infrastruktury </a:t>
            </a:r>
            <a:r>
              <a:rPr lang="cs-CZ" sz="1600" dirty="0" smtClean="0"/>
              <a:t>nebo služeb na </a:t>
            </a:r>
            <a:r>
              <a:rPr lang="cs-CZ" sz="1600" dirty="0"/>
              <a:t>menší, přehledné části, například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networking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compute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600" dirty="0"/>
              <a:t>)</a:t>
            </a:r>
          </a:p>
          <a:p>
            <a:pPr lvl="1"/>
            <a:r>
              <a:rPr lang="cs-CZ" sz="2000" dirty="0" err="1"/>
              <a:t>Verzovat</a:t>
            </a:r>
            <a:r>
              <a:rPr lang="cs-CZ" sz="2000" dirty="0"/>
              <a:t> (sémantické </a:t>
            </a:r>
            <a:r>
              <a:rPr lang="cs-CZ" sz="2000" dirty="0" err="1"/>
              <a:t>verzování</a:t>
            </a:r>
            <a:r>
              <a:rPr lang="cs-CZ" sz="2000" dirty="0" smtClean="0"/>
              <a:t>)</a:t>
            </a:r>
          </a:p>
          <a:p>
            <a:pPr marL="457200" lvl="1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Co je </a:t>
            </a:r>
            <a:r>
              <a:rPr lang="cs-CZ" dirty="0" err="1" smtClean="0"/>
              <a:t>Terraform</a:t>
            </a:r>
            <a:r>
              <a:rPr lang="cs-CZ" dirty="0" smtClean="0"/>
              <a:t> module</a:t>
            </a:r>
            <a:endParaRPr lang="cs-CZ" dirty="0"/>
          </a:p>
          <a:p>
            <a:pPr lvl="1"/>
            <a:r>
              <a:rPr lang="cs-CZ" sz="1800" dirty="0" smtClean="0"/>
              <a:t>Sada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souborů v jednom adresáři</a:t>
            </a:r>
          </a:p>
          <a:p>
            <a:pPr lvl="1"/>
            <a:r>
              <a:rPr lang="cs-CZ" sz="1800" dirty="0" smtClean="0"/>
              <a:t>Dokonce i jednoduchá konfigurace skládající se z jednoho adresáře a jednoho 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souboru je považovaná za modul, pokud se z tohoto adresáře spouští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příkazy, je považován za </a:t>
            </a:r>
            <a:r>
              <a:rPr lang="cs-CZ" sz="1800" b="1" dirty="0" err="1" smtClean="0"/>
              <a:t>root</a:t>
            </a:r>
            <a:r>
              <a:rPr lang="cs-CZ" sz="1800" b="1" dirty="0" smtClean="0"/>
              <a:t> module</a:t>
            </a:r>
          </a:p>
          <a:p>
            <a:pPr lvl="1"/>
            <a:r>
              <a:rPr lang="cs-CZ" sz="1800" dirty="0" smtClean="0"/>
              <a:t>Obvyklé soubory v modulu: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  <a:r>
              <a:rPr lang="cs-CZ" sz="1400" dirty="0" smtClean="0"/>
              <a:t> – volání modulů a </a:t>
            </a:r>
            <a:r>
              <a:rPr lang="cs-CZ" sz="1400" dirty="0" err="1" smtClean="0"/>
              <a:t>resources</a:t>
            </a:r>
            <a:r>
              <a:rPr lang="cs-CZ" sz="1400" dirty="0" smtClean="0"/>
              <a:t>, </a:t>
            </a:r>
            <a:r>
              <a:rPr lang="cs-CZ" sz="1400" dirty="0" err="1" smtClean="0"/>
              <a:t>locals</a:t>
            </a:r>
            <a:r>
              <a:rPr lang="cs-CZ" sz="1400" dirty="0" smtClean="0"/>
              <a:t> a data </a:t>
            </a:r>
            <a:r>
              <a:rPr lang="cs-CZ" sz="1400" dirty="0" err="1" smtClean="0"/>
              <a:t>sources</a:t>
            </a:r>
            <a:endParaRPr lang="cs-CZ" sz="1400" dirty="0" smtClean="0"/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variables.tf</a:t>
            </a:r>
            <a:r>
              <a:rPr lang="cs-CZ" sz="1400" dirty="0" smtClean="0"/>
              <a:t> – deklarace </a:t>
            </a:r>
            <a:r>
              <a:rPr lang="cs-CZ" sz="1400" dirty="0" err="1" smtClean="0"/>
              <a:t>variables</a:t>
            </a:r>
            <a:r>
              <a:rPr lang="cs-CZ" sz="1400" dirty="0" smtClean="0"/>
              <a:t> použitých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outputs.tf</a:t>
            </a:r>
            <a:r>
              <a:rPr lang="cs-CZ" sz="1400" dirty="0" smtClean="0"/>
              <a:t> – výstupu ze zdrojů vytvořených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README.md</a:t>
            </a:r>
            <a:r>
              <a:rPr lang="cs-CZ" sz="1400" dirty="0" smtClean="0"/>
              <a:t> – dokumentace modulu</a:t>
            </a:r>
          </a:p>
          <a:p>
            <a:pPr lvl="1"/>
            <a:r>
              <a:rPr lang="cs-CZ" sz="1800" dirty="0" smtClean="0"/>
              <a:t>Další časté soubory: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terraform.tf / versions.tf / providers.tf</a:t>
            </a:r>
            <a:r>
              <a:rPr lang="cs-CZ" sz="1400" dirty="0" smtClean="0"/>
              <a:t> </a:t>
            </a:r>
            <a:r>
              <a:rPr lang="cs-CZ" sz="1400" dirty="0"/>
              <a:t>– deklarace požadavků na </a:t>
            </a:r>
            <a:r>
              <a:rPr lang="cs-CZ" sz="1400" dirty="0" err="1" smtClean="0"/>
              <a:t>Terraformu</a:t>
            </a:r>
            <a:r>
              <a:rPr lang="cs-CZ" sz="1400" dirty="0" smtClean="0"/>
              <a:t> </a:t>
            </a:r>
            <a:r>
              <a:rPr lang="cs-CZ" sz="1400" dirty="0"/>
              <a:t>a </a:t>
            </a:r>
            <a:r>
              <a:rPr lang="cs-CZ" sz="1400" dirty="0" smtClean="0"/>
              <a:t>providery</a:t>
            </a:r>
            <a:endParaRPr lang="cs-CZ" sz="1400" dirty="0"/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locals.tf</a:t>
            </a:r>
            <a:r>
              <a:rPr lang="cs-CZ" sz="1400" dirty="0" smtClean="0"/>
              <a:t> – lokální proměnné, často bývají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data.tf</a:t>
            </a:r>
            <a:r>
              <a:rPr lang="cs-CZ" sz="1400" dirty="0" smtClean="0"/>
              <a:t> – data </a:t>
            </a:r>
            <a:r>
              <a:rPr lang="cs-CZ" sz="1400" dirty="0" err="1" smtClean="0"/>
              <a:t>sources</a:t>
            </a:r>
            <a:r>
              <a:rPr lang="cs-CZ" sz="1400" dirty="0" smtClean="0"/>
              <a:t>, často bývají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est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400" dirty="0" smtClean="0"/>
              <a:t> - adresář pro automatizované testování</a:t>
            </a:r>
          </a:p>
          <a:p>
            <a:pPr marL="914400" lvl="2" indent="0">
              <a:buNone/>
            </a:pP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endParaRPr lang="cs-CZ" sz="14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4348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Co nepatří do modulu</a:t>
            </a:r>
          </a:p>
          <a:p>
            <a:pPr lvl="1"/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tfstate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file</a:t>
            </a:r>
            <a:endParaRPr lang="cs-CZ" sz="1800" dirty="0" smtClean="0"/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cs-CZ" sz="1800" dirty="0" smtClean="0"/>
              <a:t>- </a:t>
            </a:r>
            <a:r>
              <a:rPr lang="cs-CZ" sz="1800" dirty="0" err="1" smtClean="0"/>
              <a:t>pluginy</a:t>
            </a:r>
            <a:r>
              <a:rPr lang="cs-CZ" sz="1800" dirty="0" smtClean="0"/>
              <a:t> a moduly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tfvars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citlivé informace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bak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swp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dočasné nebo záložní soubory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terraform.lock.hcl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záleží na řešení, ale obvykle není zámek žádoucí</a:t>
            </a:r>
            <a:endParaRPr lang="cs-CZ" sz="1800" dirty="0"/>
          </a:p>
          <a:p>
            <a:pPr marL="914400" lvl="2" indent="0">
              <a:buNone/>
            </a:pP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endParaRPr lang="cs-CZ" sz="14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8135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Příklad modulu</a:t>
            </a:r>
            <a:endParaRPr lang="cs-CZ" dirty="0" smtClean="0"/>
          </a:p>
          <a:p>
            <a:pPr marL="914400" lvl="2" indent="0">
              <a:buNone/>
            </a:pP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endParaRPr lang="cs-CZ" sz="14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72816"/>
            <a:ext cx="4905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Module </a:t>
            </a:r>
            <a:r>
              <a:rPr lang="cs-CZ" dirty="0" err="1" smtClean="0"/>
              <a:t>block</a:t>
            </a:r>
            <a:endParaRPr lang="cs-CZ" dirty="0"/>
          </a:p>
          <a:p>
            <a:endParaRPr lang="cs-CZ" sz="1700" dirty="0"/>
          </a:p>
          <a:p>
            <a:pPr marL="400050" lvl="1" indent="0">
              <a:buNone/>
            </a:pPr>
            <a:r>
              <a:rPr lang="cs-CZ" sz="1300" dirty="0" smtClean="0">
                <a:latin typeface="Consolas" panose="020B0609020204030204" pitchFamily="49" charset="0"/>
              </a:rPr>
              <a:t>module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= 1</a:t>
            </a: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../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modules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1.0.0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dbname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 </a:t>
            </a:r>
            <a:endParaRPr lang="cs-CZ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cs-CZ" sz="1300" dirty="0" smtClean="0"/>
              <a:t/>
            </a:r>
            <a:br>
              <a:rPr lang="cs-CZ" sz="1300" dirty="0" smtClean="0"/>
            </a:br>
            <a:r>
              <a:rPr lang="cs-CZ" sz="600" dirty="0" smtClean="0"/>
              <a:t/>
            </a:r>
            <a:br>
              <a:rPr lang="cs-CZ" sz="600" dirty="0" smtClean="0"/>
            </a:br>
            <a:endParaRPr lang="cs-CZ" sz="600" dirty="0" smtClean="0"/>
          </a:p>
        </p:txBody>
      </p:sp>
      <p:sp>
        <p:nvSpPr>
          <p:cNvPr id="2" name="Šipka doprava 1"/>
          <p:cNvSpPr/>
          <p:nvPr/>
        </p:nvSpPr>
        <p:spPr>
          <a:xfrm>
            <a:off x="3419872" y="1582851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Šipka doprava 3"/>
          <p:cNvSpPr/>
          <p:nvPr/>
        </p:nvSpPr>
        <p:spPr>
          <a:xfrm>
            <a:off x="3419872" y="1844824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prava 4"/>
          <p:cNvSpPr/>
          <p:nvPr/>
        </p:nvSpPr>
        <p:spPr>
          <a:xfrm>
            <a:off x="4067944" y="2097822"/>
            <a:ext cx="1152128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 doprava 5"/>
          <p:cNvSpPr/>
          <p:nvPr/>
        </p:nvSpPr>
        <p:spPr>
          <a:xfrm flipV="1">
            <a:off x="3491880" y="2375170"/>
            <a:ext cx="17281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prava 7"/>
          <p:cNvSpPr/>
          <p:nvPr/>
        </p:nvSpPr>
        <p:spPr>
          <a:xfrm>
            <a:off x="3419872" y="2882656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5441268" y="1484784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Jméno modulu</a:t>
            </a:r>
          </a:p>
          <a:p>
            <a:r>
              <a:rPr lang="cs-CZ" sz="1600" dirty="0" smtClean="0"/>
              <a:t>Meta-argument</a:t>
            </a:r>
          </a:p>
          <a:p>
            <a:r>
              <a:rPr lang="cs-CZ" sz="1600" dirty="0" smtClean="0"/>
              <a:t>Source</a:t>
            </a:r>
          </a:p>
          <a:p>
            <a:r>
              <a:rPr lang="cs-CZ" sz="1600" dirty="0" err="1" smtClean="0"/>
              <a:t>Version</a:t>
            </a:r>
            <a:endParaRPr lang="cs-CZ" sz="1600" dirty="0" smtClean="0"/>
          </a:p>
          <a:p>
            <a:endParaRPr lang="cs-CZ" sz="1600" dirty="0"/>
          </a:p>
          <a:p>
            <a:r>
              <a:rPr lang="cs-CZ" sz="1600" dirty="0" smtClean="0"/>
              <a:t>Input </a:t>
            </a:r>
            <a:r>
              <a:rPr lang="cs-CZ" sz="1600" dirty="0" err="1" smtClean="0"/>
              <a:t>variables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433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Module </a:t>
            </a:r>
            <a:r>
              <a:rPr lang="cs-CZ" dirty="0" err="1" smtClean="0"/>
              <a:t>sources</a:t>
            </a:r>
            <a:endParaRPr lang="cs-CZ" dirty="0"/>
          </a:p>
          <a:p>
            <a:pPr lvl="1"/>
            <a:r>
              <a:rPr lang="cs-CZ" sz="1700" dirty="0" err="1" smtClean="0"/>
              <a:t>Local</a:t>
            </a:r>
            <a:r>
              <a:rPr lang="cs-CZ" sz="1700" dirty="0" smtClean="0"/>
              <a:t> </a:t>
            </a:r>
            <a:r>
              <a:rPr lang="cs-CZ" sz="1700" dirty="0" err="1" smtClean="0"/>
              <a:t>paths</a:t>
            </a:r>
            <a:r>
              <a:rPr lang="cs-CZ" sz="1700" dirty="0"/>
              <a:t>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"./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consul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err="1" smtClean="0"/>
              <a:t>Terraform</a:t>
            </a:r>
            <a:r>
              <a:rPr lang="cs-CZ" sz="1700" dirty="0"/>
              <a:t> registry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consul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"0.1.0"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500" dirty="0" smtClean="0"/>
          </a:p>
          <a:p>
            <a:pPr lvl="1"/>
            <a:r>
              <a:rPr lang="cs-CZ" sz="1700" dirty="0" err="1" smtClean="0"/>
              <a:t>GitHub</a:t>
            </a:r>
            <a:r>
              <a:rPr lang="cs-CZ" sz="1700" dirty="0" smtClean="0"/>
              <a:t>	</a:t>
            </a:r>
            <a:r>
              <a:rPr lang="cs-CZ" sz="1700" dirty="0"/>
              <a:t>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"github.com/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err="1" smtClean="0"/>
              <a:t>Bitbucket</a:t>
            </a:r>
            <a:r>
              <a:rPr lang="cs-CZ" sz="1700" dirty="0" smtClean="0"/>
              <a:t>		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"bitbucket.org/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terraform-consul-aws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700" dirty="0" err="1" smtClean="0"/>
              <a:t>Generit</a:t>
            </a:r>
            <a:r>
              <a:rPr lang="cs-CZ" sz="1700" dirty="0" smtClean="0"/>
              <a:t> </a:t>
            </a:r>
            <a:r>
              <a:rPr lang="cs-CZ" sz="1700" dirty="0"/>
              <a:t>Git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::https://example.com/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smtClean="0"/>
              <a:t>HTTP </a:t>
            </a:r>
            <a:r>
              <a:rPr lang="cs-CZ" sz="1700" dirty="0" err="1" smtClean="0"/>
              <a:t>URLs</a:t>
            </a:r>
            <a:r>
              <a:rPr lang="cs-CZ" sz="1700" dirty="0"/>
              <a:t>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"https://example.com/vpc-module.zip"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/>
          </a:p>
          <a:p>
            <a:pPr marL="457200" lvl="1" indent="0">
              <a:buNone/>
            </a:pPr>
            <a:r>
              <a:rPr lang="cs-CZ" sz="1700" dirty="0" err="1" smtClean="0"/>
              <a:t>Selection</a:t>
            </a:r>
            <a:r>
              <a:rPr lang="cs-CZ" sz="1700" dirty="0" smtClean="0"/>
              <a:t> a </a:t>
            </a:r>
            <a:r>
              <a:rPr lang="cs-CZ" sz="1700" dirty="0" err="1" smtClean="0"/>
              <a:t>revision</a:t>
            </a:r>
            <a:r>
              <a:rPr lang="cs-CZ" sz="1700" dirty="0" smtClean="0"/>
              <a:t>:</a:t>
            </a:r>
          </a:p>
          <a:p>
            <a:pPr marL="457200" lvl="1" indent="0">
              <a:buNone/>
            </a:pP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example.com/</a:t>
            </a:r>
            <a:r>
              <a:rPr lang="cs-CZ" sz="15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vpc.git?ref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=v1.2.0"</a:t>
            </a:r>
          </a:p>
          <a:p>
            <a:pPr marL="457200" lvl="1" indent="0">
              <a:buNone/>
            </a:pP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example.com/</a:t>
            </a:r>
            <a:r>
              <a:rPr lang="cs-CZ" sz="15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vpc.git?ref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=51d462976d84fdea54b47d"</a:t>
            </a:r>
            <a:endParaRPr lang="cs-CZ" sz="1700" dirty="0" smtClean="0"/>
          </a:p>
          <a:p>
            <a:pPr marL="457200" lvl="1" indent="0">
              <a:buNone/>
            </a:pPr>
            <a:r>
              <a:rPr lang="cs-CZ" sz="1700" dirty="0"/>
              <a:t>	</a:t>
            </a:r>
            <a:r>
              <a:rPr lang="cs-CZ" sz="1700" dirty="0" smtClean="0"/>
              <a:t/>
            </a:r>
            <a:br>
              <a:rPr lang="cs-CZ" sz="1700" dirty="0" smtClean="0"/>
            </a:br>
            <a:r>
              <a:rPr lang="cs-CZ" sz="1000" dirty="0" smtClean="0"/>
              <a:t/>
            </a:r>
            <a:br>
              <a:rPr lang="cs-CZ" sz="1000" dirty="0" smtClean="0"/>
            </a:br>
            <a:endParaRPr lang="cs-CZ" sz="1000" dirty="0" smtClean="0"/>
          </a:p>
        </p:txBody>
      </p:sp>
    </p:spTree>
    <p:extLst>
      <p:ext uri="{BB962C8B-B14F-4D97-AF65-F5344CB8AC3E}">
        <p14:creationId xmlns:p14="http://schemas.microsoft.com/office/powerpoint/2010/main" val="31496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</a:t>
            </a:r>
          </a:p>
          <a:p>
            <a:pPr lvl="1"/>
            <a:r>
              <a:rPr lang="cs-CZ" sz="2000" dirty="0" smtClean="0"/>
              <a:t>Speciální argumenty při volání modulů nebo </a:t>
            </a:r>
            <a:r>
              <a:rPr lang="cs-CZ" sz="2000" dirty="0" err="1" smtClean="0"/>
              <a:t>resourců</a:t>
            </a:r>
            <a:endParaRPr lang="cs-CZ" sz="2000" dirty="0" smtClean="0"/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providers</a:t>
            </a:r>
            <a:r>
              <a:rPr lang="cs-CZ" sz="1600" dirty="0" smtClean="0"/>
              <a:t> – konfigurace providerů pro modul, pokud není uvedeno, dědí z „</a:t>
            </a:r>
            <a:r>
              <a:rPr lang="cs-CZ" sz="1600" dirty="0" err="1" smtClean="0"/>
              <a:t>parent</a:t>
            </a:r>
            <a:r>
              <a:rPr lang="cs-CZ" sz="1600" dirty="0" smtClean="0"/>
              <a:t> module“. Pokud je uvedeno, je dědění vypnuto.</a:t>
            </a:r>
          </a:p>
          <a:p>
            <a:pPr lvl="2"/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depends_on</a:t>
            </a:r>
            <a:r>
              <a:rPr lang="cs-CZ" sz="1600" dirty="0" smtClean="0"/>
              <a:t> – explicitně definuje závislosti na jiných modulech/</a:t>
            </a:r>
            <a:r>
              <a:rPr lang="cs-CZ" sz="1600" dirty="0" err="1" smtClean="0"/>
              <a:t>resourcech</a:t>
            </a:r>
            <a:r>
              <a:rPr lang="cs-CZ" sz="1600" dirty="0" smtClean="0"/>
              <a:t>, využívat pouze pokud není jiné přímé spojení mezi moduly</a:t>
            </a:r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 smtClean="0"/>
              <a:t> – vytváří více instancí, číslo </a:t>
            </a:r>
          </a:p>
          <a:p>
            <a:pPr lvl="2"/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600" dirty="0" smtClean="0"/>
              <a:t> – vytváří více instancí, map/set </a:t>
            </a:r>
            <a:r>
              <a:rPr lang="cs-CZ" sz="1600" dirty="0" err="1" smtClean="0"/>
              <a:t>of</a:t>
            </a:r>
            <a:r>
              <a:rPr lang="cs-CZ" sz="1600" dirty="0" smtClean="0"/>
              <a:t> </a:t>
            </a:r>
            <a:r>
              <a:rPr lang="cs-CZ" sz="1600" dirty="0" err="1" smtClean="0"/>
              <a:t>strings</a:t>
            </a:r>
            <a:r>
              <a:rPr lang="cs-CZ" dirty="0"/>
              <a:t/>
            </a:r>
            <a:br>
              <a:rPr lang="cs-CZ" dirty="0"/>
            </a:br>
            <a:r>
              <a:rPr lang="cs-CZ" sz="200" dirty="0" smtClean="0"/>
              <a:t/>
            </a:r>
            <a:br>
              <a:rPr lang="cs-CZ" sz="200" dirty="0" smtClean="0"/>
            </a:br>
            <a:endParaRPr lang="cs-CZ" sz="2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450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sz="2000" dirty="0" smtClean="0"/>
              <a:t>Vnořený modul, modul volaný uvnitř jiného modulu</a:t>
            </a:r>
          </a:p>
          <a:p>
            <a:pPr lvl="1"/>
            <a:r>
              <a:rPr lang="cs-CZ" sz="2000" dirty="0" smtClean="0"/>
              <a:t>Je volán stejným způsobem jako běžný modul</a:t>
            </a:r>
          </a:p>
          <a:p>
            <a:pPr lvl="2"/>
            <a:r>
              <a:rPr lang="cs-CZ" sz="1800" dirty="0" smtClean="0"/>
              <a:t>Externí – „</a:t>
            </a:r>
            <a:r>
              <a:rPr lang="cs-CZ" sz="1800" dirty="0" err="1" smtClean="0"/>
              <a:t>child</a:t>
            </a:r>
            <a:r>
              <a:rPr lang="cs-CZ" sz="1800" dirty="0" smtClean="0"/>
              <a:t> moduly“</a:t>
            </a:r>
          </a:p>
          <a:p>
            <a:pPr lvl="2"/>
            <a:r>
              <a:rPr lang="cs-CZ" sz="1800" dirty="0" err="1" smtClean="0"/>
              <a:t>Submoduly</a:t>
            </a:r>
            <a:r>
              <a:rPr lang="cs-CZ" sz="1800" dirty="0" smtClean="0"/>
              <a:t> – v rámci aktuálního </a:t>
            </a:r>
            <a:r>
              <a:rPr lang="cs-CZ" sz="1800" dirty="0" err="1" smtClean="0"/>
              <a:t>workspace</a:t>
            </a:r>
            <a:r>
              <a:rPr lang="cs-CZ" sz="1800" dirty="0" smtClean="0"/>
              <a:t> „./modul“</a:t>
            </a:r>
            <a:endParaRPr lang="cs-CZ" sz="2000" dirty="0"/>
          </a:p>
          <a:p>
            <a:pPr lvl="1"/>
            <a:r>
              <a:rPr lang="cs-CZ" sz="2400" dirty="0" smtClean="0"/>
              <a:t>K zamyšlení</a:t>
            </a:r>
          </a:p>
          <a:p>
            <a:pPr lvl="2"/>
            <a:r>
              <a:rPr lang="cs-CZ" sz="1600" dirty="0" smtClean="0"/>
              <a:t>Urychlení vývoje, ale může vést k nejasným nebo neočekávaných výstupům</a:t>
            </a:r>
          </a:p>
          <a:p>
            <a:pPr lvl="2"/>
            <a:r>
              <a:rPr lang="cs-CZ" sz="1600" dirty="0" smtClean="0"/>
              <a:t>Nevkládejte primární moduly hlouběji než dvě úrovně</a:t>
            </a:r>
          </a:p>
          <a:p>
            <a:pPr lvl="2"/>
            <a:r>
              <a:rPr lang="cs-CZ" sz="1600" dirty="0" smtClean="0"/>
              <a:t>Používejte konzistentní jmennou konvenci pro </a:t>
            </a:r>
            <a:r>
              <a:rPr lang="cs-CZ" sz="1600" dirty="0" err="1" smtClean="0"/>
              <a:t>variables</a:t>
            </a:r>
            <a:r>
              <a:rPr lang="cs-CZ" sz="1600" dirty="0" smtClean="0"/>
              <a:t> a </a:t>
            </a:r>
            <a:r>
              <a:rPr lang="cs-CZ" sz="1600" dirty="0" err="1" smtClean="0"/>
              <a:t>outputs</a:t>
            </a:r>
            <a:r>
              <a:rPr lang="cs-CZ" sz="1600" dirty="0" smtClean="0"/>
              <a:t> (mapování mezi moduly)</a:t>
            </a:r>
          </a:p>
          <a:p>
            <a:pPr lvl="2"/>
            <a:r>
              <a:rPr lang="cs-CZ" sz="1600" dirty="0" smtClean="0"/>
              <a:t>Omezená přenositelnost, pokud modul očekává nějaké závislosti</a:t>
            </a:r>
          </a:p>
          <a:p>
            <a:pPr lvl="2"/>
            <a:r>
              <a:rPr lang="cs-CZ" sz="1600" dirty="0" smtClean="0"/>
              <a:t>Potencionální problémy s výkonem, pokud je </a:t>
            </a:r>
            <a:r>
              <a:rPr lang="cs-CZ" sz="1600" dirty="0" err="1" smtClean="0"/>
              <a:t>hiearchie</a:t>
            </a:r>
            <a:r>
              <a:rPr lang="cs-CZ" sz="1600" dirty="0" smtClean="0"/>
              <a:t> příliš složitá</a:t>
            </a:r>
          </a:p>
          <a:p>
            <a:pPr lvl="2"/>
            <a:r>
              <a:rPr lang="cs-CZ" sz="1600" dirty="0" err="1" smtClean="0"/>
              <a:t>Over-engineering</a:t>
            </a:r>
            <a:r>
              <a:rPr lang="cs-CZ" sz="1600" dirty="0" smtClean="0"/>
              <a:t> – příliš složitá struktura, ve které se těžko orientuje</a:t>
            </a:r>
          </a:p>
        </p:txBody>
      </p:sp>
    </p:spTree>
    <p:extLst>
      <p:ext uri="{BB962C8B-B14F-4D97-AF65-F5344CB8AC3E}">
        <p14:creationId xmlns:p14="http://schemas.microsoft.com/office/powerpoint/2010/main" val="6514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134161</TotalTime>
  <Words>845</Words>
  <Application>Microsoft Office PowerPoint</Application>
  <PresentationFormat>Předvádění na obrazovce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4466</cp:revision>
  <dcterms:modified xsi:type="dcterms:W3CDTF">2024-11-27T09:54:50Z</dcterms:modified>
</cp:coreProperties>
</file>