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305" r:id="rId2"/>
    <p:sldId id="2308" r:id="rId3"/>
    <p:sldId id="2310" r:id="rId4"/>
    <p:sldId id="2311" r:id="rId5"/>
    <p:sldId id="2309" r:id="rId6"/>
    <p:sldId id="2313" r:id="rId7"/>
    <p:sldId id="2314" r:id="rId8"/>
    <p:sldId id="2319" r:id="rId9"/>
    <p:sldId id="2323" r:id="rId10"/>
    <p:sldId id="2324" r:id="rId11"/>
    <p:sldId id="2318" r:id="rId12"/>
    <p:sldId id="2321" r:id="rId13"/>
    <p:sldId id="2322" r:id="rId14"/>
    <p:sldId id="2315" r:id="rId15"/>
    <p:sldId id="2317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9" autoAdjust="0"/>
    <p:restoredTop sz="86750" autoAdjust="0"/>
  </p:normalViewPr>
  <p:slideViewPr>
    <p:cSldViewPr>
      <p:cViewPr varScale="1">
        <p:scale>
          <a:sx n="99" d="100"/>
          <a:sy n="99" d="100"/>
        </p:scale>
        <p:origin x="19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1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69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E14-8C26-4ED5-B7B4-B3979F4F78AA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4DB50-BF0C-456E-B42A-1900AB2950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427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54D0-5250-4AAF-8AF5-6CCD0BDB627C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6CD32-5BFD-452F-9576-41085A8DAE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695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18B1-17B9-400C-3F3C-DB1CA5841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5686420B-E0FC-0A63-4E60-79481860A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A1409ED9-6C9A-C900-4F04-BD88A1FB0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1B4F348-450A-70D9-2D10-5837F8B4D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CD32-5BFD-452F-9576-41085A8DAE9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59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terraform-github-ac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en/v1.0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github.com/googleapis/release-pleas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CD7A7-2BF5-5E69-411D-6EB6DD7A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13EB6EF8-0D89-689E-C628-6C8FBCB6B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53317"/>
            <a:ext cx="9217024" cy="456391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FC3E4EC-74FA-B6F2-6E89-5E00D03248B2}"/>
              </a:ext>
            </a:extLst>
          </p:cNvPr>
          <p:cNvSpPr txBox="1"/>
          <p:nvPr/>
        </p:nvSpPr>
        <p:spPr>
          <a:xfrm>
            <a:off x="5076056" y="4149080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IT </a:t>
            </a:r>
            <a:r>
              <a:rPr lang="cs-CZ" sz="2800" dirty="0" err="1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training</a:t>
            </a:r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 center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84EE82F-BE9E-08B9-035C-77F7C8E5D1F3}"/>
              </a:ext>
            </a:extLst>
          </p:cNvPr>
          <p:cNvSpPr txBox="1"/>
          <p:nvPr/>
        </p:nvSpPr>
        <p:spPr>
          <a:xfrm>
            <a:off x="1115616" y="5860258"/>
            <a:ext cx="7184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 err="1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Terraform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 – </a:t>
            </a:r>
            <a:r>
              <a:rPr lang="cs-CZ" sz="2800" dirty="0" smtClean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Automatizace CI/CD</a:t>
            </a:r>
            <a:endParaRPr lang="cs-CZ" sz="2800" dirty="0">
              <a:solidFill>
                <a:schemeClr val="accent6">
                  <a:lumMod val="75000"/>
                </a:schemeClr>
              </a:solidFill>
              <a:latin typeface="Exo 2 Light" panose="000004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0636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TFSec</a:t>
            </a:r>
            <a:r>
              <a:rPr lang="cs-CZ" dirty="0" smtClean="0"/>
              <a:t>, </a:t>
            </a:r>
            <a:r>
              <a:rPr lang="cs-CZ" dirty="0" err="1" smtClean="0"/>
              <a:t>Checkov</a:t>
            </a:r>
            <a:endParaRPr lang="cs-CZ" dirty="0" smtClean="0"/>
          </a:p>
          <a:p>
            <a:pPr lvl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17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IaC</a:t>
            </a:r>
            <a:r>
              <a:rPr lang="cs-CZ" dirty="0" smtClean="0"/>
              <a:t> </a:t>
            </a:r>
            <a:r>
              <a:rPr lang="cs-CZ" dirty="0" err="1" smtClean="0"/>
              <a:t>deployment</a:t>
            </a:r>
            <a:r>
              <a:rPr lang="cs-CZ" dirty="0" smtClean="0"/>
              <a:t> – </a:t>
            </a:r>
            <a:r>
              <a:rPr lang="cs-CZ" dirty="0" err="1" smtClean="0"/>
              <a:t>GitHub</a:t>
            </a:r>
            <a:r>
              <a:rPr lang="cs-CZ" dirty="0" smtClean="0"/>
              <a:t> </a:t>
            </a:r>
            <a:r>
              <a:rPr lang="cs-CZ" dirty="0" err="1" smtClean="0"/>
              <a:t>Workflow</a:t>
            </a:r>
            <a:endParaRPr lang="cs-CZ" dirty="0" smtClean="0"/>
          </a:p>
          <a:p>
            <a:pPr lvl="1"/>
            <a:r>
              <a:rPr lang="cs-CZ" sz="2000" dirty="0">
                <a:hlinkClick r:id="rId3"/>
              </a:rPr>
              <a:t>https://</a:t>
            </a:r>
            <a:r>
              <a:rPr lang="cs-CZ" sz="2000" dirty="0" smtClean="0">
                <a:hlinkClick r:id="rId3"/>
              </a:rPr>
              <a:t>github.com/Azure-Samples/terraform-github-actions</a:t>
            </a:r>
            <a:endParaRPr lang="cs-CZ" sz="2000" dirty="0" smtClean="0"/>
          </a:p>
          <a:p>
            <a:pPr marL="457200" lvl="1" indent="0">
              <a:buNone/>
            </a:pPr>
            <a:endParaRPr lang="cs-CZ" sz="2000" dirty="0"/>
          </a:p>
          <a:p>
            <a:pPr marL="457200" lvl="1" indent="0">
              <a:buNone/>
            </a:pPr>
            <a:r>
              <a:rPr lang="cs-CZ" sz="2000" dirty="0" smtClean="0"/>
              <a:t/>
            </a:r>
            <a:br>
              <a:rPr lang="cs-CZ" sz="2000" dirty="0" smtClean="0"/>
            </a:br>
            <a:r>
              <a:rPr lang="cs-CZ" sz="2000" dirty="0" smtClean="0"/>
              <a:t/>
            </a:r>
            <a:br>
              <a:rPr lang="cs-CZ" sz="2000" dirty="0" smtClean="0"/>
            </a:br>
            <a:r>
              <a:rPr lang="cs-CZ" sz="2000" dirty="0" smtClean="0"/>
              <a:t/>
            </a:r>
            <a:br>
              <a:rPr lang="cs-CZ" sz="2000" dirty="0" smtClean="0"/>
            </a:br>
            <a:r>
              <a:rPr lang="cs-CZ" sz="2000" dirty="0"/>
              <a:t/>
            </a:r>
            <a:br>
              <a:rPr lang="cs-CZ" sz="2000" dirty="0"/>
            </a:br>
            <a:endParaRPr lang="cs-CZ" sz="2000" dirty="0" smtClean="0"/>
          </a:p>
          <a:p>
            <a:pPr lvl="1"/>
            <a:endParaRPr lang="cs-CZ" sz="2000" dirty="0"/>
          </a:p>
          <a:p>
            <a:pPr lvl="1"/>
            <a:endParaRPr lang="cs-CZ" sz="2000" dirty="0" smtClean="0"/>
          </a:p>
        </p:txBody>
      </p:sp>
      <p:pic>
        <p:nvPicPr>
          <p:cNvPr id="1026" name="Picture 2" descr="GitHub Actions CICD for Terrafor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16" y="1988840"/>
            <a:ext cx="777956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Terraform</a:t>
            </a:r>
            <a:r>
              <a:rPr lang="cs-CZ" dirty="0" smtClean="0"/>
              <a:t> </a:t>
            </a:r>
            <a:r>
              <a:rPr lang="cs-CZ" dirty="0" err="1" smtClean="0"/>
              <a:t>Cloud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4036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GitHub</a:t>
            </a:r>
            <a:r>
              <a:rPr lang="cs-CZ" dirty="0" smtClean="0"/>
              <a:t> 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1320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pPr lvl="1"/>
            <a:r>
              <a:rPr lang="cs-CZ" dirty="0" smtClean="0"/>
              <a:t>AWS </a:t>
            </a:r>
            <a:r>
              <a:rPr lang="cs-CZ" dirty="0" err="1" smtClean="0"/>
              <a:t>secrets</a:t>
            </a:r>
            <a:r>
              <a:rPr lang="cs-CZ" dirty="0" smtClean="0"/>
              <a:t> </a:t>
            </a:r>
            <a:r>
              <a:rPr lang="cs-CZ" dirty="0" err="1" smtClean="0"/>
              <a:t>during</a:t>
            </a:r>
            <a:r>
              <a:rPr lang="cs-CZ" dirty="0" smtClean="0"/>
              <a:t> </a:t>
            </a:r>
            <a:r>
              <a:rPr lang="cs-CZ" dirty="0" err="1" smtClean="0"/>
              <a:t>planning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213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pPr lvl="1"/>
            <a:r>
              <a:rPr lang="cs-CZ" dirty="0" smtClean="0"/>
              <a:t>Úkoly</a:t>
            </a:r>
          </a:p>
          <a:p>
            <a:pPr lvl="2"/>
            <a:r>
              <a:rPr lang="cs-CZ" dirty="0" smtClean="0"/>
              <a:t>Nainstalovat </a:t>
            </a:r>
            <a:r>
              <a:rPr lang="cs-CZ" dirty="0" err="1" smtClean="0"/>
              <a:t>pre-commit</a:t>
            </a:r>
            <a:endParaRPr lang="cs-CZ" dirty="0" smtClean="0"/>
          </a:p>
          <a:p>
            <a:pPr lvl="2"/>
            <a:r>
              <a:rPr lang="cs-CZ" dirty="0" smtClean="0"/>
              <a:t>Otestovat </a:t>
            </a:r>
            <a:r>
              <a:rPr lang="cs-CZ" dirty="0" err="1" smtClean="0"/>
              <a:t>checkov</a:t>
            </a:r>
            <a:r>
              <a:rPr lang="cs-CZ" dirty="0" smtClean="0"/>
              <a:t> a </a:t>
            </a:r>
            <a:r>
              <a:rPr lang="cs-CZ" dirty="0" err="1" smtClean="0"/>
              <a:t>tfsec</a:t>
            </a:r>
            <a:endParaRPr lang="cs-CZ" dirty="0" smtClean="0"/>
          </a:p>
          <a:p>
            <a:pPr lvl="2"/>
            <a:r>
              <a:rPr lang="cs-CZ" dirty="0" smtClean="0"/>
              <a:t>Udělat </a:t>
            </a:r>
            <a:r>
              <a:rPr lang="cs-CZ" dirty="0" smtClean="0"/>
              <a:t>společně modul, najít chybu v testu, udělat </a:t>
            </a:r>
            <a:r>
              <a:rPr lang="cs-CZ" dirty="0" err="1" smtClean="0"/>
              <a:t>release</a:t>
            </a:r>
            <a:endParaRPr lang="cs-CZ" dirty="0" smtClean="0"/>
          </a:p>
          <a:p>
            <a:pPr marL="914400" lvl="2" indent="0">
              <a:buNone/>
            </a:pPr>
            <a:endParaRPr lang="cs-CZ" dirty="0"/>
          </a:p>
          <a:p>
            <a:pPr marL="914400" lvl="2" indent="0">
              <a:buNone/>
            </a:pPr>
            <a:endParaRPr lang="cs-CZ" dirty="0" smtClean="0"/>
          </a:p>
          <a:p>
            <a:pPr marL="914400" lvl="2" indent="0">
              <a:buNone/>
            </a:pPr>
            <a:endParaRPr lang="cs-CZ" dirty="0"/>
          </a:p>
          <a:p>
            <a:pPr lvl="1"/>
            <a:r>
              <a:rPr lang="en-US" dirty="0"/>
              <a:t>% export AWS_ACCESS_KEY_ID="</a:t>
            </a:r>
            <a:r>
              <a:rPr lang="en-US" dirty="0" err="1"/>
              <a:t>anaccesskey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% export AWS_SECRET_ACCESS_KEY="</a:t>
            </a:r>
            <a:r>
              <a:rPr lang="en-US" dirty="0" err="1"/>
              <a:t>asecretkey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% terraform plan</a:t>
            </a:r>
            <a:endParaRPr lang="cs-CZ" dirty="0"/>
          </a:p>
          <a:p>
            <a:pPr marL="914400" lvl="2" indent="0">
              <a:buNone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5734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err="1" smtClean="0"/>
              <a:t>Terraform</a:t>
            </a:r>
            <a:r>
              <a:rPr lang="cs-CZ" dirty="0" smtClean="0"/>
              <a:t> </a:t>
            </a:r>
            <a:r>
              <a:rPr lang="cs-CZ" dirty="0" err="1" smtClean="0"/>
              <a:t>Workspaces</a:t>
            </a:r>
            <a:endParaRPr lang="cs-CZ" dirty="0" smtClean="0"/>
          </a:p>
          <a:p>
            <a:pPr lvl="1"/>
            <a:r>
              <a:rPr lang="cs-CZ" sz="1800" dirty="0" smtClean="0"/>
              <a:t>Pozor! V HCP </a:t>
            </a:r>
            <a:r>
              <a:rPr lang="cs-CZ" sz="1800" dirty="0" err="1" smtClean="0"/>
              <a:t>Terraform</a:t>
            </a:r>
            <a:r>
              <a:rPr lang="cs-CZ" sz="1800" dirty="0" smtClean="0"/>
              <a:t> na </a:t>
            </a:r>
            <a:r>
              <a:rPr lang="cs-CZ" sz="1800" dirty="0" err="1" smtClean="0"/>
              <a:t>Workspaces</a:t>
            </a:r>
            <a:r>
              <a:rPr lang="cs-CZ" sz="1800" dirty="0" smtClean="0"/>
              <a:t> – znamená to něco jiného</a:t>
            </a:r>
          </a:p>
          <a:p>
            <a:pPr lvl="1"/>
            <a:r>
              <a:rPr lang="cs-CZ" sz="1800" dirty="0" err="1" smtClean="0"/>
              <a:t>Workspaces</a:t>
            </a:r>
            <a:r>
              <a:rPr lang="cs-CZ" sz="1800" dirty="0" smtClean="0"/>
              <a:t> umožňují spravovat více instancí stejné infrastruktury v jednom adresáři </a:t>
            </a:r>
            <a:r>
              <a:rPr lang="cs-CZ" sz="1800" dirty="0" err="1" smtClean="0"/>
              <a:t>Terraformu</a:t>
            </a:r>
            <a:r>
              <a:rPr lang="cs-CZ" sz="1800" dirty="0" smtClean="0"/>
              <a:t>, izolace 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terraform.tfstate</a:t>
            </a:r>
            <a:endParaRPr lang="cs-CZ" sz="18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800" dirty="0"/>
              <a:t>Nevýhody</a:t>
            </a:r>
            <a:r>
              <a:rPr lang="cs-CZ" sz="1800" dirty="0" smtClean="0"/>
              <a:t>:</a:t>
            </a:r>
          </a:p>
          <a:p>
            <a:pPr lvl="2"/>
            <a:r>
              <a:rPr lang="cs-CZ" sz="1400" dirty="0" smtClean="0"/>
              <a:t>Není izolace na úrovni účtů nebo oprávnění</a:t>
            </a:r>
          </a:p>
          <a:p>
            <a:pPr lvl="2"/>
            <a:r>
              <a:rPr lang="cs-CZ" sz="1400" dirty="0" smtClean="0"/>
              <a:t>Sdílená konfigurace</a:t>
            </a:r>
          </a:p>
          <a:p>
            <a:pPr lvl="2"/>
            <a:r>
              <a:rPr lang="cs-CZ" sz="1400" dirty="0" smtClean="0"/>
              <a:t>Složitější správa ve větších projektech</a:t>
            </a:r>
          </a:p>
          <a:p>
            <a:pPr lvl="2"/>
            <a:r>
              <a:rPr lang="cs-CZ" sz="1400" dirty="0" smtClean="0"/>
              <a:t>Menší přehlednost (aktuální </a:t>
            </a:r>
            <a:r>
              <a:rPr lang="cs-CZ" sz="1400" dirty="0" err="1" smtClean="0"/>
              <a:t>workspace</a:t>
            </a:r>
            <a:r>
              <a:rPr lang="cs-CZ" sz="1400" dirty="0" smtClean="0"/>
              <a:t> -&gt; chyby)</a:t>
            </a:r>
            <a:endParaRPr lang="cs-CZ" sz="1400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916832"/>
            <a:ext cx="2714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Oddělené adresáře/</a:t>
            </a:r>
            <a:r>
              <a:rPr lang="cs-CZ" dirty="0" err="1" smtClean="0"/>
              <a:t>repozitáře</a:t>
            </a:r>
            <a:endParaRPr lang="cs-CZ" dirty="0" smtClean="0"/>
          </a:p>
          <a:p>
            <a:pPr lvl="1"/>
            <a:r>
              <a:rPr lang="cs-CZ" dirty="0" smtClean="0"/>
              <a:t>Za mě preferovaná varianta</a:t>
            </a:r>
            <a:endParaRPr lang="cs-CZ" dirty="0"/>
          </a:p>
          <a:p>
            <a:pPr lvl="1"/>
            <a:r>
              <a:rPr lang="cs-CZ" dirty="0" smtClean="0"/>
              <a:t>Alternativa k </a:t>
            </a:r>
            <a:r>
              <a:rPr lang="cs-CZ" dirty="0" err="1" smtClean="0"/>
              <a:t>Workspaces</a:t>
            </a:r>
            <a:endParaRPr lang="cs-CZ" dirty="0" smtClean="0"/>
          </a:p>
          <a:p>
            <a:pPr lvl="1"/>
            <a:r>
              <a:rPr lang="cs-CZ" dirty="0" smtClean="0"/>
              <a:t>Oddělené </a:t>
            </a:r>
            <a:r>
              <a:rPr lang="cs-CZ" dirty="0" err="1" smtClean="0"/>
              <a:t>backendy</a:t>
            </a:r>
            <a:r>
              <a:rPr lang="cs-CZ" dirty="0" smtClean="0"/>
              <a:t>, úplná izolace</a:t>
            </a:r>
          </a:p>
          <a:p>
            <a:pPr lvl="1"/>
            <a:r>
              <a:rPr lang="cs-CZ" dirty="0" smtClean="0"/>
              <a:t>Použití modulů s různými vstupními hodnotami místo </a:t>
            </a:r>
            <a:r>
              <a:rPr lang="cs-CZ" dirty="0" err="1" smtClean="0"/>
              <a:t>workspaces</a:t>
            </a:r>
            <a:endParaRPr lang="cs-CZ" dirty="0" smtClean="0"/>
          </a:p>
          <a:p>
            <a:pPr lvl="1"/>
            <a:r>
              <a:rPr lang="cs-CZ" dirty="0" smtClean="0"/>
              <a:t>Použití VCS (v ukázkách dále </a:t>
            </a:r>
            <a:r>
              <a:rPr lang="cs-CZ" dirty="0" err="1" smtClean="0"/>
              <a:t>GitHub</a:t>
            </a:r>
            <a:r>
              <a:rPr lang="cs-CZ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84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Vytvoření modulu – </a:t>
            </a:r>
            <a:r>
              <a:rPr lang="cs-CZ" dirty="0" err="1" smtClean="0"/>
              <a:t>GitHub</a:t>
            </a:r>
            <a:r>
              <a:rPr lang="cs-CZ" dirty="0" smtClean="0"/>
              <a:t> </a:t>
            </a:r>
            <a:r>
              <a:rPr lang="cs-CZ" dirty="0" err="1" smtClean="0"/>
              <a:t>Workflow</a:t>
            </a:r>
            <a:endParaRPr lang="cs-CZ" dirty="0" smtClean="0"/>
          </a:p>
          <a:p>
            <a:pPr lvl="1"/>
            <a:r>
              <a:rPr lang="cs-CZ" sz="2000" dirty="0" smtClean="0"/>
              <a:t>Použijeme následující strukturu</a:t>
            </a:r>
            <a:br>
              <a:rPr lang="cs-CZ" sz="2000" dirty="0" smtClean="0"/>
            </a:br>
            <a:r>
              <a:rPr lang="cs-CZ" sz="2000" dirty="0" smtClean="0"/>
              <a:t/>
            </a:r>
            <a:br>
              <a:rPr lang="cs-CZ" sz="2000" dirty="0" smtClean="0"/>
            </a:br>
            <a:r>
              <a:rPr lang="cs-CZ" sz="2000" dirty="0" smtClean="0"/>
              <a:t/>
            </a:r>
            <a:br>
              <a:rPr lang="cs-CZ" sz="2000" dirty="0" smtClean="0"/>
            </a:br>
            <a:r>
              <a:rPr lang="cs-CZ" sz="2000" dirty="0" smtClean="0"/>
              <a:t/>
            </a:r>
            <a:br>
              <a:rPr lang="cs-CZ" sz="2000" dirty="0" smtClean="0"/>
            </a:br>
            <a:r>
              <a:rPr lang="cs-CZ" sz="2000" dirty="0" smtClean="0"/>
              <a:t/>
            </a:r>
            <a:br>
              <a:rPr lang="cs-CZ" sz="2000" dirty="0" smtClean="0"/>
            </a:br>
            <a:r>
              <a:rPr lang="cs-CZ" sz="2000" dirty="0" smtClean="0"/>
              <a:t/>
            </a:r>
            <a:br>
              <a:rPr lang="cs-CZ" sz="2000" dirty="0" smtClean="0"/>
            </a:br>
            <a:r>
              <a:rPr lang="cs-CZ" sz="2000" dirty="0" smtClean="0"/>
              <a:t/>
            </a:r>
            <a:br>
              <a:rPr lang="cs-CZ" sz="2000" dirty="0" smtClean="0"/>
            </a:br>
            <a:endParaRPr lang="cs-CZ" sz="2000" dirty="0" smtClean="0"/>
          </a:p>
          <a:p>
            <a:pPr lvl="1"/>
            <a:r>
              <a:rPr lang="cs-CZ" sz="2000" dirty="0" smtClean="0"/>
              <a:t>Doporučuji používat </a:t>
            </a:r>
            <a:r>
              <a:rPr lang="cs-CZ" sz="2000" dirty="0" err="1" smtClean="0">
                <a:hlinkClick r:id="rId3"/>
              </a:rPr>
              <a:t>conventional</a:t>
            </a:r>
            <a:r>
              <a:rPr lang="cs-CZ" sz="2000" dirty="0" smtClean="0">
                <a:hlinkClick r:id="rId3"/>
              </a:rPr>
              <a:t> </a:t>
            </a:r>
            <a:r>
              <a:rPr lang="cs-CZ" sz="2000" dirty="0" err="1" smtClean="0">
                <a:hlinkClick r:id="rId3"/>
              </a:rPr>
              <a:t>commits</a:t>
            </a:r>
            <a:r>
              <a:rPr lang="cs-CZ" sz="2000" dirty="0" smtClean="0"/>
              <a:t>, </a:t>
            </a:r>
            <a:r>
              <a:rPr lang="cs-CZ" sz="2000" dirty="0" err="1">
                <a:hlinkClick r:id="rId4"/>
              </a:rPr>
              <a:t>release</a:t>
            </a:r>
            <a:r>
              <a:rPr lang="cs-CZ" sz="2000" dirty="0">
                <a:hlinkClick r:id="rId4"/>
              </a:rPr>
              <a:t> </a:t>
            </a:r>
            <a:r>
              <a:rPr lang="cs-CZ" sz="2000" dirty="0" err="1" smtClean="0">
                <a:hlinkClick r:id="rId4"/>
              </a:rPr>
              <a:t>please</a:t>
            </a:r>
            <a:r>
              <a:rPr lang="cs-CZ" sz="2000" dirty="0" smtClean="0"/>
              <a:t>, </a:t>
            </a:r>
            <a:r>
              <a:rPr lang="cs-CZ" sz="2000" dirty="0" err="1" smtClean="0"/>
              <a:t>dependabot</a:t>
            </a:r>
            <a:r>
              <a:rPr lang="cs-CZ" sz="2000" dirty="0" smtClean="0"/>
              <a:t>, </a:t>
            </a:r>
            <a:r>
              <a:rPr lang="cs-CZ" sz="2000" dirty="0" err="1" smtClean="0"/>
              <a:t>workflows</a:t>
            </a:r>
            <a:r>
              <a:rPr lang="cs-CZ" sz="2000" dirty="0" smtClean="0"/>
              <a:t> a podobné nástroje  pro automatizaci </a:t>
            </a:r>
            <a:r>
              <a:rPr lang="cs-CZ" sz="2000" dirty="0" err="1" smtClean="0"/>
              <a:t>releasů</a:t>
            </a:r>
            <a:endParaRPr lang="cs-CZ" sz="2000" dirty="0" smtClean="0"/>
          </a:p>
          <a:p>
            <a:pPr lvl="1"/>
            <a:r>
              <a:rPr lang="cs-CZ" sz="2000" dirty="0" smtClean="0"/>
              <a:t>Případně </a:t>
            </a:r>
            <a:r>
              <a:rPr lang="cs-CZ" sz="2000" dirty="0" err="1" smtClean="0"/>
              <a:t>release</a:t>
            </a:r>
            <a:r>
              <a:rPr lang="cs-CZ" sz="2000" dirty="0" smtClean="0"/>
              <a:t> jako artefakt do úložiště artefaktů (public, </a:t>
            </a:r>
            <a:r>
              <a:rPr lang="cs-CZ" sz="2000" dirty="0" err="1" smtClean="0"/>
              <a:t>private</a:t>
            </a:r>
            <a:r>
              <a:rPr lang="cs-CZ" sz="2000" dirty="0" smtClean="0"/>
              <a:t>)</a:t>
            </a:r>
          </a:p>
          <a:p>
            <a:pPr lvl="1"/>
            <a:endParaRPr lang="cs-CZ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312" y="1574191"/>
            <a:ext cx="49053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Oddělené adresáře – struktura</a:t>
            </a:r>
          </a:p>
          <a:p>
            <a:pPr lvl="1"/>
            <a:r>
              <a:rPr lang="cs-CZ" sz="1400" dirty="0" smtClean="0"/>
              <a:t>Adresář pro každý </a:t>
            </a:r>
            <a:r>
              <a:rPr lang="cs-CZ" sz="1400" dirty="0" err="1" smtClean="0"/>
              <a:t>environment</a:t>
            </a:r>
            <a:r>
              <a:rPr lang="cs-CZ" sz="1400" dirty="0" smtClean="0"/>
              <a:t>, spouštím </a:t>
            </a:r>
            <a:r>
              <a:rPr lang="cs-CZ" sz="1400" dirty="0" err="1" smtClean="0"/>
              <a:t>deployment</a:t>
            </a:r>
            <a:r>
              <a:rPr lang="cs-CZ" sz="1400" dirty="0" smtClean="0"/>
              <a:t> pouz</a:t>
            </a:r>
            <a:r>
              <a:rPr lang="cs-CZ" sz="1400" dirty="0" smtClean="0"/>
              <a:t>e pro </a:t>
            </a:r>
            <a:r>
              <a:rPr lang="cs-CZ" sz="1400" dirty="0" err="1" smtClean="0"/>
              <a:t>environment</a:t>
            </a:r>
            <a:r>
              <a:rPr lang="cs-CZ" sz="1400" dirty="0" smtClean="0"/>
              <a:t>, který potřebuji</a:t>
            </a:r>
            <a:endParaRPr lang="cs-CZ" sz="1400" dirty="0" smtClean="0"/>
          </a:p>
          <a:p>
            <a:pPr lvl="1"/>
            <a:r>
              <a:rPr lang="cs-CZ" sz="1400" dirty="0" smtClean="0"/>
              <a:t>Adresář pro moduly, ale ještě lepší je umístění modulů v samostatných </a:t>
            </a:r>
            <a:r>
              <a:rPr lang="cs-CZ" sz="1400" dirty="0" err="1" smtClean="0"/>
              <a:t>repozitářích</a:t>
            </a:r>
            <a:r>
              <a:rPr lang="cs-CZ" sz="1400" dirty="0" smtClean="0"/>
              <a:t> + </a:t>
            </a:r>
            <a:r>
              <a:rPr lang="cs-CZ" sz="1400" dirty="0" err="1" smtClean="0"/>
              <a:t>verzování</a:t>
            </a:r>
            <a:endParaRPr lang="cs-CZ" sz="1400" dirty="0" smtClean="0"/>
          </a:p>
          <a:p>
            <a:pPr lvl="1"/>
            <a:r>
              <a:rPr lang="cs-CZ" sz="1400" dirty="0" smtClean="0"/>
              <a:t>Test pomocí 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test</a:t>
            </a:r>
          </a:p>
          <a:p>
            <a:pPr lvl="1"/>
            <a:r>
              <a:rPr lang="cs-CZ" sz="1400" dirty="0" smtClean="0"/>
              <a:t>Pro správný kód používat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pre-commit</a:t>
            </a:r>
            <a:r>
              <a:rPr lang="cs-CZ" sz="1400" dirty="0" smtClean="0"/>
              <a:t>,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terraform-docs</a:t>
            </a:r>
            <a:r>
              <a:rPr lang="cs-CZ" sz="1400" dirty="0" smtClean="0"/>
              <a:t>,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cs-CZ" sz="1400" dirty="0" smtClean="0"/>
              <a:t>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fmt</a:t>
            </a:r>
            <a:r>
              <a:rPr lang="cs-CZ" sz="1400" dirty="0" smtClean="0"/>
              <a:t>, 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tflint</a:t>
            </a:r>
            <a:r>
              <a:rPr lang="cs-CZ" sz="1400" dirty="0" smtClean="0"/>
              <a:t>,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checkov</a:t>
            </a:r>
            <a:r>
              <a:rPr lang="cs-CZ" sz="1400" dirty="0" smtClean="0"/>
              <a:t> a další kontroly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529036"/>
            <a:ext cx="7791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Čistota kódu</a:t>
            </a:r>
            <a:endParaRPr lang="cs-CZ" dirty="0" smtClean="0"/>
          </a:p>
          <a:p>
            <a:pPr lvl="1"/>
            <a:r>
              <a:rPr lang="cs-CZ" dirty="0" err="1" smtClean="0"/>
              <a:t>Pre-commit</a:t>
            </a:r>
            <a:r>
              <a:rPr lang="cs-CZ" dirty="0" smtClean="0"/>
              <a:t> kontroly </a:t>
            </a:r>
            <a:endParaRPr lang="cs-CZ" dirty="0" smtClean="0"/>
          </a:p>
          <a:p>
            <a:pPr lvl="2"/>
            <a:r>
              <a:rPr lang="cs-CZ" sz="2000" dirty="0" smtClean="0"/>
              <a:t>Slouží </a:t>
            </a:r>
            <a:r>
              <a:rPr lang="cs-CZ" sz="2000" dirty="0" smtClean="0"/>
              <a:t>ke kontrole kódu, než je proveden </a:t>
            </a:r>
            <a:r>
              <a:rPr lang="cs-CZ" sz="2000" dirty="0" err="1" smtClean="0"/>
              <a:t>push</a:t>
            </a:r>
            <a:endParaRPr lang="cs-CZ" sz="2000" dirty="0" smtClean="0"/>
          </a:p>
          <a:p>
            <a:pPr lvl="2"/>
            <a:r>
              <a:rPr lang="cs-CZ" sz="2000" dirty="0" smtClean="0"/>
              <a:t>Musí být nakonfigurováno v </a:t>
            </a:r>
            <a:r>
              <a:rPr lang="cs-CZ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cs-CZ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pre-commit-config.yaml</a:t>
            </a:r>
            <a:endParaRPr lang="cs-CZ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cs-CZ" sz="2000" dirty="0" smtClean="0"/>
              <a:t>Instalace </a:t>
            </a:r>
            <a:r>
              <a:rPr lang="cs-CZ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pre-commit</a:t>
            </a:r>
            <a:r>
              <a:rPr lang="cs-CZ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install</a:t>
            </a:r>
            <a:r>
              <a:rPr lang="cs-CZ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smtClean="0"/>
              <a:t>v požadovaném </a:t>
            </a:r>
            <a:r>
              <a:rPr lang="cs-CZ" sz="2000" dirty="0" err="1" smtClean="0"/>
              <a:t>repozitáři</a:t>
            </a:r>
            <a:endParaRPr lang="cs-CZ" sz="2000" dirty="0"/>
          </a:p>
          <a:p>
            <a:pPr lvl="2"/>
            <a:r>
              <a:rPr lang="cs-CZ" sz="2000" dirty="0" smtClean="0"/>
              <a:t>Spustí se při </a:t>
            </a:r>
            <a:r>
              <a:rPr lang="cs-CZ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cs-CZ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commit</a:t>
            </a:r>
            <a:r>
              <a:rPr lang="cs-CZ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br>
              <a:rPr lang="cs-CZ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cs-CZ" sz="2000" dirty="0" smtClean="0"/>
              <a:t>nebo manuálně 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pre-commit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run </a:t>
            </a:r>
            <a:r>
              <a:rPr lang="cs-CZ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–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all-files</a:t>
            </a:r>
            <a:endParaRPr lang="cs-CZ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Vytvoření modulu – </a:t>
            </a:r>
            <a:r>
              <a:rPr lang="cs-CZ" dirty="0" err="1" smtClean="0"/>
              <a:t>GitHub</a:t>
            </a:r>
            <a:r>
              <a:rPr lang="cs-CZ" dirty="0" smtClean="0"/>
              <a:t> </a:t>
            </a:r>
            <a:r>
              <a:rPr lang="cs-CZ" dirty="0" err="1" smtClean="0"/>
              <a:t>Workflow</a:t>
            </a:r>
            <a:endParaRPr lang="cs-CZ" dirty="0" smtClean="0"/>
          </a:p>
          <a:p>
            <a:pPr lvl="1"/>
            <a:endParaRPr lang="cs-CZ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386036"/>
            <a:ext cx="71532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Vytvoření modulu – </a:t>
            </a:r>
            <a:r>
              <a:rPr lang="cs-CZ" dirty="0" err="1" smtClean="0"/>
              <a:t>GitHub</a:t>
            </a:r>
            <a:r>
              <a:rPr lang="cs-CZ" dirty="0" smtClean="0"/>
              <a:t> </a:t>
            </a:r>
            <a:r>
              <a:rPr lang="cs-CZ" dirty="0" err="1" smtClean="0"/>
              <a:t>Workflow</a:t>
            </a:r>
            <a:endParaRPr lang="cs-CZ" dirty="0" smtClean="0"/>
          </a:p>
          <a:p>
            <a:pPr lvl="1"/>
            <a:endParaRPr lang="cs-CZ" dirty="0" smtClean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2595562"/>
            <a:ext cx="70294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Terraform</a:t>
            </a:r>
            <a:r>
              <a:rPr lang="cs-CZ" dirty="0" smtClean="0"/>
              <a:t> </a:t>
            </a:r>
            <a:r>
              <a:rPr lang="cs-CZ" dirty="0" err="1" smtClean="0"/>
              <a:t>docs</a:t>
            </a:r>
            <a:endParaRPr lang="cs-CZ" dirty="0" smtClean="0"/>
          </a:p>
          <a:p>
            <a:pPr lvl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2517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134281</TotalTime>
  <Words>291</Words>
  <Application>Microsoft Office PowerPoint</Application>
  <PresentationFormat>Předvádění na obrazovce (4:3)</PresentationFormat>
  <Paragraphs>53</Paragraphs>
  <Slides>15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Exo 2 Light</vt:lpstr>
      <vt:lpstr>Motiv sady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Verka</dc:creator>
  <cp:lastModifiedBy>Honza Pucherna</cp:lastModifiedBy>
  <cp:revision>4462</cp:revision>
  <dcterms:modified xsi:type="dcterms:W3CDTF">2024-11-27T13:21:56Z</dcterms:modified>
</cp:coreProperties>
</file>