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sldIdLst>
    <p:sldId id="256" r:id="rId2"/>
    <p:sldId id="257" r:id="rId3"/>
    <p:sldId id="258" r:id="rId4"/>
    <p:sldId id="259" r:id="rId5"/>
    <p:sldId id="261" r:id="rId6"/>
    <p:sldId id="262" r:id="rId7"/>
    <p:sldId id="263" r:id="rId8"/>
    <p:sldId id="264" r:id="rId9"/>
    <p:sldId id="265" r:id="rId10"/>
    <p:sldId id="266" r:id="rId11"/>
    <p:sldId id="272" r:id="rId12"/>
    <p:sldId id="273" r:id="rId13"/>
    <p:sldId id="268" r:id="rId14"/>
    <p:sldId id="269" r:id="rId15"/>
    <p:sldId id="270" r:id="rId16"/>
    <p:sldId id="271" r:id="rId17"/>
    <p:sldId id="274" r:id="rId18"/>
    <p:sldId id="275" r:id="rId19"/>
    <p:sldId id="279" r:id="rId20"/>
    <p:sldId id="280" r:id="rId21"/>
    <p:sldId id="276" r:id="rId22"/>
    <p:sldId id="277" r:id="rId23"/>
    <p:sldId id="278" r:id="rId24"/>
    <p:sldId id="281" r:id="rId25"/>
    <p:sldId id="282" r:id="rId26"/>
    <p:sldId id="283"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4" d="100"/>
          <a:sy n="134" d="100"/>
        </p:scale>
        <p:origin x="-80" y="9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6296355-D780-474B-A383-99967D95B9B1}" type="datetimeFigureOut">
              <a:rPr lang="en-US"/>
              <a:pPr>
                <a:defRPr/>
              </a:pPr>
              <a:t>5/30/16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0E848564-F56B-6946-AE76-E96D6CDBBC30}" type="slidenum">
              <a:rPr lang="en-US"/>
              <a:pPr>
                <a:defRPr/>
              </a:pPr>
              <a:t>‹#›</a:t>
            </a:fld>
            <a:endParaRPr lang="en-US"/>
          </a:p>
        </p:txBody>
      </p:sp>
    </p:spTree>
    <p:extLst>
      <p:ext uri="{BB962C8B-B14F-4D97-AF65-F5344CB8AC3E}">
        <p14:creationId xmlns:p14="http://schemas.microsoft.com/office/powerpoint/2010/main" val="55555628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Hello everyone, my name is Linnan Wang from Gatech. Today I will present fantastic BLASX.</a:t>
            </a:r>
          </a:p>
          <a:p>
            <a:pPr eaLnBrk="1" hangingPunct="1">
              <a:spcBef>
                <a:spcPct val="0"/>
              </a:spcBef>
            </a:pPr>
            <a:r>
              <a:rPr lang="en-US">
                <a:latin typeface="Calibri" charset="0"/>
              </a:rPr>
              <a:t>BLASX is a high performance level 3 BLAS library for heterogeneous multi-GPU computing. It’s fast, communication-efficient, and it’s amazingly easy to use.</a:t>
            </a:r>
          </a:p>
          <a:p>
            <a:pPr eaLnBrk="1" hangingPunct="1">
              <a:spcBef>
                <a:spcPct val="0"/>
              </a:spcBef>
            </a:pPr>
            <a:endParaRPr lang="en-US">
              <a:latin typeface="Calibri" charset="0"/>
            </a:endParaRPr>
          </a:p>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0B8164F6-3103-9647-A213-87D30743F427}" type="slidenum">
              <a:rPr lang="en-US" sz="1200">
                <a:latin typeface="Calibri" charset="0"/>
              </a:rPr>
              <a:pPr eaLnBrk="1" fontAlgn="base" hangingPunct="1">
                <a:spcBef>
                  <a:spcPct val="0"/>
                </a:spcBef>
                <a:spcAft>
                  <a:spcPct val="0"/>
                </a:spcAft>
              </a:pPr>
              <a:t>1</a:t>
            </a:fld>
            <a:endParaRPr lang="en-US" sz="12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This slide demonstrates data structures used in building the L1 tile cache. It has a red-black tree and a doubly, linked list based, LRU. The red black tree is used to facilitate the lookup, so searching a tile in a LRU only takes log(n) time. The LRU front represents the most frequently used tile, and the LRU end represents the least frequently used ones. Therefore, (click) the LRU in and out are guaranteed in O(1).</a:t>
            </a:r>
          </a:p>
          <a:p>
            <a:pPr eaLnBrk="1" hangingPunct="1">
              <a:spcBef>
                <a:spcPct val="0"/>
              </a:spcBef>
            </a:pPr>
            <a:endParaRPr lang="en-US">
              <a:latin typeface="Calibri" charset="0"/>
            </a:endParaRPr>
          </a:p>
          <a:p>
            <a:pPr eaLnBrk="1" hangingPunct="1">
              <a:spcBef>
                <a:spcPct val="0"/>
              </a:spcBef>
            </a:pPr>
            <a:r>
              <a:rPr lang="en-US">
                <a:latin typeface="Calibri" charset="0"/>
              </a:rPr>
              <a:t>(click) The algorithm indicates basic procedures to the L1 tile cache. it looks up the red black tree to see if there is a LRU block for this tile.</a:t>
            </a:r>
          </a:p>
          <a:p>
            <a:pPr eaLnBrk="1" hangingPunct="1">
              <a:spcBef>
                <a:spcPct val="0"/>
              </a:spcBef>
            </a:pPr>
            <a:endParaRPr lang="en-US">
              <a:latin typeface="Calibri" charset="0"/>
            </a:endParaRPr>
          </a:p>
          <a:p>
            <a:pPr eaLnBrk="1" hangingPunct="1">
              <a:spcBef>
                <a:spcPct val="0"/>
              </a:spcBef>
            </a:pPr>
            <a:r>
              <a:rPr lang="en-US">
                <a:latin typeface="Calibri" charset="0"/>
              </a:rPr>
              <a:t>If it does exist, we rearrange the tile to the LRU front to make it most frequently used. </a:t>
            </a:r>
          </a:p>
          <a:p>
            <a:pPr eaLnBrk="1" hangingPunct="1">
              <a:spcBef>
                <a:spcPct val="0"/>
              </a:spcBef>
            </a:pPr>
            <a:endParaRPr lang="en-US">
              <a:latin typeface="Calibri" charset="0"/>
            </a:endParaRPr>
          </a:p>
          <a:p>
            <a:pPr eaLnBrk="1" hangingPunct="1">
              <a:spcBef>
                <a:spcPct val="0"/>
              </a:spcBef>
            </a:pPr>
            <a:r>
              <a:rPr lang="en-US">
                <a:latin typeface="Calibri" charset="0"/>
              </a:rPr>
              <a:t>If the tile is not in LRU, that means this is a new tile. We try to allocate a segment of GPU memory, link the tile with the newly allocated memory. </a:t>
            </a:r>
          </a:p>
          <a:p>
            <a:pPr eaLnBrk="1" hangingPunct="1">
              <a:spcBef>
                <a:spcPct val="0"/>
              </a:spcBef>
            </a:pPr>
            <a:endParaRPr lang="en-US">
              <a:latin typeface="Calibri" charset="0"/>
            </a:endParaRPr>
          </a:p>
          <a:p>
            <a:pPr eaLnBrk="1" hangingPunct="1">
              <a:spcBef>
                <a:spcPct val="0"/>
              </a:spcBef>
            </a:pPr>
            <a:r>
              <a:rPr lang="en-US">
                <a:latin typeface="Calibri" charset="0"/>
              </a:rPr>
              <a:t>If there is no GPU RAM left, we need deque a least used tile in LRU, free the resources. Then we use the resource for the new tile.</a:t>
            </a: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DB2588F7-904B-3B4E-8FB1-E05266F9FAE9}" type="slidenum">
              <a:rPr lang="en-US" sz="1200">
                <a:latin typeface="Calibri" charset="0"/>
              </a:rPr>
              <a:pPr eaLnBrk="1" fontAlgn="base" hangingPunct="1">
                <a:spcBef>
                  <a:spcPct val="0"/>
                </a:spcBef>
                <a:spcAft>
                  <a:spcPct val="0"/>
                </a:spcAft>
              </a:pPr>
              <a:t>10</a:t>
            </a:fld>
            <a:endParaRPr lang="en-US" sz="120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Please note this translate algorithm involves memory allocation on GPU. (click) With increasing size of matrix, this incurs high frequency memory allocation.</a:t>
            </a:r>
          </a:p>
          <a:p>
            <a:pPr eaLnBrk="1" hangingPunct="1">
              <a:spcBef>
                <a:spcPct val="0"/>
              </a:spcBef>
            </a:pPr>
            <a:endParaRPr lang="en-US">
              <a:latin typeface="Calibri" charset="0"/>
            </a:endParaRPr>
          </a:p>
          <a:p>
            <a:pPr eaLnBrk="1" hangingPunct="1">
              <a:spcBef>
                <a:spcPct val="0"/>
              </a:spcBef>
            </a:pPr>
            <a:r>
              <a:rPr lang="en-US">
                <a:latin typeface="Calibri" charset="0"/>
              </a:rPr>
              <a:t>(click) The direct effect of high frequent memory allocation is the performance degeneration, which is demonstrated in the figure.</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A1122B49-F063-5940-BBF2-9C9E5BE91776}" type="slidenum">
              <a:rPr lang="en-US" sz="1200">
                <a:latin typeface="Calibri" charset="0"/>
              </a:rPr>
              <a:pPr eaLnBrk="1" fontAlgn="base" hangingPunct="1">
                <a:spcBef>
                  <a:spcPct val="0"/>
                </a:spcBef>
                <a:spcAft>
                  <a:spcPct val="0"/>
                </a:spcAft>
              </a:pPr>
              <a:t>11</a:t>
            </a:fld>
            <a:endParaRPr lang="en-US" sz="120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We resolve this issue by pre-allocating a big chunk of GPU RAM and manage the RAM by BLASX_Malloc, which is developed by us.</a:t>
            </a:r>
          </a:p>
          <a:p>
            <a:pPr eaLnBrk="1" hangingPunct="1">
              <a:spcBef>
                <a:spcPct val="0"/>
              </a:spcBef>
            </a:pPr>
            <a:endParaRPr lang="en-US">
              <a:latin typeface="Calibri" charset="0"/>
            </a:endParaRPr>
          </a:p>
          <a:p>
            <a:pPr eaLnBrk="1" hangingPunct="1">
              <a:spcBef>
                <a:spcPct val="0"/>
              </a:spcBef>
            </a:pPr>
            <a:r>
              <a:rPr lang="en-US">
                <a:latin typeface="Calibri" charset="0"/>
              </a:rPr>
              <a:t>(click) There are 3 components in BLASX_Malloc, which are meta-data list, occupied list and empty list. Their names explains the usages.</a:t>
            </a:r>
          </a:p>
          <a:p>
            <a:pPr eaLnBrk="1" hangingPunct="1">
              <a:spcBef>
                <a:spcPct val="0"/>
              </a:spcBef>
            </a:pPr>
            <a:endParaRPr lang="en-US">
              <a:latin typeface="Calibri" charset="0"/>
            </a:endParaRPr>
          </a:p>
          <a:p>
            <a:pPr eaLnBrk="1" hangingPunct="1">
              <a:spcBef>
                <a:spcPct val="0"/>
              </a:spcBef>
            </a:pPr>
            <a:r>
              <a:rPr lang="en-US">
                <a:latin typeface="Calibri" charset="0"/>
              </a:rPr>
              <a:t>(click)  Here is a comparison between CUDA_Malloc and BLASX_Malloc. As we can see, BLASX_Malloc delivery steady performance even if the matrix size exceeds 25 thousands.</a:t>
            </a: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1588D8EC-BDF9-E54C-B2A3-44368799124C}" type="slidenum">
              <a:rPr lang="en-US" sz="1200">
                <a:latin typeface="Calibri" charset="0"/>
              </a:rPr>
              <a:pPr eaLnBrk="1" fontAlgn="base" hangingPunct="1">
                <a:spcBef>
                  <a:spcPct val="0"/>
                </a:spcBef>
                <a:spcAft>
                  <a:spcPct val="0"/>
                </a:spcAft>
              </a:pPr>
              <a:t>12</a:t>
            </a:fld>
            <a:endParaRPr lang="en-US" sz="1200">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L2 Tile cache is essentially a set of LRUs, grouped by the P2P accessibility. The purpose of L2 tile cache is to search the tile on other LRUs if L1 tile miss. If find, we initiate GPU-GPU data transfer.</a:t>
            </a: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99CD996E-2255-3242-9D52-B886D4113EA3}" type="slidenum">
              <a:rPr lang="en-US" sz="1200">
                <a:latin typeface="Calibri" charset="0"/>
              </a:rPr>
              <a:pPr eaLnBrk="1" fontAlgn="base" hangingPunct="1">
                <a:spcBef>
                  <a:spcPct val="0"/>
                </a:spcBef>
                <a:spcAft>
                  <a:spcPct val="0"/>
                </a:spcAft>
              </a:pPr>
              <a:t>13</a:t>
            </a:fld>
            <a:endParaRPr lang="en-US" sz="1200">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This slide demonstrates the basic workflow of our 2 level tile cache.</a:t>
            </a:r>
          </a:p>
          <a:p>
            <a:pPr eaLnBrk="1" hangingPunct="1">
              <a:spcBef>
                <a:spcPct val="0"/>
              </a:spcBef>
            </a:pPr>
            <a:endParaRPr lang="en-US">
              <a:latin typeface="Calibri" charset="0"/>
            </a:endParaRPr>
          </a:p>
          <a:p>
            <a:pPr eaLnBrk="1" hangingPunct="1">
              <a:spcBef>
                <a:spcPct val="0"/>
              </a:spcBef>
            </a:pPr>
            <a:r>
              <a:rPr lang="en-US" b="1">
                <a:latin typeface="Calibri" charset="0"/>
              </a:rPr>
              <a:t>(click) If L1 Tile Cache Hit: find the tile in LRU, get GPU Addr, there is no communication involved.</a:t>
            </a:r>
          </a:p>
          <a:p>
            <a:pPr eaLnBrk="1" hangingPunct="1">
              <a:spcBef>
                <a:spcPct val="0"/>
              </a:spcBef>
            </a:pPr>
            <a:r>
              <a:rPr lang="en-US" b="1">
                <a:latin typeface="Calibri" charset="0"/>
              </a:rPr>
              <a:t>(click) If L1 Tile Cache Miss: find the tile in other LRUs within the P2P group.</a:t>
            </a:r>
          </a:p>
          <a:p>
            <a:pPr eaLnBrk="1" hangingPunct="1">
              <a:spcBef>
                <a:spcPct val="0"/>
              </a:spcBef>
            </a:pPr>
            <a:r>
              <a:rPr lang="en-US" b="1">
                <a:latin typeface="Calibri" charset="0"/>
              </a:rPr>
              <a:t>(click) If L2 Tile Cache Hit: initiate P2P transfer.</a:t>
            </a:r>
          </a:p>
          <a:p>
            <a:pPr eaLnBrk="1" hangingPunct="1">
              <a:spcBef>
                <a:spcPct val="0"/>
              </a:spcBef>
            </a:pPr>
            <a:r>
              <a:rPr lang="en-US" b="1">
                <a:latin typeface="Calibri" charset="0"/>
              </a:rPr>
              <a:t>(click) If L2 Tile Cache Miss: retrieve the tile from host RAM.</a:t>
            </a:r>
          </a:p>
          <a:p>
            <a:pPr eaLnBrk="1" hangingPunct="1">
              <a:spcBef>
                <a:spcPct val="0"/>
              </a:spcBef>
            </a:pPr>
            <a:endParaRPr lang="en-US">
              <a:latin typeface="Calibri" charset="0"/>
            </a:endParaRPr>
          </a:p>
          <a:p>
            <a:pPr eaLnBrk="1" hangingPunct="1">
              <a:spcBef>
                <a:spcPct val="0"/>
              </a:spcBef>
            </a:pPr>
            <a:r>
              <a:rPr lang="en-US" b="1">
                <a:latin typeface="Calibri" charset="0"/>
              </a:rPr>
              <a:t>(click) </a:t>
            </a:r>
            <a:r>
              <a:rPr lang="en-US">
                <a:latin typeface="Calibri" charset="0"/>
              </a:rPr>
              <a:t>The table demonstrates inter-GPU data transfer rate is 7.8 GB/s, while CPU-GPU data transfer rate is 6.54 GB/s, which justify L2 tile cache design. </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809A9EDA-4BEA-D545-A57E-FA60E51020A5}" type="slidenum">
              <a:rPr lang="en-US" sz="1200">
                <a:latin typeface="Calibri" charset="0"/>
              </a:rPr>
              <a:pPr eaLnBrk="1" fontAlgn="base" hangingPunct="1">
                <a:spcBef>
                  <a:spcPct val="0"/>
                </a:spcBef>
                <a:spcAft>
                  <a:spcPct val="0"/>
                </a:spcAft>
              </a:pPr>
              <a:t>14</a:t>
            </a:fld>
            <a:endParaRPr lang="en-US" sz="1200">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Okay, let’s see the result with the proposed hierarchical tile cache.</a:t>
            </a:r>
          </a:p>
          <a:p>
            <a:pPr eaLnBrk="1" hangingPunct="1">
              <a:spcBef>
                <a:spcPct val="0"/>
              </a:spcBef>
            </a:pPr>
            <a:endParaRPr lang="en-US">
              <a:latin typeface="Calibri" charset="0"/>
            </a:endParaRPr>
          </a:p>
          <a:p>
            <a:pPr eaLnBrk="1" hangingPunct="1">
              <a:spcBef>
                <a:spcPct val="0"/>
              </a:spcBef>
            </a:pPr>
            <a:r>
              <a:rPr lang="en-US">
                <a:latin typeface="Calibri" charset="0"/>
              </a:rPr>
              <a:t>(click) This figure demonstrate the case without tile cache. (click)We can see, the pipeline algorithm always move in the data, thereby incurs excessive communications.</a:t>
            </a:r>
          </a:p>
          <a:p>
            <a:pPr eaLnBrk="1" hangingPunct="1">
              <a:spcBef>
                <a:spcPct val="0"/>
              </a:spcBef>
            </a:pPr>
            <a:endParaRPr lang="en-US">
              <a:latin typeface="Calibri" charset="0"/>
            </a:endParaRPr>
          </a:p>
          <a:p>
            <a:pPr eaLnBrk="1" hangingPunct="1">
              <a:spcBef>
                <a:spcPct val="0"/>
              </a:spcBef>
            </a:pPr>
            <a:r>
              <a:rPr lang="en-US">
                <a:latin typeface="Calibri" charset="0"/>
              </a:rPr>
              <a:t>(click) With tile cache, (click) the communication is significantly(!!!!) reduced.</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3D68AB63-2290-7C49-87CC-AF0046ED69E5}" type="slidenum">
              <a:rPr lang="en-US" sz="1200">
                <a:latin typeface="Calibri" charset="0"/>
              </a:rPr>
              <a:pPr eaLnBrk="1" fontAlgn="base" hangingPunct="1">
                <a:spcBef>
                  <a:spcPct val="0"/>
                </a:spcBef>
                <a:spcAft>
                  <a:spcPct val="0"/>
                </a:spcAft>
              </a:pPr>
              <a:t>15</a:t>
            </a:fld>
            <a:endParaRPr lang="en-US" sz="1200">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Alright, this is our solution to reduce communications. Let’s tackle the load balancing.</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A6BE457F-B6AD-7E4B-8E09-4641B29AFEDD}" type="slidenum">
              <a:rPr lang="en-US" sz="1200">
                <a:latin typeface="Calibri" charset="0"/>
              </a:rPr>
              <a:pPr eaLnBrk="1" fontAlgn="base" hangingPunct="1">
                <a:spcBef>
                  <a:spcPct val="0"/>
                </a:spcBef>
                <a:spcAft>
                  <a:spcPct val="0"/>
                </a:spcAft>
              </a:pPr>
              <a:t>16</a:t>
            </a:fld>
            <a:endParaRPr lang="en-US" sz="1200">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First, we define a task as solving a tile in the output matrix C. (click) This definition enables us to decompose a matrix multiplication into a set of independent tasks. Three features of a task are:</a:t>
            </a:r>
          </a:p>
          <a:p>
            <a:pPr eaLnBrk="1" hangingPunct="1">
              <a:spcBef>
                <a:spcPct val="0"/>
              </a:spcBef>
            </a:pPr>
            <a:r>
              <a:rPr lang="en-US">
                <a:latin typeface="Calibri" charset="0"/>
              </a:rPr>
              <a:t>1) </a:t>
            </a:r>
            <a:r>
              <a:rPr lang="en-US" b="1">
                <a:latin typeface="Calibri" charset="0"/>
              </a:rPr>
              <a:t>1. Reading the inputs for a task is data dependency free  </a:t>
            </a:r>
          </a:p>
          <a:p>
            <a:pPr eaLnBrk="1" hangingPunct="1">
              <a:spcBef>
                <a:spcPct val="0"/>
              </a:spcBef>
            </a:pPr>
            <a:r>
              <a:rPr lang="en-US">
                <a:latin typeface="Calibri" charset="0"/>
              </a:rPr>
              <a:t>2) </a:t>
            </a:r>
            <a:r>
              <a:rPr lang="en-US" b="1">
                <a:latin typeface="Calibri" charset="0"/>
              </a:rPr>
              <a:t>2. Concurrent writing a task’s output is data race free</a:t>
            </a:r>
          </a:p>
          <a:p>
            <a:pPr eaLnBrk="1" hangingPunct="1">
              <a:spcBef>
                <a:spcPct val="0"/>
              </a:spcBef>
            </a:pPr>
            <a:r>
              <a:rPr lang="en-US">
                <a:latin typeface="Calibri" charset="0"/>
              </a:rPr>
              <a:t>3) </a:t>
            </a:r>
            <a:r>
              <a:rPr lang="en-US" b="1">
                <a:latin typeface="Calibri" charset="0"/>
              </a:rPr>
              <a:t>3. The workload of each task varies for routines such as SYMM, and TRSM.</a:t>
            </a:r>
          </a:p>
          <a:p>
            <a:pPr eaLnBrk="1" hangingPunct="1">
              <a:spcBef>
                <a:spcPct val="0"/>
              </a:spcBef>
            </a:pPr>
            <a:endParaRPr lang="en-US" b="1">
              <a:latin typeface="Calibri" charset="0"/>
            </a:endParaRPr>
          </a:p>
          <a:p>
            <a:pPr eaLnBrk="1" hangingPunct="1">
              <a:spcBef>
                <a:spcPct val="0"/>
              </a:spcBef>
            </a:pPr>
            <a:endParaRPr lang="en-US" b="1">
              <a:latin typeface="Calibri" charset="0"/>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0857EE56-5193-0D4B-A86E-9026A907D446}" type="slidenum">
              <a:rPr lang="en-US" sz="1200">
                <a:latin typeface="Calibri" charset="0"/>
              </a:rPr>
              <a:pPr eaLnBrk="1" fontAlgn="base" hangingPunct="1">
                <a:spcBef>
                  <a:spcPct val="0"/>
                </a:spcBef>
                <a:spcAft>
                  <a:spcPct val="0"/>
                </a:spcAft>
              </a:pPr>
              <a:t>17</a:t>
            </a:fld>
            <a:endParaRPr lang="en-US" sz="1200">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This is the structure of our scheduling runtime, it consists of 4 major components: </a:t>
            </a:r>
          </a:p>
          <a:p>
            <a:pPr marL="228600" indent="-228600" eaLnBrk="1" fontAlgn="auto" hangingPunct="1">
              <a:spcBef>
                <a:spcPts val="0"/>
              </a:spcBef>
              <a:spcAft>
                <a:spcPts val="0"/>
              </a:spcAft>
              <a:buFontTx/>
              <a:buAutoNum type="arabicParenR"/>
              <a:defRPr/>
            </a:pPr>
            <a:r>
              <a:rPr lang="en-US" dirty="0" smtClean="0"/>
              <a:t>(click) </a:t>
            </a:r>
            <a:r>
              <a:rPr lang="en-US" dirty="0" smtClean="0">
                <a:ea typeface="+mn-ea"/>
                <a:cs typeface="+mn-cs"/>
              </a:rPr>
              <a:t>GPU computation threads </a:t>
            </a:r>
          </a:p>
          <a:p>
            <a:pPr marL="228600" indent="-228600" eaLnBrk="1" fontAlgn="auto" hangingPunct="1">
              <a:spcBef>
                <a:spcPts val="0"/>
              </a:spcBef>
              <a:spcAft>
                <a:spcPts val="0"/>
              </a:spcAft>
              <a:buFontTx/>
              <a:buAutoNum type="arabicParenR"/>
              <a:defRPr/>
            </a:pPr>
            <a:r>
              <a:rPr lang="en-US" dirty="0" smtClean="0"/>
              <a:t>(click) </a:t>
            </a:r>
            <a:r>
              <a:rPr lang="en-US" dirty="0" smtClean="0">
                <a:ea typeface="+mn-ea"/>
                <a:cs typeface="+mn-cs"/>
              </a:rPr>
              <a:t>CPU computation thread</a:t>
            </a:r>
          </a:p>
          <a:p>
            <a:pPr marL="228600" indent="-228600" eaLnBrk="1" fontAlgn="auto" hangingPunct="1">
              <a:spcBef>
                <a:spcPts val="0"/>
              </a:spcBef>
              <a:spcAft>
                <a:spcPts val="0"/>
              </a:spcAft>
              <a:buFontTx/>
              <a:buAutoNum type="arabicParenR"/>
              <a:defRPr/>
            </a:pPr>
            <a:r>
              <a:rPr lang="en-US" dirty="0" smtClean="0"/>
              <a:t>(click) </a:t>
            </a:r>
            <a:r>
              <a:rPr lang="en-US" dirty="0" smtClean="0">
                <a:ea typeface="+mn-ea"/>
                <a:cs typeface="+mn-cs"/>
              </a:rPr>
              <a:t>reservation station</a:t>
            </a:r>
          </a:p>
          <a:p>
            <a:pPr marL="228600" indent="-228600" eaLnBrk="1" fontAlgn="auto" hangingPunct="1">
              <a:spcBef>
                <a:spcPts val="0"/>
              </a:spcBef>
              <a:spcAft>
                <a:spcPts val="0"/>
              </a:spcAft>
              <a:buFontTx/>
              <a:buAutoNum type="arabicParenR"/>
              <a:defRPr/>
            </a:pPr>
            <a:r>
              <a:rPr lang="en-US" dirty="0" smtClean="0"/>
              <a:t>(click) </a:t>
            </a:r>
            <a:r>
              <a:rPr lang="en-US" dirty="0" smtClean="0">
                <a:ea typeface="+mn-ea"/>
                <a:cs typeface="+mn-cs"/>
              </a:rPr>
              <a:t>Non-blocking task queue</a:t>
            </a:r>
          </a:p>
          <a:p>
            <a:pPr eaLnBrk="1" fontAlgn="auto" hangingPunct="1">
              <a:spcBef>
                <a:spcPts val="0"/>
              </a:spcBef>
              <a:spcAft>
                <a:spcPts val="0"/>
              </a:spcAft>
              <a:defRPr/>
            </a:pPr>
            <a:r>
              <a:rPr lang="en-US" dirty="0" smtClean="0">
                <a:ea typeface="+mn-ea"/>
                <a:cs typeface="+mn-cs"/>
              </a:rPr>
              <a:t>Now, let’s delve into each component.</a:t>
            </a:r>
            <a:endParaRPr lang="en-US" dirty="0">
              <a:ea typeface="+mn-ea"/>
              <a:cs typeface="+mn-cs"/>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631C4B7E-7745-3E48-B912-0FAD43E3AE86}" type="slidenum">
              <a:rPr lang="en-US" sz="1200">
                <a:latin typeface="Calibri" charset="0"/>
              </a:rPr>
              <a:pPr eaLnBrk="1" fontAlgn="base" hangingPunct="1">
                <a:spcBef>
                  <a:spcPct val="0"/>
                </a:spcBef>
                <a:spcAft>
                  <a:spcPct val="0"/>
                </a:spcAft>
              </a:pPr>
              <a:t>18</a:t>
            </a:fld>
            <a:endParaRPr lang="en-US" sz="1200">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There are two kinds of computation threads, one for GPU and the other for CPU.</a:t>
            </a:r>
          </a:p>
          <a:p>
            <a:pPr eaLnBrk="1" fontAlgn="auto" hangingPunct="1">
              <a:spcBef>
                <a:spcPts val="0"/>
              </a:spcBef>
              <a:spcAft>
                <a:spcPts val="0"/>
              </a:spcAft>
              <a:defRPr/>
            </a:pPr>
            <a:endParaRPr lang="en-US" dirty="0" smtClean="0">
              <a:ea typeface="+mn-ea"/>
              <a:cs typeface="+mn-cs"/>
            </a:endParaRPr>
          </a:p>
          <a:p>
            <a:pPr eaLnBrk="1" fontAlgn="auto" hangingPunct="1">
              <a:spcBef>
                <a:spcPts val="0"/>
              </a:spcBef>
              <a:spcAft>
                <a:spcPts val="0"/>
              </a:spcAft>
              <a:defRPr/>
            </a:pPr>
            <a:r>
              <a:rPr lang="en-US" dirty="0" smtClean="0">
                <a:ea typeface="+mn-ea"/>
                <a:cs typeface="+mn-cs"/>
              </a:rPr>
              <a:t>GPU threads intend to </a:t>
            </a:r>
          </a:p>
          <a:p>
            <a:pPr marL="228600" indent="-228600" eaLnBrk="1" fontAlgn="auto" hangingPunct="1">
              <a:spcBef>
                <a:spcPts val="0"/>
              </a:spcBef>
              <a:spcAft>
                <a:spcPts val="0"/>
              </a:spcAft>
              <a:buFontTx/>
              <a:buAutoNum type="arabicParenR"/>
              <a:defRPr/>
            </a:pPr>
            <a:r>
              <a:rPr lang="en-US" b="1" dirty="0" smtClean="0">
                <a:ea typeface="+mn-ea"/>
                <a:cs typeface="+mn-cs"/>
              </a:rPr>
              <a:t>Submit Instructions to GPUs.</a:t>
            </a:r>
          </a:p>
          <a:p>
            <a:pPr marL="228600" indent="-228600" eaLnBrk="1" fontAlgn="auto" hangingPunct="1">
              <a:spcBef>
                <a:spcPts val="0"/>
              </a:spcBef>
              <a:spcAft>
                <a:spcPts val="0"/>
              </a:spcAft>
              <a:buFontTx/>
              <a:buAutoNum type="arabicParenR"/>
              <a:defRPr/>
            </a:pPr>
            <a:r>
              <a:rPr lang="en-US" b="1" dirty="0" smtClean="0">
                <a:ea typeface="+mn-ea"/>
                <a:cs typeface="+mn-cs"/>
              </a:rPr>
              <a:t>And they are bind to a dedicated CPU core by setting a affinity.</a:t>
            </a:r>
          </a:p>
          <a:p>
            <a:pPr marL="228600" indent="-228600" eaLnBrk="1" fontAlgn="auto" hangingPunct="1">
              <a:spcBef>
                <a:spcPts val="0"/>
              </a:spcBef>
              <a:spcAft>
                <a:spcPts val="0"/>
              </a:spcAft>
              <a:buFontTx/>
              <a:buAutoNum type="arabicParenR"/>
              <a:defRPr/>
            </a:pPr>
            <a:r>
              <a:rPr lang="en-US" b="1" dirty="0" smtClean="0">
                <a:ea typeface="+mn-ea"/>
                <a:cs typeface="+mn-cs"/>
              </a:rPr>
              <a:t>They are also responsible for interleaving tasks on GPU streams.</a:t>
            </a:r>
          </a:p>
          <a:p>
            <a:pPr marL="228600" indent="-228600" eaLnBrk="1" fontAlgn="auto" hangingPunct="1">
              <a:spcBef>
                <a:spcPts val="0"/>
              </a:spcBef>
              <a:spcAft>
                <a:spcPts val="0"/>
              </a:spcAft>
              <a:buFontTx/>
              <a:buAutoNum type="arabicParenR"/>
              <a:defRPr/>
            </a:pPr>
            <a:endParaRPr lang="en-US" b="1" dirty="0" smtClean="0">
              <a:ea typeface="+mn-ea"/>
              <a:cs typeface="+mn-cs"/>
            </a:endParaRPr>
          </a:p>
          <a:p>
            <a:pPr eaLnBrk="1" fontAlgn="auto" hangingPunct="1">
              <a:spcBef>
                <a:spcPts val="0"/>
              </a:spcBef>
              <a:spcAft>
                <a:spcPts val="0"/>
              </a:spcAft>
              <a:defRPr/>
            </a:pPr>
            <a:r>
              <a:rPr lang="en-US" b="1" dirty="0" smtClean="0">
                <a:ea typeface="+mn-ea"/>
                <a:cs typeface="+mn-cs"/>
              </a:rPr>
              <a:t>CPU threads intend to solve a task by a multithreaded CPU BLAS. It can be disable or enable.</a:t>
            </a:r>
          </a:p>
          <a:p>
            <a:pPr eaLnBrk="1" fontAlgn="auto" hangingPunct="1">
              <a:spcBef>
                <a:spcPts val="0"/>
              </a:spcBef>
              <a:spcAft>
                <a:spcPts val="0"/>
              </a:spcAft>
              <a:defRPr/>
            </a:pPr>
            <a:endParaRPr lang="en-US" dirty="0">
              <a:ea typeface="+mn-ea"/>
              <a:cs typeface="+mn-cs"/>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8B6958B0-AEA2-284B-A1B0-F822CE700061}" type="slidenum">
              <a:rPr lang="en-US" sz="1200">
                <a:latin typeface="Calibri" charset="0"/>
              </a:rPr>
              <a:pPr eaLnBrk="1" fontAlgn="base" hangingPunct="1">
                <a:spcBef>
                  <a:spcPct val="0"/>
                </a:spcBef>
                <a:spcAft>
                  <a:spcPct val="0"/>
                </a:spcAft>
              </a:pPr>
              <a:t>19</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BLASX target on this problem: “how to efficiently solve a large scale matrix multiplication with multiGPUs?”</a:t>
            </a:r>
          </a:p>
          <a:p>
            <a:pPr eaLnBrk="1" hangingPunct="1">
              <a:spcBef>
                <a:spcPct val="0"/>
              </a:spcBef>
            </a:pPr>
            <a:endParaRPr lang="en-US">
              <a:latin typeface="Calibri" charset="0"/>
            </a:endParaRPr>
          </a:p>
          <a:p>
            <a:pPr eaLnBrk="1" hangingPunct="1">
              <a:spcBef>
                <a:spcPct val="0"/>
              </a:spcBef>
            </a:pPr>
            <a:r>
              <a:rPr lang="en-US">
                <a:latin typeface="Calibri" charset="0"/>
              </a:rPr>
              <a:t>However, using multi-GPU machines entails the following challenges:</a:t>
            </a:r>
          </a:p>
          <a:p>
            <a:pPr eaLnBrk="1" hangingPunct="1">
              <a:spcBef>
                <a:spcPct val="0"/>
              </a:spcBef>
            </a:pPr>
            <a:r>
              <a:rPr lang="en-US">
                <a:latin typeface="Calibri" charset="0"/>
              </a:rPr>
              <a:t>(click) The first challenge is the limited GPU memory. A forty-thousands by forty-thousands [40000x40000] double precision matrix is 12.8 GB. While a matrix multiplication involves input matrices A &amp; B, and a output matrix C. So, it totally requires 38.4 GB memory to perform a matrix multiplication at this scale. That’s really a lot(!!!) of memory! However, the largest onboard GPU memory is 12 GB. This is far from enough to solve a large scale matrix multiplication.</a:t>
            </a:r>
          </a:p>
          <a:p>
            <a:pPr eaLnBrk="1" hangingPunct="1">
              <a:spcBef>
                <a:spcPct val="0"/>
              </a:spcBef>
              <a:buFontTx/>
              <a:buAutoNum type="arabicParenR"/>
            </a:pPr>
            <a:r>
              <a:rPr lang="en-US">
                <a:latin typeface="Calibri" charset="0"/>
              </a:rPr>
              <a:t>Although we can approach a large matrix multiplication by dissecting matrices into smaller ones with tile algorithms, this approach introduces excessive communications as tiles have to be moved into GPU RAM on demand. To ensure high-performance, we must address these challenges: a) (</a:t>
            </a:r>
            <a:r>
              <a:rPr lang="en-US" b="1">
                <a:latin typeface="Calibri" charset="0"/>
              </a:rPr>
              <a:t>click)</a:t>
            </a:r>
            <a:r>
              <a:rPr lang="en-US">
                <a:latin typeface="Calibri" charset="0"/>
              </a:rPr>
              <a:t> communication and computation overlapping. b ) (</a:t>
            </a:r>
            <a:r>
              <a:rPr lang="en-US" b="1">
                <a:latin typeface="Calibri" charset="0"/>
              </a:rPr>
              <a:t>click)</a:t>
            </a:r>
            <a:r>
              <a:rPr lang="en-US">
                <a:latin typeface="Calibri" charset="0"/>
              </a:rPr>
              <a:t>  and the reduction of communications.</a:t>
            </a:r>
          </a:p>
          <a:p>
            <a:pPr eaLnBrk="1" hangingPunct="1">
              <a:spcBef>
                <a:spcPct val="0"/>
              </a:spcBef>
              <a:buFontTx/>
              <a:buAutoNum type="arabicParenR"/>
            </a:pPr>
            <a:r>
              <a:rPr lang="en-US">
                <a:latin typeface="Calibri" charset="0"/>
              </a:rPr>
              <a:t>Also, the speed of GPUs can be dramatically different. (</a:t>
            </a:r>
            <a:r>
              <a:rPr lang="en-US" b="1">
                <a:latin typeface="Calibri" charset="0"/>
              </a:rPr>
              <a:t>click)</a:t>
            </a:r>
            <a:r>
              <a:rPr lang="en-US">
                <a:latin typeface="Calibri" charset="0"/>
              </a:rPr>
              <a:t> This poses another challenges to load balancing on </a:t>
            </a:r>
            <a:r>
              <a:rPr lang="en-US" altLang="zh-CN">
                <a:latin typeface="Calibri" charset="0"/>
                <a:ea typeface="宋体" charset="0"/>
                <a:cs typeface="宋体" charset="0"/>
              </a:rPr>
              <a:t>the</a:t>
            </a:r>
            <a:r>
              <a:rPr lang="en-US">
                <a:latin typeface="Calibri" charset="0"/>
              </a:rPr>
              <a:t> system with heterogeneous multi-GPU setup.</a:t>
            </a:r>
          </a:p>
          <a:p>
            <a:pPr eaLnBrk="1" hangingPunct="1">
              <a:spcBef>
                <a:spcPct val="0"/>
              </a:spcBef>
              <a:buFontTx/>
              <a:buAutoNum type="arabicParenR"/>
            </a:pPr>
            <a:r>
              <a:rPr lang="en-US">
                <a:latin typeface="Calibri" charset="0"/>
              </a:rPr>
              <a:t>Last, CPU BLAS is already an industrial standard, CBLAS and FORTRAN interfaces are widely used by a lot of applications. Therefore, maintaining the backward compatibility is important. But this means we need a multi-GPU library computes in a CPU fashion while still guarantee the performance.</a:t>
            </a:r>
          </a:p>
          <a:p>
            <a:pPr eaLnBrk="1" hangingPunct="1">
              <a:spcBef>
                <a:spcPct val="0"/>
              </a:spcBef>
            </a:pPr>
            <a:endParaRPr lang="en-US">
              <a:latin typeface="Calibri" charset="0"/>
            </a:endParaRPr>
          </a:p>
          <a:p>
            <a:pPr eaLnBrk="1" hangingPunct="1">
              <a:spcBef>
                <a:spcPct val="0"/>
              </a:spcBef>
            </a:pPr>
            <a:endParaRPr lang="en-US">
              <a:latin typeface="Calibri" charset="0"/>
            </a:endParaRPr>
          </a:p>
          <a:p>
            <a:pPr eaLnBrk="1" hangingPunct="1">
              <a:spcBef>
                <a:spcPct val="0"/>
              </a:spcBef>
            </a:pPr>
            <a:r>
              <a:rPr lang="en-US">
                <a:latin typeface="Calibri" charset="0"/>
              </a:rPr>
              <a:t>  </a:t>
            </a: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3C998DD8-3A34-4A41-BE6B-9692D332327E}" type="slidenum">
              <a:rPr lang="en-US" sz="1200">
                <a:latin typeface="Calibri" charset="0"/>
              </a:rPr>
              <a:pPr eaLnBrk="1" fontAlgn="base" hangingPunct="1">
                <a:spcBef>
                  <a:spcPct val="0"/>
                </a:spcBef>
                <a:spcAft>
                  <a:spcPct val="0"/>
                </a:spcAft>
              </a:pPr>
              <a:t>2</a:t>
            </a:fld>
            <a:endParaRPr lang="en-US" sz="1200">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(click) here is the reservation station. The purpose of it is to hold the information for future tasks. In a reservation station, it holds 3 kinds of information:</a:t>
            </a:r>
          </a:p>
          <a:p>
            <a:pPr eaLnBrk="1" fontAlgn="auto" hangingPunct="1">
              <a:spcBef>
                <a:spcPts val="0"/>
              </a:spcBef>
              <a:spcAft>
                <a:spcPts val="0"/>
              </a:spcAft>
              <a:defRPr/>
            </a:pPr>
            <a:endParaRPr lang="en-US" dirty="0" smtClean="0">
              <a:ea typeface="+mn-ea"/>
              <a:cs typeface="+mn-cs"/>
            </a:endParaRPr>
          </a:p>
          <a:p>
            <a:pPr marL="228600" indent="-228600" eaLnBrk="1" fontAlgn="auto" hangingPunct="1">
              <a:spcBef>
                <a:spcPts val="0"/>
              </a:spcBef>
              <a:spcAft>
                <a:spcPts val="0"/>
              </a:spcAft>
              <a:buFontTx/>
              <a:buAutoNum type="arabicParenR"/>
              <a:defRPr/>
            </a:pPr>
            <a:r>
              <a:rPr lang="en-US" dirty="0" smtClean="0"/>
              <a:t>(click) </a:t>
            </a:r>
            <a:r>
              <a:rPr lang="en-US" dirty="0" smtClean="0">
                <a:ea typeface="+mn-ea"/>
                <a:cs typeface="+mn-cs"/>
              </a:rPr>
              <a:t>Task priority: we set the priority based on the potential of cache hits, which can be figured out by referring to LRU. </a:t>
            </a:r>
          </a:p>
          <a:p>
            <a:pPr marL="228600" indent="-228600" eaLnBrk="1" fontAlgn="auto" hangingPunct="1">
              <a:spcBef>
                <a:spcPts val="0"/>
              </a:spcBef>
              <a:spcAft>
                <a:spcPts val="0"/>
              </a:spcAft>
              <a:buFontTx/>
              <a:buAutoNum type="arabicParenR"/>
              <a:defRPr/>
            </a:pPr>
            <a:r>
              <a:rPr lang="en-US" dirty="0" smtClean="0"/>
              <a:t>(click) </a:t>
            </a:r>
            <a:r>
              <a:rPr lang="en-US" dirty="0" smtClean="0">
                <a:ea typeface="+mn-ea"/>
                <a:cs typeface="+mn-cs"/>
              </a:rPr>
              <a:t>Task slot holds the meta-data of a task such information about indices </a:t>
            </a:r>
            <a:r>
              <a:rPr lang="en-US" dirty="0" err="1" smtClean="0">
                <a:ea typeface="+mn-ea"/>
                <a:cs typeface="+mn-cs"/>
              </a:rPr>
              <a:t>I,j</a:t>
            </a:r>
            <a:r>
              <a:rPr lang="en-US" dirty="0" smtClean="0">
                <a:ea typeface="+mn-ea"/>
                <a:cs typeface="+mn-cs"/>
              </a:rPr>
              <a:t>, k</a:t>
            </a:r>
          </a:p>
          <a:p>
            <a:pPr marL="228600" indent="-228600" eaLnBrk="1" fontAlgn="auto" hangingPunct="1">
              <a:spcBef>
                <a:spcPts val="0"/>
              </a:spcBef>
              <a:spcAft>
                <a:spcPts val="0"/>
              </a:spcAft>
              <a:buFontTx/>
              <a:buAutoNum type="arabicParenR"/>
              <a:defRPr/>
            </a:pPr>
            <a:r>
              <a:rPr lang="en-US" dirty="0" smtClean="0"/>
              <a:t>(click) </a:t>
            </a:r>
            <a:r>
              <a:rPr lang="en-US" dirty="0" smtClean="0">
                <a:ea typeface="+mn-ea"/>
                <a:cs typeface="+mn-cs"/>
              </a:rPr>
              <a:t>Slot id and GPU stream are 1-to-1 matched. For example, tasks in slots 1,2,3,4 will be mapped to streams 1,2,3,4.</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8D235B31-16BA-304A-B73C-55F4FAAF16FC}" type="slidenum">
              <a:rPr lang="en-US" sz="1200">
                <a:latin typeface="Calibri" charset="0"/>
              </a:rPr>
              <a:pPr eaLnBrk="1" fontAlgn="base" hangingPunct="1">
                <a:spcBef>
                  <a:spcPct val="0"/>
                </a:spcBef>
                <a:spcAft>
                  <a:spcPct val="0"/>
                </a:spcAft>
              </a:pPr>
              <a:t>20</a:t>
            </a:fld>
            <a:endParaRPr lang="en-US" sz="1200">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Our runtime supports 3 kinds of scheduling strategies:</a:t>
            </a:r>
          </a:p>
          <a:p>
            <a:pPr eaLnBrk="1" fontAlgn="auto" hangingPunct="1">
              <a:spcBef>
                <a:spcPts val="0"/>
              </a:spcBef>
              <a:spcAft>
                <a:spcPts val="0"/>
              </a:spcAft>
              <a:defRPr/>
            </a:pPr>
            <a:endParaRPr lang="en-US" dirty="0" smtClean="0">
              <a:ea typeface="+mn-ea"/>
              <a:cs typeface="+mn-cs"/>
            </a:endParaRPr>
          </a:p>
          <a:p>
            <a:pPr marL="228600" indent="-228600" eaLnBrk="1" fontAlgn="auto" hangingPunct="1">
              <a:spcBef>
                <a:spcPts val="0"/>
              </a:spcBef>
              <a:spcAft>
                <a:spcPts val="0"/>
              </a:spcAft>
              <a:buFontTx/>
              <a:buAutoNum type="arabicParenR"/>
              <a:defRPr/>
            </a:pPr>
            <a:r>
              <a:rPr lang="en-US" dirty="0" smtClean="0">
                <a:ea typeface="+mn-ea"/>
                <a:cs typeface="+mn-cs"/>
              </a:rPr>
              <a:t>The first is the demand driven task assignment. This is achieved by the non-blocking task queue. The basic logic is a faster processor consumes more tasks, while the slower ones consume less.</a:t>
            </a:r>
          </a:p>
          <a:p>
            <a:pPr marL="228600" indent="-228600" eaLnBrk="1" fontAlgn="auto" hangingPunct="1">
              <a:spcBef>
                <a:spcPts val="0"/>
              </a:spcBef>
              <a:spcAft>
                <a:spcPts val="0"/>
              </a:spcAft>
              <a:buFontTx/>
              <a:buAutoNum type="arabicParenR"/>
              <a:defRPr/>
            </a:pPr>
            <a:r>
              <a:rPr lang="en-US" dirty="0" smtClean="0">
                <a:ea typeface="+mn-ea"/>
                <a:cs typeface="+mn-cs"/>
              </a:rPr>
              <a:t>We also support work stealing in reservation station. It is possible that one reservation station is full but the global task queue is empty. In this case, we allow an idle GPU to steal a task from other GPUs so that work load can be balanced at finer level.</a:t>
            </a:r>
          </a:p>
          <a:p>
            <a:pPr marL="228600" indent="-228600" eaLnBrk="1" fontAlgn="auto" hangingPunct="1">
              <a:spcBef>
                <a:spcPts val="0"/>
              </a:spcBef>
              <a:spcAft>
                <a:spcPts val="0"/>
              </a:spcAft>
              <a:buFontTx/>
              <a:buAutoNum type="arabicParenR"/>
              <a:defRPr/>
            </a:pPr>
            <a:r>
              <a:rPr lang="en-US" dirty="0" smtClean="0">
                <a:ea typeface="+mn-ea"/>
                <a:cs typeface="+mn-cs"/>
              </a:rPr>
              <a:t>We support priority scheduling. As demonstrated in the previous slide, we prioritize the task with more cache hits.</a:t>
            </a:r>
            <a:endParaRPr lang="en-US" dirty="0">
              <a:ea typeface="+mn-ea"/>
              <a:cs typeface="+mn-cs"/>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2210F258-768E-A249-984A-812BF70D06D1}" type="slidenum">
              <a:rPr lang="en-US" sz="1200">
                <a:latin typeface="Calibri" charset="0"/>
              </a:rPr>
              <a:pPr eaLnBrk="1" fontAlgn="base" hangingPunct="1">
                <a:spcBef>
                  <a:spcPct val="0"/>
                </a:spcBef>
                <a:spcAft>
                  <a:spcPct val="0"/>
                </a:spcAft>
              </a:pPr>
              <a:t>21</a:t>
            </a:fld>
            <a:endParaRPr lang="en-US" sz="1200">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Okay, the only challenge left is the usability.</a:t>
            </a: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179E5274-D661-4D4E-A0DE-7E8BEF38064B}" type="slidenum">
              <a:rPr lang="en-US" sz="1200">
                <a:latin typeface="Calibri" charset="0"/>
              </a:rPr>
              <a:pPr eaLnBrk="1" fontAlgn="base" hangingPunct="1">
                <a:spcBef>
                  <a:spcPct val="0"/>
                </a:spcBef>
                <a:spcAft>
                  <a:spcPct val="0"/>
                </a:spcAft>
              </a:pPr>
              <a:t>22</a:t>
            </a:fld>
            <a:endParaRPr lang="en-US" sz="1200">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latin typeface="Calibri" charset="0"/>
              </a:rPr>
              <a:t>BLASX features CBLAS and FORTRAN Interfaces and Out-of-core computing.</a:t>
            </a:r>
          </a:p>
          <a:p>
            <a:pPr eaLnBrk="1" hangingPunct="1">
              <a:spcBef>
                <a:spcPct val="0"/>
              </a:spcBef>
            </a:pPr>
            <a:endParaRPr lang="en-US" b="1">
              <a:latin typeface="Calibri" charset="0"/>
            </a:endParaRPr>
          </a:p>
          <a:p>
            <a:pPr eaLnBrk="1" hangingPunct="1">
              <a:spcBef>
                <a:spcPct val="0"/>
              </a:spcBef>
            </a:pPr>
            <a:r>
              <a:rPr lang="en-US">
                <a:latin typeface="Calibri" charset="0"/>
              </a:rPr>
              <a:t>(click) This means Calling BLASX is amazingly as easy as OpenBLAS, MKL, or GotoBLAS.</a:t>
            </a:r>
          </a:p>
          <a:p>
            <a:pPr eaLnBrk="1" hangingPunct="1">
              <a:spcBef>
                <a:spcPct val="0"/>
              </a:spcBef>
            </a:pPr>
            <a:endParaRPr lang="en-US">
              <a:latin typeface="Calibri" charset="0"/>
            </a:endParaRPr>
          </a:p>
          <a:p>
            <a:pPr eaLnBrk="1" hangingPunct="1">
              <a:spcBef>
                <a:spcPct val="0"/>
              </a:spcBef>
            </a:pPr>
            <a:r>
              <a:rPr lang="en-US">
                <a:latin typeface="Calibri" charset="0"/>
              </a:rPr>
              <a:t>In practice, we have successfully applied BLASX to a a lot of real world applications such as MATLAB. (click) It enables MATLAB to calculate a 20 thousands x 20 thousands dense double precision matrix multiplication in less than 1 second on 3 NVIDIA K40.</a:t>
            </a:r>
          </a:p>
          <a:p>
            <a:pPr eaLnBrk="1" hangingPunct="1">
              <a:spcBef>
                <a:spcPct val="0"/>
              </a:spcBef>
            </a:pPr>
            <a:endParaRPr lang="en-US">
              <a:latin typeface="Calibri" charset="0"/>
            </a:endParaRPr>
          </a:p>
          <a:p>
            <a:pPr eaLnBrk="1" hangingPunct="1">
              <a:spcBef>
                <a:spcPct val="0"/>
              </a:spcBef>
            </a:pPr>
            <a:r>
              <a:rPr lang="en-US">
                <a:latin typeface="Calibri" charset="0"/>
              </a:rPr>
              <a:t>R (click), NumPy(Numb Pie)(click), and Deep Learning frameworks such as tensor-flow also benefit from BLASX.</a:t>
            </a:r>
          </a:p>
          <a:p>
            <a:pPr eaLnBrk="1" hangingPunct="1">
              <a:spcBef>
                <a:spcPct val="0"/>
              </a:spcBef>
            </a:pPr>
            <a:endParaRPr lang="en-US">
              <a:latin typeface="Calibri" charset="0"/>
            </a:endParaRPr>
          </a:p>
          <a:p>
            <a:pPr eaLnBrk="1" hangingPunct="1">
              <a:spcBef>
                <a:spcPct val="0"/>
              </a:spcBef>
            </a:pPr>
            <a:r>
              <a:rPr lang="en-US">
                <a:latin typeface="Calibri" charset="0"/>
              </a:rPr>
              <a:t>(click) And all you need is to change the BLAS linkage.</a:t>
            </a: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2AD658E5-D1EA-5A49-876B-6A540E8C4C53}" type="slidenum">
              <a:rPr lang="en-US" sz="1200">
                <a:latin typeface="Calibri" charset="0"/>
              </a:rPr>
              <a:pPr eaLnBrk="1" fontAlgn="base" hangingPunct="1">
                <a:spcBef>
                  <a:spcPct val="0"/>
                </a:spcBef>
                <a:spcAft>
                  <a:spcPct val="0"/>
                </a:spcAft>
              </a:pPr>
              <a:t>23</a:t>
            </a:fld>
            <a:endParaRPr lang="en-US" sz="1200">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Alright, let’s take a look at the performance of BLASX. The figure demonstrates the performance of DGEMM, and we compare BLASX against the NVIDIA’s cuBLAS-XT, and UT- Austin’s SuperMatrix. We benchmark the data with 3 NVIIDA K40.</a:t>
            </a:r>
          </a:p>
          <a:p>
            <a:pPr eaLnBrk="1" hangingPunct="1">
              <a:spcBef>
                <a:spcPct val="0"/>
              </a:spcBef>
            </a:pPr>
            <a:endParaRPr lang="en-US">
              <a:latin typeface="Calibri" charset="0"/>
            </a:endParaRPr>
          </a:p>
          <a:p>
            <a:pPr eaLnBrk="1" hangingPunct="1">
              <a:spcBef>
                <a:spcPct val="0"/>
              </a:spcBef>
            </a:pPr>
            <a:r>
              <a:rPr lang="en-US">
                <a:latin typeface="Calibri" charset="0"/>
              </a:rPr>
              <a:t>BLASLX demonstrates 18% performance gain against cuBLAS-XT. cuBLAS-XT always move in the tile on demand, which incurs significant amount of communications. While BLSAX successfully reduce the communications thanks to the tile cache.</a:t>
            </a:r>
          </a:p>
          <a:p>
            <a:pPr eaLnBrk="1" hangingPunct="1">
              <a:spcBef>
                <a:spcPct val="0"/>
              </a:spcBef>
            </a:pPr>
            <a:endParaRPr lang="en-US">
              <a:latin typeface="Calibri" charset="0"/>
            </a:endParaRPr>
          </a:p>
          <a:p>
            <a:pPr eaLnBrk="1" hangingPunct="1">
              <a:spcBef>
                <a:spcPct val="0"/>
              </a:spcBef>
            </a:pPr>
            <a:r>
              <a:rPr lang="en-US">
                <a:latin typeface="Calibri" charset="0"/>
              </a:rPr>
              <a:t>SuperMatrix does not optimize toward GPU, the performance is the worst.</a:t>
            </a:r>
          </a:p>
          <a:p>
            <a:pPr eaLnBrk="1" hangingPunct="1">
              <a:spcBef>
                <a:spcPct val="0"/>
              </a:spcBef>
            </a:pPr>
            <a:endParaRPr lang="en-US">
              <a:latin typeface="Calibri" charset="0"/>
            </a:endParaRPr>
          </a:p>
          <a:p>
            <a:pPr eaLnBrk="1" hangingPunct="1">
              <a:spcBef>
                <a:spcPct val="0"/>
              </a:spcBef>
            </a:pPr>
            <a:endParaRPr lang="en-US">
              <a:latin typeface="Calibri" charset="0"/>
            </a:endParaRPr>
          </a:p>
          <a:p>
            <a:pPr eaLnBrk="1" hangingPunct="1">
              <a:spcBef>
                <a:spcPct val="0"/>
              </a:spcBef>
            </a:pPr>
            <a:endParaRPr lang="en-US">
              <a:latin typeface="Calibri" charset="0"/>
            </a:endParaRP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3A789132-D2D0-9043-BC63-27FBC561C325}" type="slidenum">
              <a:rPr lang="en-US" sz="1200">
                <a:latin typeface="Calibri" charset="0"/>
              </a:rPr>
              <a:pPr eaLnBrk="1" fontAlgn="base" hangingPunct="1">
                <a:spcBef>
                  <a:spcPct val="0"/>
                </a:spcBef>
                <a:spcAft>
                  <a:spcPct val="0"/>
                </a:spcAft>
              </a:pPr>
              <a:t>24</a:t>
            </a:fld>
            <a:endParaRPr lang="en-US" sz="1200">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The slide demonstrates the performance of DSYR2K on 3 NVIDIA K40, and we add UTK’s MAGMA into the comparison.</a:t>
            </a:r>
          </a:p>
          <a:p>
            <a:pPr eaLnBrk="1" hangingPunct="1">
              <a:spcBef>
                <a:spcPct val="0"/>
              </a:spcBef>
            </a:pPr>
            <a:endParaRPr lang="en-US">
              <a:latin typeface="Calibri" charset="0"/>
            </a:endParaRPr>
          </a:p>
          <a:p>
            <a:pPr eaLnBrk="1" hangingPunct="1">
              <a:spcBef>
                <a:spcPct val="0"/>
              </a:spcBef>
            </a:pPr>
            <a:r>
              <a:rPr lang="en-US">
                <a:latin typeface="Calibri" charset="0"/>
              </a:rPr>
              <a:t>In this figure, BLASLX demonstrates 50% performance gain against cuBLAS-XT. Excessive communication is one issue. Besides, cuBLAS-XT employs a static scheduler, which fails to consider the work load variations in each task. While we have a dynamic scheduling runtime to tackle such issue.</a:t>
            </a:r>
          </a:p>
          <a:p>
            <a:pPr eaLnBrk="1" hangingPunct="1">
              <a:spcBef>
                <a:spcPct val="0"/>
              </a:spcBef>
            </a:pPr>
            <a:endParaRPr lang="en-US">
              <a:latin typeface="Calibri" charset="0"/>
            </a:endParaRPr>
          </a:p>
          <a:p>
            <a:pPr eaLnBrk="1" hangingPunct="1">
              <a:spcBef>
                <a:spcPct val="0"/>
              </a:spcBef>
            </a:pPr>
            <a:r>
              <a:rPr lang="en-US">
                <a:latin typeface="Calibri" charset="0"/>
              </a:rPr>
              <a:t>Please note MAGMA computes in-core, the data here does not include the cost of initial data move-in and final data move-out. Therefore, it is a little bit faster than BLASX in the beginning. However, the in-core computing nature limits MAGMA only be able to handle matrix size within 25 thousands by 25 thousands. </a:t>
            </a: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E1DB52EE-2669-484E-BFC8-9B06ED5B12D5}" type="slidenum">
              <a:rPr lang="en-US" sz="1200">
                <a:latin typeface="Calibri" charset="0"/>
              </a:rPr>
              <a:pPr eaLnBrk="1" fontAlgn="base" hangingPunct="1">
                <a:spcBef>
                  <a:spcPct val="0"/>
                </a:spcBef>
                <a:spcAft>
                  <a:spcPct val="0"/>
                </a:spcAft>
              </a:pPr>
              <a:t>25</a:t>
            </a:fld>
            <a:endParaRPr lang="en-US" sz="1200">
              <a:latin typeface="Calibri"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On a heterogeneous setup with 2 NVIIDA K40 and 2 NVIDIA TITAN-X, BLASX demonstrates 4x speedup against cuBLAS-XT. This is because the static scheduling policy clog tasks on a slow processor, dragging down the entire performance.</a:t>
            </a:r>
          </a:p>
          <a:p>
            <a:pPr eaLnBrk="1" hangingPunct="1">
              <a:spcBef>
                <a:spcPct val="0"/>
              </a:spcBef>
            </a:pPr>
            <a:endParaRPr lang="en-US">
              <a:latin typeface="Calibri" charset="0"/>
            </a:endParaRPr>
          </a:p>
          <a:p>
            <a:pPr eaLnBrk="1" hangingPunct="1">
              <a:spcBef>
                <a:spcPct val="0"/>
              </a:spcBef>
            </a:pPr>
            <a:r>
              <a:rPr lang="en-US">
                <a:latin typeface="Calibri" charset="0"/>
              </a:rPr>
              <a:t>So, that’s BLASX. it’s fast, communication-efficient, and amazingly easy to use. </a:t>
            </a:r>
          </a:p>
          <a:p>
            <a:pPr eaLnBrk="1" hangingPunct="1">
              <a:spcBef>
                <a:spcPct val="0"/>
              </a:spcBef>
            </a:pPr>
            <a:endParaRPr lang="en-US">
              <a:latin typeface="Calibri" charset="0"/>
            </a:endParaRPr>
          </a:p>
          <a:p>
            <a:pPr eaLnBrk="1" hangingPunct="1">
              <a:spcBef>
                <a:spcPct val="0"/>
              </a:spcBef>
            </a:pPr>
            <a:r>
              <a:rPr lang="en-US">
                <a:latin typeface="Calibri" charset="0"/>
              </a:rPr>
              <a:t>Please star us on Github. Thank you.</a:t>
            </a:r>
          </a:p>
        </p:txBody>
      </p:sp>
      <p:sp>
        <p:nvSpPr>
          <p:cNvPr id="665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3A37A400-D567-7947-92F4-21A8DEE4061E}" type="slidenum">
              <a:rPr lang="en-US" sz="1200">
                <a:latin typeface="Calibri" charset="0"/>
              </a:rPr>
              <a:pPr eaLnBrk="1" fontAlgn="base" hangingPunct="1">
                <a:spcBef>
                  <a:spcPct val="0"/>
                </a:spcBef>
                <a:spcAft>
                  <a:spcPct val="0"/>
                </a:spcAft>
              </a:pPr>
              <a:t>26</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Let’s start with recaping the tile algorithm. Basically, it dissects a matrix into a set of tiles demonstrated in the figure. Then we operate on these tiles to construct the final results.</a:t>
            </a:r>
          </a:p>
          <a:p>
            <a:pPr eaLnBrk="1" hangingPunct="1">
              <a:spcBef>
                <a:spcPct val="0"/>
              </a:spcBef>
            </a:pPr>
            <a:endParaRPr lang="en-US">
              <a:latin typeface="Calibri" charset="0"/>
            </a:endParaRPr>
          </a:p>
          <a:p>
            <a:pPr eaLnBrk="1" hangingPunct="1">
              <a:spcBef>
                <a:spcPct val="0"/>
              </a:spcBef>
            </a:pPr>
            <a:r>
              <a:rPr lang="en-US">
                <a:latin typeface="Calibri" charset="0"/>
              </a:rPr>
              <a:t>In here, Matrix A, B are input, and matrix C is the output. Now, we are trying to calculate tile C11.</a:t>
            </a:r>
          </a:p>
          <a:p>
            <a:pPr eaLnBrk="1" hangingPunct="1">
              <a:spcBef>
                <a:spcPct val="0"/>
              </a:spcBef>
            </a:pPr>
            <a:endParaRPr lang="en-US">
              <a:latin typeface="Calibri" charset="0"/>
            </a:endParaRPr>
          </a:p>
          <a:p>
            <a:pPr eaLnBrk="1" hangingPunct="1">
              <a:spcBef>
                <a:spcPct val="0"/>
              </a:spcBef>
            </a:pPr>
            <a:r>
              <a:rPr lang="en-US">
                <a:latin typeface="Calibri" charset="0"/>
              </a:rPr>
              <a:t>Here is an animation to demonstrate the calculation procedure:</a:t>
            </a:r>
          </a:p>
          <a:p>
            <a:pPr eaLnBrk="1" hangingPunct="1">
              <a:spcBef>
                <a:spcPct val="0"/>
              </a:spcBef>
            </a:pPr>
            <a:endParaRPr lang="en-US">
              <a:latin typeface="Calibri" charset="0"/>
            </a:endParaRPr>
          </a:p>
          <a:p>
            <a:pPr eaLnBrk="1" hangingPunct="1">
              <a:spcBef>
                <a:spcPct val="0"/>
              </a:spcBef>
            </a:pPr>
            <a:r>
              <a:rPr lang="en-US">
                <a:latin typeface="Calibri" charset="0"/>
              </a:rPr>
              <a:t>Please note the indices. We’re calculating C11, so both I and J is 1. We increment the k, and we use [i, k] and [k, j] to find the tile in A and B. Then we perform the calculation according to the equation.</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33A4BCE0-8E66-8345-A97E-19D07102F208}" type="slidenum">
              <a:rPr lang="en-US" sz="1200">
                <a:latin typeface="Calibri" charset="0"/>
              </a:rPr>
              <a:pPr eaLnBrk="1" fontAlgn="base" hangingPunct="1">
                <a:spcBef>
                  <a:spcPct val="0"/>
                </a:spcBef>
                <a:spcAft>
                  <a:spcPct val="0"/>
                </a:spcAft>
              </a:pPr>
              <a:t>3</a:t>
            </a:fld>
            <a:endParaRPr lang="en-US"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In Level 3 BLAS, there are 6 basic matrix operations, which are listed here.</a:t>
            </a:r>
          </a:p>
          <a:p>
            <a:pPr eaLnBrk="1" hangingPunct="1">
              <a:spcBef>
                <a:spcPct val="0"/>
              </a:spcBef>
            </a:pPr>
            <a:endParaRPr lang="en-US">
              <a:latin typeface="Calibri" charset="0"/>
            </a:endParaRPr>
          </a:p>
          <a:p>
            <a:pPr eaLnBrk="1" hangingPunct="1">
              <a:spcBef>
                <a:spcPct val="0"/>
              </a:spcBef>
            </a:pPr>
            <a:r>
              <a:rPr lang="en-US">
                <a:latin typeface="Calibri" charset="0"/>
              </a:rPr>
              <a:t>Please note the indices i, j, k are used to pinpoint tiles, and equations guide calculations. </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5DD3C2E6-3CB1-AA41-9C47-D6C6B38D9896}" type="slidenum">
              <a:rPr lang="en-US" sz="1200">
                <a:latin typeface="Calibri" charset="0"/>
              </a:rPr>
              <a:pPr eaLnBrk="1" fontAlgn="base" hangingPunct="1">
                <a:spcBef>
                  <a:spcPct val="0"/>
                </a:spcBef>
                <a:spcAft>
                  <a:spcPct val="0"/>
                </a:spcAft>
              </a:pPr>
              <a:t>4</a:t>
            </a:fld>
            <a:endParaRPr lang="en-US" sz="12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Based on tile algorithm, we introduce a pipeline to interleave tiles on GPU streams so that computations can perfectly overlap with communications.</a:t>
            </a:r>
          </a:p>
          <a:p>
            <a:pPr eaLnBrk="1" fontAlgn="auto" hangingPunct="1">
              <a:spcBef>
                <a:spcPts val="0"/>
              </a:spcBef>
              <a:spcAft>
                <a:spcPts val="0"/>
              </a:spcAft>
              <a:defRPr/>
            </a:pPr>
            <a:endParaRPr lang="en-US" dirty="0" smtClean="0">
              <a:ea typeface="+mn-ea"/>
              <a:cs typeface="+mn-cs"/>
            </a:endParaRPr>
          </a:p>
          <a:p>
            <a:pPr eaLnBrk="1" fontAlgn="auto" hangingPunct="1">
              <a:spcBef>
                <a:spcPts val="0"/>
              </a:spcBef>
              <a:spcAft>
                <a:spcPts val="0"/>
              </a:spcAft>
              <a:defRPr/>
            </a:pPr>
            <a:r>
              <a:rPr lang="en-US" dirty="0" smtClean="0">
                <a:ea typeface="+mn-ea"/>
                <a:cs typeface="+mn-cs"/>
              </a:rPr>
              <a:t>Let’s illustrate this with an example:</a:t>
            </a:r>
            <a:endParaRPr lang="en-US" dirty="0">
              <a:ea typeface="+mn-ea"/>
              <a:cs typeface="+mn-cs"/>
            </a:endParaRPr>
          </a:p>
          <a:p>
            <a:pPr eaLnBrk="1" fontAlgn="auto" hangingPunct="1">
              <a:spcBef>
                <a:spcPts val="0"/>
              </a:spcBef>
              <a:spcAft>
                <a:spcPts val="0"/>
              </a:spcAft>
              <a:defRPr/>
            </a:pPr>
            <a:r>
              <a:rPr lang="en-US" b="1" u="sng" dirty="0" smtClean="0">
                <a:solidFill>
                  <a:srgbClr val="FF0000"/>
                </a:solidFill>
                <a:ea typeface="+mn-ea"/>
                <a:cs typeface="+mn-cs"/>
              </a:rPr>
              <a:t>(click)</a:t>
            </a:r>
            <a:r>
              <a:rPr lang="en-US" dirty="0" smtClean="0">
                <a:ea typeface="+mn-ea"/>
                <a:cs typeface="+mn-cs"/>
              </a:rPr>
              <a:t> Stream 0 calculates C00 and Stream 1 calculates C11. At the first time step, Stream 0 moves in the tile A00 and B00. It calculates A00*B00 in time step 2 while Stream 1 is moving in operands A10 and B01. Next, stream 0 move in the required data for the next step, and Stream 1 calculates A10 * B01, which was moved in the previous step. These  two streams follow the similar procedures in the rest of time steps.</a:t>
            </a:r>
          </a:p>
          <a:p>
            <a:pPr eaLnBrk="1" fontAlgn="auto" hangingPunct="1">
              <a:spcBef>
                <a:spcPts val="0"/>
              </a:spcBef>
              <a:spcAft>
                <a:spcPts val="0"/>
              </a:spcAft>
              <a:defRPr/>
            </a:pPr>
            <a:endParaRPr lang="en-US" dirty="0" smtClean="0">
              <a:ea typeface="+mn-ea"/>
              <a:cs typeface="+mn-cs"/>
            </a:endParaRPr>
          </a:p>
          <a:p>
            <a:pPr eaLnBrk="1" fontAlgn="auto" hangingPunct="1">
              <a:spcBef>
                <a:spcPts val="0"/>
              </a:spcBef>
              <a:spcAft>
                <a:spcPts val="0"/>
              </a:spcAft>
              <a:defRPr/>
            </a:pPr>
            <a:r>
              <a:rPr lang="en-US" dirty="0" smtClean="0">
                <a:ea typeface="+mn-ea"/>
                <a:cs typeface="+mn-cs"/>
              </a:rPr>
              <a:t>The benefit from this schemes:</a:t>
            </a:r>
          </a:p>
          <a:p>
            <a:pPr marL="228600" indent="-228600" eaLnBrk="1" fontAlgn="auto" hangingPunct="1">
              <a:spcBef>
                <a:spcPts val="0"/>
              </a:spcBef>
              <a:spcAft>
                <a:spcPts val="0"/>
              </a:spcAft>
              <a:buFontTx/>
              <a:buAutoNum type="arabicParenR"/>
              <a:defRPr/>
            </a:pPr>
            <a:r>
              <a:rPr lang="en-US" dirty="0" smtClean="0">
                <a:ea typeface="+mn-ea"/>
                <a:cs typeface="+mn-cs"/>
              </a:rPr>
              <a:t>(click) We are able to compute in a out-of-core fashion, which means the operands located at the Host RAM before and after computations. This enables a </a:t>
            </a:r>
            <a:r>
              <a:rPr lang="en-US" dirty="0" err="1" smtClean="0">
                <a:ea typeface="+mn-ea"/>
                <a:cs typeface="+mn-cs"/>
              </a:rPr>
              <a:t>multiGPU</a:t>
            </a:r>
            <a:r>
              <a:rPr lang="en-US" dirty="0" smtClean="0">
                <a:ea typeface="+mn-ea"/>
                <a:cs typeface="+mn-cs"/>
              </a:rPr>
              <a:t> library to compute in a CPU fashion.</a:t>
            </a:r>
          </a:p>
          <a:p>
            <a:pPr marL="228600" indent="-228600" eaLnBrk="1" fontAlgn="auto" hangingPunct="1">
              <a:spcBef>
                <a:spcPts val="0"/>
              </a:spcBef>
              <a:spcAft>
                <a:spcPts val="0"/>
              </a:spcAft>
              <a:buFontTx/>
              <a:buAutoNum type="arabicParenR"/>
              <a:defRPr/>
            </a:pPr>
            <a:r>
              <a:rPr lang="en-US" dirty="0" smtClean="0">
                <a:ea typeface="+mn-ea"/>
                <a:cs typeface="+mn-cs"/>
              </a:rPr>
              <a:t>Communications are overlapped with computations.</a:t>
            </a:r>
          </a:p>
          <a:p>
            <a:pPr marL="228600" indent="-228600" eaLnBrk="1" fontAlgn="auto" hangingPunct="1">
              <a:spcBef>
                <a:spcPts val="0"/>
              </a:spcBef>
              <a:spcAft>
                <a:spcPts val="0"/>
              </a:spcAft>
              <a:buFontTx/>
              <a:buAutoNum type="arabicParenR"/>
              <a:defRPr/>
            </a:pPr>
            <a:r>
              <a:rPr lang="en-US" dirty="0" smtClean="0">
                <a:ea typeface="+mn-ea"/>
                <a:cs typeface="+mn-cs"/>
              </a:rPr>
              <a:t>It only uses a little GPU RAM as we always move in the data on demand. And the operands size is bounded by cheaper and bigger CPU RAM.</a:t>
            </a:r>
          </a:p>
          <a:p>
            <a:pPr marL="228600" indent="-228600" eaLnBrk="1" fontAlgn="auto" hangingPunct="1">
              <a:spcBef>
                <a:spcPts val="0"/>
              </a:spcBef>
              <a:spcAft>
                <a:spcPts val="0"/>
              </a:spcAft>
              <a:buFontTx/>
              <a:buAutoNum type="arabicParenR"/>
              <a:defRPr/>
            </a:pPr>
            <a:endParaRPr lang="en-US" dirty="0" smtClean="0">
              <a:ea typeface="+mn-ea"/>
              <a:cs typeface="+mn-cs"/>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85E255FA-7D0B-E14F-AA96-127EE2887F02}" type="slidenum">
              <a:rPr lang="en-US" sz="1200">
                <a:latin typeface="Calibri" charset="0"/>
              </a:rPr>
              <a:pPr eaLnBrk="1" fontAlgn="base" hangingPunct="1">
                <a:spcBef>
                  <a:spcPct val="0"/>
                </a:spcBef>
                <a:spcAft>
                  <a:spcPct val="0"/>
                </a:spcAft>
              </a:pPr>
              <a:t>5</a:t>
            </a:fld>
            <a:endParaRPr lang="en-US" sz="120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This slide presents the GPU profile of the proposed pipeline algorithm. The yellow blocks are memory copy between host and GPU, while the green blocks are kernel computations. Are you can see, computations overlaps with communications.</a:t>
            </a:r>
          </a:p>
          <a:p>
            <a:pPr eaLnBrk="1" hangingPunct="1">
              <a:spcBef>
                <a:spcPct val="0"/>
              </a:spcBef>
            </a:pPr>
            <a:endParaRPr lang="en-US">
              <a:latin typeface="Calibri" charset="0"/>
            </a:endParaRPr>
          </a:p>
          <a:p>
            <a:pPr eaLnBrk="1" hangingPunct="1">
              <a:spcBef>
                <a:spcPct val="0"/>
              </a:spcBef>
            </a:pPr>
            <a:r>
              <a:rPr lang="en-US">
                <a:latin typeface="Calibri" charset="0"/>
              </a:rPr>
              <a:t>(click) If we view it globally, most communications are overlapped.</a:t>
            </a:r>
          </a:p>
          <a:p>
            <a:pPr eaLnBrk="1" hangingPunct="1">
              <a:spcBef>
                <a:spcPct val="0"/>
              </a:spcBef>
            </a:pPr>
            <a:endParaRPr lang="en-US">
              <a:latin typeface="Calibri" charset="0"/>
            </a:endParaRPr>
          </a:p>
          <a:p>
            <a:pPr eaLnBrk="1" hangingPunct="1">
              <a:spcBef>
                <a:spcPct val="0"/>
              </a:spcBef>
            </a:pPr>
            <a:r>
              <a:rPr lang="en-US">
                <a:latin typeface="Calibri" charset="0"/>
              </a:rPr>
              <a:t>Please note the pipeline always moves in the data for computations, but this aggressive data movement is not desired.</a:t>
            </a: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4CEF1CE5-40B9-B54C-94E6-954345013FF6}" type="slidenum">
              <a:rPr lang="en-US" sz="1200">
                <a:latin typeface="Calibri" charset="0"/>
              </a:rPr>
              <a:pPr eaLnBrk="1" fontAlgn="base" hangingPunct="1">
                <a:spcBef>
                  <a:spcPct val="0"/>
                </a:spcBef>
                <a:spcAft>
                  <a:spcPct val="0"/>
                </a:spcAft>
              </a:pPr>
              <a:t>6</a:t>
            </a:fld>
            <a:endParaRPr lang="en-US" sz="120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With this pipeline design, we are able to tackle the challenges of 1) limited GPU RAM, 2) communication and computation overlapping and 3) backward compatibility. However, this pipeline introduce the problem of excessive communications. So we need reduce unnecessary tile movements.</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B0AF39D4-CB2C-D943-930E-AC41E28F6428}" type="slidenum">
              <a:rPr lang="en-US" sz="1200">
                <a:latin typeface="Calibri" charset="0"/>
              </a:rPr>
              <a:pPr eaLnBrk="1" fontAlgn="base" hangingPunct="1">
                <a:spcBef>
                  <a:spcPct val="0"/>
                </a:spcBef>
                <a:spcAft>
                  <a:spcPct val="0"/>
                </a:spcAft>
              </a:pPr>
              <a:t>7</a:t>
            </a:fld>
            <a:endParaRPr lang="en-US" sz="120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Let’s exam the tile algorithm again.</a:t>
            </a:r>
          </a:p>
          <a:p>
            <a:pPr eaLnBrk="1" hangingPunct="1">
              <a:spcBef>
                <a:spcPct val="0"/>
              </a:spcBef>
            </a:pPr>
            <a:endParaRPr lang="en-US">
              <a:latin typeface="Calibri" charset="0"/>
            </a:endParaRPr>
          </a:p>
          <a:p>
            <a:pPr eaLnBrk="1" hangingPunct="1">
              <a:spcBef>
                <a:spcPct val="0"/>
              </a:spcBef>
            </a:pPr>
            <a:r>
              <a:rPr lang="en-US">
                <a:latin typeface="Calibri" charset="0"/>
              </a:rPr>
              <a:t>(click) C00 requires the first row of A and the first column of B. (click) C01 requires the first row of A and the second column of B.</a:t>
            </a:r>
          </a:p>
          <a:p>
            <a:pPr eaLnBrk="1" hangingPunct="1">
              <a:spcBef>
                <a:spcPct val="0"/>
              </a:spcBef>
            </a:pPr>
            <a:r>
              <a:rPr lang="en-US">
                <a:latin typeface="Calibri" charset="0"/>
              </a:rPr>
              <a:t>(click) There exists tile reuse. This finding leads us to explore the tile temporal locality so that redundant communications can be reduced.</a:t>
            </a: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3363D28A-0499-DF44-A784-147EB2E7535B}" type="slidenum">
              <a:rPr lang="en-US" sz="1200">
                <a:latin typeface="Calibri" charset="0"/>
              </a:rPr>
              <a:pPr eaLnBrk="1" fontAlgn="base" hangingPunct="1">
                <a:spcBef>
                  <a:spcPct val="0"/>
                </a:spcBef>
                <a:spcAft>
                  <a:spcPct val="0"/>
                </a:spcAft>
              </a:pPr>
              <a:t>8</a:t>
            </a:fld>
            <a:endParaRPr lang="en-US" sz="120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We propose a 2 level hierarchical tile cache to reduce the overall communications. </a:t>
            </a:r>
          </a:p>
          <a:p>
            <a:pPr eaLnBrk="1" hangingPunct="1">
              <a:spcBef>
                <a:spcPct val="0"/>
              </a:spcBef>
            </a:pPr>
            <a:endParaRPr lang="en-US">
              <a:latin typeface="Calibri" charset="0"/>
            </a:endParaRPr>
          </a:p>
          <a:p>
            <a:pPr eaLnBrk="1" hangingPunct="1">
              <a:spcBef>
                <a:spcPct val="0"/>
              </a:spcBef>
            </a:pPr>
            <a:r>
              <a:rPr lang="en-US">
                <a:latin typeface="Calibri" charset="0"/>
              </a:rPr>
              <a:t>Basically, L1 tile cache is built upon the GPU onboard RAM. The purpose of it is to reuse tiles.</a:t>
            </a:r>
          </a:p>
          <a:p>
            <a:pPr eaLnBrk="1" hangingPunct="1">
              <a:spcBef>
                <a:spcPct val="0"/>
              </a:spcBef>
            </a:pPr>
            <a:r>
              <a:rPr lang="en-US">
                <a:latin typeface="Calibri" charset="0"/>
              </a:rPr>
              <a:t>L2 tile cache is the the combined multi-GPU memory spaces. The purpose of it is to transform the CPU-GPU data transfer to GPU-GPU data transfer.</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fld id="{8D91E6B9-DA25-3745-98B5-7868254B59F2}" type="slidenum">
              <a:rPr lang="en-US" sz="1200">
                <a:latin typeface="Calibri" charset="0"/>
              </a:rPr>
              <a:pPr eaLnBrk="1" fontAlgn="base" hangingPunct="1">
                <a:spcBef>
                  <a:spcPct val="0"/>
                </a:spcBef>
                <a:spcAft>
                  <a:spcPct val="0"/>
                </a:spcAft>
              </a:pPr>
              <a:t>9</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2E56D088-53A4-534E-8BDD-3A855D5F3BCC}" type="datetime4">
              <a:rPr lang="en-US"/>
              <a:pPr>
                <a:defRPr/>
              </a:pPr>
              <a:t>May 30,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A0C9DE17-55ED-3242-B080-0DD1F02946CC}" type="slidenum">
              <a:rPr lang="en-US"/>
              <a:pPr>
                <a:defRPr/>
              </a:pPr>
              <a:t>‹#›</a:t>
            </a:fld>
            <a:endParaRPr lang="en-US" dirty="0"/>
          </a:p>
        </p:txBody>
      </p:sp>
    </p:spTree>
    <p:extLst>
      <p:ext uri="{BB962C8B-B14F-4D97-AF65-F5344CB8AC3E}">
        <p14:creationId xmlns:p14="http://schemas.microsoft.com/office/powerpoint/2010/main" val="28378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A4DC39-83AE-0041-A7B2-28F9689A49E6}" type="datetime4">
              <a:rPr lang="en-US"/>
              <a:pPr>
                <a:defRPr/>
              </a:pPr>
              <a:t>May 30,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7E7617-7523-D24F-8412-0BA5A6111009}" type="slidenum">
              <a:rPr lang="en-US"/>
              <a:pPr>
                <a:defRPr/>
              </a:pPr>
              <a:t>‹#›</a:t>
            </a:fld>
            <a:endParaRPr lang="en-US" dirty="0"/>
          </a:p>
        </p:txBody>
      </p:sp>
    </p:spTree>
    <p:extLst>
      <p:ext uri="{BB962C8B-B14F-4D97-AF65-F5344CB8AC3E}">
        <p14:creationId xmlns:p14="http://schemas.microsoft.com/office/powerpoint/2010/main" val="153635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F846B52-E32A-8347-AA44-A0E88110BB62}" type="datetime4">
              <a:rPr lang="en-US"/>
              <a:pPr>
                <a:defRPr/>
              </a:pPr>
              <a:t>May 30,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601CE8-6686-5740-9CB8-C9A45586FE78}" type="slidenum">
              <a:rPr lang="en-US"/>
              <a:pPr>
                <a:defRPr/>
              </a:pPr>
              <a:t>‹#›</a:t>
            </a:fld>
            <a:endParaRPr lang="en-US" dirty="0"/>
          </a:p>
        </p:txBody>
      </p:sp>
    </p:spTree>
    <p:extLst>
      <p:ext uri="{BB962C8B-B14F-4D97-AF65-F5344CB8AC3E}">
        <p14:creationId xmlns:p14="http://schemas.microsoft.com/office/powerpoint/2010/main" val="378510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ED8EDA3-146A-624A-B070-C062DEE7241E}" type="datetime4">
              <a:rPr lang="en-US"/>
              <a:pPr>
                <a:defRPr/>
              </a:pPr>
              <a:t>May 30,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3407A7-CF11-1645-9B9E-B9FA5DA3C8D5}" type="slidenum">
              <a:rPr lang="en-US"/>
              <a:pPr>
                <a:defRPr/>
              </a:pPr>
              <a:t>‹#›</a:t>
            </a:fld>
            <a:endParaRPr lang="en-US" dirty="0"/>
          </a:p>
        </p:txBody>
      </p:sp>
    </p:spTree>
    <p:extLst>
      <p:ext uri="{BB962C8B-B14F-4D97-AF65-F5344CB8AC3E}">
        <p14:creationId xmlns:p14="http://schemas.microsoft.com/office/powerpoint/2010/main" val="11908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20F0BC-1071-AE4F-96B0-B608660F7B6F}" type="datetime4">
              <a:rPr lang="en-US"/>
              <a:pPr>
                <a:defRPr/>
              </a:pPr>
              <a:t>May 30,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3F9DA2-8497-5249-B6E6-5B52574A707C}" type="slidenum">
              <a:rPr lang="en-US"/>
              <a:pPr>
                <a:defRPr/>
              </a:pPr>
              <a:t>‹#›</a:t>
            </a:fld>
            <a:endParaRPr lang="en-US" dirty="0"/>
          </a:p>
        </p:txBody>
      </p:sp>
    </p:spTree>
    <p:extLst>
      <p:ext uri="{BB962C8B-B14F-4D97-AF65-F5344CB8AC3E}">
        <p14:creationId xmlns:p14="http://schemas.microsoft.com/office/powerpoint/2010/main" val="368183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6A639AC-3D5C-314D-8231-002DF469F83B}" type="datetime4">
              <a:rPr lang="en-US"/>
              <a:pPr>
                <a:defRPr/>
              </a:pPr>
              <a:t>May 30,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0221D4-51F5-954B-943B-172938F24783}" type="slidenum">
              <a:rPr lang="en-US"/>
              <a:pPr>
                <a:defRPr/>
              </a:pPr>
              <a:t>‹#›</a:t>
            </a:fld>
            <a:endParaRPr lang="en-US" dirty="0"/>
          </a:p>
        </p:txBody>
      </p:sp>
    </p:spTree>
    <p:extLst>
      <p:ext uri="{BB962C8B-B14F-4D97-AF65-F5344CB8AC3E}">
        <p14:creationId xmlns:p14="http://schemas.microsoft.com/office/powerpoint/2010/main" val="83165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4637458-BFAD-E346-BE59-B43666285EED}" type="datetime4">
              <a:rPr lang="en-US"/>
              <a:pPr>
                <a:defRPr/>
              </a:pPr>
              <a:t>May 30, 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E6C6199-7BDC-E243-9918-149072827968}" type="slidenum">
              <a:rPr lang="en-US"/>
              <a:pPr>
                <a:defRPr/>
              </a:pPr>
              <a:t>‹#›</a:t>
            </a:fld>
            <a:endParaRPr lang="en-US" dirty="0"/>
          </a:p>
        </p:txBody>
      </p:sp>
    </p:spTree>
    <p:extLst>
      <p:ext uri="{BB962C8B-B14F-4D97-AF65-F5344CB8AC3E}">
        <p14:creationId xmlns:p14="http://schemas.microsoft.com/office/powerpoint/2010/main" val="153495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A7727FD-EE1A-5245-8267-29F70F5734F9}" type="datetime4">
              <a:rPr lang="en-US"/>
              <a:pPr>
                <a:defRPr/>
              </a:pPr>
              <a:t>May 30, 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C6412D6-83FA-4C41-B178-62163471B57D}" type="slidenum">
              <a:rPr lang="en-US"/>
              <a:pPr>
                <a:defRPr/>
              </a:pPr>
              <a:t>‹#›</a:t>
            </a:fld>
            <a:endParaRPr lang="en-US" dirty="0"/>
          </a:p>
        </p:txBody>
      </p:sp>
    </p:spTree>
    <p:extLst>
      <p:ext uri="{BB962C8B-B14F-4D97-AF65-F5344CB8AC3E}">
        <p14:creationId xmlns:p14="http://schemas.microsoft.com/office/powerpoint/2010/main" val="146308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5FED83-F7C2-D344-A963-4CB2AA44C842}" type="datetime4">
              <a:rPr lang="en-US"/>
              <a:pPr>
                <a:defRPr/>
              </a:pPr>
              <a:t>May 30, 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916BBE-BC48-714B-AF90-B010C3FF84CA}" type="slidenum">
              <a:rPr lang="en-US"/>
              <a:pPr>
                <a:defRPr/>
              </a:pPr>
              <a:t>‹#›</a:t>
            </a:fld>
            <a:endParaRPr lang="en-US" dirty="0"/>
          </a:p>
        </p:txBody>
      </p:sp>
    </p:spTree>
    <p:extLst>
      <p:ext uri="{BB962C8B-B14F-4D97-AF65-F5344CB8AC3E}">
        <p14:creationId xmlns:p14="http://schemas.microsoft.com/office/powerpoint/2010/main" val="139343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9AE31807-0C1D-F247-99D9-0630F975D6E1}" type="datetime4">
              <a:rPr lang="en-US"/>
              <a:pPr>
                <a:defRPr/>
              </a:pPr>
              <a:t>May 30,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BCC8F0-0148-7F41-ACD8-6F6C9DD5EAE1}" type="slidenum">
              <a:rPr lang="en-US"/>
              <a:pPr>
                <a:defRPr/>
              </a:pPr>
              <a:t>‹#›</a:t>
            </a:fld>
            <a:endParaRPr lang="en-US" dirty="0"/>
          </a:p>
        </p:txBody>
      </p:sp>
    </p:spTree>
    <p:extLst>
      <p:ext uri="{BB962C8B-B14F-4D97-AF65-F5344CB8AC3E}">
        <p14:creationId xmlns:p14="http://schemas.microsoft.com/office/powerpoint/2010/main" val="102727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E0B952F2-9E63-1345-BBBF-39BB6A450DA6}" type="datetime4">
              <a:rPr lang="en-US"/>
              <a:pPr>
                <a:defRPr/>
              </a:pPr>
              <a:t>May 30, 2016</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15AF66CF-94E1-834F-84C2-0000DA34F6D5}" type="slidenum">
              <a:rPr lang="en-US"/>
              <a:pPr>
                <a:defRPr/>
              </a:pPr>
              <a:t>‹#›</a:t>
            </a:fld>
            <a:endParaRPr lang="en-US" dirty="0"/>
          </a:p>
        </p:txBody>
      </p:sp>
    </p:spTree>
    <p:extLst>
      <p:ext uri="{BB962C8B-B14F-4D97-AF65-F5344CB8AC3E}">
        <p14:creationId xmlns:p14="http://schemas.microsoft.com/office/powerpoint/2010/main" val="2224669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fontAlgn="auto">
              <a:spcBef>
                <a:spcPts val="0"/>
              </a:spcBef>
              <a:spcAft>
                <a:spcPts val="0"/>
              </a:spcAft>
              <a:defRPr sz="1000">
                <a:solidFill>
                  <a:schemeClr val="tx1"/>
                </a:solidFill>
                <a:latin typeface="+mn-lt"/>
                <a:ea typeface="+mn-ea"/>
                <a:cs typeface="+mn-cs"/>
              </a:defRPr>
            </a:lvl1pPr>
          </a:lstStyle>
          <a:p>
            <a:pPr>
              <a:defRPr/>
            </a:pPr>
            <a:fld id="{C51527DA-09C6-8149-A089-4774FE82D9F9}" type="datetime4">
              <a:rPr lang="en-US"/>
              <a:pPr>
                <a:defRPr/>
              </a:pPr>
              <a:t>May 30, 2016</a:t>
            </a:fld>
            <a:endParaRPr lang="en-US" dirty="0"/>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fontAlgn="auto">
              <a:spcBef>
                <a:spcPts val="0"/>
              </a:spcBef>
              <a:spcAft>
                <a:spcPts val="0"/>
              </a:spcAft>
              <a:defRPr sz="1000">
                <a:solidFill>
                  <a:schemeClr val="tx1"/>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fontAlgn="auto">
              <a:spcBef>
                <a:spcPts val="0"/>
              </a:spcBef>
              <a:spcAft>
                <a:spcPts val="0"/>
              </a:spcAft>
              <a:defRPr sz="2400" b="1">
                <a:solidFill>
                  <a:schemeClr val="tx2"/>
                </a:solidFill>
                <a:latin typeface="+mn-lt"/>
                <a:ea typeface="+mn-ea"/>
                <a:cs typeface="+mn-cs"/>
              </a:defRPr>
            </a:lvl1pPr>
          </a:lstStyle>
          <a:p>
            <a:pPr>
              <a:defRPr/>
            </a:pPr>
            <a:fld id="{696C4FBC-503C-164F-BE7E-45E876C869E6}" type="slidenum">
              <a:rPr lang="en-US"/>
              <a:pPr>
                <a:defRPr/>
              </a:pPr>
              <a:t>‹#›</a:t>
            </a:fld>
            <a:endParaRPr lang="en-US" dirty="0"/>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948" r:id="rId1"/>
    <p:sldLayoutId id="2147483939" r:id="rId2"/>
    <p:sldLayoutId id="2147483940" r:id="rId3"/>
    <p:sldLayoutId id="2147483941" r:id="rId4"/>
    <p:sldLayoutId id="2147483942" r:id="rId5"/>
    <p:sldLayoutId id="2147483943" r:id="rId6"/>
    <p:sldLayoutId id="2147483944" r:id="rId7"/>
    <p:sldLayoutId id="2147483945" r:id="rId8"/>
    <p:sldLayoutId id="2147483949" r:id="rId9"/>
    <p:sldLayoutId id="2147483946" r:id="rId10"/>
    <p:sldLayoutId id="2147483947" r:id="rId11"/>
  </p:sldLayoutIdLst>
  <p:hf sldNum="0" hdr="0" ftr="0" dt="0"/>
  <p:txStyles>
    <p:titleStyle>
      <a:lvl1pPr algn="l" rtl="0" eaLnBrk="0" fontAlgn="base" hangingPunct="0">
        <a:spcBef>
          <a:spcPct val="0"/>
        </a:spcBef>
        <a:spcAft>
          <a:spcPct val="0"/>
        </a:spcAft>
        <a:defRPr sz="3600" kern="1200" cap="all" spc="-6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5pPr>
      <a:lvl6pPr marL="457200" algn="l" rtl="0" fontAlgn="base">
        <a:spcBef>
          <a:spcPct val="0"/>
        </a:spcBef>
        <a:spcAft>
          <a:spcPct val="0"/>
        </a:spcAft>
        <a:defRPr sz="3600">
          <a:solidFill>
            <a:schemeClr val="tx2"/>
          </a:solidFill>
          <a:latin typeface="Arial Black" charset="0"/>
          <a:ea typeface="ＭＳ Ｐゴシック" charset="0"/>
          <a:cs typeface="ＭＳ Ｐゴシック" charset="0"/>
        </a:defRPr>
      </a:lvl6pPr>
      <a:lvl7pPr marL="914400" algn="l" rtl="0" fontAlgn="base">
        <a:spcBef>
          <a:spcPct val="0"/>
        </a:spcBef>
        <a:spcAft>
          <a:spcPct val="0"/>
        </a:spcAft>
        <a:defRPr sz="3600">
          <a:solidFill>
            <a:schemeClr val="tx2"/>
          </a:solidFill>
          <a:latin typeface="Arial Black" charset="0"/>
          <a:ea typeface="ＭＳ Ｐゴシック" charset="0"/>
          <a:cs typeface="ＭＳ Ｐゴシック" charset="0"/>
        </a:defRPr>
      </a:lvl7pPr>
      <a:lvl8pPr marL="1371600" algn="l" rtl="0" fontAlgn="base">
        <a:spcBef>
          <a:spcPct val="0"/>
        </a:spcBef>
        <a:spcAft>
          <a:spcPct val="0"/>
        </a:spcAft>
        <a:defRPr sz="3600">
          <a:solidFill>
            <a:schemeClr val="tx2"/>
          </a:solidFill>
          <a:latin typeface="Arial Black" charset="0"/>
          <a:ea typeface="ＭＳ Ｐゴシック" charset="0"/>
          <a:cs typeface="ＭＳ Ｐゴシック" charset="0"/>
        </a:defRPr>
      </a:lvl8pPr>
      <a:lvl9pPr marL="1828800" algn="l" rtl="0" fontAlgn="base">
        <a:spcBef>
          <a:spcPct val="0"/>
        </a:spcBef>
        <a:spcAft>
          <a:spcPct val="0"/>
        </a:spcAft>
        <a:defRPr sz="3600">
          <a:solidFill>
            <a:schemeClr val="tx2"/>
          </a:solidFill>
          <a:latin typeface="Arial Black" charset="0"/>
          <a:ea typeface="ＭＳ Ｐゴシック" charset="0"/>
          <a:cs typeface="ＭＳ Ｐゴシック" charset="0"/>
        </a:defRPr>
      </a:lvl9pPr>
    </p:titleStyle>
    <p:bodyStyle>
      <a:lvl1pPr marL="342900" indent="-342900" algn="l" rtl="0" eaLnBrk="0" fontAlgn="base" hangingPunct="0">
        <a:spcBef>
          <a:spcPct val="20000"/>
        </a:spcBef>
        <a:spcAft>
          <a:spcPts val="600"/>
        </a:spcAft>
        <a:buFont typeface="Arial" charset="0"/>
        <a:defRPr sz="2000" b="1" kern="1200">
          <a:solidFill>
            <a:schemeClr val="tx1"/>
          </a:solidFill>
          <a:latin typeface="+mn-lt"/>
          <a:ea typeface="ＭＳ Ｐゴシック" charset="0"/>
          <a:cs typeface="ＭＳ Ｐゴシック" charset="0"/>
        </a:defRPr>
      </a:lvl1pPr>
      <a:lvl2pPr marL="457200" indent="-182563" algn="l" rtl="0" eaLnBrk="0" fontAlgn="base" hangingPunct="0">
        <a:spcBef>
          <a:spcPct val="20000"/>
        </a:spcBef>
        <a:spcAft>
          <a:spcPct val="0"/>
        </a:spcAft>
        <a:buClr>
          <a:schemeClr val="tx2"/>
        </a:buClr>
        <a:buFont typeface="Arial" charset="0"/>
        <a:buChar char="•"/>
        <a:defRPr sz="20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lr>
          <a:schemeClr val="tx2"/>
        </a:buClr>
        <a:buFont typeface="Arial" charset="0"/>
        <a:buChar char="•"/>
        <a:defRPr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lr>
          <a:schemeClr val="tx2"/>
        </a:buClr>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lr>
          <a:schemeClr val="tx2"/>
        </a:buClr>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5.png"/><Relationship Id="rId5" Type="http://schemas.openxmlformats.org/officeDocument/2006/relationships/oleObject" Target="../embeddings/oleObject8.bin"/><Relationship Id="rId6" Type="http://schemas.openxmlformats.org/officeDocument/2006/relationships/image" Target="../media/image3.emf"/><Relationship Id="rId7" Type="http://schemas.openxmlformats.org/officeDocument/2006/relationships/oleObject" Target="../embeddings/oleObject9.bin"/><Relationship Id="rId8"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jpe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5.png"/><Relationship Id="rId5" Type="http://schemas.openxmlformats.org/officeDocument/2006/relationships/oleObject" Target="../embeddings/oleObject1.bin"/><Relationship Id="rId6" Type="http://schemas.openxmlformats.org/officeDocument/2006/relationships/image" Target="../media/image2.emf"/><Relationship Id="rId7" Type="http://schemas.openxmlformats.org/officeDocument/2006/relationships/oleObject" Target="../embeddings/oleObject2.bin"/><Relationship Id="rId8" Type="http://schemas.openxmlformats.org/officeDocument/2006/relationships/image" Target="../media/image3.emf"/><Relationship Id="rId9" Type="http://schemas.openxmlformats.org/officeDocument/2006/relationships/oleObject" Target="../embeddings/oleObject3.bin"/><Relationship Id="rId10"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oleObject" Target="../embeddings/oleObject4.bin"/><Relationship Id="rId6" Type="http://schemas.openxmlformats.org/officeDocument/2006/relationships/image" Target="../media/image3.emf"/><Relationship Id="rId7" Type="http://schemas.openxmlformats.org/officeDocument/2006/relationships/oleObject" Target="../embeddings/oleObject5.bin"/><Relationship Id="rId8"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5.png"/><Relationship Id="rId5" Type="http://schemas.openxmlformats.org/officeDocument/2006/relationships/oleObject" Target="../embeddings/oleObject6.bin"/><Relationship Id="rId6" Type="http://schemas.openxmlformats.org/officeDocument/2006/relationships/image" Target="../media/image3.emf"/><Relationship Id="rId7" Type="http://schemas.openxmlformats.org/officeDocument/2006/relationships/oleObject" Target="../embeddings/oleObject7.bin"/><Relationship Id="rId8"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2000"/>
          </a:xfrm>
        </p:spPr>
        <p:txBody>
          <a:bodyPr/>
          <a:lstStyle/>
          <a:p>
            <a:pPr eaLnBrk="1" fontAlgn="auto" hangingPunct="1">
              <a:spcAft>
                <a:spcPts val="0"/>
              </a:spcAft>
              <a:defRPr/>
            </a:pPr>
            <a:r>
              <a:rPr lang="en-US" dirty="0" smtClean="0">
                <a:ea typeface="+mj-ea"/>
                <a:cs typeface="+mj-cs"/>
              </a:rPr>
              <a:t>BLASX</a:t>
            </a:r>
            <a:endParaRPr lang="en-US" dirty="0">
              <a:ea typeface="+mj-ea"/>
              <a:cs typeface="+mj-cs"/>
            </a:endParaRPr>
          </a:p>
        </p:txBody>
      </p:sp>
      <p:sp>
        <p:nvSpPr>
          <p:cNvPr id="3" name="Subtitle 2"/>
          <p:cNvSpPr>
            <a:spLocks noGrp="1"/>
          </p:cNvSpPr>
          <p:nvPr>
            <p:ph type="subTitle" idx="1"/>
          </p:nvPr>
        </p:nvSpPr>
        <p:spPr>
          <a:xfrm>
            <a:off x="111125" y="4800600"/>
            <a:ext cx="8856663" cy="1571625"/>
          </a:xfrm>
        </p:spPr>
        <p:txBody>
          <a:bodyPr rtlCol="0">
            <a:normAutofit lnSpcReduction="10000"/>
          </a:bodyPr>
          <a:lstStyle/>
          <a:p>
            <a:pPr eaLnBrk="1" fontAlgn="auto" hangingPunct="1">
              <a:buFont typeface="Arial" pitchFamily="34" charset="0"/>
              <a:buNone/>
              <a:defRPr/>
            </a:pPr>
            <a:r>
              <a:rPr lang="en-US" dirty="0" smtClean="0">
                <a:solidFill>
                  <a:srgbClr val="FF0000"/>
                </a:solidFill>
                <a:ea typeface="+mn-ea"/>
                <a:cs typeface="+mn-cs"/>
              </a:rPr>
              <a:t>Linnan Wang, </a:t>
            </a:r>
            <a:r>
              <a:rPr lang="en-US" sz="1400" dirty="0">
                <a:solidFill>
                  <a:srgbClr val="FF0000"/>
                </a:solidFill>
                <a:ea typeface="+mn-ea"/>
                <a:cs typeface="+mn-cs"/>
              </a:rPr>
              <a:t>Georgia Institute of Technology</a:t>
            </a:r>
          </a:p>
          <a:p>
            <a:pPr eaLnBrk="1" fontAlgn="auto" hangingPunct="1">
              <a:buFont typeface="Arial" pitchFamily="34" charset="0"/>
              <a:buNone/>
              <a:defRPr/>
            </a:pPr>
            <a:r>
              <a:rPr lang="en-US" dirty="0" err="1">
                <a:solidFill>
                  <a:srgbClr val="FF0000"/>
                </a:solidFill>
                <a:ea typeface="+mn-ea"/>
                <a:cs typeface="+mn-cs"/>
              </a:rPr>
              <a:t>wei</a:t>
            </a:r>
            <a:r>
              <a:rPr lang="en-US" dirty="0">
                <a:solidFill>
                  <a:srgbClr val="FF0000"/>
                </a:solidFill>
                <a:ea typeface="+mn-ea"/>
                <a:cs typeface="+mn-cs"/>
              </a:rPr>
              <a:t> </a:t>
            </a:r>
            <a:r>
              <a:rPr lang="en-US" dirty="0" err="1">
                <a:solidFill>
                  <a:srgbClr val="FF0000"/>
                </a:solidFill>
                <a:ea typeface="+mn-ea"/>
                <a:cs typeface="+mn-cs"/>
              </a:rPr>
              <a:t>wu</a:t>
            </a:r>
            <a:r>
              <a:rPr lang="en-US" sz="1400" dirty="0" smtClean="0">
                <a:solidFill>
                  <a:srgbClr val="FF0000"/>
                </a:solidFill>
                <a:ea typeface="+mn-ea"/>
                <a:cs typeface="+mn-cs"/>
              </a:rPr>
              <a:t>, </a:t>
            </a:r>
            <a:r>
              <a:rPr lang="en-US" sz="1400" dirty="0">
                <a:solidFill>
                  <a:srgbClr val="FF0000"/>
                </a:solidFill>
                <a:ea typeface="+mn-ea"/>
                <a:cs typeface="+mn-cs"/>
              </a:rPr>
              <a:t>University of Tennessee, Knoxville</a:t>
            </a:r>
          </a:p>
          <a:p>
            <a:pPr eaLnBrk="1" fontAlgn="auto" hangingPunct="1">
              <a:buFont typeface="Arial" pitchFamily="34" charset="0"/>
              <a:buNone/>
              <a:defRPr/>
            </a:pPr>
            <a:r>
              <a:rPr lang="en-US" dirty="0" smtClean="0">
                <a:solidFill>
                  <a:srgbClr val="FF0000"/>
                </a:solidFill>
                <a:ea typeface="+mn-ea"/>
                <a:cs typeface="+mn-cs"/>
              </a:rPr>
              <a:t>Yang </a:t>
            </a:r>
            <a:r>
              <a:rPr lang="en-US" dirty="0" err="1" smtClean="0">
                <a:solidFill>
                  <a:srgbClr val="FF0000"/>
                </a:solidFill>
                <a:ea typeface="+mn-ea"/>
                <a:cs typeface="+mn-cs"/>
              </a:rPr>
              <a:t>yi</a:t>
            </a:r>
            <a:r>
              <a:rPr lang="en-US" dirty="0" smtClean="0">
                <a:solidFill>
                  <a:srgbClr val="FF0000"/>
                </a:solidFill>
                <a:ea typeface="+mn-ea"/>
                <a:cs typeface="+mn-cs"/>
              </a:rPr>
              <a:t>,</a:t>
            </a:r>
            <a:r>
              <a:rPr lang="en-US" sz="1700" dirty="0" smtClean="0">
                <a:solidFill>
                  <a:srgbClr val="FF0000"/>
                </a:solidFill>
                <a:ea typeface="+mn-ea"/>
                <a:cs typeface="+mn-cs"/>
              </a:rPr>
              <a:t> </a:t>
            </a:r>
            <a:r>
              <a:rPr lang="en-US" sz="1400" dirty="0">
                <a:solidFill>
                  <a:srgbClr val="FF0000"/>
                </a:solidFill>
                <a:ea typeface="+mn-ea"/>
                <a:cs typeface="+mn-cs"/>
              </a:rPr>
              <a:t>NEC Laboratories, USA</a:t>
            </a:r>
          </a:p>
          <a:p>
            <a:pPr eaLnBrk="1" fontAlgn="auto" hangingPunct="1">
              <a:buFont typeface="Arial" pitchFamily="34" charset="0"/>
              <a:buNone/>
              <a:defRPr/>
            </a:pPr>
            <a:r>
              <a:rPr lang="en-US" sz="1400" dirty="0" err="1" smtClean="0">
                <a:solidFill>
                  <a:srgbClr val="FF0000"/>
                </a:solidFill>
                <a:ea typeface="+mn-ea"/>
                <a:cs typeface="+mn-cs"/>
              </a:rPr>
              <a:t>zenglin</a:t>
            </a:r>
            <a:r>
              <a:rPr lang="en-US" sz="1400" dirty="0" smtClean="0">
                <a:solidFill>
                  <a:srgbClr val="FF0000"/>
                </a:solidFill>
                <a:ea typeface="+mn-ea"/>
                <a:cs typeface="+mn-cs"/>
              </a:rPr>
              <a:t> </a:t>
            </a:r>
            <a:r>
              <a:rPr lang="en-US" sz="1400" dirty="0" err="1" smtClean="0">
                <a:solidFill>
                  <a:srgbClr val="FF0000"/>
                </a:solidFill>
                <a:ea typeface="+mn-ea"/>
                <a:cs typeface="+mn-cs"/>
              </a:rPr>
              <a:t>xu</a:t>
            </a:r>
            <a:r>
              <a:rPr lang="en-US" sz="1400" dirty="0" smtClean="0">
                <a:solidFill>
                  <a:srgbClr val="FF0000"/>
                </a:solidFill>
                <a:ea typeface="+mn-ea"/>
                <a:cs typeface="+mn-cs"/>
              </a:rPr>
              <a:t>, UESTC and </a:t>
            </a:r>
            <a:r>
              <a:rPr lang="en-US" sz="1400" dirty="0" err="1" smtClean="0">
                <a:solidFill>
                  <a:srgbClr val="FF0000"/>
                </a:solidFill>
                <a:ea typeface="+mn-ea"/>
                <a:cs typeface="+mn-cs"/>
              </a:rPr>
              <a:t>Jianxiong</a:t>
            </a:r>
            <a:r>
              <a:rPr lang="en-US" sz="1400" dirty="0" smtClean="0">
                <a:solidFill>
                  <a:srgbClr val="FF0000"/>
                </a:solidFill>
                <a:ea typeface="+mn-ea"/>
                <a:cs typeface="+mn-cs"/>
              </a:rPr>
              <a:t> </a:t>
            </a:r>
            <a:r>
              <a:rPr lang="en-US" sz="1400" dirty="0" err="1" smtClean="0">
                <a:solidFill>
                  <a:srgbClr val="FF0000"/>
                </a:solidFill>
                <a:ea typeface="+mn-ea"/>
                <a:cs typeface="+mn-cs"/>
              </a:rPr>
              <a:t>xiao</a:t>
            </a:r>
            <a:r>
              <a:rPr lang="en-US" sz="1400" dirty="0" smtClean="0">
                <a:solidFill>
                  <a:srgbClr val="FF0000"/>
                </a:solidFill>
                <a:ea typeface="+mn-ea"/>
                <a:cs typeface="+mn-cs"/>
              </a:rPr>
              <a:t>, P</a:t>
            </a:r>
            <a:r>
              <a:rPr lang="en-US" sz="1200" dirty="0" smtClean="0">
                <a:solidFill>
                  <a:srgbClr val="FF0000"/>
                </a:solidFill>
                <a:ea typeface="+mn-ea"/>
                <a:cs typeface="+mn-cs"/>
              </a:rPr>
              <a:t>rinceton</a:t>
            </a:r>
            <a:endParaRPr lang="en-US" sz="1200" dirty="0">
              <a:solidFill>
                <a:srgbClr val="FF0000"/>
              </a:solidFill>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69113" cy="1371600"/>
          </a:xfrm>
        </p:spPr>
        <p:txBody>
          <a:bodyPr/>
          <a:lstStyle/>
          <a:p>
            <a:pPr eaLnBrk="1" fontAlgn="auto" hangingPunct="1">
              <a:spcAft>
                <a:spcPts val="0"/>
              </a:spcAft>
              <a:defRPr/>
            </a:pPr>
            <a:r>
              <a:rPr lang="en-US" sz="7200" dirty="0" smtClean="0">
                <a:solidFill>
                  <a:srgbClr val="FF0000"/>
                </a:solidFill>
                <a:ea typeface="+mj-ea"/>
                <a:cs typeface="+mj-cs"/>
              </a:rPr>
              <a:t>L1 </a:t>
            </a:r>
            <a:r>
              <a:rPr lang="en-US" sz="7200" dirty="0" err="1" smtClean="0">
                <a:solidFill>
                  <a:srgbClr val="FF0000"/>
                </a:solidFill>
                <a:ea typeface="+mj-ea"/>
                <a:cs typeface="+mj-cs"/>
              </a:rPr>
              <a:t>T</a:t>
            </a:r>
            <a:r>
              <a:rPr lang="en-US" sz="5400" dirty="0" err="1" smtClean="0">
                <a:solidFill>
                  <a:srgbClr val="FF0000"/>
                </a:solidFill>
                <a:ea typeface="+mj-ea"/>
                <a:cs typeface="+mj-cs"/>
              </a:rPr>
              <a:t>iLE</a:t>
            </a:r>
            <a:r>
              <a:rPr lang="en-US" sz="5400" dirty="0" smtClean="0">
                <a:solidFill>
                  <a:srgbClr val="FF0000"/>
                </a:solidFill>
                <a:ea typeface="+mj-ea"/>
                <a:cs typeface="+mj-cs"/>
              </a:rPr>
              <a:t> </a:t>
            </a:r>
            <a:r>
              <a:rPr lang="en-US" sz="7200" dirty="0" smtClean="0">
                <a:solidFill>
                  <a:srgbClr val="FF0000"/>
                </a:solidFill>
                <a:ea typeface="+mj-ea"/>
                <a:cs typeface="+mj-cs"/>
              </a:rPr>
              <a:t>C</a:t>
            </a:r>
            <a:r>
              <a:rPr lang="en-US" sz="5400" dirty="0" smtClean="0">
                <a:solidFill>
                  <a:srgbClr val="FF0000"/>
                </a:solidFill>
                <a:ea typeface="+mj-ea"/>
                <a:cs typeface="+mj-cs"/>
              </a:rPr>
              <a:t>ache</a:t>
            </a:r>
            <a:endParaRPr lang="en-US" dirty="0">
              <a:ea typeface="+mj-ea"/>
              <a:cs typeface="+mj-cs"/>
            </a:endParaRPr>
          </a:p>
        </p:txBody>
      </p:sp>
      <p:sp>
        <p:nvSpPr>
          <p:cNvPr id="32770" name="TextBox 4"/>
          <p:cNvSpPr txBox="1">
            <a:spLocks noChangeArrowheads="1"/>
          </p:cNvSpPr>
          <p:nvPr/>
        </p:nvSpPr>
        <p:spPr bwMode="auto">
          <a:xfrm>
            <a:off x="374650" y="1627188"/>
            <a:ext cx="923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LRU</a:t>
            </a:r>
          </a:p>
        </p:txBody>
      </p:sp>
      <p:pic>
        <p:nvPicPr>
          <p:cNvPr id="32771" name="Picture 6" descr="cache_coherence_implementati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850" y="2273300"/>
            <a:ext cx="4132263"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4957763" y="2074863"/>
            <a:ext cx="3752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t>LRU search: O(logn)</a:t>
            </a:r>
          </a:p>
          <a:p>
            <a:pPr eaLnBrk="1" hangingPunct="1"/>
            <a:r>
              <a:rPr lang="en-US" sz="2000" b="1"/>
              <a:t>LRU in  : O(1)</a:t>
            </a:r>
          </a:p>
          <a:p>
            <a:pPr eaLnBrk="1" hangingPunct="1"/>
            <a:r>
              <a:rPr lang="en-US" sz="2000" b="1"/>
              <a:t>LRU out: O(1)</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3775" y="3090863"/>
            <a:ext cx="4122738"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23275" cy="1371600"/>
          </a:xfrm>
        </p:spPr>
        <p:txBody>
          <a:bodyPr/>
          <a:lstStyle/>
          <a:p>
            <a:pPr eaLnBrk="1" fontAlgn="auto" hangingPunct="1">
              <a:spcAft>
                <a:spcPts val="0"/>
              </a:spcAft>
              <a:defRPr/>
            </a:pPr>
            <a:r>
              <a:rPr lang="en-US" sz="7200" dirty="0">
                <a:solidFill>
                  <a:srgbClr val="FF0000"/>
                </a:solidFill>
                <a:ea typeface="+mj-ea"/>
                <a:cs typeface="+mj-cs"/>
              </a:rPr>
              <a:t>L1</a:t>
            </a:r>
            <a:r>
              <a:rPr lang="en-US" sz="4800" dirty="0">
                <a:solidFill>
                  <a:srgbClr val="FF0000"/>
                </a:solidFill>
                <a:ea typeface="+mj-ea"/>
                <a:cs typeface="+mj-cs"/>
              </a:rPr>
              <a:t> </a:t>
            </a:r>
            <a:r>
              <a:rPr lang="en-US" sz="7200" dirty="0" err="1">
                <a:solidFill>
                  <a:srgbClr val="FF0000"/>
                </a:solidFill>
                <a:ea typeface="+mj-ea"/>
                <a:cs typeface="+mj-cs"/>
              </a:rPr>
              <a:t>T</a:t>
            </a:r>
            <a:r>
              <a:rPr lang="en-US" sz="5300" dirty="0" err="1">
                <a:solidFill>
                  <a:srgbClr val="FF0000"/>
                </a:solidFill>
                <a:ea typeface="+mj-ea"/>
                <a:cs typeface="+mj-cs"/>
              </a:rPr>
              <a:t>iLE</a:t>
            </a:r>
            <a:r>
              <a:rPr lang="en-US" dirty="0">
                <a:solidFill>
                  <a:srgbClr val="FF0000"/>
                </a:solidFill>
                <a:ea typeface="+mj-ea"/>
                <a:cs typeface="+mj-cs"/>
              </a:rPr>
              <a:t> </a:t>
            </a:r>
            <a:r>
              <a:rPr lang="en-US" sz="7200" dirty="0">
                <a:solidFill>
                  <a:srgbClr val="FF0000"/>
                </a:solidFill>
                <a:ea typeface="+mj-ea"/>
                <a:cs typeface="+mj-cs"/>
              </a:rPr>
              <a:t>C</a:t>
            </a:r>
            <a:r>
              <a:rPr lang="en-US" sz="5300" dirty="0">
                <a:solidFill>
                  <a:srgbClr val="FF0000"/>
                </a:solidFill>
                <a:ea typeface="+mj-ea"/>
                <a:cs typeface="+mj-cs"/>
              </a:rPr>
              <a:t>ache</a:t>
            </a:r>
            <a:endParaRPr lang="en-US" sz="5300" dirty="0">
              <a:ea typeface="+mj-ea"/>
              <a:cs typeface="+mj-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88" y="1868488"/>
            <a:ext cx="37973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57200" y="2770188"/>
            <a:ext cx="3570288"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200"/>
          </a:p>
        </p:txBody>
      </p:sp>
      <p:sp>
        <p:nvSpPr>
          <p:cNvPr id="6" name="Notched Right Arrow 5"/>
          <p:cNvSpPr/>
          <p:nvPr/>
        </p:nvSpPr>
        <p:spPr>
          <a:xfrm rot="20186019" flipH="1">
            <a:off x="4060825" y="1989138"/>
            <a:ext cx="1866900" cy="484187"/>
          </a:xfrm>
          <a:prstGeom prst="notched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p:nvSpPr>
        <p:spPr bwMode="auto">
          <a:xfrm>
            <a:off x="4867275" y="2354263"/>
            <a:ext cx="35544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High Frequency Malloc </a:t>
            </a:r>
          </a:p>
          <a:p>
            <a:pPr eaLnBrk="1" hangingPunct="1"/>
            <a:r>
              <a:rPr lang="en-US" b="1"/>
              <a:t>=&gt;</a:t>
            </a:r>
          </a:p>
        </p:txBody>
      </p:sp>
      <p:pic>
        <p:nvPicPr>
          <p:cNvPr id="8" name="Picture 7" descr="blasx_malloc.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38625" y="3917950"/>
            <a:ext cx="4748213"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7970838" y="3554413"/>
            <a:ext cx="114300" cy="14493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a:spLocks noChangeArrowheads="1"/>
          </p:cNvSpPr>
          <p:nvPr/>
        </p:nvSpPr>
        <p:spPr bwMode="auto">
          <a:xfrm>
            <a:off x="4867275" y="3113088"/>
            <a:ext cx="4119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Performance Degeneration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86625" cy="1371600"/>
          </a:xfrm>
        </p:spPr>
        <p:txBody>
          <a:bodyPr/>
          <a:lstStyle/>
          <a:p>
            <a:pPr eaLnBrk="1" fontAlgn="auto" hangingPunct="1">
              <a:spcAft>
                <a:spcPts val="0"/>
              </a:spcAft>
              <a:defRPr/>
            </a:pPr>
            <a:r>
              <a:rPr lang="en-US" sz="7200" dirty="0">
                <a:solidFill>
                  <a:srgbClr val="FF0000"/>
                </a:solidFill>
                <a:ea typeface="+mj-ea"/>
                <a:cs typeface="+mj-cs"/>
              </a:rPr>
              <a:t>L1</a:t>
            </a:r>
            <a:r>
              <a:rPr lang="en-US" sz="3200" dirty="0">
                <a:solidFill>
                  <a:srgbClr val="FF0000"/>
                </a:solidFill>
                <a:ea typeface="+mj-ea"/>
                <a:cs typeface="+mj-cs"/>
              </a:rPr>
              <a:t> </a:t>
            </a:r>
            <a:r>
              <a:rPr lang="en-US" sz="7200" dirty="0" err="1">
                <a:solidFill>
                  <a:srgbClr val="FF0000"/>
                </a:solidFill>
                <a:ea typeface="+mj-ea"/>
                <a:cs typeface="+mj-cs"/>
              </a:rPr>
              <a:t>T</a:t>
            </a:r>
            <a:r>
              <a:rPr lang="en-US" sz="5300" dirty="0" err="1">
                <a:solidFill>
                  <a:srgbClr val="FF0000"/>
                </a:solidFill>
                <a:ea typeface="+mj-ea"/>
                <a:cs typeface="+mj-cs"/>
              </a:rPr>
              <a:t>iLE</a:t>
            </a:r>
            <a:r>
              <a:rPr lang="en-US" dirty="0">
                <a:solidFill>
                  <a:srgbClr val="FF0000"/>
                </a:solidFill>
                <a:ea typeface="+mj-ea"/>
                <a:cs typeface="+mj-cs"/>
              </a:rPr>
              <a:t> </a:t>
            </a:r>
            <a:r>
              <a:rPr lang="en-US" sz="7200" dirty="0">
                <a:solidFill>
                  <a:srgbClr val="FF0000"/>
                </a:solidFill>
                <a:ea typeface="+mj-ea"/>
                <a:cs typeface="+mj-cs"/>
              </a:rPr>
              <a:t>C</a:t>
            </a:r>
            <a:r>
              <a:rPr lang="en-US" sz="5300" dirty="0">
                <a:solidFill>
                  <a:srgbClr val="FF0000"/>
                </a:solidFill>
                <a:ea typeface="+mj-ea"/>
                <a:cs typeface="+mj-cs"/>
              </a:rPr>
              <a:t>ache</a:t>
            </a:r>
            <a:endParaRPr lang="en-US" sz="5300" dirty="0">
              <a:ea typeface="+mj-ea"/>
              <a:cs typeface="+mj-cs"/>
            </a:endParaRPr>
          </a:p>
        </p:txBody>
      </p:sp>
      <p:sp>
        <p:nvSpPr>
          <p:cNvPr id="36866" name="TextBox 3"/>
          <p:cNvSpPr txBox="1">
            <a:spLocks noChangeArrowheads="1"/>
          </p:cNvSpPr>
          <p:nvPr/>
        </p:nvSpPr>
        <p:spPr bwMode="auto">
          <a:xfrm>
            <a:off x="144463" y="1620838"/>
            <a:ext cx="90233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Solution: Pre-allocate a big chunk of GPU RAM, </a:t>
            </a:r>
          </a:p>
          <a:p>
            <a:pPr eaLnBrk="1" hangingPunct="1"/>
            <a:r>
              <a:rPr lang="en-US" sz="2800" b="1"/>
              <a:t>                and mange the chunk with BLASX_Malloc.</a:t>
            </a:r>
          </a:p>
        </p:txBody>
      </p:sp>
      <p:pic>
        <p:nvPicPr>
          <p:cNvPr id="5" name="Picture 4" descr="gpu_heap_memory.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2228850"/>
            <a:ext cx="66167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blasx_malloc.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73213" y="4813300"/>
            <a:ext cx="5583237"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flipH="1">
            <a:off x="6511925" y="4813300"/>
            <a:ext cx="1023938" cy="4841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a:spLocks noChangeArrowheads="1"/>
          </p:cNvSpPr>
          <p:nvPr/>
        </p:nvSpPr>
        <p:spPr bwMode="auto">
          <a:xfrm>
            <a:off x="7535863" y="4549775"/>
            <a:ext cx="1504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Steady</a:t>
            </a:r>
          </a:p>
          <a:p>
            <a:pPr eaLnBrk="1" hangingPunct="1"/>
            <a:r>
              <a:rPr lang="en-US" sz="1800"/>
              <a:t>Performance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69113" cy="1371600"/>
          </a:xfrm>
        </p:spPr>
        <p:txBody>
          <a:bodyPr/>
          <a:lstStyle/>
          <a:p>
            <a:pPr eaLnBrk="1" fontAlgn="auto" hangingPunct="1">
              <a:spcAft>
                <a:spcPts val="0"/>
              </a:spcAft>
              <a:defRPr/>
            </a:pPr>
            <a:r>
              <a:rPr lang="en-US" sz="7200" dirty="0" smtClean="0">
                <a:solidFill>
                  <a:srgbClr val="FF0000"/>
                </a:solidFill>
                <a:ea typeface="+mj-ea"/>
                <a:cs typeface="+mj-cs"/>
              </a:rPr>
              <a:t>L2 </a:t>
            </a:r>
            <a:r>
              <a:rPr lang="en-US" sz="7200" dirty="0" err="1" smtClean="0">
                <a:solidFill>
                  <a:srgbClr val="FF0000"/>
                </a:solidFill>
                <a:ea typeface="+mj-ea"/>
                <a:cs typeface="+mj-cs"/>
              </a:rPr>
              <a:t>T</a:t>
            </a:r>
            <a:r>
              <a:rPr lang="en-US" sz="5400" dirty="0" err="1" smtClean="0">
                <a:solidFill>
                  <a:srgbClr val="FF0000"/>
                </a:solidFill>
                <a:ea typeface="+mj-ea"/>
                <a:cs typeface="+mj-cs"/>
              </a:rPr>
              <a:t>iLE</a:t>
            </a:r>
            <a:r>
              <a:rPr lang="en-US" sz="5400" dirty="0" smtClean="0">
                <a:solidFill>
                  <a:srgbClr val="FF0000"/>
                </a:solidFill>
                <a:ea typeface="+mj-ea"/>
                <a:cs typeface="+mj-cs"/>
              </a:rPr>
              <a:t> </a:t>
            </a:r>
            <a:r>
              <a:rPr lang="en-US" sz="7200" dirty="0" smtClean="0">
                <a:solidFill>
                  <a:srgbClr val="FF0000"/>
                </a:solidFill>
                <a:ea typeface="+mj-ea"/>
                <a:cs typeface="+mj-cs"/>
              </a:rPr>
              <a:t>C</a:t>
            </a:r>
            <a:r>
              <a:rPr lang="en-US" sz="5400" dirty="0" smtClean="0">
                <a:solidFill>
                  <a:srgbClr val="FF0000"/>
                </a:solidFill>
                <a:ea typeface="+mj-ea"/>
                <a:cs typeface="+mj-cs"/>
              </a:rPr>
              <a:t>ache</a:t>
            </a:r>
            <a:endParaRPr lang="en-US" dirty="0">
              <a:ea typeface="+mj-ea"/>
              <a:cs typeface="+mj-cs"/>
            </a:endParaRPr>
          </a:p>
        </p:txBody>
      </p:sp>
      <p:sp>
        <p:nvSpPr>
          <p:cNvPr id="38914" name="TextBox 4"/>
          <p:cNvSpPr txBox="1">
            <a:spLocks noChangeArrowheads="1"/>
          </p:cNvSpPr>
          <p:nvPr/>
        </p:nvSpPr>
        <p:spPr bwMode="auto">
          <a:xfrm>
            <a:off x="374650" y="1627188"/>
            <a:ext cx="847248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multiple LRUs, grouped by the P2P accessibility.</a:t>
            </a:r>
          </a:p>
          <a:p>
            <a:pPr eaLnBrk="1" hangingPunct="1"/>
            <a:endParaRPr lang="en-US" sz="2800" b="1"/>
          </a:p>
          <a:p>
            <a:pPr eaLnBrk="1" hangingPunct="1"/>
            <a:r>
              <a:rPr lang="en-US" sz="2800" b="1"/>
              <a:t>If L1 tile cache miss, search other LRUs in the</a:t>
            </a:r>
          </a:p>
          <a:p>
            <a:pPr eaLnBrk="1" hangingPunct="1"/>
            <a:r>
              <a:rPr lang="en-US" sz="2800" b="1"/>
              <a:t>group.</a:t>
            </a:r>
          </a:p>
          <a:p>
            <a:pPr eaLnBrk="1" hangingPunct="1"/>
            <a:endParaRPr lang="en-US" sz="2800" b="1"/>
          </a:p>
        </p:txBody>
      </p:sp>
      <p:sp>
        <p:nvSpPr>
          <p:cNvPr id="38915" name="TextBox 2"/>
          <p:cNvSpPr txBox="1">
            <a:spLocks noChangeArrowheads="1"/>
          </p:cNvSpPr>
          <p:nvPr/>
        </p:nvSpPr>
        <p:spPr bwMode="auto">
          <a:xfrm>
            <a:off x="506413" y="4559300"/>
            <a:ext cx="1627187" cy="7699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a:t>LRU0</a:t>
            </a:r>
            <a:endParaRPr lang="en-US" sz="2800"/>
          </a:p>
        </p:txBody>
      </p:sp>
      <p:sp>
        <p:nvSpPr>
          <p:cNvPr id="38916" name="TextBox 8"/>
          <p:cNvSpPr txBox="1">
            <a:spLocks noChangeArrowheads="1"/>
          </p:cNvSpPr>
          <p:nvPr/>
        </p:nvSpPr>
        <p:spPr bwMode="auto">
          <a:xfrm>
            <a:off x="2287588" y="4568825"/>
            <a:ext cx="1628775" cy="7699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a:t>LRU1</a:t>
            </a:r>
            <a:endParaRPr lang="en-US" sz="2800"/>
          </a:p>
        </p:txBody>
      </p:sp>
      <p:sp>
        <p:nvSpPr>
          <p:cNvPr id="38917" name="TextBox 3"/>
          <p:cNvSpPr txBox="1">
            <a:spLocks noChangeArrowheads="1"/>
          </p:cNvSpPr>
          <p:nvPr/>
        </p:nvSpPr>
        <p:spPr bwMode="auto">
          <a:xfrm>
            <a:off x="374650" y="4452938"/>
            <a:ext cx="366712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6000"/>
          </a:p>
        </p:txBody>
      </p:sp>
      <p:grpSp>
        <p:nvGrpSpPr>
          <p:cNvPr id="38918" name="Group 12"/>
          <p:cNvGrpSpPr>
            <a:grpSpLocks/>
          </p:cNvGrpSpPr>
          <p:nvPr/>
        </p:nvGrpSpPr>
        <p:grpSpPr bwMode="auto">
          <a:xfrm>
            <a:off x="4779963" y="4457700"/>
            <a:ext cx="3579812" cy="1016000"/>
            <a:chOff x="5226071" y="2698210"/>
            <a:chExt cx="3579087" cy="1015663"/>
          </a:xfrm>
        </p:grpSpPr>
        <p:sp>
          <p:nvSpPr>
            <p:cNvPr id="38921" name="TextBox 9"/>
            <p:cNvSpPr txBox="1">
              <a:spLocks noChangeArrowheads="1"/>
            </p:cNvSpPr>
            <p:nvPr/>
          </p:nvSpPr>
          <p:spPr bwMode="auto">
            <a:xfrm>
              <a:off x="5356390" y="2805840"/>
              <a:ext cx="1627268" cy="769441"/>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a:t>LRU2</a:t>
              </a:r>
              <a:endParaRPr lang="en-US" sz="2800"/>
            </a:p>
          </p:txBody>
        </p:sp>
        <p:sp>
          <p:nvSpPr>
            <p:cNvPr id="38922" name="TextBox 10"/>
            <p:cNvSpPr txBox="1">
              <a:spLocks noChangeArrowheads="1"/>
            </p:cNvSpPr>
            <p:nvPr/>
          </p:nvSpPr>
          <p:spPr bwMode="auto">
            <a:xfrm>
              <a:off x="7058959" y="2805840"/>
              <a:ext cx="1627268" cy="769441"/>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a:t>LRU3</a:t>
              </a:r>
              <a:endParaRPr lang="en-US" sz="2800"/>
            </a:p>
          </p:txBody>
        </p:sp>
        <p:sp>
          <p:nvSpPr>
            <p:cNvPr id="38923" name="TextBox 11"/>
            <p:cNvSpPr txBox="1">
              <a:spLocks noChangeArrowheads="1"/>
            </p:cNvSpPr>
            <p:nvPr/>
          </p:nvSpPr>
          <p:spPr bwMode="auto">
            <a:xfrm>
              <a:off x="5226071" y="2698210"/>
              <a:ext cx="3579087"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6000"/>
            </a:p>
          </p:txBody>
        </p:sp>
      </p:grpSp>
      <p:sp>
        <p:nvSpPr>
          <p:cNvPr id="38919" name="TextBox 13"/>
          <p:cNvSpPr txBox="1">
            <a:spLocks noChangeArrowheads="1"/>
          </p:cNvSpPr>
          <p:nvPr/>
        </p:nvSpPr>
        <p:spPr bwMode="auto">
          <a:xfrm>
            <a:off x="457200" y="3902075"/>
            <a:ext cx="1401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group0</a:t>
            </a:r>
          </a:p>
        </p:txBody>
      </p:sp>
      <p:sp>
        <p:nvSpPr>
          <p:cNvPr id="38920" name="TextBox 14"/>
          <p:cNvSpPr txBox="1">
            <a:spLocks noChangeArrowheads="1"/>
          </p:cNvSpPr>
          <p:nvPr/>
        </p:nvSpPr>
        <p:spPr bwMode="auto">
          <a:xfrm>
            <a:off x="4910138" y="3935413"/>
            <a:ext cx="1401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group1</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53413" cy="1371600"/>
          </a:xfrm>
        </p:spPr>
        <p:txBody>
          <a:bodyPr/>
          <a:lstStyle/>
          <a:p>
            <a:pPr eaLnBrk="1" fontAlgn="auto" hangingPunct="1">
              <a:spcAft>
                <a:spcPts val="0"/>
              </a:spcAft>
              <a:defRPr/>
            </a:pPr>
            <a:r>
              <a:rPr lang="en-US" sz="7200" dirty="0" err="1" smtClean="0">
                <a:solidFill>
                  <a:srgbClr val="FF0000"/>
                </a:solidFill>
                <a:ea typeface="+mj-ea"/>
                <a:cs typeface="+mj-cs"/>
              </a:rPr>
              <a:t>T</a:t>
            </a:r>
            <a:r>
              <a:rPr lang="en-US" sz="5400" dirty="0" err="1" smtClean="0">
                <a:solidFill>
                  <a:srgbClr val="FF0000"/>
                </a:solidFill>
                <a:ea typeface="+mj-ea"/>
                <a:cs typeface="+mj-cs"/>
              </a:rPr>
              <a:t>iLE</a:t>
            </a:r>
            <a:r>
              <a:rPr lang="en-US" sz="5400" dirty="0" smtClean="0">
                <a:solidFill>
                  <a:srgbClr val="FF0000"/>
                </a:solidFill>
                <a:ea typeface="+mj-ea"/>
                <a:cs typeface="+mj-cs"/>
              </a:rPr>
              <a:t> </a:t>
            </a:r>
            <a:r>
              <a:rPr lang="en-US" sz="7200" dirty="0" smtClean="0">
                <a:solidFill>
                  <a:srgbClr val="FF0000"/>
                </a:solidFill>
                <a:ea typeface="+mj-ea"/>
                <a:cs typeface="+mj-cs"/>
              </a:rPr>
              <a:t>C</a:t>
            </a:r>
            <a:r>
              <a:rPr lang="en-US" sz="5400" dirty="0" smtClean="0">
                <a:solidFill>
                  <a:srgbClr val="FF0000"/>
                </a:solidFill>
                <a:ea typeface="+mj-ea"/>
                <a:cs typeface="+mj-cs"/>
              </a:rPr>
              <a:t>ache </a:t>
            </a:r>
            <a:r>
              <a:rPr lang="en-US" sz="7200" dirty="0" smtClean="0">
                <a:solidFill>
                  <a:srgbClr val="FF0000"/>
                </a:solidFill>
                <a:ea typeface="+mj-ea"/>
                <a:cs typeface="+mj-cs"/>
              </a:rPr>
              <a:t>U</a:t>
            </a:r>
            <a:r>
              <a:rPr lang="en-US" sz="5400" dirty="0" smtClean="0">
                <a:solidFill>
                  <a:srgbClr val="FF0000"/>
                </a:solidFill>
                <a:ea typeface="+mj-ea"/>
                <a:cs typeface="+mj-cs"/>
              </a:rPr>
              <a:t>sage</a:t>
            </a:r>
            <a:endParaRPr lang="en-US" dirty="0">
              <a:ea typeface="+mj-ea"/>
              <a:cs typeface="+mj-cs"/>
            </a:endParaRPr>
          </a:p>
        </p:txBody>
      </p:sp>
      <p:sp>
        <p:nvSpPr>
          <p:cNvPr id="5" name="TextBox 4"/>
          <p:cNvSpPr txBox="1">
            <a:spLocks noChangeArrowheads="1"/>
          </p:cNvSpPr>
          <p:nvPr/>
        </p:nvSpPr>
        <p:spPr bwMode="auto">
          <a:xfrm>
            <a:off x="38100" y="4392613"/>
            <a:ext cx="7680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L2 Tile Cache Miss: retrieve from host RAM.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280025"/>
            <a:ext cx="88233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a:spLocks noChangeArrowheads="1"/>
          </p:cNvSpPr>
          <p:nvPr/>
        </p:nvSpPr>
        <p:spPr bwMode="auto">
          <a:xfrm>
            <a:off x="0" y="1524000"/>
            <a:ext cx="9032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L1 Tile Cache Hit: find the tile in LRU, get GPU Addr</a:t>
            </a:r>
          </a:p>
          <a:p>
            <a:pPr eaLnBrk="1" hangingPunct="1"/>
            <a:endParaRPr lang="en-US" sz="1800"/>
          </a:p>
        </p:txBody>
      </p:sp>
      <p:sp>
        <p:nvSpPr>
          <p:cNvPr id="15" name="TextBox 14"/>
          <p:cNvSpPr txBox="1">
            <a:spLocks noChangeArrowheads="1"/>
          </p:cNvSpPr>
          <p:nvPr/>
        </p:nvSpPr>
        <p:spPr bwMode="auto">
          <a:xfrm>
            <a:off x="38100" y="2333625"/>
            <a:ext cx="9032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L1 Tile Cache Miss: find the tile in other LRUs </a:t>
            </a:r>
          </a:p>
          <a:p>
            <a:pPr eaLnBrk="1" hangingPunct="1"/>
            <a:r>
              <a:rPr lang="en-US" sz="2800" b="1"/>
              <a:t>within the P2P group.</a:t>
            </a:r>
          </a:p>
        </p:txBody>
      </p:sp>
      <p:sp>
        <p:nvSpPr>
          <p:cNvPr id="16" name="TextBox 15"/>
          <p:cNvSpPr txBox="1">
            <a:spLocks noChangeArrowheads="1"/>
          </p:cNvSpPr>
          <p:nvPr/>
        </p:nvSpPr>
        <p:spPr bwMode="auto">
          <a:xfrm>
            <a:off x="38100" y="3509963"/>
            <a:ext cx="9032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L2 Tile Cache Hit: initiate P2P transfer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4838" cy="1371600"/>
          </a:xfrm>
        </p:spPr>
        <p:txBody>
          <a:bodyPr>
            <a:normAutofit fontScale="90000"/>
          </a:bodyPr>
          <a:lstStyle/>
          <a:p>
            <a:pPr eaLnBrk="1" fontAlgn="auto" hangingPunct="1">
              <a:spcAft>
                <a:spcPts val="0"/>
              </a:spcAft>
              <a:defRPr/>
            </a:pPr>
            <a:r>
              <a:rPr lang="en-US" sz="7200" dirty="0" err="1" smtClean="0">
                <a:solidFill>
                  <a:srgbClr val="FF0000"/>
                </a:solidFill>
                <a:ea typeface="+mj-ea"/>
                <a:cs typeface="+mj-cs"/>
              </a:rPr>
              <a:t>T</a:t>
            </a:r>
            <a:r>
              <a:rPr lang="en-US" sz="5400" dirty="0" err="1" smtClean="0">
                <a:solidFill>
                  <a:srgbClr val="FF0000"/>
                </a:solidFill>
                <a:ea typeface="+mj-ea"/>
                <a:cs typeface="+mj-cs"/>
              </a:rPr>
              <a:t>iLE</a:t>
            </a:r>
            <a:r>
              <a:rPr lang="en-US" sz="5400" dirty="0" smtClean="0">
                <a:solidFill>
                  <a:srgbClr val="FF0000"/>
                </a:solidFill>
                <a:ea typeface="+mj-ea"/>
                <a:cs typeface="+mj-cs"/>
              </a:rPr>
              <a:t> </a:t>
            </a:r>
            <a:r>
              <a:rPr lang="en-US" sz="7200" dirty="0" smtClean="0">
                <a:solidFill>
                  <a:srgbClr val="FF0000"/>
                </a:solidFill>
                <a:ea typeface="+mj-ea"/>
                <a:cs typeface="+mj-cs"/>
              </a:rPr>
              <a:t>C</a:t>
            </a:r>
            <a:r>
              <a:rPr lang="en-US" sz="5400" dirty="0" smtClean="0">
                <a:solidFill>
                  <a:srgbClr val="FF0000"/>
                </a:solidFill>
                <a:ea typeface="+mj-ea"/>
                <a:cs typeface="+mj-cs"/>
              </a:rPr>
              <a:t>ache </a:t>
            </a:r>
            <a:r>
              <a:rPr lang="en-US" sz="8000" dirty="0" smtClean="0">
                <a:solidFill>
                  <a:srgbClr val="FF0000"/>
                </a:solidFill>
                <a:ea typeface="+mj-ea"/>
                <a:cs typeface="+mj-cs"/>
              </a:rPr>
              <a:t>R</a:t>
            </a:r>
            <a:r>
              <a:rPr lang="en-US" sz="5400" dirty="0" smtClean="0">
                <a:solidFill>
                  <a:srgbClr val="FF0000"/>
                </a:solidFill>
                <a:ea typeface="+mj-ea"/>
                <a:cs typeface="+mj-cs"/>
              </a:rPr>
              <a:t>esults</a:t>
            </a:r>
            <a:endParaRPr lang="en-US" dirty="0">
              <a:ea typeface="+mj-ea"/>
              <a:cs typeface="+mj-cs"/>
            </a:endParaRPr>
          </a:p>
        </p:txBody>
      </p:sp>
      <p:pic>
        <p:nvPicPr>
          <p:cNvPr id="43010" name="Picture 15" descr="LRU.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47913" y="14811375"/>
            <a:ext cx="3505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838" y="4519613"/>
            <a:ext cx="627856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4838" y="2016125"/>
            <a:ext cx="6278562"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604838" y="1582738"/>
            <a:ext cx="4478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b="1"/>
              <a:t>Without Tile Cache</a:t>
            </a:r>
          </a:p>
        </p:txBody>
      </p:sp>
      <p:sp>
        <p:nvSpPr>
          <p:cNvPr id="17" name="TextBox 16"/>
          <p:cNvSpPr txBox="1">
            <a:spLocks noChangeArrowheads="1"/>
          </p:cNvSpPr>
          <p:nvPr/>
        </p:nvSpPr>
        <p:spPr bwMode="auto">
          <a:xfrm>
            <a:off x="604838" y="4000500"/>
            <a:ext cx="4478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b="1"/>
              <a:t>Tile Cache</a:t>
            </a:r>
          </a:p>
        </p:txBody>
      </p:sp>
      <p:sp>
        <p:nvSpPr>
          <p:cNvPr id="18" name="TextBox 17"/>
          <p:cNvSpPr txBox="1">
            <a:spLocks noChangeArrowheads="1"/>
          </p:cNvSpPr>
          <p:nvPr/>
        </p:nvSpPr>
        <p:spPr bwMode="auto">
          <a:xfrm>
            <a:off x="4178300" y="2151063"/>
            <a:ext cx="2627313" cy="919162"/>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19" name="TextBox 18"/>
          <p:cNvSpPr txBox="1">
            <a:spLocks noChangeArrowheads="1"/>
          </p:cNvSpPr>
          <p:nvPr/>
        </p:nvSpPr>
        <p:spPr bwMode="auto">
          <a:xfrm>
            <a:off x="6883400" y="2151063"/>
            <a:ext cx="19224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Excessive</a:t>
            </a:r>
          </a:p>
          <a:p>
            <a:pPr eaLnBrk="1" hangingPunct="1"/>
            <a:r>
              <a:rPr lang="en-US" sz="2800" b="1"/>
              <a:t>Comm</a:t>
            </a:r>
          </a:p>
        </p:txBody>
      </p:sp>
      <p:sp>
        <p:nvSpPr>
          <p:cNvPr id="20" name="TextBox 19"/>
          <p:cNvSpPr txBox="1">
            <a:spLocks noChangeArrowheads="1"/>
          </p:cNvSpPr>
          <p:nvPr/>
        </p:nvSpPr>
        <p:spPr bwMode="auto">
          <a:xfrm>
            <a:off x="4330700" y="4646613"/>
            <a:ext cx="2627313" cy="919162"/>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21" name="TextBox 20"/>
          <p:cNvSpPr txBox="1">
            <a:spLocks noChangeArrowheads="1"/>
          </p:cNvSpPr>
          <p:nvPr/>
        </p:nvSpPr>
        <p:spPr bwMode="auto">
          <a:xfrm>
            <a:off x="7035800" y="4611688"/>
            <a:ext cx="14620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Much </a:t>
            </a:r>
          </a:p>
          <a:p>
            <a:pPr eaLnBrk="1" hangingPunct="1"/>
            <a:r>
              <a:rPr lang="en-US" sz="2800" b="1"/>
              <a:t>Less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animBg="1"/>
      <p:bldP spid="19" grpId="0"/>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7200" dirty="0" smtClean="0">
                <a:solidFill>
                  <a:srgbClr val="FF0000"/>
                </a:solidFill>
                <a:ea typeface="+mj-ea"/>
                <a:cs typeface="+mj-cs"/>
              </a:rPr>
              <a:t>M</a:t>
            </a:r>
            <a:r>
              <a:rPr lang="en-US" sz="5300" dirty="0" smtClean="0">
                <a:solidFill>
                  <a:srgbClr val="FF0000"/>
                </a:solidFill>
                <a:ea typeface="+mj-ea"/>
                <a:cs typeface="+mj-cs"/>
              </a:rPr>
              <a:t>otivation</a:t>
            </a:r>
            <a:endParaRPr lang="en-US" sz="5300" dirty="0">
              <a:solidFill>
                <a:srgbClr val="FF0000"/>
              </a:solidFill>
              <a:ea typeface="+mj-ea"/>
              <a:cs typeface="+mj-cs"/>
            </a:endParaRPr>
          </a:p>
        </p:txBody>
      </p:sp>
      <p:sp>
        <p:nvSpPr>
          <p:cNvPr id="3" name="Content Placeholder 2"/>
          <p:cNvSpPr>
            <a:spLocks noGrp="1"/>
          </p:cNvSpPr>
          <p:nvPr>
            <p:ph idx="1"/>
          </p:nvPr>
        </p:nvSpPr>
        <p:spPr>
          <a:xfrm>
            <a:off x="157163" y="1663700"/>
            <a:ext cx="8466137" cy="4373563"/>
          </a:xfrm>
        </p:spPr>
        <p:txBody>
          <a:bodyPr rtlCol="0">
            <a:normAutofit/>
          </a:bodyPr>
          <a:lstStyle/>
          <a:p>
            <a:pPr marL="0" indent="0" eaLnBrk="1" fontAlgn="auto" hangingPunct="1">
              <a:buFont typeface="Arial" pitchFamily="34" charset="0"/>
              <a:buNone/>
              <a:defRPr/>
            </a:pPr>
            <a:r>
              <a:rPr lang="en-US" dirty="0" smtClean="0">
                <a:ea typeface="+mn-ea"/>
                <a:cs typeface="+mn-cs"/>
              </a:rPr>
              <a:t>Question:</a:t>
            </a:r>
          </a:p>
          <a:p>
            <a:pPr marL="0" indent="0" eaLnBrk="1" fontAlgn="auto" hangingPunct="1">
              <a:buFont typeface="Arial" pitchFamily="34" charset="0"/>
              <a:buNone/>
              <a:defRPr/>
            </a:pPr>
            <a:r>
              <a:rPr lang="en-US" dirty="0" smtClean="0">
                <a:ea typeface="+mn-ea"/>
                <a:cs typeface="+mn-cs"/>
              </a:rPr>
              <a:t>solve large scale matrix multiplications with multi-GPUs?</a:t>
            </a:r>
          </a:p>
          <a:p>
            <a:pPr marL="0" indent="0" eaLnBrk="1" fontAlgn="auto" hangingPunct="1">
              <a:buFont typeface="Arial" pitchFamily="34" charset="0"/>
              <a:buNone/>
              <a:defRPr/>
            </a:pPr>
            <a:endParaRPr lang="en-US" dirty="0">
              <a:ea typeface="+mn-ea"/>
              <a:cs typeface="+mn-cs"/>
            </a:endParaRPr>
          </a:p>
          <a:p>
            <a:pPr marL="0" indent="0" eaLnBrk="1" fontAlgn="auto" hangingPunct="1">
              <a:buFont typeface="Arial" pitchFamily="34" charset="0"/>
              <a:buNone/>
              <a:defRPr/>
            </a:pPr>
            <a:r>
              <a:rPr lang="en-US" dirty="0" smtClean="0">
                <a:ea typeface="+mn-ea"/>
                <a:cs typeface="+mn-cs"/>
              </a:rPr>
              <a:t>Challenges:</a:t>
            </a:r>
          </a:p>
          <a:p>
            <a:pPr marL="457200" indent="-457200" eaLnBrk="1" fontAlgn="auto" hangingPunct="1">
              <a:buFont typeface="Arial" pitchFamily="34" charset="0"/>
              <a:buAutoNum type="arabicPeriod"/>
              <a:defRPr/>
            </a:pPr>
            <a:r>
              <a:rPr lang="en-US" dirty="0" smtClean="0">
                <a:solidFill>
                  <a:srgbClr val="FF0000"/>
                </a:solidFill>
                <a:ea typeface="+mn-ea"/>
                <a:cs typeface="+mn-cs"/>
              </a:rPr>
              <a:t>Limited GPU RAM Size</a:t>
            </a:r>
          </a:p>
          <a:p>
            <a:pPr marL="457200" indent="-457200" eaLnBrk="1" fontAlgn="auto" hangingPunct="1">
              <a:buFont typeface="Arial" pitchFamily="34" charset="0"/>
              <a:buAutoNum type="arabicPeriod"/>
              <a:defRPr/>
            </a:pPr>
            <a:r>
              <a:rPr lang="en-US" dirty="0" smtClean="0">
                <a:solidFill>
                  <a:srgbClr val="FF0000"/>
                </a:solidFill>
                <a:ea typeface="+mn-ea"/>
                <a:cs typeface="+mn-cs"/>
              </a:rPr>
              <a:t>Communications and Computations Overlapping</a:t>
            </a:r>
          </a:p>
          <a:p>
            <a:pPr marL="457200" indent="-457200" eaLnBrk="1" fontAlgn="auto" hangingPunct="1">
              <a:buFont typeface="Arial" pitchFamily="34" charset="0"/>
              <a:buAutoNum type="arabicPeriod"/>
              <a:defRPr/>
            </a:pPr>
            <a:r>
              <a:rPr lang="en-US" dirty="0" smtClean="0">
                <a:solidFill>
                  <a:srgbClr val="FF0000"/>
                </a:solidFill>
                <a:ea typeface="+mn-ea"/>
                <a:cs typeface="+mn-cs"/>
              </a:rPr>
              <a:t>Reduce Communications</a:t>
            </a:r>
          </a:p>
          <a:p>
            <a:pPr marL="457200" indent="-457200" eaLnBrk="1" fontAlgn="auto" hangingPunct="1">
              <a:buFont typeface="Arial" pitchFamily="34" charset="0"/>
              <a:buAutoNum type="arabicPeriod"/>
              <a:defRPr/>
            </a:pPr>
            <a:r>
              <a:rPr lang="en-US" dirty="0" smtClean="0">
                <a:ea typeface="+mn-ea"/>
                <a:cs typeface="+mn-cs"/>
              </a:rPr>
              <a:t>Load Balancing</a:t>
            </a:r>
          </a:p>
          <a:p>
            <a:pPr marL="457200" indent="-457200" eaLnBrk="1" fontAlgn="auto" hangingPunct="1">
              <a:buFont typeface="Arial" pitchFamily="34" charset="0"/>
              <a:buAutoNum type="arabicPeriod"/>
              <a:defRPr/>
            </a:pPr>
            <a:r>
              <a:rPr lang="en-US" dirty="0" smtClean="0">
                <a:ea typeface="+mn-ea"/>
                <a:cs typeface="+mn-cs"/>
              </a:rPr>
              <a:t>Ease of Use, </a:t>
            </a:r>
            <a:r>
              <a:rPr lang="en-US" dirty="0" smtClean="0">
                <a:solidFill>
                  <a:srgbClr val="FF0000"/>
                </a:solidFill>
                <a:ea typeface="+mn-ea"/>
                <a:cs typeface="+mn-cs"/>
              </a:rPr>
              <a:t>Backward Compatibility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eaLnBrk="1" fontAlgn="auto" hangingPunct="1">
              <a:spcAft>
                <a:spcPts val="0"/>
              </a:spcAft>
              <a:defRPr/>
            </a:pPr>
            <a:r>
              <a:rPr lang="en-US" sz="7200" dirty="0" smtClean="0">
                <a:solidFill>
                  <a:srgbClr val="FF0000"/>
                </a:solidFill>
                <a:ea typeface="+mj-ea"/>
                <a:cs typeface="+mj-cs"/>
              </a:rPr>
              <a:t>D</a:t>
            </a:r>
            <a:r>
              <a:rPr lang="en-US" sz="5900" dirty="0" smtClean="0">
                <a:solidFill>
                  <a:srgbClr val="FF0000"/>
                </a:solidFill>
                <a:ea typeface="+mj-ea"/>
                <a:cs typeface="+mj-cs"/>
              </a:rPr>
              <a:t>efine</a:t>
            </a:r>
            <a:r>
              <a:rPr lang="en-US" sz="7200" dirty="0" smtClean="0">
                <a:solidFill>
                  <a:srgbClr val="FF0000"/>
                </a:solidFill>
                <a:ea typeface="+mj-ea"/>
                <a:cs typeface="+mj-cs"/>
              </a:rPr>
              <a:t> T</a:t>
            </a:r>
            <a:r>
              <a:rPr lang="en-US" sz="5300" dirty="0" smtClean="0">
                <a:solidFill>
                  <a:srgbClr val="FF0000"/>
                </a:solidFill>
                <a:ea typeface="+mj-ea"/>
                <a:cs typeface="+mj-cs"/>
              </a:rPr>
              <a:t>asks</a:t>
            </a:r>
            <a:endParaRPr lang="en-US" sz="5300" dirty="0">
              <a:solidFill>
                <a:srgbClr val="FF0000"/>
              </a:solidFill>
              <a:ea typeface="+mj-ea"/>
              <a:cs typeface="+mj-cs"/>
            </a:endParaRPr>
          </a:p>
        </p:txBody>
      </p:sp>
      <p:grpSp>
        <p:nvGrpSpPr>
          <p:cNvPr id="47106" name="Group 5"/>
          <p:cNvGrpSpPr>
            <a:grpSpLocks/>
          </p:cNvGrpSpPr>
          <p:nvPr/>
        </p:nvGrpSpPr>
        <p:grpSpPr bwMode="auto">
          <a:xfrm>
            <a:off x="1408113" y="2265363"/>
            <a:ext cx="6045200" cy="1828800"/>
            <a:chOff x="595967" y="2182673"/>
            <a:chExt cx="6045200" cy="1828800"/>
          </a:xfrm>
        </p:grpSpPr>
        <p:pic>
          <p:nvPicPr>
            <p:cNvPr id="47113" name="Picture 250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967" y="2182673"/>
              <a:ext cx="604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14" name="Object 2495"/>
            <p:cNvGraphicFramePr>
              <a:graphicFrameLocks noChangeAspect="1"/>
            </p:cNvGraphicFramePr>
            <p:nvPr/>
          </p:nvGraphicFramePr>
          <p:xfrm>
            <a:off x="2549806" y="3061073"/>
            <a:ext cx="163512" cy="211138"/>
          </p:xfrm>
          <a:graphic>
            <a:graphicData uri="http://schemas.openxmlformats.org/presentationml/2006/ole">
              <mc:AlternateContent xmlns:mc="http://schemas.openxmlformats.org/markup-compatibility/2006">
                <mc:Choice xmlns:v="urn:schemas-microsoft-com:vml" Requires="v">
                  <p:oleObj spid="_x0000_s47116" name="Equation" r:id="rId5" imgW="88900" imgH="114300" progId="Equation.3">
                    <p:embed/>
                  </p:oleObj>
                </mc:Choice>
                <mc:Fallback>
                  <p:oleObj name="Equation" r:id="rId5" imgW="88900" imgH="114300" progId="Equation.3">
                    <p:embed/>
                    <p:pic>
                      <p:nvPicPr>
                        <p:cNvPr id="0" name="Object 24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9806" y="3061073"/>
                          <a:ext cx="16351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5" name="Object 2496"/>
            <p:cNvGraphicFramePr>
              <a:graphicFrameLocks noChangeAspect="1"/>
            </p:cNvGraphicFramePr>
            <p:nvPr/>
          </p:nvGraphicFramePr>
          <p:xfrm>
            <a:off x="4611968" y="2970586"/>
            <a:ext cx="369888" cy="301625"/>
          </p:xfrm>
          <a:graphic>
            <a:graphicData uri="http://schemas.openxmlformats.org/presentationml/2006/ole">
              <mc:AlternateContent xmlns:mc="http://schemas.openxmlformats.org/markup-compatibility/2006">
                <mc:Choice xmlns:v="urn:schemas-microsoft-com:vml" Requires="v">
                  <p:oleObj spid="_x0000_s47117" name="Equation" r:id="rId7" imgW="139700" imgH="114300" progId="Equation.3">
                    <p:embed/>
                  </p:oleObj>
                </mc:Choice>
                <mc:Fallback>
                  <p:oleObj name="Equation" r:id="rId7" imgW="139700" imgH="114300" progId="Equation.3">
                    <p:embed/>
                    <p:pic>
                      <p:nvPicPr>
                        <p:cNvPr id="0" name="Object 24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1968" y="2970586"/>
                          <a:ext cx="3698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TextBox 10"/>
          <p:cNvSpPr txBox="1">
            <a:spLocks noChangeArrowheads="1"/>
          </p:cNvSpPr>
          <p:nvPr/>
        </p:nvSpPr>
        <p:spPr bwMode="auto">
          <a:xfrm>
            <a:off x="5767388" y="2455863"/>
            <a:ext cx="582612" cy="584200"/>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2" name="TextBox 11"/>
          <p:cNvSpPr txBox="1">
            <a:spLocks noChangeArrowheads="1"/>
          </p:cNvSpPr>
          <p:nvPr/>
        </p:nvSpPr>
        <p:spPr bwMode="auto">
          <a:xfrm>
            <a:off x="2103438" y="4244975"/>
            <a:ext cx="4914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b="1"/>
              <a:t>Task: solving a tile C</a:t>
            </a:r>
            <a:r>
              <a:rPr lang="en-US" sz="3600" b="1" baseline="-25000"/>
              <a:t>ij</a:t>
            </a:r>
          </a:p>
        </p:txBody>
      </p:sp>
      <p:sp>
        <p:nvSpPr>
          <p:cNvPr id="13" name="TextBox 12"/>
          <p:cNvSpPr txBox="1">
            <a:spLocks noChangeArrowheads="1"/>
          </p:cNvSpPr>
          <p:nvPr/>
        </p:nvSpPr>
        <p:spPr bwMode="auto">
          <a:xfrm>
            <a:off x="457200" y="4938713"/>
            <a:ext cx="834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1. Reading the inputs for a task is data dependency free  </a:t>
            </a:r>
          </a:p>
        </p:txBody>
      </p:sp>
      <p:sp>
        <p:nvSpPr>
          <p:cNvPr id="14" name="TextBox 13"/>
          <p:cNvSpPr txBox="1">
            <a:spLocks noChangeArrowheads="1"/>
          </p:cNvSpPr>
          <p:nvPr/>
        </p:nvSpPr>
        <p:spPr bwMode="auto">
          <a:xfrm>
            <a:off x="457200" y="5410200"/>
            <a:ext cx="7954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2. Concurrent writing a task’s output is data race free</a:t>
            </a:r>
          </a:p>
        </p:txBody>
      </p:sp>
      <p:sp>
        <p:nvSpPr>
          <p:cNvPr id="15" name="TextBox 14"/>
          <p:cNvSpPr txBox="1">
            <a:spLocks noChangeArrowheads="1"/>
          </p:cNvSpPr>
          <p:nvPr/>
        </p:nvSpPr>
        <p:spPr bwMode="auto">
          <a:xfrm>
            <a:off x="457200" y="5878513"/>
            <a:ext cx="534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3. The workload of each task varies </a:t>
            </a:r>
          </a:p>
        </p:txBody>
      </p:sp>
      <p:sp>
        <p:nvSpPr>
          <p:cNvPr id="16" name="TextBox 15"/>
          <p:cNvSpPr txBox="1">
            <a:spLocks noChangeArrowheads="1"/>
          </p:cNvSpPr>
          <p:nvPr/>
        </p:nvSpPr>
        <p:spPr bwMode="auto">
          <a:xfrm>
            <a:off x="5767388" y="1917700"/>
            <a:ext cx="232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0000"/>
                </a:solidFill>
              </a:rPr>
              <a:t>Independent!!!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1850" cy="1371600"/>
          </a:xfrm>
        </p:spPr>
        <p:txBody>
          <a:bodyPr/>
          <a:lstStyle/>
          <a:p>
            <a:pPr eaLnBrk="1" fontAlgn="auto" hangingPunct="1">
              <a:spcAft>
                <a:spcPts val="0"/>
              </a:spcAft>
              <a:defRPr/>
            </a:pPr>
            <a:r>
              <a:rPr lang="en-US" sz="7200" dirty="0" smtClean="0">
                <a:solidFill>
                  <a:srgbClr val="FF0000"/>
                </a:solidFill>
                <a:ea typeface="+mj-ea"/>
                <a:cs typeface="+mj-cs"/>
              </a:rPr>
              <a:t>T</a:t>
            </a:r>
            <a:r>
              <a:rPr lang="en-US" sz="5300" dirty="0" smtClean="0">
                <a:solidFill>
                  <a:srgbClr val="FF0000"/>
                </a:solidFill>
                <a:ea typeface="+mj-ea"/>
                <a:cs typeface="+mj-cs"/>
              </a:rPr>
              <a:t>ask</a:t>
            </a:r>
            <a:r>
              <a:rPr lang="en-US" dirty="0" smtClean="0">
                <a:solidFill>
                  <a:srgbClr val="FF0000"/>
                </a:solidFill>
                <a:ea typeface="+mj-ea"/>
                <a:cs typeface="+mj-cs"/>
              </a:rPr>
              <a:t> </a:t>
            </a:r>
            <a:r>
              <a:rPr lang="en-US" sz="7200" dirty="0" smtClean="0">
                <a:solidFill>
                  <a:srgbClr val="FF0000"/>
                </a:solidFill>
                <a:ea typeface="+mj-ea"/>
                <a:cs typeface="+mj-cs"/>
              </a:rPr>
              <a:t>S</a:t>
            </a:r>
            <a:r>
              <a:rPr lang="en-US" sz="5300" dirty="0" smtClean="0">
                <a:solidFill>
                  <a:srgbClr val="FF0000"/>
                </a:solidFill>
                <a:ea typeface="+mj-ea"/>
                <a:cs typeface="+mj-cs"/>
              </a:rPr>
              <a:t>cheduling</a:t>
            </a:r>
            <a:endParaRPr lang="en-US" sz="5300" dirty="0">
              <a:solidFill>
                <a:srgbClr val="FF0000"/>
              </a:solidFill>
              <a:ea typeface="+mj-ea"/>
              <a:cs typeface="+mj-cs"/>
            </a:endParaRPr>
          </a:p>
        </p:txBody>
      </p:sp>
      <p:pic>
        <p:nvPicPr>
          <p:cNvPr id="49154" name="Picture 3" descr="runtime_infrastructur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817688"/>
            <a:ext cx="4672013"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Box 4"/>
          <p:cNvSpPr txBox="1">
            <a:spLocks noChangeArrowheads="1"/>
          </p:cNvSpPr>
          <p:nvPr/>
        </p:nvSpPr>
        <p:spPr bwMode="auto">
          <a:xfrm>
            <a:off x="4872038" y="1854200"/>
            <a:ext cx="43402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a:t>Infrastructures:</a:t>
            </a:r>
            <a:endParaRPr lang="en-US" b="1"/>
          </a:p>
        </p:txBody>
      </p:sp>
      <p:sp>
        <p:nvSpPr>
          <p:cNvPr id="3" name="TextBox 2"/>
          <p:cNvSpPr txBox="1">
            <a:spLocks noChangeArrowheads="1"/>
          </p:cNvSpPr>
          <p:nvPr/>
        </p:nvSpPr>
        <p:spPr bwMode="auto">
          <a:xfrm>
            <a:off x="4859338" y="2659063"/>
            <a:ext cx="4211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GPU Computation Thread</a:t>
            </a:r>
          </a:p>
        </p:txBody>
      </p:sp>
      <p:sp>
        <p:nvSpPr>
          <p:cNvPr id="6" name="TextBox 5"/>
          <p:cNvSpPr txBox="1">
            <a:spLocks noChangeArrowheads="1"/>
          </p:cNvSpPr>
          <p:nvPr/>
        </p:nvSpPr>
        <p:spPr bwMode="auto">
          <a:xfrm>
            <a:off x="4872038" y="3262313"/>
            <a:ext cx="419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CPU Computation Thread</a:t>
            </a:r>
          </a:p>
        </p:txBody>
      </p:sp>
      <p:sp>
        <p:nvSpPr>
          <p:cNvPr id="7" name="TextBox 6"/>
          <p:cNvSpPr txBox="1">
            <a:spLocks noChangeArrowheads="1"/>
          </p:cNvSpPr>
          <p:nvPr/>
        </p:nvSpPr>
        <p:spPr bwMode="auto">
          <a:xfrm>
            <a:off x="4859338" y="3860800"/>
            <a:ext cx="3338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Reservation Station</a:t>
            </a:r>
          </a:p>
        </p:txBody>
      </p:sp>
      <p:sp>
        <p:nvSpPr>
          <p:cNvPr id="8" name="TextBox 7"/>
          <p:cNvSpPr txBox="1">
            <a:spLocks noChangeArrowheads="1"/>
          </p:cNvSpPr>
          <p:nvPr/>
        </p:nvSpPr>
        <p:spPr bwMode="auto">
          <a:xfrm>
            <a:off x="4872038" y="4408488"/>
            <a:ext cx="4224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Non-blocking Task Queue</a:t>
            </a:r>
          </a:p>
        </p:txBody>
      </p:sp>
      <p:sp>
        <p:nvSpPr>
          <p:cNvPr id="9" name="TextBox 8"/>
          <p:cNvSpPr txBox="1">
            <a:spLocks noChangeArrowheads="1"/>
          </p:cNvSpPr>
          <p:nvPr/>
        </p:nvSpPr>
        <p:spPr bwMode="auto">
          <a:xfrm>
            <a:off x="3043238" y="1582738"/>
            <a:ext cx="1828800" cy="37703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23900"/>
          </a:p>
        </p:txBody>
      </p:sp>
      <p:sp>
        <p:nvSpPr>
          <p:cNvPr id="10" name="TextBox 9"/>
          <p:cNvSpPr txBox="1">
            <a:spLocks noChangeArrowheads="1"/>
          </p:cNvSpPr>
          <p:nvPr/>
        </p:nvSpPr>
        <p:spPr bwMode="auto">
          <a:xfrm>
            <a:off x="200025" y="4408488"/>
            <a:ext cx="965200" cy="923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5400"/>
          </a:p>
        </p:txBody>
      </p:sp>
      <p:sp>
        <p:nvSpPr>
          <p:cNvPr id="11" name="TextBox 10"/>
          <p:cNvSpPr txBox="1">
            <a:spLocks noChangeArrowheads="1"/>
          </p:cNvSpPr>
          <p:nvPr/>
        </p:nvSpPr>
        <p:spPr bwMode="auto">
          <a:xfrm>
            <a:off x="3043238" y="3746500"/>
            <a:ext cx="1828800" cy="13906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5400"/>
          </a:p>
        </p:txBody>
      </p:sp>
      <p:sp>
        <p:nvSpPr>
          <p:cNvPr id="12" name="TextBox 11"/>
          <p:cNvSpPr txBox="1">
            <a:spLocks noChangeArrowheads="1"/>
          </p:cNvSpPr>
          <p:nvPr/>
        </p:nvSpPr>
        <p:spPr bwMode="auto">
          <a:xfrm>
            <a:off x="200025" y="5521325"/>
            <a:ext cx="3767138" cy="12477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75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animBg="1"/>
      <p:bldP spid="9" grpId="1" animBg="1"/>
      <p:bldP spid="10" grpId="0" animBg="1"/>
      <p:bldP spid="10" grpId="1" animBg="1"/>
      <p:bldP spid="11" grpId="0" animBg="1"/>
      <p:bldP spid="11" grpId="1"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52400"/>
            <a:ext cx="8870950" cy="1371600"/>
          </a:xfrm>
        </p:spPr>
        <p:txBody>
          <a:bodyPr>
            <a:normAutofit fontScale="90000"/>
          </a:bodyPr>
          <a:lstStyle/>
          <a:p>
            <a:pPr eaLnBrk="1" fontAlgn="auto" hangingPunct="1">
              <a:spcAft>
                <a:spcPts val="0"/>
              </a:spcAft>
              <a:defRPr/>
            </a:pPr>
            <a:r>
              <a:rPr lang="en-US" sz="7200" dirty="0" smtClean="0">
                <a:solidFill>
                  <a:srgbClr val="FF0000"/>
                </a:solidFill>
                <a:ea typeface="+mj-ea"/>
                <a:cs typeface="+mj-cs"/>
              </a:rPr>
              <a:t>C</a:t>
            </a:r>
            <a:r>
              <a:rPr lang="en-US" sz="5300" dirty="0" smtClean="0">
                <a:solidFill>
                  <a:srgbClr val="FF0000"/>
                </a:solidFill>
                <a:ea typeface="+mj-ea"/>
                <a:cs typeface="+mj-cs"/>
              </a:rPr>
              <a:t>omputation</a:t>
            </a:r>
            <a:r>
              <a:rPr lang="en-US" dirty="0" smtClean="0">
                <a:solidFill>
                  <a:srgbClr val="FF0000"/>
                </a:solidFill>
                <a:ea typeface="+mj-ea"/>
                <a:cs typeface="+mj-cs"/>
              </a:rPr>
              <a:t> </a:t>
            </a:r>
            <a:r>
              <a:rPr lang="en-US" sz="6700" dirty="0" smtClean="0">
                <a:solidFill>
                  <a:srgbClr val="FF0000"/>
                </a:solidFill>
                <a:ea typeface="+mj-ea"/>
                <a:cs typeface="+mj-cs"/>
              </a:rPr>
              <a:t>T</a:t>
            </a:r>
            <a:r>
              <a:rPr lang="en-US" sz="5300" dirty="0" smtClean="0">
                <a:solidFill>
                  <a:srgbClr val="FF0000"/>
                </a:solidFill>
                <a:ea typeface="+mj-ea"/>
                <a:cs typeface="+mj-cs"/>
              </a:rPr>
              <a:t>hreads</a:t>
            </a:r>
            <a:endParaRPr lang="en-US" dirty="0">
              <a:solidFill>
                <a:srgbClr val="FF0000"/>
              </a:solidFill>
              <a:ea typeface="+mj-ea"/>
              <a:cs typeface="+mj-cs"/>
            </a:endParaRPr>
          </a:p>
        </p:txBody>
      </p:sp>
      <p:sp>
        <p:nvSpPr>
          <p:cNvPr id="4" name="TextBox 3"/>
          <p:cNvSpPr txBox="1">
            <a:spLocks noChangeArrowheads="1"/>
          </p:cNvSpPr>
          <p:nvPr/>
        </p:nvSpPr>
        <p:spPr bwMode="auto">
          <a:xfrm>
            <a:off x="114300" y="1736725"/>
            <a:ext cx="4441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b="1"/>
              <a:t>GPU Comp Thread</a:t>
            </a:r>
          </a:p>
        </p:txBody>
      </p:sp>
      <p:sp>
        <p:nvSpPr>
          <p:cNvPr id="5" name="TextBox 4"/>
          <p:cNvSpPr txBox="1">
            <a:spLocks noChangeArrowheads="1"/>
          </p:cNvSpPr>
          <p:nvPr/>
        </p:nvSpPr>
        <p:spPr bwMode="auto">
          <a:xfrm>
            <a:off x="4881563" y="1735138"/>
            <a:ext cx="4262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b="1"/>
              <a:t>CPU Comp Thread</a:t>
            </a:r>
          </a:p>
        </p:txBody>
      </p:sp>
      <p:sp>
        <p:nvSpPr>
          <p:cNvPr id="6" name="TextBox 5"/>
          <p:cNvSpPr txBox="1">
            <a:spLocks noChangeArrowheads="1"/>
          </p:cNvSpPr>
          <p:nvPr/>
        </p:nvSpPr>
        <p:spPr bwMode="auto">
          <a:xfrm>
            <a:off x="114300" y="2649538"/>
            <a:ext cx="395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2000" b="1"/>
              <a:t>Submit Instructions to GPUs</a:t>
            </a:r>
          </a:p>
        </p:txBody>
      </p:sp>
      <p:sp>
        <p:nvSpPr>
          <p:cNvPr id="7" name="TextBox 6"/>
          <p:cNvSpPr txBox="1">
            <a:spLocks noChangeArrowheads="1"/>
          </p:cNvSpPr>
          <p:nvPr/>
        </p:nvSpPr>
        <p:spPr bwMode="auto">
          <a:xfrm>
            <a:off x="114300" y="3225800"/>
            <a:ext cx="412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2000" b="1"/>
              <a:t>Bind to a Dedicated CPU Core</a:t>
            </a:r>
          </a:p>
        </p:txBody>
      </p:sp>
      <p:sp>
        <p:nvSpPr>
          <p:cNvPr id="8" name="TextBox 7"/>
          <p:cNvSpPr txBox="1">
            <a:spLocks noChangeArrowheads="1"/>
          </p:cNvSpPr>
          <p:nvPr/>
        </p:nvSpPr>
        <p:spPr bwMode="auto">
          <a:xfrm>
            <a:off x="5030788" y="2649538"/>
            <a:ext cx="353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2000" b="1"/>
              <a:t>Can be Disable or Enable</a:t>
            </a:r>
          </a:p>
        </p:txBody>
      </p:sp>
      <p:sp>
        <p:nvSpPr>
          <p:cNvPr id="9" name="TextBox 8"/>
          <p:cNvSpPr txBox="1">
            <a:spLocks noChangeArrowheads="1"/>
          </p:cNvSpPr>
          <p:nvPr/>
        </p:nvSpPr>
        <p:spPr bwMode="auto">
          <a:xfrm>
            <a:off x="114300" y="3805238"/>
            <a:ext cx="4287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2000" b="1"/>
              <a:t>Overlap Tasks on GPU Streams</a:t>
            </a:r>
          </a:p>
        </p:txBody>
      </p:sp>
      <p:sp>
        <p:nvSpPr>
          <p:cNvPr id="10" name="TextBox 9"/>
          <p:cNvSpPr txBox="1"/>
          <p:nvPr/>
        </p:nvSpPr>
        <p:spPr>
          <a:xfrm>
            <a:off x="5030788" y="3225800"/>
            <a:ext cx="3505200" cy="708025"/>
          </a:xfrm>
          <a:prstGeom prst="rect">
            <a:avLst/>
          </a:prstGeom>
          <a:noFill/>
        </p:spPr>
        <p:txBody>
          <a:bodyPr wrap="none">
            <a:spAutoFit/>
          </a:bodyPr>
          <a:lstStyle/>
          <a:p>
            <a:pPr marL="285750" indent="-285750" fontAlgn="auto">
              <a:spcBef>
                <a:spcPts val="0"/>
              </a:spcBef>
              <a:spcAft>
                <a:spcPts val="0"/>
              </a:spcAft>
              <a:buFont typeface="Arial"/>
              <a:buChar char="•"/>
              <a:defRPr/>
            </a:pPr>
            <a:r>
              <a:rPr lang="en-US" sz="2000" b="1" dirty="0">
                <a:latin typeface="+mn-lt"/>
                <a:ea typeface="+mn-ea"/>
                <a:cs typeface="+mn-cs"/>
              </a:rPr>
              <a:t>Solve Tasks with a Multi-</a:t>
            </a:r>
          </a:p>
          <a:p>
            <a:pPr fontAlgn="auto">
              <a:spcBef>
                <a:spcPts val="0"/>
              </a:spcBef>
              <a:spcAft>
                <a:spcPts val="0"/>
              </a:spcAft>
              <a:defRPr/>
            </a:pPr>
            <a:r>
              <a:rPr lang="en-US" sz="2000" b="1" dirty="0">
                <a:latin typeface="+mn-lt"/>
                <a:ea typeface="+mn-ea"/>
                <a:cs typeface="+mn-cs"/>
              </a:rPr>
              <a:t>Threaded CPU BLAS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7200" dirty="0" smtClean="0">
                <a:solidFill>
                  <a:srgbClr val="FF0000"/>
                </a:solidFill>
                <a:ea typeface="+mj-ea"/>
                <a:cs typeface="+mj-cs"/>
              </a:rPr>
              <a:t>M</a:t>
            </a:r>
            <a:r>
              <a:rPr lang="en-US" sz="4800" dirty="0" smtClean="0">
                <a:solidFill>
                  <a:srgbClr val="FF0000"/>
                </a:solidFill>
                <a:ea typeface="+mj-ea"/>
                <a:cs typeface="+mj-cs"/>
              </a:rPr>
              <a:t>otivation</a:t>
            </a:r>
            <a:endParaRPr lang="en-US" sz="4800" dirty="0">
              <a:solidFill>
                <a:srgbClr val="FF0000"/>
              </a:solidFill>
              <a:ea typeface="+mj-ea"/>
              <a:cs typeface="+mj-cs"/>
            </a:endParaRPr>
          </a:p>
        </p:txBody>
      </p:sp>
      <p:sp>
        <p:nvSpPr>
          <p:cNvPr id="3" name="Content Placeholder 2"/>
          <p:cNvSpPr>
            <a:spLocks noGrp="1"/>
          </p:cNvSpPr>
          <p:nvPr>
            <p:ph idx="1"/>
          </p:nvPr>
        </p:nvSpPr>
        <p:spPr>
          <a:xfrm>
            <a:off x="157163" y="1663700"/>
            <a:ext cx="8466137" cy="4373563"/>
          </a:xfrm>
        </p:spPr>
        <p:txBody>
          <a:bodyPr rtlCol="0">
            <a:normAutofit/>
          </a:bodyPr>
          <a:lstStyle/>
          <a:p>
            <a:pPr marL="0" indent="0" eaLnBrk="1" fontAlgn="auto" hangingPunct="1">
              <a:buFont typeface="Arial" pitchFamily="34" charset="0"/>
              <a:buNone/>
              <a:defRPr/>
            </a:pPr>
            <a:r>
              <a:rPr lang="en-US" dirty="0" smtClean="0">
                <a:ea typeface="+mn-ea"/>
                <a:cs typeface="+mn-cs"/>
              </a:rPr>
              <a:t>Question:</a:t>
            </a:r>
          </a:p>
          <a:p>
            <a:pPr marL="0" indent="0" eaLnBrk="1" fontAlgn="auto" hangingPunct="1">
              <a:buFont typeface="Arial" pitchFamily="34" charset="0"/>
              <a:buNone/>
              <a:defRPr/>
            </a:pPr>
            <a:r>
              <a:rPr lang="en-US" dirty="0" smtClean="0">
                <a:ea typeface="+mn-ea"/>
                <a:cs typeface="+mn-cs"/>
              </a:rPr>
              <a:t>solve large scale matrix multiplications with multi-GPUs?</a:t>
            </a:r>
          </a:p>
          <a:p>
            <a:pPr marL="0" indent="0" eaLnBrk="1" fontAlgn="auto" hangingPunct="1">
              <a:buFont typeface="Arial" pitchFamily="34" charset="0"/>
              <a:buNone/>
              <a:defRPr/>
            </a:pPr>
            <a:endParaRPr lang="en-US" dirty="0">
              <a:ea typeface="+mn-ea"/>
              <a:cs typeface="+mn-cs"/>
            </a:endParaRPr>
          </a:p>
          <a:p>
            <a:pPr marL="0" indent="0" eaLnBrk="1" fontAlgn="auto" hangingPunct="1">
              <a:buFont typeface="Arial" pitchFamily="34" charset="0"/>
              <a:buNone/>
              <a:defRPr/>
            </a:pPr>
            <a:r>
              <a:rPr lang="en-US" dirty="0" smtClean="0">
                <a:ea typeface="+mn-ea"/>
                <a:cs typeface="+mn-cs"/>
              </a:rPr>
              <a:t>Challenges:</a:t>
            </a:r>
          </a:p>
          <a:p>
            <a:pPr marL="457200" indent="-457200" eaLnBrk="1" fontAlgn="auto" hangingPunct="1">
              <a:buFont typeface="Arial" pitchFamily="34" charset="0"/>
              <a:buAutoNum type="arabicPeriod"/>
              <a:defRPr/>
            </a:pPr>
            <a:r>
              <a:rPr lang="en-US" dirty="0" smtClean="0">
                <a:ea typeface="+mn-ea"/>
                <a:cs typeface="+mn-cs"/>
              </a:rPr>
              <a:t>Limited GPU RAM Size</a:t>
            </a:r>
          </a:p>
          <a:p>
            <a:pPr marL="457200" indent="-457200" eaLnBrk="1" fontAlgn="auto" hangingPunct="1">
              <a:buFont typeface="Arial" pitchFamily="34" charset="0"/>
              <a:buAutoNum type="arabicPeriod"/>
              <a:defRPr/>
            </a:pPr>
            <a:r>
              <a:rPr lang="en-US" dirty="0" smtClean="0">
                <a:ea typeface="+mn-ea"/>
                <a:cs typeface="+mn-cs"/>
              </a:rPr>
              <a:t>Communications and Computations Overlapping</a:t>
            </a:r>
          </a:p>
          <a:p>
            <a:pPr marL="457200" indent="-457200" eaLnBrk="1" fontAlgn="auto" hangingPunct="1">
              <a:buFont typeface="Arial" pitchFamily="34" charset="0"/>
              <a:buAutoNum type="arabicPeriod"/>
              <a:defRPr/>
            </a:pPr>
            <a:r>
              <a:rPr lang="en-US" dirty="0" smtClean="0">
                <a:ea typeface="+mn-ea"/>
                <a:cs typeface="+mn-cs"/>
              </a:rPr>
              <a:t>Reduce Communications</a:t>
            </a:r>
          </a:p>
          <a:p>
            <a:pPr marL="457200" indent="-457200" eaLnBrk="1" fontAlgn="auto" hangingPunct="1">
              <a:buFont typeface="Arial" pitchFamily="34" charset="0"/>
              <a:buAutoNum type="arabicPeriod"/>
              <a:defRPr/>
            </a:pPr>
            <a:r>
              <a:rPr lang="en-US" dirty="0" smtClean="0">
                <a:ea typeface="+mn-ea"/>
                <a:cs typeface="+mn-cs"/>
              </a:rPr>
              <a:t>Load Balancing</a:t>
            </a:r>
          </a:p>
          <a:p>
            <a:pPr marL="457200" indent="-457200" eaLnBrk="1" fontAlgn="auto" hangingPunct="1">
              <a:buFont typeface="Arial" pitchFamily="34" charset="0"/>
              <a:buAutoNum type="arabicPeriod"/>
              <a:defRPr/>
            </a:pPr>
            <a:r>
              <a:rPr lang="en-US" dirty="0" smtClean="0">
                <a:ea typeface="+mn-ea"/>
                <a:cs typeface="+mn-cs"/>
              </a:rPr>
              <a:t>Ease of Use, Backward Compatibility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52400"/>
            <a:ext cx="8870950" cy="1371600"/>
          </a:xfrm>
        </p:spPr>
        <p:txBody>
          <a:bodyPr>
            <a:normAutofit fontScale="90000"/>
          </a:bodyPr>
          <a:lstStyle/>
          <a:p>
            <a:pPr eaLnBrk="1" fontAlgn="auto" hangingPunct="1">
              <a:spcAft>
                <a:spcPts val="0"/>
              </a:spcAft>
              <a:defRPr/>
            </a:pPr>
            <a:r>
              <a:rPr lang="en-US" sz="7200" dirty="0" smtClean="0">
                <a:solidFill>
                  <a:srgbClr val="FF0000"/>
                </a:solidFill>
                <a:ea typeface="+mj-ea"/>
                <a:cs typeface="+mj-cs"/>
              </a:rPr>
              <a:t>R</a:t>
            </a:r>
            <a:r>
              <a:rPr lang="en-US" sz="5300" dirty="0" smtClean="0">
                <a:solidFill>
                  <a:srgbClr val="FF0000"/>
                </a:solidFill>
                <a:ea typeface="+mj-ea"/>
                <a:cs typeface="+mj-cs"/>
              </a:rPr>
              <a:t>eservation</a:t>
            </a:r>
            <a:r>
              <a:rPr lang="en-US" dirty="0" smtClean="0">
                <a:solidFill>
                  <a:srgbClr val="FF0000"/>
                </a:solidFill>
                <a:ea typeface="+mj-ea"/>
                <a:cs typeface="+mj-cs"/>
              </a:rPr>
              <a:t> </a:t>
            </a:r>
            <a:r>
              <a:rPr lang="en-US" sz="6700" dirty="0" smtClean="0">
                <a:solidFill>
                  <a:srgbClr val="FF0000"/>
                </a:solidFill>
                <a:ea typeface="+mj-ea"/>
                <a:cs typeface="+mj-cs"/>
              </a:rPr>
              <a:t>S</a:t>
            </a:r>
            <a:r>
              <a:rPr lang="en-US" sz="5300" dirty="0" smtClean="0">
                <a:solidFill>
                  <a:srgbClr val="FF0000"/>
                </a:solidFill>
                <a:ea typeface="+mj-ea"/>
                <a:cs typeface="+mj-cs"/>
              </a:rPr>
              <a:t>tation</a:t>
            </a:r>
            <a:endParaRPr lang="en-US" dirty="0">
              <a:solidFill>
                <a:srgbClr val="FF0000"/>
              </a:solidFill>
              <a:ea typeface="+mj-ea"/>
              <a:cs typeface="+mj-cs"/>
            </a:endParaRPr>
          </a:p>
        </p:txBody>
      </p:sp>
      <p:pic>
        <p:nvPicPr>
          <p:cNvPr id="53250" name="Picture 10" descr="runtime_infrastructur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624013"/>
            <a:ext cx="4670425"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2976563" y="3544888"/>
            <a:ext cx="1808162" cy="14462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800"/>
          </a:p>
        </p:txBody>
      </p:sp>
      <p:sp>
        <p:nvSpPr>
          <p:cNvPr id="15" name="Left Arrow 14"/>
          <p:cNvSpPr/>
          <p:nvPr/>
        </p:nvSpPr>
        <p:spPr>
          <a:xfrm rot="18429120">
            <a:off x="4413250" y="2328863"/>
            <a:ext cx="2319337" cy="477838"/>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TextBox 15"/>
          <p:cNvSpPr txBox="1">
            <a:spLocks noChangeArrowheads="1"/>
          </p:cNvSpPr>
          <p:nvPr/>
        </p:nvSpPr>
        <p:spPr bwMode="auto">
          <a:xfrm>
            <a:off x="4881563" y="3544888"/>
            <a:ext cx="39512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Priority: holds the potential of cache hits.</a:t>
            </a:r>
          </a:p>
        </p:txBody>
      </p:sp>
      <p:sp>
        <p:nvSpPr>
          <p:cNvPr id="17" name="TextBox 16"/>
          <p:cNvSpPr txBox="1">
            <a:spLocks noChangeArrowheads="1"/>
          </p:cNvSpPr>
          <p:nvPr/>
        </p:nvSpPr>
        <p:spPr bwMode="auto">
          <a:xfrm>
            <a:off x="4881563" y="4575175"/>
            <a:ext cx="4103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Task: holds the metadata of future tasks.</a:t>
            </a:r>
          </a:p>
        </p:txBody>
      </p:sp>
      <p:sp>
        <p:nvSpPr>
          <p:cNvPr id="18" name="TextBox 17"/>
          <p:cNvSpPr txBox="1">
            <a:spLocks noChangeArrowheads="1"/>
          </p:cNvSpPr>
          <p:nvPr/>
        </p:nvSpPr>
        <p:spPr bwMode="auto">
          <a:xfrm>
            <a:off x="4881563" y="5646738"/>
            <a:ext cx="4103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Slot ID: match with stream id.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1850" cy="1371600"/>
          </a:xfrm>
        </p:spPr>
        <p:txBody>
          <a:bodyPr/>
          <a:lstStyle/>
          <a:p>
            <a:pPr eaLnBrk="1" fontAlgn="auto" hangingPunct="1">
              <a:spcAft>
                <a:spcPts val="0"/>
              </a:spcAft>
              <a:defRPr/>
            </a:pPr>
            <a:r>
              <a:rPr lang="en-US" sz="7200" dirty="0" smtClean="0">
                <a:solidFill>
                  <a:srgbClr val="FF0000"/>
                </a:solidFill>
                <a:ea typeface="+mj-ea"/>
                <a:cs typeface="+mj-cs"/>
              </a:rPr>
              <a:t>T</a:t>
            </a:r>
            <a:r>
              <a:rPr lang="en-US" sz="5300" dirty="0" smtClean="0">
                <a:solidFill>
                  <a:srgbClr val="FF0000"/>
                </a:solidFill>
                <a:ea typeface="+mj-ea"/>
                <a:cs typeface="+mj-cs"/>
              </a:rPr>
              <a:t>ask</a:t>
            </a:r>
            <a:r>
              <a:rPr lang="en-US" dirty="0" smtClean="0">
                <a:solidFill>
                  <a:srgbClr val="FF0000"/>
                </a:solidFill>
                <a:ea typeface="+mj-ea"/>
                <a:cs typeface="+mj-cs"/>
              </a:rPr>
              <a:t> </a:t>
            </a:r>
            <a:r>
              <a:rPr lang="en-US" sz="7200" dirty="0" smtClean="0">
                <a:solidFill>
                  <a:srgbClr val="FF0000"/>
                </a:solidFill>
                <a:ea typeface="+mj-ea"/>
                <a:cs typeface="+mj-cs"/>
              </a:rPr>
              <a:t>S</a:t>
            </a:r>
            <a:r>
              <a:rPr lang="en-US" sz="5300" dirty="0" smtClean="0">
                <a:solidFill>
                  <a:srgbClr val="FF0000"/>
                </a:solidFill>
                <a:ea typeface="+mj-ea"/>
                <a:cs typeface="+mj-cs"/>
              </a:rPr>
              <a:t>cheduling</a:t>
            </a:r>
            <a:endParaRPr lang="en-US" sz="5300" dirty="0">
              <a:solidFill>
                <a:srgbClr val="FF0000"/>
              </a:solidFill>
              <a:ea typeface="+mj-ea"/>
              <a:cs typeface="+mj-cs"/>
            </a:endParaRPr>
          </a:p>
        </p:txBody>
      </p:sp>
      <p:pic>
        <p:nvPicPr>
          <p:cNvPr id="55298" name="Picture 3" descr="runtime_infrastructur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817688"/>
            <a:ext cx="4672013"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872038" y="1854200"/>
            <a:ext cx="4340225" cy="3078163"/>
          </a:xfrm>
          <a:prstGeom prst="rect">
            <a:avLst/>
          </a:prstGeom>
          <a:noFill/>
        </p:spPr>
        <p:txBody>
          <a:bodyPr>
            <a:spAutoFit/>
          </a:bodyPr>
          <a:lstStyle/>
          <a:p>
            <a:pPr fontAlgn="auto">
              <a:spcBef>
                <a:spcPts val="0"/>
              </a:spcBef>
              <a:spcAft>
                <a:spcPts val="0"/>
              </a:spcAft>
              <a:defRPr/>
            </a:pPr>
            <a:r>
              <a:rPr lang="en-US" sz="3200" b="1" dirty="0">
                <a:latin typeface="+mn-lt"/>
                <a:ea typeface="+mn-ea"/>
                <a:cs typeface="+mn-cs"/>
              </a:rPr>
              <a:t>Strategies:</a:t>
            </a:r>
          </a:p>
          <a:p>
            <a:pPr fontAlgn="auto">
              <a:spcBef>
                <a:spcPts val="0"/>
              </a:spcBef>
              <a:spcAft>
                <a:spcPts val="0"/>
              </a:spcAft>
              <a:defRPr/>
            </a:pPr>
            <a:endParaRPr lang="en-US" b="1" dirty="0">
              <a:latin typeface="+mn-lt"/>
              <a:ea typeface="+mn-ea"/>
              <a:cs typeface="+mn-cs"/>
            </a:endParaRPr>
          </a:p>
          <a:p>
            <a:pPr marL="285750" indent="-285750" fontAlgn="auto">
              <a:spcBef>
                <a:spcPts val="0"/>
              </a:spcBef>
              <a:spcAft>
                <a:spcPts val="0"/>
              </a:spcAft>
              <a:buFont typeface="Arial"/>
              <a:buChar char="•"/>
              <a:defRPr/>
            </a:pPr>
            <a:r>
              <a:rPr lang="en-US" sz="2400" b="1" dirty="0">
                <a:latin typeface="+mn-lt"/>
                <a:ea typeface="+mn-ea"/>
                <a:cs typeface="+mn-cs"/>
              </a:rPr>
              <a:t>Demand Driven Tasks Assignment</a:t>
            </a:r>
          </a:p>
          <a:p>
            <a:pPr fontAlgn="auto">
              <a:spcBef>
                <a:spcPts val="0"/>
              </a:spcBef>
              <a:spcAft>
                <a:spcPts val="0"/>
              </a:spcAft>
              <a:defRPr/>
            </a:pPr>
            <a:endParaRPr lang="en-US" sz="2400" b="1" dirty="0">
              <a:latin typeface="+mn-lt"/>
              <a:ea typeface="+mn-ea"/>
              <a:cs typeface="+mn-cs"/>
            </a:endParaRPr>
          </a:p>
          <a:p>
            <a:pPr marL="285750" indent="-285750" fontAlgn="auto">
              <a:spcBef>
                <a:spcPts val="0"/>
              </a:spcBef>
              <a:spcAft>
                <a:spcPts val="0"/>
              </a:spcAft>
              <a:buFont typeface="Arial"/>
              <a:buChar char="•"/>
              <a:defRPr/>
            </a:pPr>
            <a:r>
              <a:rPr lang="en-US" sz="2400" b="1" dirty="0">
                <a:latin typeface="+mn-lt"/>
                <a:ea typeface="+mn-ea"/>
                <a:cs typeface="+mn-cs"/>
              </a:rPr>
              <a:t>Work Stealing</a:t>
            </a:r>
          </a:p>
          <a:p>
            <a:pPr fontAlgn="auto">
              <a:spcBef>
                <a:spcPts val="0"/>
              </a:spcBef>
              <a:spcAft>
                <a:spcPts val="0"/>
              </a:spcAft>
              <a:defRPr/>
            </a:pPr>
            <a:endParaRPr lang="en-US" sz="2400" b="1" dirty="0">
              <a:latin typeface="+mn-lt"/>
              <a:ea typeface="+mn-ea"/>
              <a:cs typeface="+mn-cs"/>
            </a:endParaRPr>
          </a:p>
          <a:p>
            <a:pPr marL="285750" indent="-285750" fontAlgn="auto">
              <a:spcBef>
                <a:spcPts val="0"/>
              </a:spcBef>
              <a:spcAft>
                <a:spcPts val="0"/>
              </a:spcAft>
              <a:buFont typeface="Arial"/>
              <a:buChar char="•"/>
              <a:defRPr/>
            </a:pPr>
            <a:r>
              <a:rPr lang="en-US" sz="2400" b="1" dirty="0">
                <a:latin typeface="+mn-lt"/>
                <a:ea typeface="+mn-ea"/>
                <a:cs typeface="+mn-cs"/>
              </a:rPr>
              <a:t>Priority Scheduling</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7200" dirty="0" smtClean="0">
                <a:solidFill>
                  <a:srgbClr val="FF0000"/>
                </a:solidFill>
                <a:ea typeface="+mj-ea"/>
                <a:cs typeface="+mj-cs"/>
              </a:rPr>
              <a:t>M</a:t>
            </a:r>
            <a:r>
              <a:rPr lang="en-US" sz="5300" dirty="0" smtClean="0">
                <a:solidFill>
                  <a:srgbClr val="FF0000"/>
                </a:solidFill>
                <a:ea typeface="+mj-ea"/>
                <a:cs typeface="+mj-cs"/>
              </a:rPr>
              <a:t>otivation</a:t>
            </a:r>
            <a:endParaRPr lang="en-US" sz="5300" dirty="0">
              <a:solidFill>
                <a:srgbClr val="FF0000"/>
              </a:solidFill>
              <a:ea typeface="+mj-ea"/>
              <a:cs typeface="+mj-cs"/>
            </a:endParaRPr>
          </a:p>
        </p:txBody>
      </p:sp>
      <p:sp>
        <p:nvSpPr>
          <p:cNvPr id="3" name="Content Placeholder 2"/>
          <p:cNvSpPr>
            <a:spLocks noGrp="1"/>
          </p:cNvSpPr>
          <p:nvPr>
            <p:ph idx="1"/>
          </p:nvPr>
        </p:nvSpPr>
        <p:spPr>
          <a:xfrm>
            <a:off x="157163" y="1663700"/>
            <a:ext cx="8466137" cy="4373563"/>
          </a:xfrm>
        </p:spPr>
        <p:txBody>
          <a:bodyPr rtlCol="0">
            <a:normAutofit/>
          </a:bodyPr>
          <a:lstStyle/>
          <a:p>
            <a:pPr marL="0" indent="0" eaLnBrk="1" fontAlgn="auto" hangingPunct="1">
              <a:buFont typeface="Arial" pitchFamily="34" charset="0"/>
              <a:buNone/>
              <a:defRPr/>
            </a:pPr>
            <a:r>
              <a:rPr lang="en-US" dirty="0" smtClean="0">
                <a:ea typeface="+mn-ea"/>
                <a:cs typeface="+mn-cs"/>
              </a:rPr>
              <a:t>Question:</a:t>
            </a:r>
          </a:p>
          <a:p>
            <a:pPr marL="0" indent="0" eaLnBrk="1" fontAlgn="auto" hangingPunct="1">
              <a:buFont typeface="Arial" pitchFamily="34" charset="0"/>
              <a:buNone/>
              <a:defRPr/>
            </a:pPr>
            <a:r>
              <a:rPr lang="en-US" dirty="0" smtClean="0">
                <a:ea typeface="+mn-ea"/>
                <a:cs typeface="+mn-cs"/>
              </a:rPr>
              <a:t>solve large scale matrix multiplications with multi-GPUs?</a:t>
            </a:r>
          </a:p>
          <a:p>
            <a:pPr marL="0" indent="0" eaLnBrk="1" fontAlgn="auto" hangingPunct="1">
              <a:buFont typeface="Arial" pitchFamily="34" charset="0"/>
              <a:buNone/>
              <a:defRPr/>
            </a:pPr>
            <a:endParaRPr lang="en-US" dirty="0">
              <a:ea typeface="+mn-ea"/>
              <a:cs typeface="+mn-cs"/>
            </a:endParaRPr>
          </a:p>
          <a:p>
            <a:pPr marL="0" indent="0" eaLnBrk="1" fontAlgn="auto" hangingPunct="1">
              <a:buFont typeface="Arial" pitchFamily="34" charset="0"/>
              <a:buNone/>
              <a:defRPr/>
            </a:pPr>
            <a:r>
              <a:rPr lang="en-US" dirty="0" smtClean="0">
                <a:ea typeface="+mn-ea"/>
                <a:cs typeface="+mn-cs"/>
              </a:rPr>
              <a:t>Challenges:</a:t>
            </a:r>
          </a:p>
          <a:p>
            <a:pPr marL="457200" indent="-457200" eaLnBrk="1" fontAlgn="auto" hangingPunct="1">
              <a:buFont typeface="Arial" pitchFamily="34" charset="0"/>
              <a:buAutoNum type="arabicPeriod"/>
              <a:defRPr/>
            </a:pPr>
            <a:r>
              <a:rPr lang="en-US" dirty="0" smtClean="0">
                <a:solidFill>
                  <a:srgbClr val="FF0000"/>
                </a:solidFill>
                <a:ea typeface="+mn-ea"/>
                <a:cs typeface="+mn-cs"/>
              </a:rPr>
              <a:t>Limited GPU RAM Size</a:t>
            </a:r>
          </a:p>
          <a:p>
            <a:pPr marL="457200" indent="-457200" eaLnBrk="1" fontAlgn="auto" hangingPunct="1">
              <a:buFont typeface="Arial" pitchFamily="34" charset="0"/>
              <a:buAutoNum type="arabicPeriod"/>
              <a:defRPr/>
            </a:pPr>
            <a:r>
              <a:rPr lang="en-US" dirty="0" smtClean="0">
                <a:solidFill>
                  <a:srgbClr val="FF0000"/>
                </a:solidFill>
                <a:ea typeface="+mn-ea"/>
                <a:cs typeface="+mn-cs"/>
              </a:rPr>
              <a:t>Communications and Computations Overlapping</a:t>
            </a:r>
          </a:p>
          <a:p>
            <a:pPr marL="457200" indent="-457200" eaLnBrk="1" fontAlgn="auto" hangingPunct="1">
              <a:buFont typeface="Arial" pitchFamily="34" charset="0"/>
              <a:buAutoNum type="arabicPeriod"/>
              <a:defRPr/>
            </a:pPr>
            <a:r>
              <a:rPr lang="en-US" dirty="0" smtClean="0">
                <a:solidFill>
                  <a:srgbClr val="FF0000"/>
                </a:solidFill>
                <a:ea typeface="+mn-ea"/>
                <a:cs typeface="+mn-cs"/>
              </a:rPr>
              <a:t>Reduce Communications</a:t>
            </a:r>
          </a:p>
          <a:p>
            <a:pPr marL="457200" indent="-457200" eaLnBrk="1" fontAlgn="auto" hangingPunct="1">
              <a:buFont typeface="Arial" pitchFamily="34" charset="0"/>
              <a:buAutoNum type="arabicPeriod"/>
              <a:defRPr/>
            </a:pPr>
            <a:r>
              <a:rPr lang="en-US" dirty="0" smtClean="0">
                <a:solidFill>
                  <a:srgbClr val="FF0000"/>
                </a:solidFill>
                <a:ea typeface="+mn-ea"/>
                <a:cs typeface="+mn-cs"/>
              </a:rPr>
              <a:t>Load Balancing</a:t>
            </a:r>
          </a:p>
          <a:p>
            <a:pPr marL="457200" indent="-457200" eaLnBrk="1" fontAlgn="auto" hangingPunct="1">
              <a:buFont typeface="Arial" pitchFamily="34" charset="0"/>
              <a:buAutoNum type="arabicPeriod"/>
              <a:defRPr/>
            </a:pPr>
            <a:r>
              <a:rPr lang="en-US" dirty="0" smtClean="0">
                <a:ea typeface="+mn-ea"/>
                <a:cs typeface="+mn-cs"/>
              </a:rPr>
              <a:t>Ease of Use, </a:t>
            </a:r>
            <a:r>
              <a:rPr lang="en-US" dirty="0" smtClean="0">
                <a:solidFill>
                  <a:srgbClr val="FF0000"/>
                </a:solidFill>
                <a:ea typeface="+mn-ea"/>
                <a:cs typeface="+mn-cs"/>
              </a:rPr>
              <a:t>Backward Compatibility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7200" dirty="0" smtClean="0">
                <a:solidFill>
                  <a:srgbClr val="FF0000"/>
                </a:solidFill>
                <a:ea typeface="+mj-ea"/>
                <a:cs typeface="+mj-cs"/>
              </a:rPr>
              <a:t>U</a:t>
            </a:r>
            <a:r>
              <a:rPr lang="en-US" sz="5300" dirty="0" smtClean="0">
                <a:solidFill>
                  <a:srgbClr val="FF0000"/>
                </a:solidFill>
                <a:ea typeface="+mj-ea"/>
                <a:cs typeface="+mj-cs"/>
              </a:rPr>
              <a:t>sability</a:t>
            </a:r>
            <a:endParaRPr lang="en-US" sz="5300" dirty="0">
              <a:solidFill>
                <a:srgbClr val="FF0000"/>
              </a:solidFill>
              <a:ea typeface="+mj-ea"/>
              <a:cs typeface="+mj-cs"/>
            </a:endParaRPr>
          </a:p>
        </p:txBody>
      </p:sp>
      <p:sp>
        <p:nvSpPr>
          <p:cNvPr id="59394" name="TextBox 4"/>
          <p:cNvSpPr txBox="1">
            <a:spLocks noChangeArrowheads="1"/>
          </p:cNvSpPr>
          <p:nvPr/>
        </p:nvSpPr>
        <p:spPr bwMode="auto">
          <a:xfrm>
            <a:off x="0" y="1524000"/>
            <a:ext cx="9004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t>BLASX features CBLAS and FORTRAN Interfaces and</a:t>
            </a:r>
          </a:p>
          <a:p>
            <a:pPr algn="ctr" eaLnBrk="1" hangingPunct="1"/>
            <a:r>
              <a:rPr lang="en-US" sz="3200" b="1"/>
              <a:t>Out-of-core computing</a:t>
            </a:r>
          </a:p>
        </p:txBody>
      </p:sp>
      <p:sp>
        <p:nvSpPr>
          <p:cNvPr id="3" name="TextBox 2"/>
          <p:cNvSpPr txBox="1">
            <a:spLocks noChangeArrowheads="1"/>
          </p:cNvSpPr>
          <p:nvPr/>
        </p:nvSpPr>
        <p:spPr bwMode="auto">
          <a:xfrm>
            <a:off x="0" y="3325813"/>
            <a:ext cx="89201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t>Calling BLASX is as easy as </a:t>
            </a:r>
          </a:p>
          <a:p>
            <a:pPr algn="ctr" eaLnBrk="1" hangingPunct="1"/>
            <a:r>
              <a:rPr lang="en-US" sz="3200" b="1"/>
              <a:t>OpenBLAS, MKL, or GotoBLAS</a:t>
            </a:r>
          </a:p>
        </p:txBody>
      </p:sp>
      <p:pic>
        <p:nvPicPr>
          <p:cNvPr id="4" name="Picture 3" descr="Matlab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84505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R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700588"/>
            <a:ext cx="137795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numpy_project_page-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1175" y="4451350"/>
            <a:ext cx="23399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TensorFlow.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65963" y="4451350"/>
            <a:ext cx="1665287"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0" y="6132513"/>
            <a:ext cx="9004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t>Change the BLAS linkage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7200" dirty="0" smtClean="0">
                <a:solidFill>
                  <a:srgbClr val="FF0000"/>
                </a:solidFill>
                <a:ea typeface="+mj-ea"/>
                <a:cs typeface="+mj-cs"/>
              </a:rPr>
              <a:t>P</a:t>
            </a:r>
            <a:r>
              <a:rPr lang="en-US" sz="5300" dirty="0" smtClean="0">
                <a:solidFill>
                  <a:srgbClr val="FF0000"/>
                </a:solidFill>
                <a:ea typeface="+mj-ea"/>
                <a:cs typeface="+mj-cs"/>
              </a:rPr>
              <a:t>erformance</a:t>
            </a:r>
            <a:endParaRPr lang="en-US" sz="5300" dirty="0">
              <a:solidFill>
                <a:srgbClr val="FF0000"/>
              </a:solidFill>
              <a:ea typeface="+mj-ea"/>
              <a:cs typeface="+mj-cs"/>
            </a:endParaRPr>
          </a:p>
        </p:txBody>
      </p:sp>
      <p:grpSp>
        <p:nvGrpSpPr>
          <p:cNvPr id="61442" name="Group 8"/>
          <p:cNvGrpSpPr>
            <a:grpSpLocks/>
          </p:cNvGrpSpPr>
          <p:nvPr/>
        </p:nvGrpSpPr>
        <p:grpSpPr bwMode="auto">
          <a:xfrm>
            <a:off x="1511300" y="2146300"/>
            <a:ext cx="5421313" cy="4468813"/>
            <a:chOff x="1299560" y="1653629"/>
            <a:chExt cx="6134100" cy="5029200"/>
          </a:xfrm>
        </p:grpSpPr>
        <p:pic>
          <p:nvPicPr>
            <p:cNvPr id="61444" name="Picture 4" descr="dgemm_talk.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9560" y="1653629"/>
              <a:ext cx="6134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5"/>
            <p:cNvSpPr txBox="1">
              <a:spLocks noChangeArrowheads="1"/>
            </p:cNvSpPr>
            <p:nvPr/>
          </p:nvSpPr>
          <p:spPr bwMode="auto">
            <a:xfrm>
              <a:off x="5336171" y="1979720"/>
              <a:ext cx="1227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BLASX</a:t>
              </a:r>
            </a:p>
          </p:txBody>
        </p:sp>
        <p:sp>
          <p:nvSpPr>
            <p:cNvPr id="61446" name="TextBox 6"/>
            <p:cNvSpPr txBox="1">
              <a:spLocks noChangeArrowheads="1"/>
            </p:cNvSpPr>
            <p:nvPr/>
          </p:nvSpPr>
          <p:spPr bwMode="auto">
            <a:xfrm>
              <a:off x="5120504" y="2653102"/>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cuBLAS-XT</a:t>
              </a:r>
            </a:p>
          </p:txBody>
        </p:sp>
        <p:sp>
          <p:nvSpPr>
            <p:cNvPr id="61447" name="TextBox 7"/>
            <p:cNvSpPr txBox="1">
              <a:spLocks noChangeArrowheads="1"/>
            </p:cNvSpPr>
            <p:nvPr/>
          </p:nvSpPr>
          <p:spPr bwMode="auto">
            <a:xfrm>
              <a:off x="5166044" y="3800122"/>
              <a:ext cx="19633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SuperMatrix</a:t>
              </a:r>
            </a:p>
          </p:txBody>
        </p:sp>
      </p:grpSp>
      <p:sp>
        <p:nvSpPr>
          <p:cNvPr id="61443" name="TextBox 9"/>
          <p:cNvSpPr txBox="1">
            <a:spLocks noChangeArrowheads="1"/>
          </p:cNvSpPr>
          <p:nvPr/>
        </p:nvSpPr>
        <p:spPr bwMode="auto">
          <a:xfrm>
            <a:off x="457200" y="1531938"/>
            <a:ext cx="4083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Benchmarked on 3 K40c</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7200" dirty="0" smtClean="0">
                <a:solidFill>
                  <a:srgbClr val="FF0000"/>
                </a:solidFill>
                <a:ea typeface="+mj-ea"/>
                <a:cs typeface="+mj-cs"/>
              </a:rPr>
              <a:t>P</a:t>
            </a:r>
            <a:r>
              <a:rPr lang="en-US" sz="5300" dirty="0" smtClean="0">
                <a:solidFill>
                  <a:srgbClr val="FF0000"/>
                </a:solidFill>
                <a:ea typeface="+mj-ea"/>
                <a:cs typeface="+mj-cs"/>
              </a:rPr>
              <a:t>erformance</a:t>
            </a:r>
            <a:endParaRPr lang="en-US" sz="5300" dirty="0">
              <a:solidFill>
                <a:srgbClr val="FF0000"/>
              </a:solidFill>
              <a:ea typeface="+mj-ea"/>
              <a:cs typeface="+mj-cs"/>
            </a:endParaRPr>
          </a:p>
        </p:txBody>
      </p:sp>
      <p:grpSp>
        <p:nvGrpSpPr>
          <p:cNvPr id="63490" name="Group 9"/>
          <p:cNvGrpSpPr>
            <a:grpSpLocks/>
          </p:cNvGrpSpPr>
          <p:nvPr/>
        </p:nvGrpSpPr>
        <p:grpSpPr bwMode="auto">
          <a:xfrm>
            <a:off x="1616075" y="2168525"/>
            <a:ext cx="5708650" cy="4384675"/>
            <a:chOff x="1364476" y="1524318"/>
            <a:chExt cx="6134100" cy="5029200"/>
          </a:xfrm>
        </p:grpSpPr>
        <p:pic>
          <p:nvPicPr>
            <p:cNvPr id="63492" name="Picture 2" descr="dsyr2k_talk.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4476" y="1524318"/>
              <a:ext cx="6134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Box 5"/>
            <p:cNvSpPr txBox="1">
              <a:spLocks noChangeArrowheads="1"/>
            </p:cNvSpPr>
            <p:nvPr/>
          </p:nvSpPr>
          <p:spPr bwMode="auto">
            <a:xfrm>
              <a:off x="6160767" y="1791863"/>
              <a:ext cx="1227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BLASX</a:t>
              </a:r>
            </a:p>
          </p:txBody>
        </p:sp>
        <p:sp>
          <p:nvSpPr>
            <p:cNvPr id="63494" name="TextBox 6"/>
            <p:cNvSpPr txBox="1">
              <a:spLocks noChangeArrowheads="1"/>
            </p:cNvSpPr>
            <p:nvPr/>
          </p:nvSpPr>
          <p:spPr bwMode="auto">
            <a:xfrm>
              <a:off x="5621139" y="3141617"/>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cuBLAS-XT</a:t>
              </a:r>
            </a:p>
          </p:txBody>
        </p:sp>
        <p:sp>
          <p:nvSpPr>
            <p:cNvPr id="63495" name="TextBox 7"/>
            <p:cNvSpPr txBox="1">
              <a:spLocks noChangeArrowheads="1"/>
            </p:cNvSpPr>
            <p:nvPr/>
          </p:nvSpPr>
          <p:spPr bwMode="auto">
            <a:xfrm>
              <a:off x="5535178" y="4128449"/>
              <a:ext cx="19633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SuperMatrix</a:t>
              </a:r>
            </a:p>
          </p:txBody>
        </p:sp>
        <p:sp>
          <p:nvSpPr>
            <p:cNvPr id="63496" name="TextBox 8"/>
            <p:cNvSpPr txBox="1">
              <a:spLocks noChangeArrowheads="1"/>
            </p:cNvSpPr>
            <p:nvPr/>
          </p:nvSpPr>
          <p:spPr bwMode="auto">
            <a:xfrm>
              <a:off x="4243839" y="2168232"/>
              <a:ext cx="1377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MAGMA</a:t>
              </a:r>
            </a:p>
          </p:txBody>
        </p:sp>
      </p:grpSp>
      <p:sp>
        <p:nvSpPr>
          <p:cNvPr id="63491" name="TextBox 10"/>
          <p:cNvSpPr txBox="1">
            <a:spLocks noChangeArrowheads="1"/>
          </p:cNvSpPr>
          <p:nvPr/>
        </p:nvSpPr>
        <p:spPr bwMode="auto">
          <a:xfrm>
            <a:off x="457200" y="1531938"/>
            <a:ext cx="4083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Benchmarked on 3 K40c</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7200" dirty="0" smtClean="0">
                <a:solidFill>
                  <a:srgbClr val="FF0000"/>
                </a:solidFill>
                <a:ea typeface="+mj-ea"/>
                <a:cs typeface="+mj-cs"/>
              </a:rPr>
              <a:t>P</a:t>
            </a:r>
            <a:r>
              <a:rPr lang="en-US" sz="5300" dirty="0" smtClean="0">
                <a:solidFill>
                  <a:srgbClr val="FF0000"/>
                </a:solidFill>
                <a:ea typeface="+mj-ea"/>
                <a:cs typeface="+mj-cs"/>
              </a:rPr>
              <a:t>erformance</a:t>
            </a:r>
            <a:endParaRPr lang="en-US" sz="5300" dirty="0">
              <a:solidFill>
                <a:srgbClr val="FF0000"/>
              </a:solidFill>
              <a:ea typeface="+mj-ea"/>
              <a:cs typeface="+mj-cs"/>
            </a:endParaRPr>
          </a:p>
        </p:txBody>
      </p:sp>
      <p:sp>
        <p:nvSpPr>
          <p:cNvPr id="65538" name="TextBox 10"/>
          <p:cNvSpPr txBox="1">
            <a:spLocks noChangeArrowheads="1"/>
          </p:cNvSpPr>
          <p:nvPr/>
        </p:nvSpPr>
        <p:spPr bwMode="auto">
          <a:xfrm>
            <a:off x="457200" y="1531938"/>
            <a:ext cx="8148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b="1"/>
              <a:t>Heterogeneous Benchmarks on 2 K40c + 2 TITAN-X</a:t>
            </a:r>
          </a:p>
        </p:txBody>
      </p:sp>
      <p:grpSp>
        <p:nvGrpSpPr>
          <p:cNvPr id="65539" name="Group 13"/>
          <p:cNvGrpSpPr>
            <a:grpSpLocks/>
          </p:cNvGrpSpPr>
          <p:nvPr/>
        </p:nvGrpSpPr>
        <p:grpSpPr bwMode="auto">
          <a:xfrm>
            <a:off x="1636713" y="2065338"/>
            <a:ext cx="5646737" cy="4508500"/>
            <a:chOff x="1750360" y="2066048"/>
            <a:chExt cx="5647170" cy="4507633"/>
          </a:xfrm>
        </p:grpSpPr>
        <p:pic>
          <p:nvPicPr>
            <p:cNvPr id="65540" name="Picture 4" descr="sgemm_talk.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360" y="2066048"/>
              <a:ext cx="5543478" cy="450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extBox 11"/>
            <p:cNvSpPr txBox="1">
              <a:spLocks noChangeArrowheads="1"/>
            </p:cNvSpPr>
            <p:nvPr/>
          </p:nvSpPr>
          <p:spPr bwMode="auto">
            <a:xfrm>
              <a:off x="4271253" y="2234700"/>
              <a:ext cx="3126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BLASX, 4x Speedup</a:t>
              </a:r>
            </a:p>
          </p:txBody>
        </p:sp>
        <p:sp>
          <p:nvSpPr>
            <p:cNvPr id="65542" name="TextBox 12"/>
            <p:cNvSpPr txBox="1">
              <a:spLocks noChangeArrowheads="1"/>
            </p:cNvSpPr>
            <p:nvPr/>
          </p:nvSpPr>
          <p:spPr bwMode="auto">
            <a:xfrm>
              <a:off x="5309681" y="4813285"/>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cuBLAS-XT</a:t>
              </a:r>
            </a:p>
          </p:txBody>
        </p:sp>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26300" cy="1371600"/>
          </a:xfrm>
        </p:spPr>
        <p:txBody>
          <a:bodyPr/>
          <a:lstStyle/>
          <a:p>
            <a:pPr eaLnBrk="1" fontAlgn="auto" hangingPunct="1">
              <a:spcAft>
                <a:spcPts val="0"/>
              </a:spcAft>
              <a:defRPr/>
            </a:pPr>
            <a:r>
              <a:rPr lang="en-US" sz="7200" dirty="0" smtClean="0">
                <a:solidFill>
                  <a:srgbClr val="FF0000"/>
                </a:solidFill>
                <a:ea typeface="+mj-ea"/>
                <a:cs typeface="+mj-cs"/>
              </a:rPr>
              <a:t>T</a:t>
            </a:r>
            <a:r>
              <a:rPr lang="en-US" sz="5400" dirty="0" smtClean="0">
                <a:solidFill>
                  <a:srgbClr val="FF0000"/>
                </a:solidFill>
                <a:ea typeface="+mj-ea"/>
                <a:cs typeface="+mj-cs"/>
              </a:rPr>
              <a:t>ile</a:t>
            </a:r>
            <a:r>
              <a:rPr lang="en-US" dirty="0" smtClean="0">
                <a:solidFill>
                  <a:srgbClr val="FF0000"/>
                </a:solidFill>
                <a:ea typeface="+mj-ea"/>
                <a:cs typeface="+mj-cs"/>
              </a:rPr>
              <a:t> </a:t>
            </a:r>
            <a:r>
              <a:rPr lang="en-US" sz="7200" dirty="0" smtClean="0">
                <a:solidFill>
                  <a:srgbClr val="FF0000"/>
                </a:solidFill>
                <a:ea typeface="+mj-ea"/>
                <a:cs typeface="+mj-cs"/>
              </a:rPr>
              <a:t>A</a:t>
            </a:r>
            <a:r>
              <a:rPr lang="en-US" sz="5400" dirty="0" smtClean="0">
                <a:solidFill>
                  <a:srgbClr val="FF0000"/>
                </a:solidFill>
                <a:ea typeface="+mj-ea"/>
                <a:cs typeface="+mj-cs"/>
              </a:rPr>
              <a:t>lgorithm</a:t>
            </a:r>
            <a:endParaRPr lang="en-US" sz="4800" dirty="0">
              <a:solidFill>
                <a:srgbClr val="FF0000"/>
              </a:solidFill>
              <a:ea typeface="+mj-ea"/>
              <a:cs typeface="+mj-cs"/>
            </a:endParaRPr>
          </a:p>
        </p:txBody>
      </p:sp>
      <p:pic>
        <p:nvPicPr>
          <p:cNvPr id="18434" name="Picture 250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313" y="2182813"/>
            <a:ext cx="604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5" name="Object 2504"/>
          <p:cNvGraphicFramePr>
            <a:graphicFrameLocks noChangeAspect="1"/>
          </p:cNvGraphicFramePr>
          <p:nvPr/>
        </p:nvGraphicFramePr>
        <p:xfrm>
          <a:off x="595313" y="4252913"/>
          <a:ext cx="3835400" cy="1176337"/>
        </p:xfrm>
        <a:graphic>
          <a:graphicData uri="http://schemas.openxmlformats.org/presentationml/2006/ole">
            <mc:AlternateContent xmlns:mc="http://schemas.openxmlformats.org/markup-compatibility/2006">
              <mc:Choice xmlns:v="urn:schemas-microsoft-com:vml" Requires="v">
                <p:oleObj spid="_x0000_s18448" name="Equation" r:id="rId5" imgW="1447800" imgH="444500" progId="Equation.3">
                  <p:embed/>
                </p:oleObj>
              </mc:Choice>
              <mc:Fallback>
                <p:oleObj name="Equation" r:id="rId5" imgW="1447800" imgH="444500" progId="Equation.3">
                  <p:embed/>
                  <p:pic>
                    <p:nvPicPr>
                      <p:cNvPr id="0" name="Object 25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313" y="4252913"/>
                        <a:ext cx="3835400"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6" name="Object 2495"/>
          <p:cNvGraphicFramePr>
            <a:graphicFrameLocks noChangeAspect="1"/>
          </p:cNvGraphicFramePr>
          <p:nvPr/>
        </p:nvGraphicFramePr>
        <p:xfrm>
          <a:off x="2549525" y="3060700"/>
          <a:ext cx="163513" cy="211138"/>
        </p:xfrm>
        <a:graphic>
          <a:graphicData uri="http://schemas.openxmlformats.org/presentationml/2006/ole">
            <mc:AlternateContent xmlns:mc="http://schemas.openxmlformats.org/markup-compatibility/2006">
              <mc:Choice xmlns:v="urn:schemas-microsoft-com:vml" Requires="v">
                <p:oleObj spid="_x0000_s18449" name="Equation" r:id="rId7" imgW="88900" imgH="114300" progId="Equation.3">
                  <p:embed/>
                </p:oleObj>
              </mc:Choice>
              <mc:Fallback>
                <p:oleObj name="Equation" r:id="rId7" imgW="88900" imgH="114300" progId="Equation.3">
                  <p:embed/>
                  <p:pic>
                    <p:nvPicPr>
                      <p:cNvPr id="0" name="Object 24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9525" y="3060700"/>
                        <a:ext cx="163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2496"/>
          <p:cNvGraphicFramePr>
            <a:graphicFrameLocks noChangeAspect="1"/>
          </p:cNvGraphicFramePr>
          <p:nvPr/>
        </p:nvGraphicFramePr>
        <p:xfrm>
          <a:off x="4611688" y="2970213"/>
          <a:ext cx="369887" cy="301625"/>
        </p:xfrm>
        <a:graphic>
          <a:graphicData uri="http://schemas.openxmlformats.org/presentationml/2006/ole">
            <mc:AlternateContent xmlns:mc="http://schemas.openxmlformats.org/markup-compatibility/2006">
              <mc:Choice xmlns:v="urn:schemas-microsoft-com:vml" Requires="v">
                <p:oleObj spid="_x0000_s18450" name="Equation" r:id="rId9" imgW="139700" imgH="114300" progId="Equation.3">
                  <p:embed/>
                </p:oleObj>
              </mc:Choice>
              <mc:Fallback>
                <p:oleObj name="Equation" r:id="rId9" imgW="139700" imgH="114300" progId="Equation.3">
                  <p:embed/>
                  <p:pic>
                    <p:nvPicPr>
                      <p:cNvPr id="0" name="Object 24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688" y="2970213"/>
                        <a:ext cx="3698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a:spLocks noChangeArrowheads="1"/>
          </p:cNvSpPr>
          <p:nvPr/>
        </p:nvSpPr>
        <p:spPr bwMode="auto">
          <a:xfrm>
            <a:off x="595313" y="2962275"/>
            <a:ext cx="631825"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1" name="TextBox 10"/>
          <p:cNvSpPr txBox="1">
            <a:spLocks noChangeArrowheads="1"/>
          </p:cNvSpPr>
          <p:nvPr/>
        </p:nvSpPr>
        <p:spPr bwMode="auto">
          <a:xfrm>
            <a:off x="5589588" y="2962275"/>
            <a:ext cx="565150"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2" name="TextBox 11"/>
          <p:cNvSpPr txBox="1">
            <a:spLocks noChangeArrowheads="1"/>
          </p:cNvSpPr>
          <p:nvPr/>
        </p:nvSpPr>
        <p:spPr bwMode="auto">
          <a:xfrm>
            <a:off x="3432175" y="2197100"/>
            <a:ext cx="630238" cy="5857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5" name="TextBox 14"/>
          <p:cNvSpPr txBox="1">
            <a:spLocks noChangeArrowheads="1"/>
          </p:cNvSpPr>
          <p:nvPr/>
        </p:nvSpPr>
        <p:spPr bwMode="auto">
          <a:xfrm>
            <a:off x="1200150" y="2959100"/>
            <a:ext cx="630238"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6" name="TextBox 15"/>
          <p:cNvSpPr txBox="1">
            <a:spLocks noChangeArrowheads="1"/>
          </p:cNvSpPr>
          <p:nvPr/>
        </p:nvSpPr>
        <p:spPr bwMode="auto">
          <a:xfrm>
            <a:off x="1803400" y="2959100"/>
            <a:ext cx="608013"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7" name="TextBox 16"/>
          <p:cNvSpPr txBox="1">
            <a:spLocks noChangeArrowheads="1"/>
          </p:cNvSpPr>
          <p:nvPr/>
        </p:nvSpPr>
        <p:spPr bwMode="auto">
          <a:xfrm>
            <a:off x="3432175" y="2816225"/>
            <a:ext cx="630238" cy="5857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8" name="TextBox 17"/>
          <p:cNvSpPr txBox="1">
            <a:spLocks noChangeArrowheads="1"/>
          </p:cNvSpPr>
          <p:nvPr/>
        </p:nvSpPr>
        <p:spPr bwMode="auto">
          <a:xfrm>
            <a:off x="3432175" y="3411538"/>
            <a:ext cx="630238" cy="585787"/>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9" name="TextBox 18"/>
          <p:cNvSpPr txBox="1">
            <a:spLocks noChangeArrowheads="1"/>
          </p:cNvSpPr>
          <p:nvPr/>
        </p:nvSpPr>
        <p:spPr bwMode="auto">
          <a:xfrm>
            <a:off x="5092700" y="4349750"/>
            <a:ext cx="2286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a:t>i  = 1,</a:t>
            </a:r>
          </a:p>
          <a:p>
            <a:pPr eaLnBrk="1" hangingPunct="1"/>
            <a:r>
              <a:rPr lang="en-US" sz="3200" b="1"/>
              <a:t>j  = 1,</a:t>
            </a:r>
          </a:p>
          <a:p>
            <a:pPr eaLnBrk="1" hangingPunct="1"/>
            <a:r>
              <a:rPr lang="en-US" sz="3200" b="1"/>
              <a:t>k = </a:t>
            </a:r>
            <a:r>
              <a:rPr lang="en-US" sz="3200" b="1">
                <a:solidFill>
                  <a:srgbClr val="FF0000"/>
                </a:solidFill>
              </a:rPr>
              <a:t>0</a:t>
            </a:r>
          </a:p>
        </p:txBody>
      </p:sp>
      <p:sp>
        <p:nvSpPr>
          <p:cNvPr id="22" name="TextBox 21"/>
          <p:cNvSpPr txBox="1">
            <a:spLocks noChangeArrowheads="1"/>
          </p:cNvSpPr>
          <p:nvPr/>
        </p:nvSpPr>
        <p:spPr bwMode="auto">
          <a:xfrm>
            <a:off x="5092700" y="4349750"/>
            <a:ext cx="2286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a:t>i  = 1,</a:t>
            </a:r>
          </a:p>
          <a:p>
            <a:pPr eaLnBrk="1" hangingPunct="1"/>
            <a:r>
              <a:rPr lang="en-US" sz="3200" b="1"/>
              <a:t>j  = 1,</a:t>
            </a:r>
          </a:p>
          <a:p>
            <a:pPr eaLnBrk="1" hangingPunct="1"/>
            <a:r>
              <a:rPr lang="en-US" sz="3200" b="1"/>
              <a:t>k = </a:t>
            </a:r>
            <a:r>
              <a:rPr lang="en-US" sz="3200" b="1">
                <a:solidFill>
                  <a:srgbClr val="FF0000"/>
                </a:solidFill>
              </a:rPr>
              <a:t>1</a:t>
            </a:r>
          </a:p>
        </p:txBody>
      </p:sp>
      <p:sp>
        <p:nvSpPr>
          <p:cNvPr id="23" name="TextBox 22"/>
          <p:cNvSpPr txBox="1">
            <a:spLocks noChangeArrowheads="1"/>
          </p:cNvSpPr>
          <p:nvPr/>
        </p:nvSpPr>
        <p:spPr bwMode="auto">
          <a:xfrm>
            <a:off x="5092700" y="4338638"/>
            <a:ext cx="2286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a:t>i  = 1,</a:t>
            </a:r>
          </a:p>
          <a:p>
            <a:pPr eaLnBrk="1" hangingPunct="1"/>
            <a:r>
              <a:rPr lang="en-US" sz="3200" b="1"/>
              <a:t>j  = 1,</a:t>
            </a:r>
          </a:p>
          <a:p>
            <a:pPr eaLnBrk="1" hangingPunct="1"/>
            <a:r>
              <a:rPr lang="en-US" sz="3200" b="1"/>
              <a:t>k = </a:t>
            </a:r>
            <a:r>
              <a:rPr lang="en-US" sz="3200" b="1">
                <a:solidFill>
                  <a:srgbClr val="FF0000"/>
                </a:solidFill>
              </a:rPr>
              <a:t>2</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animBg="1"/>
      <p:bldP spid="12" grpId="1" animBg="1"/>
      <p:bldP spid="15" grpId="0" animBg="1"/>
      <p:bldP spid="15" grpId="1" animBg="1"/>
      <p:bldP spid="16" grpId="0" animBg="1"/>
      <p:bldP spid="17" grpId="0" animBg="1"/>
      <p:bldP spid="17" grpId="1" animBg="1"/>
      <p:bldP spid="18" grpId="0" animBg="1"/>
      <p:bldP spid="19" grpId="0"/>
      <p:bldP spid="19" grpId="1"/>
      <p:bldP spid="22" grpId="0"/>
      <p:bldP spid="22" grpId="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450"/>
            <a:ext cx="9144000" cy="1371600"/>
          </a:xfrm>
        </p:spPr>
        <p:txBody>
          <a:bodyPr>
            <a:normAutofit fontScale="90000"/>
          </a:bodyPr>
          <a:lstStyle/>
          <a:p>
            <a:pPr eaLnBrk="1" fontAlgn="auto" hangingPunct="1">
              <a:spcAft>
                <a:spcPts val="0"/>
              </a:spcAft>
              <a:defRPr/>
            </a:pPr>
            <a:r>
              <a:rPr lang="en-US" sz="7200" dirty="0" smtClean="0">
                <a:solidFill>
                  <a:srgbClr val="FF0000"/>
                </a:solidFill>
                <a:ea typeface="+mj-ea"/>
                <a:cs typeface="+mj-cs"/>
              </a:rPr>
              <a:t>L</a:t>
            </a:r>
            <a:r>
              <a:rPr lang="en-US" sz="6000" dirty="0" smtClean="0">
                <a:solidFill>
                  <a:srgbClr val="FF0000"/>
                </a:solidFill>
                <a:ea typeface="+mj-ea"/>
                <a:cs typeface="+mj-cs"/>
              </a:rPr>
              <a:t>eve3</a:t>
            </a:r>
            <a:r>
              <a:rPr lang="en-US" dirty="0" smtClean="0">
                <a:solidFill>
                  <a:srgbClr val="FF0000"/>
                </a:solidFill>
                <a:ea typeface="+mj-ea"/>
                <a:cs typeface="+mj-cs"/>
              </a:rPr>
              <a:t> </a:t>
            </a:r>
            <a:r>
              <a:rPr lang="en-US" sz="7200" dirty="0" smtClean="0">
                <a:solidFill>
                  <a:srgbClr val="FF0000"/>
                </a:solidFill>
                <a:ea typeface="+mj-ea"/>
                <a:cs typeface="+mj-cs"/>
              </a:rPr>
              <a:t>BLAS i</a:t>
            </a:r>
            <a:r>
              <a:rPr lang="en-US" sz="6000" dirty="0" smtClean="0">
                <a:solidFill>
                  <a:srgbClr val="FF0000"/>
                </a:solidFill>
                <a:ea typeface="+mj-ea"/>
                <a:cs typeface="+mj-cs"/>
              </a:rPr>
              <a:t>n</a:t>
            </a:r>
            <a:r>
              <a:rPr lang="en-US" sz="7200" dirty="0" smtClean="0">
                <a:solidFill>
                  <a:srgbClr val="FF0000"/>
                </a:solidFill>
                <a:ea typeface="+mj-ea"/>
                <a:cs typeface="+mj-cs"/>
              </a:rPr>
              <a:t> T</a:t>
            </a:r>
            <a:r>
              <a:rPr lang="en-US" sz="6000" dirty="0">
                <a:solidFill>
                  <a:srgbClr val="FF0000"/>
                </a:solidFill>
                <a:ea typeface="+mj-ea"/>
                <a:cs typeface="+mj-cs"/>
              </a:rPr>
              <a:t>iles</a:t>
            </a:r>
            <a:endParaRPr lang="en-US" sz="5300" dirty="0">
              <a:solidFill>
                <a:srgbClr val="FF0000"/>
              </a:solidFill>
              <a:ea typeface="+mj-ea"/>
              <a:cs typeface="+mj-cs"/>
            </a:endParaRPr>
          </a:p>
        </p:txBody>
      </p:sp>
      <p:pic>
        <p:nvPicPr>
          <p:cNvPr id="20482" name="Content Placeholder 3" descr="L3_BLAS_equations.png"/>
          <p:cNvPicPr>
            <a:picLocks noGrp="1" noChangeAspect="1"/>
          </p:cNvPicPr>
          <p:nvPr>
            <p:ph idx="1"/>
          </p:nvPr>
        </p:nvPicPr>
        <p:blipFill>
          <a:blip r:embed="rId3">
            <a:extLst>
              <a:ext uri="{28A0092B-C50C-407E-A947-70E740481C1C}">
                <a14:useLocalDpi xmlns:a14="http://schemas.microsoft.com/office/drawing/2010/main" val="0"/>
              </a:ext>
            </a:extLst>
          </a:blip>
          <a:srcRect l="-29279" r="-29279"/>
          <a:stretch>
            <a:fillRect/>
          </a:stretch>
        </p:blipFill>
        <p:spPr>
          <a:xfrm>
            <a:off x="730250" y="1581150"/>
            <a:ext cx="8805863" cy="5054600"/>
          </a:xfrm>
        </p:spPr>
      </p:pic>
      <p:sp>
        <p:nvSpPr>
          <p:cNvPr id="20483" name="TextBox 4"/>
          <p:cNvSpPr txBox="1">
            <a:spLocks noChangeArrowheads="1"/>
          </p:cNvSpPr>
          <p:nvPr/>
        </p:nvSpPr>
        <p:spPr bwMode="auto">
          <a:xfrm>
            <a:off x="901700" y="1809750"/>
            <a:ext cx="16129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GEMM</a:t>
            </a:r>
          </a:p>
          <a:p>
            <a:pPr eaLnBrk="1" hangingPunct="1"/>
            <a:endParaRPr lang="en-US" b="1"/>
          </a:p>
          <a:p>
            <a:pPr eaLnBrk="1" hangingPunct="1"/>
            <a:r>
              <a:rPr lang="en-US" sz="2800" b="1"/>
              <a:t>SYRK</a:t>
            </a:r>
          </a:p>
          <a:p>
            <a:pPr eaLnBrk="1" hangingPunct="1"/>
            <a:endParaRPr lang="en-US" b="1"/>
          </a:p>
          <a:p>
            <a:pPr eaLnBrk="1" hangingPunct="1"/>
            <a:r>
              <a:rPr lang="en-US" sz="2800" b="1"/>
              <a:t>TRSM </a:t>
            </a:r>
          </a:p>
          <a:p>
            <a:pPr eaLnBrk="1" hangingPunct="1"/>
            <a:endParaRPr lang="en-US" b="1"/>
          </a:p>
          <a:p>
            <a:pPr eaLnBrk="1" hangingPunct="1"/>
            <a:r>
              <a:rPr lang="en-US" sz="2800" b="1"/>
              <a:t>TRMM</a:t>
            </a:r>
          </a:p>
          <a:p>
            <a:pPr eaLnBrk="1" hangingPunct="1"/>
            <a:endParaRPr lang="en-US" b="1"/>
          </a:p>
          <a:p>
            <a:pPr eaLnBrk="1" hangingPunct="1"/>
            <a:r>
              <a:rPr lang="en-US" sz="2800" b="1"/>
              <a:t>SYR2K </a:t>
            </a:r>
          </a:p>
          <a:p>
            <a:pPr eaLnBrk="1" hangingPunct="1"/>
            <a:endParaRPr lang="en-US" b="1"/>
          </a:p>
          <a:p>
            <a:pPr eaLnBrk="1" hangingPunct="1"/>
            <a:r>
              <a:rPr lang="en-US" sz="2800" b="1"/>
              <a:t>SYMM </a:t>
            </a:r>
          </a:p>
          <a:p>
            <a:pPr eaLnBrk="1" hangingPunct="1"/>
            <a:endParaRPr lang="en-US" sz="2800" b="1"/>
          </a:p>
          <a:p>
            <a:pPr eaLnBrk="1" hangingPunct="1"/>
            <a:endParaRPr lang="en-US" b="1"/>
          </a:p>
          <a:p>
            <a:pPr eaLnBrk="1" hangingPunct="1"/>
            <a:r>
              <a:rPr lang="en-US" b="1"/>
              <a:t> </a:t>
            </a:r>
          </a:p>
          <a:p>
            <a:pPr eaLnBrk="1" hangingPunct="1"/>
            <a:endParaRPr lang="en-US" b="1"/>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26300" cy="1371600"/>
          </a:xfrm>
        </p:spPr>
        <p:txBody>
          <a:bodyPr/>
          <a:lstStyle/>
          <a:p>
            <a:pPr eaLnBrk="1" fontAlgn="auto" hangingPunct="1">
              <a:spcAft>
                <a:spcPts val="0"/>
              </a:spcAft>
              <a:defRPr/>
            </a:pPr>
            <a:r>
              <a:rPr lang="en-US" sz="7200" dirty="0" smtClean="0">
                <a:solidFill>
                  <a:srgbClr val="FF0000"/>
                </a:solidFill>
                <a:ea typeface="+mj-ea"/>
                <a:cs typeface="+mj-cs"/>
              </a:rPr>
              <a:t>P</a:t>
            </a:r>
            <a:r>
              <a:rPr lang="en-US" sz="5400" dirty="0" smtClean="0">
                <a:solidFill>
                  <a:srgbClr val="FF0000"/>
                </a:solidFill>
                <a:ea typeface="+mj-ea"/>
                <a:cs typeface="+mj-cs"/>
              </a:rPr>
              <a:t>ipeline</a:t>
            </a:r>
            <a:endParaRPr lang="en-US" sz="4800" dirty="0">
              <a:solidFill>
                <a:srgbClr val="FF0000"/>
              </a:solidFill>
              <a:ea typeface="+mj-ea"/>
              <a:cs typeface="+mj-cs"/>
            </a:endParaRPr>
          </a:p>
        </p:txBody>
      </p:sp>
      <p:grpSp>
        <p:nvGrpSpPr>
          <p:cNvPr id="22530" name="Group 83"/>
          <p:cNvGrpSpPr>
            <a:grpSpLocks/>
          </p:cNvGrpSpPr>
          <p:nvPr/>
        </p:nvGrpSpPr>
        <p:grpSpPr bwMode="auto">
          <a:xfrm>
            <a:off x="595313" y="2182813"/>
            <a:ext cx="6045200" cy="1828800"/>
            <a:chOff x="595967" y="2182673"/>
            <a:chExt cx="6045200" cy="1828800"/>
          </a:xfrm>
        </p:grpSpPr>
        <p:pic>
          <p:nvPicPr>
            <p:cNvPr id="22576" name="Picture 250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967" y="2182673"/>
              <a:ext cx="604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77" name="Object 2495"/>
            <p:cNvGraphicFramePr>
              <a:graphicFrameLocks noChangeAspect="1"/>
            </p:cNvGraphicFramePr>
            <p:nvPr/>
          </p:nvGraphicFramePr>
          <p:xfrm>
            <a:off x="2549806" y="3061073"/>
            <a:ext cx="163512" cy="211138"/>
          </p:xfrm>
          <a:graphic>
            <a:graphicData uri="http://schemas.openxmlformats.org/presentationml/2006/ole">
              <mc:AlternateContent xmlns:mc="http://schemas.openxmlformats.org/markup-compatibility/2006">
                <mc:Choice xmlns:v="urn:schemas-microsoft-com:vml" Requires="v">
                  <p:oleObj spid="_x0000_s22579" name="Equation" r:id="rId5" imgW="88900" imgH="114300" progId="Equation.3">
                    <p:embed/>
                  </p:oleObj>
                </mc:Choice>
                <mc:Fallback>
                  <p:oleObj name="Equation" r:id="rId5" imgW="88900" imgH="114300" progId="Equation.3">
                    <p:embed/>
                    <p:pic>
                      <p:nvPicPr>
                        <p:cNvPr id="0" name="Object 24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9806" y="3061073"/>
                          <a:ext cx="16351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8" name="Object 2496"/>
            <p:cNvGraphicFramePr>
              <a:graphicFrameLocks noChangeAspect="1"/>
            </p:cNvGraphicFramePr>
            <p:nvPr/>
          </p:nvGraphicFramePr>
          <p:xfrm>
            <a:off x="4611968" y="2970586"/>
            <a:ext cx="369888" cy="301625"/>
          </p:xfrm>
          <a:graphic>
            <a:graphicData uri="http://schemas.openxmlformats.org/presentationml/2006/ole">
              <mc:AlternateContent xmlns:mc="http://schemas.openxmlformats.org/markup-compatibility/2006">
                <mc:Choice xmlns:v="urn:schemas-microsoft-com:vml" Requires="v">
                  <p:oleObj spid="_x0000_s22580" name="Equation" r:id="rId7" imgW="139700" imgH="114300" progId="Equation.3">
                    <p:embed/>
                  </p:oleObj>
                </mc:Choice>
                <mc:Fallback>
                  <p:oleObj name="Equation" r:id="rId7" imgW="139700" imgH="114300" progId="Equation.3">
                    <p:embed/>
                    <p:pic>
                      <p:nvPicPr>
                        <p:cNvPr id="0" name="Object 24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1968" y="2970586"/>
                          <a:ext cx="3698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TextBox 9"/>
          <p:cNvSpPr txBox="1">
            <a:spLocks noChangeArrowheads="1"/>
          </p:cNvSpPr>
          <p:nvPr/>
        </p:nvSpPr>
        <p:spPr bwMode="auto">
          <a:xfrm>
            <a:off x="595313" y="2962275"/>
            <a:ext cx="631825"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1" name="TextBox 10"/>
          <p:cNvSpPr txBox="1">
            <a:spLocks noChangeArrowheads="1"/>
          </p:cNvSpPr>
          <p:nvPr/>
        </p:nvSpPr>
        <p:spPr bwMode="auto">
          <a:xfrm>
            <a:off x="5589588" y="2962275"/>
            <a:ext cx="565150"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2" name="TextBox 11"/>
          <p:cNvSpPr txBox="1">
            <a:spLocks noChangeArrowheads="1"/>
          </p:cNvSpPr>
          <p:nvPr/>
        </p:nvSpPr>
        <p:spPr bwMode="auto">
          <a:xfrm>
            <a:off x="3432175" y="2197100"/>
            <a:ext cx="630238" cy="5857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5" name="TextBox 14"/>
          <p:cNvSpPr txBox="1">
            <a:spLocks noChangeArrowheads="1"/>
          </p:cNvSpPr>
          <p:nvPr/>
        </p:nvSpPr>
        <p:spPr bwMode="auto">
          <a:xfrm>
            <a:off x="1200150" y="2959100"/>
            <a:ext cx="630238"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6" name="TextBox 15"/>
          <p:cNvSpPr txBox="1">
            <a:spLocks noChangeArrowheads="1"/>
          </p:cNvSpPr>
          <p:nvPr/>
        </p:nvSpPr>
        <p:spPr bwMode="auto">
          <a:xfrm>
            <a:off x="1803400" y="2959100"/>
            <a:ext cx="608013" cy="584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7" name="TextBox 16"/>
          <p:cNvSpPr txBox="1">
            <a:spLocks noChangeArrowheads="1"/>
          </p:cNvSpPr>
          <p:nvPr/>
        </p:nvSpPr>
        <p:spPr bwMode="auto">
          <a:xfrm>
            <a:off x="3432175" y="2816225"/>
            <a:ext cx="630238" cy="5857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18" name="TextBox 17"/>
          <p:cNvSpPr txBox="1">
            <a:spLocks noChangeArrowheads="1"/>
          </p:cNvSpPr>
          <p:nvPr/>
        </p:nvSpPr>
        <p:spPr bwMode="auto">
          <a:xfrm>
            <a:off x="3432175" y="3411538"/>
            <a:ext cx="630238" cy="585787"/>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22538" name="TextBox 2"/>
          <p:cNvSpPr txBox="1">
            <a:spLocks noChangeArrowheads="1"/>
          </p:cNvSpPr>
          <p:nvPr/>
        </p:nvSpPr>
        <p:spPr bwMode="auto">
          <a:xfrm>
            <a:off x="15875" y="4689475"/>
            <a:ext cx="116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Stream 0</a:t>
            </a:r>
          </a:p>
        </p:txBody>
      </p:sp>
      <p:sp>
        <p:nvSpPr>
          <p:cNvPr id="24" name="TextBox 23"/>
          <p:cNvSpPr txBox="1">
            <a:spLocks noChangeArrowheads="1"/>
          </p:cNvSpPr>
          <p:nvPr/>
        </p:nvSpPr>
        <p:spPr bwMode="auto">
          <a:xfrm>
            <a:off x="1200150" y="2373313"/>
            <a:ext cx="630238" cy="585787"/>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25" name="TextBox 24"/>
          <p:cNvSpPr txBox="1">
            <a:spLocks noChangeArrowheads="1"/>
          </p:cNvSpPr>
          <p:nvPr/>
        </p:nvSpPr>
        <p:spPr bwMode="auto">
          <a:xfrm>
            <a:off x="1781175" y="2373313"/>
            <a:ext cx="630238" cy="585787"/>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26" name="TextBox 25"/>
          <p:cNvSpPr txBox="1">
            <a:spLocks noChangeArrowheads="1"/>
          </p:cNvSpPr>
          <p:nvPr/>
        </p:nvSpPr>
        <p:spPr bwMode="auto">
          <a:xfrm>
            <a:off x="595313" y="2373313"/>
            <a:ext cx="631825" cy="585787"/>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27" name="TextBox 26"/>
          <p:cNvSpPr txBox="1">
            <a:spLocks noChangeArrowheads="1"/>
          </p:cNvSpPr>
          <p:nvPr/>
        </p:nvSpPr>
        <p:spPr bwMode="auto">
          <a:xfrm>
            <a:off x="2851150" y="2212975"/>
            <a:ext cx="582613" cy="585788"/>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28" name="TextBox 27"/>
          <p:cNvSpPr txBox="1">
            <a:spLocks noChangeArrowheads="1"/>
          </p:cNvSpPr>
          <p:nvPr/>
        </p:nvSpPr>
        <p:spPr bwMode="auto">
          <a:xfrm>
            <a:off x="2851150" y="2814638"/>
            <a:ext cx="582613" cy="584200"/>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29" name="TextBox 28"/>
          <p:cNvSpPr txBox="1">
            <a:spLocks noChangeArrowheads="1"/>
          </p:cNvSpPr>
          <p:nvPr/>
        </p:nvSpPr>
        <p:spPr bwMode="auto">
          <a:xfrm>
            <a:off x="2849563" y="3414713"/>
            <a:ext cx="582612" cy="584200"/>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30" name="TextBox 29"/>
          <p:cNvSpPr txBox="1">
            <a:spLocks noChangeArrowheads="1"/>
          </p:cNvSpPr>
          <p:nvPr/>
        </p:nvSpPr>
        <p:spPr bwMode="auto">
          <a:xfrm>
            <a:off x="4981575" y="2365375"/>
            <a:ext cx="582613" cy="584200"/>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600"/>
          </a:p>
          <a:p>
            <a:pPr eaLnBrk="1" hangingPunct="1"/>
            <a:endParaRPr lang="en-US" sz="1600"/>
          </a:p>
        </p:txBody>
      </p:sp>
      <p:sp>
        <p:nvSpPr>
          <p:cNvPr id="22546" name="TextBox 33"/>
          <p:cNvSpPr txBox="1">
            <a:spLocks noChangeArrowheads="1"/>
          </p:cNvSpPr>
          <p:nvPr/>
        </p:nvSpPr>
        <p:spPr bwMode="auto">
          <a:xfrm>
            <a:off x="755650" y="6080125"/>
            <a:ext cx="552450" cy="276225"/>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en-US" sz="1800" baseline="-25000"/>
          </a:p>
        </p:txBody>
      </p:sp>
      <p:sp>
        <p:nvSpPr>
          <p:cNvPr id="22547" name="TextBox 8"/>
          <p:cNvSpPr txBox="1">
            <a:spLocks noChangeArrowheads="1"/>
          </p:cNvSpPr>
          <p:nvPr/>
        </p:nvSpPr>
        <p:spPr bwMode="auto">
          <a:xfrm>
            <a:off x="1404938" y="6002338"/>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communications</a:t>
            </a:r>
          </a:p>
        </p:txBody>
      </p:sp>
      <p:sp>
        <p:nvSpPr>
          <p:cNvPr id="22548" name="TextBox 34"/>
          <p:cNvSpPr txBox="1">
            <a:spLocks noChangeArrowheads="1"/>
          </p:cNvSpPr>
          <p:nvPr/>
        </p:nvSpPr>
        <p:spPr bwMode="auto">
          <a:xfrm>
            <a:off x="3506788" y="6080125"/>
            <a:ext cx="552450" cy="2762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en-US" sz="1800" baseline="-25000"/>
          </a:p>
        </p:txBody>
      </p:sp>
      <p:sp>
        <p:nvSpPr>
          <p:cNvPr id="22549" name="TextBox 35"/>
          <p:cNvSpPr txBox="1">
            <a:spLocks noChangeArrowheads="1"/>
          </p:cNvSpPr>
          <p:nvPr/>
        </p:nvSpPr>
        <p:spPr bwMode="auto">
          <a:xfrm>
            <a:off x="4157663" y="6002338"/>
            <a:ext cx="1697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computations</a:t>
            </a:r>
          </a:p>
        </p:txBody>
      </p:sp>
      <p:sp>
        <p:nvSpPr>
          <p:cNvPr id="22550" name="TextBox 50"/>
          <p:cNvSpPr txBox="1">
            <a:spLocks noChangeArrowheads="1"/>
          </p:cNvSpPr>
          <p:nvPr/>
        </p:nvSpPr>
        <p:spPr bwMode="auto">
          <a:xfrm>
            <a:off x="0" y="5073650"/>
            <a:ext cx="1160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Stream 1</a:t>
            </a:r>
          </a:p>
        </p:txBody>
      </p:sp>
      <p:sp>
        <p:nvSpPr>
          <p:cNvPr id="8" name="TextBox 7"/>
          <p:cNvSpPr txBox="1">
            <a:spLocks noChangeArrowheads="1"/>
          </p:cNvSpPr>
          <p:nvPr/>
        </p:nvSpPr>
        <p:spPr bwMode="auto">
          <a:xfrm>
            <a:off x="1352550" y="4689475"/>
            <a:ext cx="95250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00</a:t>
            </a:r>
            <a:r>
              <a:rPr lang="en-US" sz="1800" b="1"/>
              <a:t>,B</a:t>
            </a:r>
            <a:r>
              <a:rPr lang="en-US" sz="1800" b="1" baseline="-25000"/>
              <a:t>00</a:t>
            </a:r>
            <a:endParaRPr lang="en-US" sz="1400" b="1" baseline="-25000"/>
          </a:p>
        </p:txBody>
      </p:sp>
      <p:sp>
        <p:nvSpPr>
          <p:cNvPr id="38" name="TextBox 37"/>
          <p:cNvSpPr txBox="1">
            <a:spLocks noChangeArrowheads="1"/>
          </p:cNvSpPr>
          <p:nvPr/>
        </p:nvSpPr>
        <p:spPr bwMode="auto">
          <a:xfrm>
            <a:off x="2305050" y="4689475"/>
            <a:ext cx="952500" cy="368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00</a:t>
            </a:r>
            <a:r>
              <a:rPr lang="en-US" sz="1800" b="1"/>
              <a:t>*B</a:t>
            </a:r>
            <a:r>
              <a:rPr lang="en-US" sz="1800" b="1" baseline="-25000"/>
              <a:t>00</a:t>
            </a:r>
          </a:p>
        </p:txBody>
      </p:sp>
      <p:sp>
        <p:nvSpPr>
          <p:cNvPr id="47" name="TextBox 46"/>
          <p:cNvSpPr txBox="1">
            <a:spLocks noChangeArrowheads="1"/>
          </p:cNvSpPr>
          <p:nvPr/>
        </p:nvSpPr>
        <p:spPr bwMode="auto">
          <a:xfrm>
            <a:off x="4210050" y="4691063"/>
            <a:ext cx="952500" cy="3698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01</a:t>
            </a:r>
            <a:r>
              <a:rPr lang="en-US" sz="1800" b="1"/>
              <a:t>*B</a:t>
            </a:r>
            <a:r>
              <a:rPr lang="en-US" sz="1800" b="1" baseline="-25000"/>
              <a:t>10</a:t>
            </a:r>
          </a:p>
        </p:txBody>
      </p:sp>
      <p:sp>
        <p:nvSpPr>
          <p:cNvPr id="50" name="TextBox 49"/>
          <p:cNvSpPr txBox="1">
            <a:spLocks noChangeArrowheads="1"/>
          </p:cNvSpPr>
          <p:nvPr/>
        </p:nvSpPr>
        <p:spPr bwMode="auto">
          <a:xfrm>
            <a:off x="6115050" y="4694238"/>
            <a:ext cx="952500" cy="368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00</a:t>
            </a:r>
            <a:r>
              <a:rPr lang="en-US" sz="1800" b="1"/>
              <a:t>*B</a:t>
            </a:r>
            <a:r>
              <a:rPr lang="en-US" sz="1800" b="1" baseline="-25000"/>
              <a:t>00</a:t>
            </a:r>
          </a:p>
        </p:txBody>
      </p:sp>
      <p:sp>
        <p:nvSpPr>
          <p:cNvPr id="52" name="TextBox 51"/>
          <p:cNvSpPr txBox="1">
            <a:spLocks noChangeArrowheads="1"/>
          </p:cNvSpPr>
          <p:nvPr/>
        </p:nvSpPr>
        <p:spPr bwMode="auto">
          <a:xfrm>
            <a:off x="7067550" y="4689475"/>
            <a:ext cx="55245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C</a:t>
            </a:r>
            <a:r>
              <a:rPr lang="en-US" sz="1800" b="1" baseline="-25000"/>
              <a:t>00</a:t>
            </a:r>
          </a:p>
        </p:txBody>
      </p:sp>
      <p:sp>
        <p:nvSpPr>
          <p:cNvPr id="74" name="TextBox 73"/>
          <p:cNvSpPr txBox="1">
            <a:spLocks noChangeArrowheads="1"/>
          </p:cNvSpPr>
          <p:nvPr/>
        </p:nvSpPr>
        <p:spPr bwMode="auto">
          <a:xfrm>
            <a:off x="3257550" y="4689475"/>
            <a:ext cx="95250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01</a:t>
            </a:r>
            <a:r>
              <a:rPr lang="en-US" sz="1800" b="1"/>
              <a:t>,B</a:t>
            </a:r>
            <a:r>
              <a:rPr lang="en-US" sz="1800" b="1" baseline="-25000"/>
              <a:t>10</a:t>
            </a:r>
            <a:endParaRPr lang="en-US" sz="1400" b="1" baseline="-25000"/>
          </a:p>
        </p:txBody>
      </p:sp>
      <p:sp>
        <p:nvSpPr>
          <p:cNvPr id="75" name="TextBox 74"/>
          <p:cNvSpPr txBox="1">
            <a:spLocks noChangeArrowheads="1"/>
          </p:cNvSpPr>
          <p:nvPr/>
        </p:nvSpPr>
        <p:spPr bwMode="auto">
          <a:xfrm>
            <a:off x="5162550" y="4694238"/>
            <a:ext cx="95250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02</a:t>
            </a:r>
            <a:r>
              <a:rPr lang="en-US" sz="1800" b="1"/>
              <a:t>,B</a:t>
            </a:r>
            <a:r>
              <a:rPr lang="en-US" sz="1800" b="1" baseline="-25000"/>
              <a:t>20</a:t>
            </a:r>
            <a:endParaRPr lang="en-US" sz="1400" b="1" baseline="-25000"/>
          </a:p>
        </p:txBody>
      </p:sp>
      <p:sp>
        <p:nvSpPr>
          <p:cNvPr id="76" name="TextBox 75"/>
          <p:cNvSpPr txBox="1">
            <a:spLocks noChangeArrowheads="1"/>
          </p:cNvSpPr>
          <p:nvPr/>
        </p:nvSpPr>
        <p:spPr bwMode="auto">
          <a:xfrm>
            <a:off x="2305050" y="5065713"/>
            <a:ext cx="95250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10</a:t>
            </a:r>
            <a:r>
              <a:rPr lang="en-US" sz="1800" b="1"/>
              <a:t>,B</a:t>
            </a:r>
            <a:r>
              <a:rPr lang="en-US" sz="1800" b="1" baseline="-25000"/>
              <a:t>01</a:t>
            </a:r>
            <a:endParaRPr lang="en-US" sz="1400" b="1" baseline="-25000"/>
          </a:p>
        </p:txBody>
      </p:sp>
      <p:sp>
        <p:nvSpPr>
          <p:cNvPr id="77" name="TextBox 76"/>
          <p:cNvSpPr txBox="1">
            <a:spLocks noChangeArrowheads="1"/>
          </p:cNvSpPr>
          <p:nvPr/>
        </p:nvSpPr>
        <p:spPr bwMode="auto">
          <a:xfrm>
            <a:off x="3257550" y="5065713"/>
            <a:ext cx="952500" cy="368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10</a:t>
            </a:r>
            <a:r>
              <a:rPr lang="en-US" sz="1800" b="1"/>
              <a:t>*B</a:t>
            </a:r>
            <a:r>
              <a:rPr lang="en-US" sz="1800" b="1" baseline="-25000"/>
              <a:t>01</a:t>
            </a:r>
          </a:p>
        </p:txBody>
      </p:sp>
      <p:sp>
        <p:nvSpPr>
          <p:cNvPr id="78" name="TextBox 77"/>
          <p:cNvSpPr txBox="1">
            <a:spLocks noChangeArrowheads="1"/>
          </p:cNvSpPr>
          <p:nvPr/>
        </p:nvSpPr>
        <p:spPr bwMode="auto">
          <a:xfrm>
            <a:off x="5162550" y="5067300"/>
            <a:ext cx="952500" cy="36988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11</a:t>
            </a:r>
            <a:r>
              <a:rPr lang="en-US" sz="1800" b="1"/>
              <a:t>*B</a:t>
            </a:r>
            <a:r>
              <a:rPr lang="en-US" sz="1800" b="1" baseline="-25000"/>
              <a:t>11</a:t>
            </a:r>
          </a:p>
        </p:txBody>
      </p:sp>
      <p:sp>
        <p:nvSpPr>
          <p:cNvPr id="79" name="TextBox 78"/>
          <p:cNvSpPr txBox="1">
            <a:spLocks noChangeArrowheads="1"/>
          </p:cNvSpPr>
          <p:nvPr/>
        </p:nvSpPr>
        <p:spPr bwMode="auto">
          <a:xfrm>
            <a:off x="7067550" y="5070475"/>
            <a:ext cx="952500" cy="368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12</a:t>
            </a:r>
            <a:r>
              <a:rPr lang="en-US" sz="1800" b="1"/>
              <a:t>*B</a:t>
            </a:r>
            <a:r>
              <a:rPr lang="en-US" sz="1800" b="1" baseline="-25000"/>
              <a:t>21</a:t>
            </a:r>
          </a:p>
        </p:txBody>
      </p:sp>
      <p:sp>
        <p:nvSpPr>
          <p:cNvPr id="80" name="TextBox 79"/>
          <p:cNvSpPr txBox="1">
            <a:spLocks noChangeArrowheads="1"/>
          </p:cNvSpPr>
          <p:nvPr/>
        </p:nvSpPr>
        <p:spPr bwMode="auto">
          <a:xfrm>
            <a:off x="8020050" y="5065713"/>
            <a:ext cx="55245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C</a:t>
            </a:r>
            <a:r>
              <a:rPr lang="en-US" sz="1800" b="1" baseline="-25000"/>
              <a:t>11</a:t>
            </a:r>
          </a:p>
        </p:txBody>
      </p:sp>
      <p:sp>
        <p:nvSpPr>
          <p:cNvPr id="81" name="TextBox 80"/>
          <p:cNvSpPr txBox="1">
            <a:spLocks noChangeArrowheads="1"/>
          </p:cNvSpPr>
          <p:nvPr/>
        </p:nvSpPr>
        <p:spPr bwMode="auto">
          <a:xfrm>
            <a:off x="4210050" y="5065713"/>
            <a:ext cx="95250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11</a:t>
            </a:r>
            <a:r>
              <a:rPr lang="en-US" sz="1800" b="1"/>
              <a:t>,B</a:t>
            </a:r>
            <a:r>
              <a:rPr lang="en-US" sz="1800" b="1" baseline="-25000"/>
              <a:t>11</a:t>
            </a:r>
            <a:endParaRPr lang="en-US" sz="1400" b="1" baseline="-25000"/>
          </a:p>
        </p:txBody>
      </p:sp>
      <p:sp>
        <p:nvSpPr>
          <p:cNvPr id="82" name="TextBox 81"/>
          <p:cNvSpPr txBox="1">
            <a:spLocks noChangeArrowheads="1"/>
          </p:cNvSpPr>
          <p:nvPr/>
        </p:nvSpPr>
        <p:spPr bwMode="auto">
          <a:xfrm>
            <a:off x="6115050" y="5070475"/>
            <a:ext cx="952500" cy="368300"/>
          </a:xfrm>
          <a:prstGeom prst="rect">
            <a:avLst/>
          </a:prstGeom>
          <a:pattFill prst="ltDnDiag">
            <a:fgClr>
              <a:srgbClr val="000000"/>
            </a:fgClr>
            <a:bgClr>
              <a:srgbClr val="FFFFFF"/>
            </a:bgClr>
          </a:patt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t>A</a:t>
            </a:r>
            <a:r>
              <a:rPr lang="en-US" sz="1800" b="1" baseline="-25000"/>
              <a:t>12</a:t>
            </a:r>
            <a:r>
              <a:rPr lang="en-US" sz="1800" b="1"/>
              <a:t>,B</a:t>
            </a:r>
            <a:r>
              <a:rPr lang="en-US" sz="1800" b="1" baseline="-25000"/>
              <a:t>21</a:t>
            </a:r>
            <a:endParaRPr lang="en-US" sz="1400" b="1" baseline="-25000"/>
          </a:p>
        </p:txBody>
      </p:sp>
      <p:sp>
        <p:nvSpPr>
          <p:cNvPr id="22565" name="TextBox 82"/>
          <p:cNvSpPr txBox="1">
            <a:spLocks noChangeArrowheads="1"/>
          </p:cNvSpPr>
          <p:nvPr/>
        </p:nvSpPr>
        <p:spPr bwMode="auto">
          <a:xfrm>
            <a:off x="0" y="4321175"/>
            <a:ext cx="899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Step  		1 	2	3	4	5	6	7	8</a:t>
            </a:r>
          </a:p>
        </p:txBody>
      </p:sp>
      <p:grpSp>
        <p:nvGrpSpPr>
          <p:cNvPr id="23" name="Group 22"/>
          <p:cNvGrpSpPr>
            <a:grpSpLocks/>
          </p:cNvGrpSpPr>
          <p:nvPr/>
        </p:nvGrpSpPr>
        <p:grpSpPr bwMode="auto">
          <a:xfrm>
            <a:off x="2009775" y="3224213"/>
            <a:ext cx="6835775" cy="1841500"/>
            <a:chOff x="2009359" y="3223807"/>
            <a:chExt cx="6836698" cy="1841429"/>
          </a:xfrm>
        </p:grpSpPr>
        <p:sp>
          <p:nvSpPr>
            <p:cNvPr id="22573" name="TextBox 4"/>
            <p:cNvSpPr txBox="1">
              <a:spLocks noChangeArrowheads="1"/>
            </p:cNvSpPr>
            <p:nvPr/>
          </p:nvSpPr>
          <p:spPr bwMode="auto">
            <a:xfrm>
              <a:off x="6840380" y="3223807"/>
              <a:ext cx="20056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FF0000"/>
                  </a:solidFill>
                </a:rPr>
                <a:t>GPU Out-of-core </a:t>
              </a:r>
            </a:p>
            <a:p>
              <a:pPr eaLnBrk="1" hangingPunct="1"/>
              <a:r>
                <a:rPr lang="en-US" sz="1800" b="1">
                  <a:solidFill>
                    <a:srgbClr val="FF0000"/>
                  </a:solidFill>
                </a:rPr>
                <a:t>Operation</a:t>
              </a:r>
            </a:p>
          </p:txBody>
        </p:sp>
        <p:cxnSp>
          <p:nvCxnSpPr>
            <p:cNvPr id="14" name="Straight Arrow Connector 13"/>
            <p:cNvCxnSpPr/>
            <p:nvPr/>
          </p:nvCxnSpPr>
          <p:spPr>
            <a:xfrm flipH="1">
              <a:off x="2009359" y="3869894"/>
              <a:ext cx="5450624" cy="8191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2573" idx="2"/>
              <a:endCxn id="80" idx="0"/>
            </p:cNvCxnSpPr>
            <p:nvPr/>
          </p:nvCxnSpPr>
          <p:spPr>
            <a:xfrm>
              <a:off x="7842622" y="3869894"/>
              <a:ext cx="454086" cy="119534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19" name="Straight Arrow Connector 18"/>
          <p:cNvCxnSpPr/>
          <p:nvPr/>
        </p:nvCxnSpPr>
        <p:spPr>
          <a:xfrm>
            <a:off x="947738" y="2782888"/>
            <a:ext cx="682625" cy="19065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flipH="1">
            <a:off x="1828800" y="2549525"/>
            <a:ext cx="1355725" cy="21399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871538" y="3271838"/>
            <a:ext cx="1677987" cy="19589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713038" y="2549525"/>
            <a:ext cx="1068387" cy="27574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525588" y="2681288"/>
            <a:ext cx="1981200" cy="2133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184525" y="3127375"/>
            <a:ext cx="503238" cy="16875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3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4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46"/>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8"/>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5"/>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29"/>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5"/>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animBg="1"/>
      <p:bldP spid="12" grpId="1" animBg="1"/>
      <p:bldP spid="15" grpId="0" animBg="1"/>
      <p:bldP spid="15" grpId="1" animBg="1"/>
      <p:bldP spid="16" grpId="0" animBg="1"/>
      <p:bldP spid="17" grpId="0" animBg="1"/>
      <p:bldP spid="17" grpId="1" animBg="1"/>
      <p:bldP spid="18"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8" grpId="0" animBg="1"/>
      <p:bldP spid="38" grpId="0" animBg="1"/>
      <p:bldP spid="47" grpId="0" animBg="1"/>
      <p:bldP spid="50" grpId="0" animBg="1"/>
      <p:bldP spid="52" grpId="0" animBg="1"/>
      <p:bldP spid="74" grpId="0" animBg="1"/>
      <p:bldP spid="75" grpId="0" animBg="1"/>
      <p:bldP spid="76" grpId="0" animBg="1"/>
      <p:bldP spid="77" grpId="0" animBg="1"/>
      <p:bldP spid="78" grpId="0" animBg="1"/>
      <p:bldP spid="79" grpId="0" animBg="1"/>
      <p:bldP spid="80" grpId="0" animBg="1"/>
      <p:bldP spid="81" grpId="0" animBg="1"/>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26300" cy="1371600"/>
          </a:xfrm>
        </p:spPr>
        <p:txBody>
          <a:bodyPr/>
          <a:lstStyle/>
          <a:p>
            <a:pPr eaLnBrk="1" fontAlgn="auto" hangingPunct="1">
              <a:spcAft>
                <a:spcPts val="0"/>
              </a:spcAft>
              <a:defRPr/>
            </a:pPr>
            <a:r>
              <a:rPr lang="en-US" sz="7200" dirty="0" smtClean="0">
                <a:solidFill>
                  <a:srgbClr val="FF0000"/>
                </a:solidFill>
                <a:ea typeface="+mj-ea"/>
                <a:cs typeface="+mj-cs"/>
              </a:rPr>
              <a:t>P</a:t>
            </a:r>
            <a:r>
              <a:rPr lang="en-US" sz="5400" dirty="0" smtClean="0">
                <a:solidFill>
                  <a:srgbClr val="FF0000"/>
                </a:solidFill>
                <a:ea typeface="+mj-ea"/>
                <a:cs typeface="+mj-cs"/>
              </a:rPr>
              <a:t>ipeline</a:t>
            </a:r>
            <a:endParaRPr lang="en-US" sz="4800" dirty="0">
              <a:solidFill>
                <a:srgbClr val="FF0000"/>
              </a:solidFill>
              <a:ea typeface="+mj-ea"/>
              <a:cs typeface="+mj-cs"/>
            </a:endParaRPr>
          </a:p>
        </p:txBody>
      </p:sp>
      <p:pic>
        <p:nvPicPr>
          <p:cNvPr id="24578" name="Picture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727200"/>
            <a:ext cx="61976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550" y="3505200"/>
            <a:ext cx="85534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a:spLocks noChangeArrowheads="1"/>
          </p:cNvSpPr>
          <p:nvPr/>
        </p:nvSpPr>
        <p:spPr bwMode="auto">
          <a:xfrm>
            <a:off x="1987550" y="3517900"/>
            <a:ext cx="6134100" cy="1046163"/>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p>
          <a:p>
            <a:pPr eaLnBrk="1" hangingPunct="1"/>
            <a:r>
              <a:rPr lang="en-US" sz="1800"/>
              <a:t>Perfect Communications and Computations Overlapping</a:t>
            </a:r>
          </a:p>
          <a:p>
            <a:pPr eaLnBrk="1" hangingPunct="1"/>
            <a:endParaRPr lang="en-US" sz="1800"/>
          </a:p>
          <a:p>
            <a:pPr eaLnBrk="1" hangingPunct="1"/>
            <a:endParaRPr lang="en-US" sz="18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7200" dirty="0" smtClean="0">
                <a:solidFill>
                  <a:srgbClr val="FF0000"/>
                </a:solidFill>
                <a:ea typeface="+mj-ea"/>
                <a:cs typeface="+mj-cs"/>
              </a:rPr>
              <a:t>M</a:t>
            </a:r>
            <a:r>
              <a:rPr lang="en-US" sz="5400" dirty="0" smtClean="0">
                <a:solidFill>
                  <a:srgbClr val="FF0000"/>
                </a:solidFill>
                <a:ea typeface="+mj-ea"/>
                <a:cs typeface="+mj-cs"/>
              </a:rPr>
              <a:t>otivation</a:t>
            </a:r>
            <a:endParaRPr lang="en-US" sz="4800" dirty="0">
              <a:solidFill>
                <a:srgbClr val="FF0000"/>
              </a:solidFill>
              <a:ea typeface="+mj-ea"/>
              <a:cs typeface="+mj-cs"/>
            </a:endParaRPr>
          </a:p>
        </p:txBody>
      </p:sp>
      <p:sp>
        <p:nvSpPr>
          <p:cNvPr id="3" name="Content Placeholder 2"/>
          <p:cNvSpPr>
            <a:spLocks noGrp="1"/>
          </p:cNvSpPr>
          <p:nvPr>
            <p:ph idx="1"/>
          </p:nvPr>
        </p:nvSpPr>
        <p:spPr>
          <a:xfrm>
            <a:off x="157163" y="1663700"/>
            <a:ext cx="8466137" cy="4373563"/>
          </a:xfrm>
        </p:spPr>
        <p:txBody>
          <a:bodyPr rtlCol="0">
            <a:normAutofit/>
          </a:bodyPr>
          <a:lstStyle/>
          <a:p>
            <a:pPr marL="0" indent="0" eaLnBrk="1" fontAlgn="auto" hangingPunct="1">
              <a:buFont typeface="Arial" pitchFamily="34" charset="0"/>
              <a:buNone/>
              <a:defRPr/>
            </a:pPr>
            <a:r>
              <a:rPr lang="en-US" dirty="0" smtClean="0">
                <a:ea typeface="+mn-ea"/>
                <a:cs typeface="+mn-cs"/>
              </a:rPr>
              <a:t>Question:</a:t>
            </a:r>
          </a:p>
          <a:p>
            <a:pPr marL="0" indent="0" eaLnBrk="1" fontAlgn="auto" hangingPunct="1">
              <a:buFont typeface="Arial" pitchFamily="34" charset="0"/>
              <a:buNone/>
              <a:defRPr/>
            </a:pPr>
            <a:r>
              <a:rPr lang="en-US" dirty="0" smtClean="0">
                <a:ea typeface="+mn-ea"/>
                <a:cs typeface="+mn-cs"/>
              </a:rPr>
              <a:t>solve large scale matrix multiplications with multi-GPUs?</a:t>
            </a:r>
          </a:p>
          <a:p>
            <a:pPr marL="0" indent="0" eaLnBrk="1" fontAlgn="auto" hangingPunct="1">
              <a:buFont typeface="Arial" pitchFamily="34" charset="0"/>
              <a:buNone/>
              <a:defRPr/>
            </a:pPr>
            <a:endParaRPr lang="en-US" dirty="0">
              <a:ea typeface="+mn-ea"/>
              <a:cs typeface="+mn-cs"/>
            </a:endParaRPr>
          </a:p>
          <a:p>
            <a:pPr marL="0" indent="0" eaLnBrk="1" fontAlgn="auto" hangingPunct="1">
              <a:buFont typeface="Arial" pitchFamily="34" charset="0"/>
              <a:buNone/>
              <a:defRPr/>
            </a:pPr>
            <a:r>
              <a:rPr lang="en-US" dirty="0" smtClean="0">
                <a:ea typeface="+mn-ea"/>
                <a:cs typeface="+mn-cs"/>
              </a:rPr>
              <a:t>Challenges:</a:t>
            </a:r>
          </a:p>
          <a:p>
            <a:pPr marL="457200" indent="-457200" eaLnBrk="1" fontAlgn="auto" hangingPunct="1">
              <a:buFont typeface="Arial" pitchFamily="34" charset="0"/>
              <a:buAutoNum type="arabicPeriod"/>
              <a:defRPr/>
            </a:pPr>
            <a:r>
              <a:rPr lang="en-US" dirty="0" smtClean="0">
                <a:solidFill>
                  <a:srgbClr val="FF0000"/>
                </a:solidFill>
                <a:ea typeface="+mn-ea"/>
                <a:cs typeface="+mn-cs"/>
              </a:rPr>
              <a:t>Limited GPU RAM Size</a:t>
            </a:r>
          </a:p>
          <a:p>
            <a:pPr marL="457200" indent="-457200" eaLnBrk="1" fontAlgn="auto" hangingPunct="1">
              <a:buFont typeface="Arial" pitchFamily="34" charset="0"/>
              <a:buAutoNum type="arabicPeriod"/>
              <a:defRPr/>
            </a:pPr>
            <a:r>
              <a:rPr lang="en-US" dirty="0" smtClean="0">
                <a:solidFill>
                  <a:srgbClr val="FF0000"/>
                </a:solidFill>
                <a:ea typeface="+mn-ea"/>
                <a:cs typeface="+mn-cs"/>
              </a:rPr>
              <a:t>Communications and Computations Overlapping</a:t>
            </a:r>
          </a:p>
          <a:p>
            <a:pPr marL="457200" indent="-457200" eaLnBrk="1" fontAlgn="auto" hangingPunct="1">
              <a:buFont typeface="Arial" pitchFamily="34" charset="0"/>
              <a:buAutoNum type="arabicPeriod"/>
              <a:defRPr/>
            </a:pPr>
            <a:r>
              <a:rPr lang="en-US" dirty="0" smtClean="0">
                <a:ea typeface="+mn-ea"/>
                <a:cs typeface="+mn-cs"/>
              </a:rPr>
              <a:t>Reduce Communications</a:t>
            </a:r>
          </a:p>
          <a:p>
            <a:pPr marL="457200" indent="-457200" eaLnBrk="1" fontAlgn="auto" hangingPunct="1">
              <a:buFont typeface="Arial" pitchFamily="34" charset="0"/>
              <a:buAutoNum type="arabicPeriod"/>
              <a:defRPr/>
            </a:pPr>
            <a:r>
              <a:rPr lang="en-US" dirty="0" smtClean="0">
                <a:ea typeface="+mn-ea"/>
                <a:cs typeface="+mn-cs"/>
              </a:rPr>
              <a:t>Load Balancing</a:t>
            </a:r>
          </a:p>
          <a:p>
            <a:pPr marL="457200" indent="-457200" eaLnBrk="1" fontAlgn="auto" hangingPunct="1">
              <a:buFont typeface="Arial" pitchFamily="34" charset="0"/>
              <a:buAutoNum type="arabicPeriod"/>
              <a:defRPr/>
            </a:pPr>
            <a:r>
              <a:rPr lang="en-US" dirty="0" smtClean="0">
                <a:ea typeface="+mn-ea"/>
                <a:cs typeface="+mn-cs"/>
              </a:rPr>
              <a:t>Ease of Use, </a:t>
            </a:r>
            <a:r>
              <a:rPr lang="en-US" dirty="0" smtClean="0">
                <a:solidFill>
                  <a:srgbClr val="FF0000"/>
                </a:solidFill>
                <a:ea typeface="+mn-ea"/>
                <a:cs typeface="+mn-cs"/>
              </a:rPr>
              <a:t>Backward Compatibility</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50"/>
            <a:ext cx="9036050" cy="1473200"/>
          </a:xfrm>
        </p:spPr>
        <p:txBody>
          <a:bodyPr/>
          <a:lstStyle/>
          <a:p>
            <a:pPr eaLnBrk="1" fontAlgn="auto" hangingPunct="1">
              <a:spcAft>
                <a:spcPts val="0"/>
              </a:spcAft>
              <a:defRPr/>
            </a:pPr>
            <a:r>
              <a:rPr lang="en-US" sz="8000" dirty="0" smtClean="0">
                <a:solidFill>
                  <a:srgbClr val="FF0000"/>
                </a:solidFill>
                <a:ea typeface="+mj-ea"/>
                <a:cs typeface="+mj-cs"/>
              </a:rPr>
              <a:t>T</a:t>
            </a:r>
            <a:r>
              <a:rPr lang="en-US" sz="5300" dirty="0" smtClean="0">
                <a:solidFill>
                  <a:srgbClr val="FF0000"/>
                </a:solidFill>
                <a:ea typeface="+mj-ea"/>
                <a:cs typeface="+mj-cs"/>
              </a:rPr>
              <a:t>emporal</a:t>
            </a:r>
            <a:r>
              <a:rPr lang="en-US" sz="8000" dirty="0" smtClean="0">
                <a:solidFill>
                  <a:srgbClr val="FF0000"/>
                </a:solidFill>
                <a:ea typeface="+mj-ea"/>
                <a:cs typeface="+mj-cs"/>
              </a:rPr>
              <a:t> L</a:t>
            </a:r>
            <a:r>
              <a:rPr lang="en-US" sz="5300" dirty="0" smtClean="0">
                <a:solidFill>
                  <a:srgbClr val="FF0000"/>
                </a:solidFill>
                <a:ea typeface="+mj-ea"/>
                <a:cs typeface="+mj-cs"/>
              </a:rPr>
              <a:t>ocality</a:t>
            </a:r>
            <a:endParaRPr lang="en-US" dirty="0">
              <a:solidFill>
                <a:srgbClr val="FF0000"/>
              </a:solidFill>
              <a:ea typeface="+mj-ea"/>
              <a:cs typeface="+mj-cs"/>
            </a:endParaRPr>
          </a:p>
        </p:txBody>
      </p:sp>
      <p:grpSp>
        <p:nvGrpSpPr>
          <p:cNvPr id="28674" name="Group 5"/>
          <p:cNvGrpSpPr>
            <a:grpSpLocks/>
          </p:cNvGrpSpPr>
          <p:nvPr/>
        </p:nvGrpSpPr>
        <p:grpSpPr bwMode="auto">
          <a:xfrm>
            <a:off x="1236663" y="3257550"/>
            <a:ext cx="6045200" cy="1828800"/>
            <a:chOff x="595967" y="2182673"/>
            <a:chExt cx="6045200" cy="1828800"/>
          </a:xfrm>
        </p:grpSpPr>
        <p:pic>
          <p:nvPicPr>
            <p:cNvPr id="28683" name="Picture 250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967" y="2182673"/>
              <a:ext cx="604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84" name="Object 2495"/>
            <p:cNvGraphicFramePr>
              <a:graphicFrameLocks noChangeAspect="1"/>
            </p:cNvGraphicFramePr>
            <p:nvPr/>
          </p:nvGraphicFramePr>
          <p:xfrm>
            <a:off x="2549806" y="3061073"/>
            <a:ext cx="163512" cy="211138"/>
          </p:xfrm>
          <a:graphic>
            <a:graphicData uri="http://schemas.openxmlformats.org/presentationml/2006/ole">
              <mc:AlternateContent xmlns:mc="http://schemas.openxmlformats.org/markup-compatibility/2006">
                <mc:Choice xmlns:v="urn:schemas-microsoft-com:vml" Requires="v">
                  <p:oleObj spid="_x0000_s28686" name="Equation" r:id="rId5" imgW="88900" imgH="114300" progId="Equation.3">
                    <p:embed/>
                  </p:oleObj>
                </mc:Choice>
                <mc:Fallback>
                  <p:oleObj name="Equation" r:id="rId5" imgW="88900" imgH="114300" progId="Equation.3">
                    <p:embed/>
                    <p:pic>
                      <p:nvPicPr>
                        <p:cNvPr id="0" name="Object 24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9806" y="3061073"/>
                          <a:ext cx="16351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5" name="Object 2496"/>
            <p:cNvGraphicFramePr>
              <a:graphicFrameLocks noChangeAspect="1"/>
            </p:cNvGraphicFramePr>
            <p:nvPr/>
          </p:nvGraphicFramePr>
          <p:xfrm>
            <a:off x="4611968" y="2970586"/>
            <a:ext cx="369888" cy="301625"/>
          </p:xfrm>
          <a:graphic>
            <a:graphicData uri="http://schemas.openxmlformats.org/presentationml/2006/ole">
              <mc:AlternateContent xmlns:mc="http://schemas.openxmlformats.org/markup-compatibility/2006">
                <mc:Choice xmlns:v="urn:schemas-microsoft-com:vml" Requires="v">
                  <p:oleObj spid="_x0000_s28687" name="Equation" r:id="rId7" imgW="139700" imgH="114300" progId="Equation.3">
                    <p:embed/>
                  </p:oleObj>
                </mc:Choice>
                <mc:Fallback>
                  <p:oleObj name="Equation" r:id="rId7" imgW="139700" imgH="114300" progId="Equation.3">
                    <p:embed/>
                    <p:pic>
                      <p:nvPicPr>
                        <p:cNvPr id="0" name="Object 24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1968" y="2970586"/>
                          <a:ext cx="3698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TextBox 9"/>
          <p:cNvSpPr txBox="1">
            <a:spLocks noChangeArrowheads="1"/>
          </p:cNvSpPr>
          <p:nvPr/>
        </p:nvSpPr>
        <p:spPr bwMode="auto">
          <a:xfrm>
            <a:off x="5622925" y="3441700"/>
            <a:ext cx="550863" cy="60483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11" name="TextBox 10"/>
          <p:cNvSpPr txBox="1">
            <a:spLocks noChangeArrowheads="1"/>
          </p:cNvSpPr>
          <p:nvPr/>
        </p:nvSpPr>
        <p:spPr bwMode="auto">
          <a:xfrm>
            <a:off x="6227763" y="3444875"/>
            <a:ext cx="569912" cy="60483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12" name="TextBox 11"/>
          <p:cNvSpPr txBox="1">
            <a:spLocks noChangeArrowheads="1"/>
          </p:cNvSpPr>
          <p:nvPr/>
        </p:nvSpPr>
        <p:spPr bwMode="auto">
          <a:xfrm>
            <a:off x="1292225" y="3422650"/>
            <a:ext cx="1722438" cy="60483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13" name="TextBox 12"/>
          <p:cNvSpPr txBox="1">
            <a:spLocks noChangeArrowheads="1"/>
          </p:cNvSpPr>
          <p:nvPr/>
        </p:nvSpPr>
        <p:spPr bwMode="auto">
          <a:xfrm>
            <a:off x="1185863" y="3341688"/>
            <a:ext cx="1919287" cy="708025"/>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4000"/>
          </a:p>
        </p:txBody>
      </p:sp>
      <p:sp>
        <p:nvSpPr>
          <p:cNvPr id="14" name="TextBox 13"/>
          <p:cNvSpPr txBox="1">
            <a:spLocks noChangeArrowheads="1"/>
          </p:cNvSpPr>
          <p:nvPr/>
        </p:nvSpPr>
        <p:spPr bwMode="auto">
          <a:xfrm>
            <a:off x="3500438" y="3257550"/>
            <a:ext cx="550862" cy="186213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1500"/>
          </a:p>
        </p:txBody>
      </p:sp>
      <p:sp>
        <p:nvSpPr>
          <p:cNvPr id="15" name="TextBox 14"/>
          <p:cNvSpPr txBox="1">
            <a:spLocks noChangeArrowheads="1"/>
          </p:cNvSpPr>
          <p:nvPr/>
        </p:nvSpPr>
        <p:spPr bwMode="auto">
          <a:xfrm>
            <a:off x="4127500" y="3257550"/>
            <a:ext cx="549275" cy="186213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1500"/>
          </a:p>
        </p:txBody>
      </p:sp>
      <p:sp>
        <p:nvSpPr>
          <p:cNvPr id="18" name="Notched Right Arrow 17"/>
          <p:cNvSpPr/>
          <p:nvPr/>
        </p:nvSpPr>
        <p:spPr>
          <a:xfrm rot="2941017">
            <a:off x="365919" y="2228057"/>
            <a:ext cx="1666875" cy="484187"/>
          </a:xfrm>
          <a:prstGeom prst="notched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000000"/>
              </a:solidFill>
            </a:endParaRPr>
          </a:p>
        </p:txBody>
      </p:sp>
      <p:sp>
        <p:nvSpPr>
          <p:cNvPr id="19" name="TextBox 18"/>
          <p:cNvSpPr txBox="1">
            <a:spLocks noChangeArrowheads="1"/>
          </p:cNvSpPr>
          <p:nvPr/>
        </p:nvSpPr>
        <p:spPr bwMode="auto">
          <a:xfrm>
            <a:off x="1747838" y="2103438"/>
            <a:ext cx="2887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800" b="1">
                <a:solidFill>
                  <a:srgbClr val="FF0000"/>
                </a:solidFill>
              </a:rPr>
              <a:t>tile reuse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8"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69113" cy="1371600"/>
          </a:xfrm>
        </p:spPr>
        <p:txBody>
          <a:bodyPr/>
          <a:lstStyle/>
          <a:p>
            <a:pPr eaLnBrk="1" fontAlgn="auto" hangingPunct="1">
              <a:spcAft>
                <a:spcPts val="0"/>
              </a:spcAft>
              <a:defRPr/>
            </a:pPr>
            <a:r>
              <a:rPr lang="en-US" sz="7200" dirty="0" err="1" smtClean="0">
                <a:solidFill>
                  <a:srgbClr val="FF0000"/>
                </a:solidFill>
                <a:ea typeface="+mj-ea"/>
                <a:cs typeface="+mj-cs"/>
              </a:rPr>
              <a:t>T</a:t>
            </a:r>
            <a:r>
              <a:rPr lang="en-US" sz="5400" dirty="0" err="1" smtClean="0">
                <a:solidFill>
                  <a:srgbClr val="FF0000"/>
                </a:solidFill>
                <a:ea typeface="+mj-ea"/>
                <a:cs typeface="+mj-cs"/>
              </a:rPr>
              <a:t>iLE</a:t>
            </a:r>
            <a:r>
              <a:rPr lang="en-US" sz="5400" dirty="0" smtClean="0">
                <a:solidFill>
                  <a:srgbClr val="FF0000"/>
                </a:solidFill>
                <a:ea typeface="+mj-ea"/>
                <a:cs typeface="+mj-cs"/>
              </a:rPr>
              <a:t> </a:t>
            </a:r>
            <a:r>
              <a:rPr lang="en-US" sz="7200" dirty="0" smtClean="0">
                <a:solidFill>
                  <a:srgbClr val="FF0000"/>
                </a:solidFill>
                <a:ea typeface="+mj-ea"/>
                <a:cs typeface="+mj-cs"/>
              </a:rPr>
              <a:t>C</a:t>
            </a:r>
            <a:r>
              <a:rPr lang="en-US" sz="5400" dirty="0" smtClean="0">
                <a:solidFill>
                  <a:srgbClr val="FF0000"/>
                </a:solidFill>
                <a:ea typeface="+mj-ea"/>
                <a:cs typeface="+mj-cs"/>
              </a:rPr>
              <a:t>ache</a:t>
            </a:r>
            <a:endParaRPr lang="en-US" dirty="0">
              <a:ea typeface="+mj-ea"/>
              <a:cs typeface="+mj-cs"/>
            </a:endParaRPr>
          </a:p>
        </p:txBody>
      </p:sp>
      <p:pic>
        <p:nvPicPr>
          <p:cNvPr id="30722" name="Picture 3" descr="tile_cache_hierarchies.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1524000"/>
            <a:ext cx="6529388"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4"/>
          <p:cNvSpPr txBox="1">
            <a:spLocks noChangeArrowheads="1"/>
          </p:cNvSpPr>
          <p:nvPr/>
        </p:nvSpPr>
        <p:spPr bwMode="auto">
          <a:xfrm>
            <a:off x="574675" y="5456238"/>
            <a:ext cx="5791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L1 tile cache: GPU onboard RAM</a:t>
            </a:r>
          </a:p>
        </p:txBody>
      </p:sp>
      <p:sp>
        <p:nvSpPr>
          <p:cNvPr id="30724" name="TextBox 5"/>
          <p:cNvSpPr txBox="1">
            <a:spLocks noChangeArrowheads="1"/>
          </p:cNvSpPr>
          <p:nvPr/>
        </p:nvSpPr>
        <p:spPr bwMode="auto">
          <a:xfrm>
            <a:off x="574675" y="6084888"/>
            <a:ext cx="7167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t>L2 tile cache: the combined RAM Spaces</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2270</TotalTime>
  <Words>3145</Words>
  <Application>Microsoft Macintosh PowerPoint</Application>
  <PresentationFormat>On-screen Show (4:3)</PresentationFormat>
  <Paragraphs>349</Paragraphs>
  <Slides>26</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ＭＳ Ｐゴシック</vt:lpstr>
      <vt:lpstr>Arial Black</vt:lpstr>
      <vt:lpstr>Calibri</vt:lpstr>
      <vt:lpstr>宋体</vt:lpstr>
      <vt:lpstr>Essential</vt:lpstr>
      <vt:lpstr>Equation</vt:lpstr>
      <vt:lpstr>BLASX</vt:lpstr>
      <vt:lpstr>Motivation</vt:lpstr>
      <vt:lpstr>Tile Algorithm</vt:lpstr>
      <vt:lpstr>Leve3 BLAS in Tiles</vt:lpstr>
      <vt:lpstr>Pipeline</vt:lpstr>
      <vt:lpstr>Pipeline</vt:lpstr>
      <vt:lpstr>Motivation</vt:lpstr>
      <vt:lpstr>Temporal Locality</vt:lpstr>
      <vt:lpstr>TiLE Cache</vt:lpstr>
      <vt:lpstr>L1 TiLE Cache</vt:lpstr>
      <vt:lpstr>L1 TiLE Cache</vt:lpstr>
      <vt:lpstr>L1 TiLE Cache</vt:lpstr>
      <vt:lpstr>L2 TiLE Cache</vt:lpstr>
      <vt:lpstr>TiLE Cache Usage</vt:lpstr>
      <vt:lpstr>TiLE Cache Results</vt:lpstr>
      <vt:lpstr>Motivation</vt:lpstr>
      <vt:lpstr>Define Tasks</vt:lpstr>
      <vt:lpstr>Task Scheduling</vt:lpstr>
      <vt:lpstr>Computation Threads</vt:lpstr>
      <vt:lpstr>Reservation Station</vt:lpstr>
      <vt:lpstr>Task Scheduling</vt:lpstr>
      <vt:lpstr>Motivation</vt:lpstr>
      <vt:lpstr>Usability</vt:lpstr>
      <vt:lpstr>Performance</vt:lpstr>
      <vt:lpstr>Performance</vt:lpstr>
      <vt:lpstr>Performance</vt:lpstr>
    </vt:vector>
  </TitlesOfParts>
  <Company>Rutger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BLASX</dc:title>
  <dc:creator>Linnan Wang</dc:creator>
  <cp:lastModifiedBy>Linnan Wang</cp:lastModifiedBy>
  <cp:revision>2137</cp:revision>
  <dcterms:created xsi:type="dcterms:W3CDTF">2016-05-24T13:09:37Z</dcterms:created>
  <dcterms:modified xsi:type="dcterms:W3CDTF">2016-05-31T03:49:03Z</dcterms:modified>
</cp:coreProperties>
</file>