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74"/>
  </p:notesMasterIdLst>
  <p:sldIdLst>
    <p:sldId id="256" r:id="rId2"/>
    <p:sldId id="259" r:id="rId3"/>
    <p:sldId id="262" r:id="rId4"/>
    <p:sldId id="260" r:id="rId5"/>
    <p:sldId id="350" r:id="rId6"/>
    <p:sldId id="263" r:id="rId7"/>
    <p:sldId id="351" r:id="rId8"/>
    <p:sldId id="264" r:id="rId9"/>
    <p:sldId id="265" r:id="rId10"/>
    <p:sldId id="274" r:id="rId11"/>
    <p:sldId id="273" r:id="rId12"/>
    <p:sldId id="272" r:id="rId13"/>
    <p:sldId id="278" r:id="rId14"/>
    <p:sldId id="279" r:id="rId15"/>
    <p:sldId id="280" r:id="rId16"/>
    <p:sldId id="281" r:id="rId17"/>
    <p:sldId id="282" r:id="rId18"/>
    <p:sldId id="277" r:id="rId19"/>
    <p:sldId id="283" r:id="rId20"/>
    <p:sldId id="348" r:id="rId21"/>
    <p:sldId id="284" r:id="rId22"/>
    <p:sldId id="352" r:id="rId23"/>
    <p:sldId id="285" r:id="rId24"/>
    <p:sldId id="286" r:id="rId25"/>
    <p:sldId id="287" r:id="rId26"/>
    <p:sldId id="295" r:id="rId27"/>
    <p:sldId id="291" r:id="rId28"/>
    <p:sldId id="299" r:id="rId29"/>
    <p:sldId id="296" r:id="rId30"/>
    <p:sldId id="300" r:id="rId31"/>
    <p:sldId id="301" r:id="rId32"/>
    <p:sldId id="302" r:id="rId33"/>
    <p:sldId id="305" r:id="rId34"/>
    <p:sldId id="306" r:id="rId35"/>
    <p:sldId id="307" r:id="rId36"/>
    <p:sldId id="353" r:id="rId37"/>
    <p:sldId id="343" r:id="rId38"/>
    <p:sldId id="339" r:id="rId39"/>
    <p:sldId id="342" r:id="rId40"/>
    <p:sldId id="309" r:id="rId41"/>
    <p:sldId id="311" r:id="rId42"/>
    <p:sldId id="313" r:id="rId43"/>
    <p:sldId id="312" r:id="rId44"/>
    <p:sldId id="314" r:id="rId45"/>
    <p:sldId id="315" r:id="rId46"/>
    <p:sldId id="316" r:id="rId47"/>
    <p:sldId id="322" r:id="rId48"/>
    <p:sldId id="323" r:id="rId49"/>
    <p:sldId id="328" r:id="rId50"/>
    <p:sldId id="324" r:id="rId51"/>
    <p:sldId id="327" r:id="rId52"/>
    <p:sldId id="325" r:id="rId53"/>
    <p:sldId id="329" r:id="rId54"/>
    <p:sldId id="331" r:id="rId55"/>
    <p:sldId id="332" r:id="rId56"/>
    <p:sldId id="333" r:id="rId57"/>
    <p:sldId id="334" r:id="rId58"/>
    <p:sldId id="335" r:id="rId59"/>
    <p:sldId id="336" r:id="rId60"/>
    <p:sldId id="337" r:id="rId61"/>
    <p:sldId id="338" r:id="rId62"/>
    <p:sldId id="340" r:id="rId63"/>
    <p:sldId id="354" r:id="rId64"/>
    <p:sldId id="344" r:id="rId65"/>
    <p:sldId id="345" r:id="rId66"/>
    <p:sldId id="346" r:id="rId67"/>
    <p:sldId id="355" r:id="rId68"/>
    <p:sldId id="349" r:id="rId69"/>
    <p:sldId id="257" r:id="rId70"/>
    <p:sldId id="258" r:id="rId71"/>
    <p:sldId id="347" r:id="rId72"/>
    <p:sldId id="341"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18" autoAdjust="0"/>
    <p:restoredTop sz="50705" autoAdjust="0"/>
  </p:normalViewPr>
  <p:slideViewPr>
    <p:cSldViewPr snapToGrid="0" snapToObjects="1">
      <p:cViewPr varScale="1">
        <p:scale>
          <a:sx n="52" d="100"/>
          <a:sy n="52" d="100"/>
        </p:scale>
        <p:origin x="1880"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B033F5-3918-704B-9C0B-58FB82CFA501}" type="datetimeFigureOut">
              <a:rPr lang="en-US" smtClean="0"/>
              <a:t>2/25/18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50B726-EFB7-494F-A423-664D92936C46}" type="slidenum">
              <a:rPr lang="en-US" smtClean="0"/>
              <a:t>‹#›</a:t>
            </a:fld>
            <a:endParaRPr lang="en-US"/>
          </a:p>
        </p:txBody>
      </p:sp>
    </p:spTree>
    <p:extLst>
      <p:ext uri="{BB962C8B-B14F-4D97-AF65-F5344CB8AC3E}">
        <p14:creationId xmlns:p14="http://schemas.microsoft.com/office/powerpoint/2010/main" val="1929760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papers.nips.cc/author/geoffrey-e-hinton-121" TargetMode="External"/><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day, my name is Linnan Wang from Brown University.</a:t>
            </a:r>
            <a:r>
              <a:rPr lang="en-US" baseline="0" dirty="0"/>
              <a:t> </a:t>
            </a:r>
          </a:p>
          <a:p>
            <a:endParaRPr lang="en-US" baseline="0" dirty="0"/>
          </a:p>
          <a:p>
            <a:r>
              <a:rPr lang="en-US" baseline="0" dirty="0"/>
              <a:t>Today, I will talk about the “dynamic GPU memory management for training deep neural networks”, </a:t>
            </a:r>
          </a:p>
          <a:p>
            <a:endParaRPr lang="en-US" baseline="0" dirty="0"/>
          </a:p>
          <a:p>
            <a:r>
              <a:rPr lang="en-US" baseline="0" dirty="0"/>
              <a:t>the techniques cover</a:t>
            </a:r>
            <a:r>
              <a:rPr lang="en-US" altLang="zh-CN" baseline="0" dirty="0"/>
              <a:t>ed</a:t>
            </a:r>
            <a:r>
              <a:rPr lang="en-US" baseline="0" dirty="0"/>
              <a:t> in this talk, are implemented in a brand new deep learning framework, called </a:t>
            </a:r>
            <a:r>
              <a:rPr lang="en-US" baseline="0" dirty="0" err="1"/>
              <a:t>SuperNeurons</a:t>
            </a:r>
            <a:r>
              <a:rPr lang="en-US" baseline="0" dirty="0"/>
              <a:t>.</a:t>
            </a:r>
          </a:p>
        </p:txBody>
      </p:sp>
      <p:sp>
        <p:nvSpPr>
          <p:cNvPr id="4" name="Slide Number Placeholder 3"/>
          <p:cNvSpPr>
            <a:spLocks noGrp="1"/>
          </p:cNvSpPr>
          <p:nvPr>
            <p:ph type="sldNum" sz="quarter" idx="10"/>
          </p:nvPr>
        </p:nvSpPr>
        <p:spPr/>
        <p:txBody>
          <a:bodyPr/>
          <a:lstStyle/>
          <a:p>
            <a:fld id="{0F50B726-EFB7-494F-A423-664D92936C46}" type="slidenum">
              <a:rPr lang="en-US" smtClean="0"/>
              <a:t>1</a:t>
            </a:fld>
            <a:endParaRPr lang="en-US"/>
          </a:p>
        </p:txBody>
      </p:sp>
    </p:spTree>
    <p:extLst>
      <p:ext uri="{BB962C8B-B14F-4D97-AF65-F5344CB8AC3E}">
        <p14:creationId xmlns:p14="http://schemas.microsoft.com/office/powerpoint/2010/main" val="1459166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a:t>
            </a:r>
            <a:r>
              <a:rPr lang="en-US" baseline="0" dirty="0"/>
              <a:t> animation about how “liveness analysis” works. </a:t>
            </a:r>
          </a:p>
          <a:p>
            <a:endParaRPr lang="en-US" baseline="0" dirty="0"/>
          </a:p>
          <a:p>
            <a:r>
              <a:rPr lang="en-US" baseline="0" dirty="0"/>
              <a:t>In general, we will check the dependency of subsequent computation steps. </a:t>
            </a:r>
          </a:p>
          <a:p>
            <a:endParaRPr lang="en-US" baseline="0" dirty="0"/>
          </a:p>
          <a:p>
            <a:r>
              <a:rPr lang="en-US" baseline="0" dirty="0"/>
              <a:t>If a tensor will be needed, we keep the tensor “live”, and free them otherwise.</a:t>
            </a:r>
          </a:p>
          <a:p>
            <a:endParaRPr lang="en-US" baseline="0" dirty="0"/>
          </a:p>
          <a:p>
            <a:r>
              <a:rPr lang="en-US" baseline="0" dirty="0"/>
              <a:t> Let’s start with the forward propagation.</a:t>
            </a:r>
            <a:endParaRPr lang="en-US" dirty="0"/>
          </a:p>
        </p:txBody>
      </p:sp>
      <p:sp>
        <p:nvSpPr>
          <p:cNvPr id="4" name="Slide Number Placeholder 3"/>
          <p:cNvSpPr>
            <a:spLocks noGrp="1"/>
          </p:cNvSpPr>
          <p:nvPr>
            <p:ph type="sldNum" sz="quarter" idx="10"/>
          </p:nvPr>
        </p:nvSpPr>
        <p:spPr/>
        <p:txBody>
          <a:bodyPr/>
          <a:lstStyle/>
          <a:p>
            <a:fld id="{0F50B726-EFB7-494F-A423-664D92936C46}" type="slidenum">
              <a:rPr lang="en-US" smtClean="0"/>
              <a:t>10</a:t>
            </a:fld>
            <a:endParaRPr lang="en-US"/>
          </a:p>
        </p:txBody>
      </p:sp>
    </p:spTree>
    <p:extLst>
      <p:ext uri="{BB962C8B-B14F-4D97-AF65-F5344CB8AC3E}">
        <p14:creationId xmlns:p14="http://schemas.microsoft.com/office/powerpoint/2010/main" val="870703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keep the output for the backward pass. </a:t>
            </a:r>
          </a:p>
        </p:txBody>
      </p:sp>
      <p:sp>
        <p:nvSpPr>
          <p:cNvPr id="4" name="Slide Number Placeholder 3"/>
          <p:cNvSpPr>
            <a:spLocks noGrp="1"/>
          </p:cNvSpPr>
          <p:nvPr>
            <p:ph type="sldNum" sz="quarter" idx="10"/>
          </p:nvPr>
        </p:nvSpPr>
        <p:spPr/>
        <p:txBody>
          <a:bodyPr/>
          <a:lstStyle/>
          <a:p>
            <a:fld id="{0F50B726-EFB7-494F-A423-664D92936C46}" type="slidenum">
              <a:rPr lang="en-US" smtClean="0"/>
              <a:t>11</a:t>
            </a:fld>
            <a:endParaRPr lang="en-US"/>
          </a:p>
        </p:txBody>
      </p:sp>
    </p:spTree>
    <p:extLst>
      <p:ext uri="{BB962C8B-B14F-4D97-AF65-F5344CB8AC3E}">
        <p14:creationId xmlns:p14="http://schemas.microsoft.com/office/powerpoint/2010/main" val="1893435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start to free the first tensor here, as T3 is no longer needed in the subsequent computations. </a:t>
            </a:r>
            <a:endParaRPr lang="en-US" dirty="0"/>
          </a:p>
        </p:txBody>
      </p:sp>
      <p:sp>
        <p:nvSpPr>
          <p:cNvPr id="4" name="Slide Number Placeholder 3"/>
          <p:cNvSpPr>
            <a:spLocks noGrp="1"/>
          </p:cNvSpPr>
          <p:nvPr>
            <p:ph type="sldNum" sz="quarter" idx="10"/>
          </p:nvPr>
        </p:nvSpPr>
        <p:spPr/>
        <p:txBody>
          <a:bodyPr/>
          <a:lstStyle/>
          <a:p>
            <a:fld id="{0F50B726-EFB7-494F-A423-664D92936C46}" type="slidenum">
              <a:rPr lang="en-US" smtClean="0"/>
              <a:t>14</a:t>
            </a:fld>
            <a:endParaRPr lang="en-US"/>
          </a:p>
        </p:txBody>
      </p:sp>
    </p:spTree>
    <p:extLst>
      <p:ext uri="{BB962C8B-B14F-4D97-AF65-F5344CB8AC3E}">
        <p14:creationId xmlns:p14="http://schemas.microsoft.com/office/powerpoint/2010/main" val="3844104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50B726-EFB7-494F-A423-664D92936C46}" type="slidenum">
              <a:rPr lang="en-US" smtClean="0"/>
              <a:t>15</a:t>
            </a:fld>
            <a:endParaRPr lang="en-US"/>
          </a:p>
        </p:txBody>
      </p:sp>
    </p:spTree>
    <p:extLst>
      <p:ext uri="{BB962C8B-B14F-4D97-AF65-F5344CB8AC3E}">
        <p14:creationId xmlns:p14="http://schemas.microsoft.com/office/powerpoint/2010/main" val="2964040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a:t>
            </a:r>
            <a:r>
              <a:rPr lang="en-US" baseline="0" dirty="0"/>
              <a:t> want to point out,</a:t>
            </a:r>
          </a:p>
          <a:p>
            <a:endParaRPr lang="en-US" baseline="0" dirty="0"/>
          </a:p>
          <a:p>
            <a:r>
              <a:rPr lang="en-US" baseline="0" dirty="0"/>
              <a:t>“Liveness Analysis” stash/free all the data tensors in a forward and backward pass. </a:t>
            </a:r>
          </a:p>
          <a:p>
            <a:endParaRPr lang="en-US" baseline="0" dirty="0"/>
          </a:p>
          <a:p>
            <a:r>
              <a:rPr lang="en-US" baseline="0" dirty="0"/>
              <a:t>This involves a lot of memory allocation and de-allocation. </a:t>
            </a:r>
          </a:p>
          <a:p>
            <a:endParaRPr lang="en-US" baseline="0" dirty="0"/>
          </a:p>
          <a:p>
            <a:r>
              <a:rPr lang="en-US" baseline="0" dirty="0"/>
              <a:t>If use </a:t>
            </a:r>
            <a:r>
              <a:rPr lang="en-US" baseline="0" dirty="0" err="1"/>
              <a:t>cudaMalloc</a:t>
            </a:r>
            <a:r>
              <a:rPr lang="en-US" baseline="0" dirty="0"/>
              <a:t> and </a:t>
            </a:r>
            <a:r>
              <a:rPr lang="en-US" baseline="0" dirty="0" err="1"/>
              <a:t>cudaFree</a:t>
            </a:r>
            <a:r>
              <a:rPr lang="en-US" baseline="0" dirty="0"/>
              <a:t>, it incurs significant overhead. </a:t>
            </a:r>
          </a:p>
          <a:p>
            <a:endParaRPr lang="en-US" baseline="0" dirty="0"/>
          </a:p>
          <a:p>
            <a:r>
              <a:rPr lang="en-US" baseline="0" dirty="0"/>
              <a:t>So, these heavy memory operations must be optimized.</a:t>
            </a:r>
            <a:endParaRPr lang="en-US" dirty="0"/>
          </a:p>
        </p:txBody>
      </p:sp>
      <p:sp>
        <p:nvSpPr>
          <p:cNvPr id="4" name="Slide Number Placeholder 3"/>
          <p:cNvSpPr>
            <a:spLocks noGrp="1"/>
          </p:cNvSpPr>
          <p:nvPr>
            <p:ph type="sldNum" sz="quarter" idx="10"/>
          </p:nvPr>
        </p:nvSpPr>
        <p:spPr/>
        <p:txBody>
          <a:bodyPr/>
          <a:lstStyle/>
          <a:p>
            <a:fld id="{0F50B726-EFB7-494F-A423-664D92936C46}" type="slidenum">
              <a:rPr lang="en-US" smtClean="0"/>
              <a:t>19</a:t>
            </a:fld>
            <a:endParaRPr lang="en-US"/>
          </a:p>
        </p:txBody>
      </p:sp>
    </p:spTree>
    <p:extLst>
      <p:ext uri="{BB962C8B-B14F-4D97-AF65-F5344CB8AC3E}">
        <p14:creationId xmlns:p14="http://schemas.microsoft.com/office/powerpoint/2010/main" val="5236948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Let’s use the baseline of keeping all the tensors in the GPU. </a:t>
            </a:r>
            <a:endParaRPr lang="en-US" dirty="0"/>
          </a:p>
          <a:p>
            <a:endParaRPr lang="en-US" dirty="0"/>
          </a:p>
          <a:p>
            <a:r>
              <a:rPr lang="en-US" baseline="0" dirty="0"/>
              <a:t>We compare the effect of liveness analysis against the baseline. </a:t>
            </a:r>
          </a:p>
          <a:p>
            <a:endParaRPr lang="en-US" baseline="0" dirty="0"/>
          </a:p>
          <a:p>
            <a:r>
              <a:rPr lang="en-US" baseline="0" dirty="0"/>
              <a:t>With liveness analysis, we reach the maximal memory at Step 5 with 4 live tensors, </a:t>
            </a:r>
          </a:p>
          <a:p>
            <a:r>
              <a:rPr lang="en-US" baseline="0" dirty="0"/>
              <a:t>while the baseline uses 9 tensors. </a:t>
            </a:r>
          </a:p>
          <a:p>
            <a:r>
              <a:rPr lang="en-US" baseline="0" dirty="0"/>
              <a:t>This demonstrates over half memory reduction. </a:t>
            </a:r>
          </a:p>
          <a:p>
            <a:r>
              <a:rPr lang="en-US" baseline="0" dirty="0"/>
              <a:t>In general, we start freeing tensors in the backward, </a:t>
            </a:r>
          </a:p>
          <a:p>
            <a:r>
              <a:rPr lang="en-US" baseline="0" dirty="0"/>
              <a:t>therefore liveness analysis offers round 50% memory saving. </a:t>
            </a:r>
            <a:endParaRPr lang="en-US" dirty="0"/>
          </a:p>
        </p:txBody>
      </p:sp>
      <p:sp>
        <p:nvSpPr>
          <p:cNvPr id="4" name="Slide Number Placeholder 3"/>
          <p:cNvSpPr>
            <a:spLocks noGrp="1"/>
          </p:cNvSpPr>
          <p:nvPr>
            <p:ph type="sldNum" sz="quarter" idx="10"/>
          </p:nvPr>
        </p:nvSpPr>
        <p:spPr/>
        <p:txBody>
          <a:bodyPr/>
          <a:lstStyle/>
          <a:p>
            <a:fld id="{0F50B726-EFB7-494F-A423-664D92936C46}" type="slidenum">
              <a:rPr lang="en-US" smtClean="0"/>
              <a:t>20</a:t>
            </a:fld>
            <a:endParaRPr lang="en-US"/>
          </a:p>
        </p:txBody>
      </p:sp>
    </p:spTree>
    <p:extLst>
      <p:ext uri="{BB962C8B-B14F-4D97-AF65-F5344CB8AC3E}">
        <p14:creationId xmlns:p14="http://schemas.microsoft.com/office/powerpoint/2010/main" val="3844104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a:t>AlexNet</a:t>
            </a:r>
            <a:r>
              <a:rPr lang="en-US" baseline="0" dirty="0"/>
              <a:t> has 23 forward steps and 23 backward steps;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forward and backward steps are </a:t>
            </a:r>
            <a:r>
              <a:rPr lang="en-US" baseline="0" dirty="0" err="1"/>
              <a:t>splitted</a:t>
            </a:r>
            <a:r>
              <a:rPr lang="en-US" baseline="0" dirty="0"/>
              <a:t> by the black vertical line in the middle.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figure tells us the memory</a:t>
            </a:r>
            <a:r>
              <a:rPr lang="en-US" baseline="0" dirty="0"/>
              <a:t> and tensor profile about the baseline.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blue axis is the memory usage, while the orange axis is the live tensor count.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Since the baseline keeps all the tensor in the GPU RAM, they are two horizontal lines. </a:t>
            </a:r>
          </a:p>
          <a:p>
            <a:endParaRPr lang="en-US" dirty="0"/>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0F50B726-EFB7-494F-A423-664D92936C46}" type="slidenum">
              <a:rPr lang="en-US" smtClean="0"/>
              <a:t>21</a:t>
            </a:fld>
            <a:endParaRPr lang="en-US"/>
          </a:p>
        </p:txBody>
      </p:sp>
    </p:spTree>
    <p:extLst>
      <p:ext uri="{BB962C8B-B14F-4D97-AF65-F5344CB8AC3E}">
        <p14:creationId xmlns:p14="http://schemas.microsoft.com/office/powerpoint/2010/main" val="39851614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After applying the liveness analysis,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blue line represents the actual memory usage at individual steps,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while the orange line represents the live tensor counts.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We see live tensor counts keep increasing in the forward,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and start decreasing in the backward. </a:t>
            </a:r>
          </a:p>
          <a:p>
            <a:endParaRPr lang="en-US" dirty="0"/>
          </a:p>
          <a:p>
            <a:r>
              <a:rPr lang="en-US" dirty="0"/>
              <a:t>With</a:t>
            </a:r>
            <a:r>
              <a:rPr lang="en-US" baseline="0" dirty="0"/>
              <a:t> liveness analysis, the peak memory gets reduced by almost 800 MB from the baseline. </a:t>
            </a:r>
            <a:endParaRPr lang="en-US" dirty="0"/>
          </a:p>
        </p:txBody>
      </p:sp>
      <p:sp>
        <p:nvSpPr>
          <p:cNvPr id="4" name="Slide Number Placeholder 3"/>
          <p:cNvSpPr>
            <a:spLocks noGrp="1"/>
          </p:cNvSpPr>
          <p:nvPr>
            <p:ph type="sldNum" sz="quarter" idx="10"/>
          </p:nvPr>
        </p:nvSpPr>
        <p:spPr/>
        <p:txBody>
          <a:bodyPr/>
          <a:lstStyle/>
          <a:p>
            <a:fld id="{0F50B726-EFB7-494F-A423-664D92936C46}" type="slidenum">
              <a:rPr lang="en-US" smtClean="0"/>
              <a:t>22</a:t>
            </a:fld>
            <a:endParaRPr lang="en-US"/>
          </a:p>
        </p:txBody>
      </p:sp>
    </p:spTree>
    <p:extLst>
      <p:ext uri="{BB962C8B-B14F-4D97-AF65-F5344CB8AC3E}">
        <p14:creationId xmlns:p14="http://schemas.microsoft.com/office/powerpoint/2010/main" val="3985161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a:t>
            </a:r>
            <a:r>
              <a:rPr lang="en-US" baseline="0" dirty="0"/>
              <a:t> I stressed out earlier, Liveness Analysis involves a lot of heavy memory operations. </a:t>
            </a:r>
          </a:p>
          <a:p>
            <a:endParaRPr lang="en-US" baseline="0" dirty="0"/>
          </a:p>
          <a:p>
            <a:r>
              <a:rPr lang="en-US" baseline="0" dirty="0"/>
              <a:t>We propose a pre-allocated heap to solve this issue. </a:t>
            </a:r>
          </a:p>
          <a:p>
            <a:r>
              <a:rPr lang="en-US" baseline="0" dirty="0"/>
              <a:t>Basically, we initialize a huge memory pool at the beginning, </a:t>
            </a:r>
          </a:p>
          <a:p>
            <a:r>
              <a:rPr lang="en-US" baseline="0" dirty="0"/>
              <a:t>and directly reuse the memory for allocation.</a:t>
            </a:r>
          </a:p>
          <a:p>
            <a:endParaRPr lang="en-US" baseline="0" dirty="0"/>
          </a:p>
          <a:p>
            <a:r>
              <a:rPr lang="en-US" baseline="0" dirty="0"/>
              <a:t>The figure demonstrates the speedup of using proposed pre-allocated heap</a:t>
            </a:r>
            <a:r>
              <a:rPr lang="zh-Hans" altLang="en-US" baseline="0" dirty="0"/>
              <a:t> </a:t>
            </a:r>
            <a:r>
              <a:rPr lang="en-US" baseline="0" dirty="0"/>
              <a:t>to the</a:t>
            </a:r>
            <a:r>
              <a:rPr lang="zh-Hans" altLang="en-US" baseline="0" dirty="0"/>
              <a:t> </a:t>
            </a:r>
            <a:r>
              <a:rPr lang="en-US" baseline="0" dirty="0" err="1"/>
              <a:t>cudaMalloc</a:t>
            </a:r>
            <a:r>
              <a:rPr lang="en-US" baseline="0" dirty="0"/>
              <a:t> and </a:t>
            </a:r>
            <a:r>
              <a:rPr lang="en-US" baseline="0" dirty="0" err="1"/>
              <a:t>cudaFree</a:t>
            </a:r>
            <a:r>
              <a:rPr lang="en-US" baseline="0" dirty="0"/>
              <a:t>. </a:t>
            </a:r>
          </a:p>
          <a:p>
            <a:r>
              <a:rPr lang="en-US" baseline="0" dirty="0"/>
              <a:t>The speed up on deep networks, </a:t>
            </a:r>
          </a:p>
          <a:p>
            <a:r>
              <a:rPr lang="en-US" baseline="0" dirty="0"/>
              <a:t>such as </a:t>
            </a:r>
            <a:r>
              <a:rPr lang="en-US" baseline="0" dirty="0" err="1"/>
              <a:t>ResNet</a:t>
            </a:r>
            <a:r>
              <a:rPr lang="en-US" baseline="0" dirty="0"/>
              <a:t>, is more obvious on </a:t>
            </a:r>
          </a:p>
          <a:p>
            <a:r>
              <a:rPr lang="en-US" baseline="0" dirty="0"/>
              <a:t>Shallow the networks</a:t>
            </a:r>
            <a:r>
              <a:rPr lang="zh-Hans" altLang="en-US" baseline="0" dirty="0"/>
              <a:t>，</a:t>
            </a:r>
            <a:r>
              <a:rPr lang="en-US" baseline="0" dirty="0"/>
              <a:t> such as </a:t>
            </a:r>
            <a:r>
              <a:rPr lang="en-US" baseline="0" dirty="0" err="1"/>
              <a:t>AlexNet</a:t>
            </a:r>
            <a:r>
              <a:rPr lang="en-US" baseline="0" dirty="0"/>
              <a:t> and VGG. </a:t>
            </a:r>
          </a:p>
          <a:p>
            <a:r>
              <a:rPr lang="en-US" baseline="0" dirty="0"/>
              <a:t>Because deep networks involve more tensors in a training iteration.</a:t>
            </a:r>
            <a:endParaRPr lang="en-US" dirty="0"/>
          </a:p>
        </p:txBody>
      </p:sp>
      <p:sp>
        <p:nvSpPr>
          <p:cNvPr id="4" name="Slide Number Placeholder 3"/>
          <p:cNvSpPr>
            <a:spLocks noGrp="1"/>
          </p:cNvSpPr>
          <p:nvPr>
            <p:ph type="sldNum" sz="quarter" idx="10"/>
          </p:nvPr>
        </p:nvSpPr>
        <p:spPr/>
        <p:txBody>
          <a:bodyPr/>
          <a:lstStyle/>
          <a:p>
            <a:fld id="{0F50B726-EFB7-494F-A423-664D92936C46}" type="slidenum">
              <a:rPr lang="en-US" smtClean="0"/>
              <a:t>23</a:t>
            </a:fld>
            <a:endParaRPr lang="en-US"/>
          </a:p>
        </p:txBody>
      </p:sp>
    </p:spTree>
    <p:extLst>
      <p:ext uri="{BB962C8B-B14F-4D97-AF65-F5344CB8AC3E}">
        <p14:creationId xmlns:p14="http://schemas.microsoft.com/office/powerpoint/2010/main" val="15615791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observe t</a:t>
            </a:r>
            <a:r>
              <a:rPr lang="en-US" dirty="0"/>
              <a:t>he second memory saving opportunity</a:t>
            </a:r>
            <a:r>
              <a:rPr lang="en-US" baseline="0" dirty="0"/>
              <a:t> in the computation patterns. (CLICK) (CLICK)</a:t>
            </a:r>
          </a:p>
          <a:p>
            <a:endParaRPr lang="en-US" baseline="0" dirty="0"/>
          </a:p>
          <a:p>
            <a:r>
              <a:rPr lang="en-US" baseline="0" dirty="0"/>
              <a:t>The top figure is the percentage of computation, while the bottom figure is the memory usage. </a:t>
            </a:r>
          </a:p>
          <a:p>
            <a:endParaRPr lang="en-US" baseline="0" dirty="0"/>
          </a:p>
          <a:p>
            <a:r>
              <a:rPr lang="en-US" baseline="0" dirty="0"/>
              <a:t>As highlighted in the figure, Convolution dominates most of the time, </a:t>
            </a:r>
          </a:p>
          <a:p>
            <a:r>
              <a:rPr lang="en-US" baseline="0" dirty="0"/>
              <a:t>suggesting the opportunity to overlap communications with computations. </a:t>
            </a:r>
          </a:p>
          <a:p>
            <a:endParaRPr lang="en-US" baseline="0" dirty="0"/>
          </a:p>
          <a:p>
            <a:r>
              <a:rPr lang="en-US" baseline="0" dirty="0"/>
              <a:t>This motivates us to use an external memory pool for offloading.</a:t>
            </a:r>
            <a:endParaRPr lang="en-US" dirty="0"/>
          </a:p>
        </p:txBody>
      </p:sp>
      <p:sp>
        <p:nvSpPr>
          <p:cNvPr id="4" name="Slide Number Placeholder 3"/>
          <p:cNvSpPr>
            <a:spLocks noGrp="1"/>
          </p:cNvSpPr>
          <p:nvPr>
            <p:ph type="sldNum" sz="quarter" idx="10"/>
          </p:nvPr>
        </p:nvSpPr>
        <p:spPr/>
        <p:txBody>
          <a:bodyPr/>
          <a:lstStyle/>
          <a:p>
            <a:fld id="{0F50B726-EFB7-494F-A423-664D92936C46}" type="slidenum">
              <a:rPr lang="en-US" smtClean="0"/>
              <a:t>24</a:t>
            </a:fld>
            <a:endParaRPr lang="en-US"/>
          </a:p>
        </p:txBody>
      </p:sp>
    </p:spTree>
    <p:extLst>
      <p:ext uri="{BB962C8B-B14F-4D97-AF65-F5344CB8AC3E}">
        <p14:creationId xmlns:p14="http://schemas.microsoft.com/office/powerpoint/2010/main" val="47087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Let’s take a review of</a:t>
            </a:r>
            <a:r>
              <a:rPr lang="en-US" sz="1600" baseline="0" dirty="0"/>
              <a:t> network evolution since the </a:t>
            </a:r>
            <a:r>
              <a:rPr lang="en-US" sz="1600" baseline="0" dirty="0" err="1"/>
              <a:t>imagent</a:t>
            </a:r>
            <a:r>
              <a:rPr lang="en-US" sz="1600" baseline="0" dirty="0"/>
              <a:t> contest.</a:t>
            </a:r>
          </a:p>
          <a:p>
            <a:endParaRPr lang="en-US" sz="1600" baseline="0" dirty="0"/>
          </a:p>
          <a:p>
            <a:r>
              <a:rPr lang="en-US" sz="1600" dirty="0" err="1"/>
              <a:t>AlexNet</a:t>
            </a:r>
            <a:r>
              <a:rPr lang="en-US" sz="1600" dirty="0"/>
              <a:t> is the first CNN based winner</a:t>
            </a:r>
            <a:r>
              <a:rPr lang="en-US" sz="1600" baseline="0" dirty="0"/>
              <a:t>.</a:t>
            </a:r>
            <a:r>
              <a:rPr lang="en-US" sz="1600" dirty="0"/>
              <a:t> I</a:t>
            </a:r>
            <a:r>
              <a:rPr lang="en-US" sz="1600" baseline="0" dirty="0"/>
              <a:t>ntroduced in 2012, </a:t>
            </a:r>
            <a:r>
              <a:rPr lang="en-US" sz="1600" baseline="0" dirty="0" err="1"/>
              <a:t>AlexNet</a:t>
            </a:r>
            <a:r>
              <a:rPr lang="en-US" sz="1600" baseline="0" dirty="0"/>
              <a:t> has 9 sequential layers.</a:t>
            </a:r>
          </a:p>
          <a:p>
            <a:r>
              <a:rPr lang="en-US" sz="1600" baseline="0" dirty="0"/>
              <a:t>From the structure perspective, it is very similar to </a:t>
            </a:r>
            <a:r>
              <a:rPr lang="en-US" sz="1600" baseline="0" dirty="0" err="1"/>
              <a:t>LeNet</a:t>
            </a:r>
            <a:r>
              <a:rPr lang="en-US" sz="1600" baseline="0" dirty="0"/>
              <a:t> back to 1998, </a:t>
            </a:r>
          </a:p>
          <a:p>
            <a:r>
              <a:rPr lang="en-US" sz="1600" baseline="0" dirty="0"/>
              <a:t>that Yann </a:t>
            </a:r>
            <a:r>
              <a:rPr lang="en-US" sz="1600" baseline="0" dirty="0" err="1"/>
              <a:t>Lecun</a:t>
            </a:r>
            <a:r>
              <a:rPr lang="en-US" sz="1600" baseline="0" dirty="0"/>
              <a:t> (</a:t>
            </a:r>
            <a:r>
              <a:rPr lang="zh-CN" altLang="en-US" sz="1600" baseline="0" dirty="0"/>
              <a:t>乐昆</a:t>
            </a:r>
            <a:r>
              <a:rPr lang="en-US" sz="1600" baseline="0" dirty="0"/>
              <a:t>) used for the document recognition. </a:t>
            </a:r>
          </a:p>
          <a:p>
            <a:r>
              <a:rPr lang="en-US" sz="1600" baseline="0" dirty="0"/>
              <a:t>VGG also has a similar structure, consisting of </a:t>
            </a:r>
            <a:r>
              <a:rPr lang="en-US" sz="1600" b="0" i="0" kern="1200" dirty="0">
                <a:solidFill>
                  <a:schemeClr val="tx1"/>
                </a:solidFill>
                <a:effectLst/>
                <a:latin typeface="+mn-lt"/>
                <a:ea typeface="+mn-ea"/>
                <a:cs typeface="+mn-cs"/>
              </a:rPr>
              <a:t>19 sequential layers</a:t>
            </a:r>
            <a:r>
              <a:rPr lang="en-US" sz="1600" b="0" i="0" kern="1200" baseline="0" dirty="0">
                <a:solidFill>
                  <a:schemeClr val="tx1"/>
                </a:solidFill>
                <a:effectLst/>
                <a:latin typeface="+mn-lt"/>
                <a:ea typeface="+mn-ea"/>
                <a:cs typeface="+mn-cs"/>
              </a:rPr>
              <a:t>.</a:t>
            </a:r>
          </a:p>
          <a:p>
            <a:r>
              <a:rPr lang="en-US" sz="1600" b="0" i="0" kern="1200" baseline="0" dirty="0">
                <a:solidFill>
                  <a:schemeClr val="tx1"/>
                </a:solidFill>
                <a:effectLst/>
                <a:latin typeface="+mn-lt"/>
                <a:ea typeface="+mn-ea"/>
                <a:cs typeface="+mn-cs"/>
              </a:rPr>
              <a:t>From these two networks, we learned one important lesson: </a:t>
            </a:r>
          </a:p>
          <a:p>
            <a:r>
              <a:rPr lang="en-US" sz="1600" b="1" i="0" kern="1200" dirty="0">
                <a:solidFill>
                  <a:schemeClr val="tx1"/>
                </a:solidFill>
                <a:effectLst/>
                <a:latin typeface="+mn-lt"/>
                <a:ea typeface="+mn-ea"/>
                <a:cs typeface="+mn-cs"/>
              </a:rPr>
              <a:t>Convolutional Neural Networks need many layers to work well</a:t>
            </a:r>
            <a:r>
              <a:rPr lang="en-US" sz="1600" b="0" i="0" kern="1200" dirty="0">
                <a:solidFill>
                  <a:schemeClr val="tx1"/>
                </a:solidFill>
                <a:effectLst/>
                <a:latin typeface="+mn-lt"/>
                <a:ea typeface="+mn-ea"/>
                <a:cs typeface="+mn-cs"/>
              </a:rPr>
              <a:t>.</a:t>
            </a:r>
          </a:p>
          <a:p>
            <a:endParaRPr lang="en-US" sz="1600" b="0" i="0" kern="1200" dirty="0">
              <a:solidFill>
                <a:schemeClr val="tx1"/>
              </a:solidFill>
              <a:effectLst/>
              <a:latin typeface="+mn-lt"/>
              <a:ea typeface="+mn-ea"/>
              <a:cs typeface="+mn-cs"/>
            </a:endParaRPr>
          </a:p>
          <a:p>
            <a:r>
              <a:rPr lang="en-US" sz="1600" b="0" i="0" kern="1200" dirty="0">
                <a:solidFill>
                  <a:schemeClr val="tx1"/>
                </a:solidFill>
                <a:effectLst/>
                <a:latin typeface="+mn-lt"/>
                <a:ea typeface="+mn-ea"/>
                <a:cs typeface="+mn-cs"/>
              </a:rPr>
              <a:t>Since 2014, the non-linear networks start</a:t>
            </a:r>
            <a:r>
              <a:rPr lang="en-US" sz="1600" b="0" i="0" kern="1200" baseline="0" dirty="0">
                <a:solidFill>
                  <a:schemeClr val="tx1"/>
                </a:solidFill>
                <a:effectLst/>
                <a:latin typeface="+mn-lt"/>
                <a:ea typeface="+mn-ea"/>
                <a:cs typeface="+mn-cs"/>
              </a:rPr>
              <a:t> to dominate</a:t>
            </a:r>
            <a:r>
              <a:rPr lang="en-US" sz="1600" b="0" i="0" kern="1200" dirty="0">
                <a:solidFill>
                  <a:schemeClr val="tx1"/>
                </a:solidFill>
                <a:effectLst/>
                <a:latin typeface="+mn-lt"/>
                <a:ea typeface="+mn-ea"/>
                <a:cs typeface="+mn-cs"/>
              </a:rPr>
              <a:t>.</a:t>
            </a:r>
          </a:p>
          <a:p>
            <a:endParaRPr lang="en-US" sz="1600" b="0" i="0" kern="1200" dirty="0">
              <a:solidFill>
                <a:schemeClr val="tx1"/>
              </a:solidFill>
              <a:effectLst/>
              <a:latin typeface="+mn-lt"/>
              <a:ea typeface="+mn-ea"/>
              <a:cs typeface="+mn-cs"/>
            </a:endParaRPr>
          </a:p>
          <a:p>
            <a:r>
              <a:rPr lang="en-US" sz="1600" baseline="0" dirty="0" err="1"/>
              <a:t>GoogleNet</a:t>
            </a:r>
            <a:r>
              <a:rPr lang="en-US" sz="1600" baseline="0" dirty="0"/>
              <a:t> was forerunner of nonlinear connections. </a:t>
            </a:r>
          </a:p>
          <a:p>
            <a:r>
              <a:rPr lang="en-US" sz="1600" b="0" i="0" kern="1200" dirty="0">
                <a:solidFill>
                  <a:schemeClr val="tx1"/>
                </a:solidFill>
                <a:effectLst/>
                <a:latin typeface="+mn-lt"/>
                <a:ea typeface="+mn-ea"/>
                <a:cs typeface="+mn-cs"/>
              </a:rPr>
              <a:t>It shows a novel fan structure with each branch containing small convolution</a:t>
            </a:r>
            <a:r>
              <a:rPr lang="en-US" sz="1600" b="0" i="0" kern="1200" baseline="0" dirty="0">
                <a:solidFill>
                  <a:schemeClr val="tx1"/>
                </a:solidFill>
                <a:effectLst/>
                <a:latin typeface="+mn-lt"/>
                <a:ea typeface="+mn-ea"/>
                <a:cs typeface="+mn-cs"/>
              </a:rPr>
              <a:t>s. </a:t>
            </a:r>
          </a:p>
          <a:p>
            <a:r>
              <a:rPr lang="en-US" sz="1600" b="0" i="0" kern="1200" baseline="0" dirty="0">
                <a:solidFill>
                  <a:schemeClr val="tx1"/>
                </a:solidFill>
                <a:effectLst/>
                <a:latin typeface="+mn-lt"/>
                <a:ea typeface="+mn-ea"/>
                <a:cs typeface="+mn-cs"/>
              </a:rPr>
              <a:t>The motivation is to replace one huge convolution, </a:t>
            </a:r>
          </a:p>
          <a:p>
            <a:r>
              <a:rPr lang="en-US" sz="1600" b="0" i="0" kern="1200" baseline="0" dirty="0">
                <a:solidFill>
                  <a:schemeClr val="tx1"/>
                </a:solidFill>
                <a:effectLst/>
                <a:latin typeface="+mn-lt"/>
                <a:ea typeface="+mn-ea"/>
                <a:cs typeface="+mn-cs"/>
              </a:rPr>
              <a:t>with several small convolutions to improve,   the memory and computation efficiency.</a:t>
            </a:r>
          </a:p>
          <a:p>
            <a:endParaRPr lang="en-US" sz="1600" b="0" i="0" kern="1200" baseline="0" dirty="0">
              <a:solidFill>
                <a:schemeClr val="tx1"/>
              </a:solidFill>
              <a:effectLst/>
              <a:latin typeface="+mn-lt"/>
              <a:ea typeface="+mn-ea"/>
              <a:cs typeface="+mn-cs"/>
            </a:endParaRPr>
          </a:p>
          <a:p>
            <a:r>
              <a:rPr lang="en-US" sz="1600" b="0" i="0" kern="1200" baseline="0" dirty="0">
                <a:solidFill>
                  <a:schemeClr val="tx1"/>
                </a:solidFill>
                <a:effectLst/>
                <a:latin typeface="+mn-lt"/>
                <a:ea typeface="+mn-ea"/>
                <a:cs typeface="+mn-cs"/>
              </a:rPr>
              <a:t>Please note all the architecture discussed so far are, </a:t>
            </a:r>
          </a:p>
          <a:p>
            <a:r>
              <a:rPr lang="en-US" sz="1600" b="0" i="0" kern="1200" baseline="0" dirty="0">
                <a:solidFill>
                  <a:schemeClr val="tx1"/>
                </a:solidFill>
                <a:effectLst/>
                <a:latin typeface="+mn-lt"/>
                <a:ea typeface="+mn-ea"/>
                <a:cs typeface="+mn-cs"/>
              </a:rPr>
              <a:t>25 or less deep. </a:t>
            </a:r>
          </a:p>
          <a:p>
            <a:r>
              <a:rPr lang="en-US" sz="1600" b="0" i="0" kern="1200" baseline="0" dirty="0">
                <a:solidFill>
                  <a:schemeClr val="tx1"/>
                </a:solidFill>
                <a:effectLst/>
                <a:latin typeface="+mn-lt"/>
                <a:ea typeface="+mn-ea"/>
                <a:cs typeface="+mn-cs"/>
              </a:rPr>
              <a:t>At that time, we can’t really go deep because of the “gradient vanishing” issue.  </a:t>
            </a:r>
            <a:endParaRPr lang="en-US" sz="1600" b="0" i="0" kern="1200" dirty="0">
              <a:solidFill>
                <a:schemeClr val="tx1"/>
              </a:solidFill>
              <a:effectLst/>
              <a:latin typeface="+mn-lt"/>
              <a:ea typeface="+mn-ea"/>
              <a:cs typeface="+mn-cs"/>
            </a:endParaRPr>
          </a:p>
          <a:p>
            <a:br>
              <a:rPr lang="en-US" sz="1600" b="0" i="0" kern="1200" dirty="0">
                <a:solidFill>
                  <a:schemeClr val="tx1"/>
                </a:solidFill>
                <a:effectLst/>
                <a:latin typeface="+mn-lt"/>
                <a:ea typeface="+mn-ea"/>
                <a:cs typeface="+mn-cs"/>
              </a:rPr>
            </a:br>
            <a:r>
              <a:rPr lang="en-US" sz="1600" b="0" i="0" kern="1200" dirty="0" err="1">
                <a:solidFill>
                  <a:schemeClr val="tx1"/>
                </a:solidFill>
                <a:effectLst/>
                <a:latin typeface="+mn-lt"/>
                <a:ea typeface="+mn-ea"/>
                <a:cs typeface="+mn-cs"/>
              </a:rPr>
              <a:t>ResNet</a:t>
            </a:r>
            <a:r>
              <a:rPr lang="en-US" sz="1600" b="0" i="0" kern="1200" dirty="0">
                <a:solidFill>
                  <a:schemeClr val="tx1"/>
                </a:solidFill>
                <a:effectLst/>
                <a:latin typeface="+mn-lt"/>
                <a:ea typeface="+mn-ea"/>
                <a:cs typeface="+mn-cs"/>
              </a:rPr>
              <a:t> is</a:t>
            </a:r>
            <a:r>
              <a:rPr lang="en-US" sz="1600" b="0" i="0" kern="1200" baseline="0" dirty="0">
                <a:solidFill>
                  <a:schemeClr val="tx1"/>
                </a:solidFill>
                <a:effectLst/>
                <a:latin typeface="+mn-lt"/>
                <a:ea typeface="+mn-ea"/>
                <a:cs typeface="+mn-cs"/>
              </a:rPr>
              <a:t> the first architecture that reaches 100 layers. It introduces a novel join connection, </a:t>
            </a:r>
          </a:p>
          <a:p>
            <a:r>
              <a:rPr lang="en-US" sz="1600" b="0" i="0" kern="1200" baseline="0" dirty="0">
                <a:solidFill>
                  <a:schemeClr val="tx1"/>
                </a:solidFill>
                <a:effectLst/>
                <a:latin typeface="+mn-lt"/>
                <a:ea typeface="+mn-ea"/>
                <a:cs typeface="+mn-cs"/>
              </a:rPr>
              <a:t>that practically solves the gradient vanishing issue. </a:t>
            </a:r>
          </a:p>
          <a:p>
            <a:r>
              <a:rPr lang="en-US" sz="1600" b="0" i="0" kern="1200" baseline="0" dirty="0">
                <a:solidFill>
                  <a:schemeClr val="tx1"/>
                </a:solidFill>
                <a:effectLst/>
                <a:latin typeface="+mn-lt"/>
                <a:ea typeface="+mn-ea"/>
                <a:cs typeface="+mn-cs"/>
              </a:rPr>
              <a:t>In fact, this is the first network surpasses the human capability. </a:t>
            </a:r>
          </a:p>
          <a:p>
            <a:endParaRPr lang="en-US" sz="1600" b="0" i="0" kern="1200" baseline="0" dirty="0">
              <a:solidFill>
                <a:schemeClr val="tx1"/>
              </a:solidFill>
              <a:effectLst/>
              <a:latin typeface="+mn-lt"/>
              <a:ea typeface="+mn-ea"/>
              <a:cs typeface="+mn-cs"/>
            </a:endParaRPr>
          </a:p>
          <a:p>
            <a:r>
              <a:rPr lang="en-US" sz="1600" b="0" i="0" kern="1200" baseline="0" dirty="0">
                <a:solidFill>
                  <a:schemeClr val="tx1"/>
                </a:solidFill>
                <a:effectLst/>
                <a:latin typeface="+mn-lt"/>
                <a:ea typeface="+mn-ea"/>
                <a:cs typeface="+mn-cs"/>
              </a:rPr>
              <a:t>Motivated by this join concept, </a:t>
            </a:r>
            <a:r>
              <a:rPr lang="en-US" sz="1600" b="0" i="0" kern="1200" dirty="0" err="1">
                <a:solidFill>
                  <a:schemeClr val="tx1"/>
                </a:solidFill>
                <a:effectLst/>
                <a:latin typeface="+mn-lt"/>
                <a:ea typeface="+mn-ea"/>
                <a:cs typeface="+mn-cs"/>
              </a:rPr>
              <a:t>DenseNet</a:t>
            </a:r>
            <a:r>
              <a:rPr lang="en-US" sz="1600" b="0" i="0" kern="1200" baseline="0" dirty="0">
                <a:solidFill>
                  <a:schemeClr val="tx1"/>
                </a:solidFill>
                <a:effectLst/>
                <a:latin typeface="+mn-lt"/>
                <a:ea typeface="+mn-ea"/>
                <a:cs typeface="+mn-cs"/>
              </a:rPr>
              <a:t> uses a full join to further improve the computation efficiency of </a:t>
            </a:r>
            <a:r>
              <a:rPr lang="en-US" sz="1600" b="0" i="0" kern="1200" baseline="0" dirty="0" err="1">
                <a:solidFill>
                  <a:schemeClr val="tx1"/>
                </a:solidFill>
                <a:effectLst/>
                <a:latin typeface="+mn-lt"/>
                <a:ea typeface="+mn-ea"/>
                <a:cs typeface="+mn-cs"/>
              </a:rPr>
              <a:t>ResNet</a:t>
            </a:r>
            <a:r>
              <a:rPr lang="en-US" sz="1600" b="0" i="0" kern="1200" baseline="0" dirty="0">
                <a:solidFill>
                  <a:schemeClr val="tx1"/>
                </a:solidFill>
                <a:effectLst/>
                <a:latin typeface="+mn-lt"/>
                <a:ea typeface="+mn-ea"/>
                <a:cs typeface="+mn-cs"/>
              </a:rPr>
              <a:t>.</a:t>
            </a:r>
            <a:endParaRPr lang="en-US" sz="1600" baseline="0" dirty="0"/>
          </a:p>
        </p:txBody>
      </p:sp>
      <p:sp>
        <p:nvSpPr>
          <p:cNvPr id="4" name="Slide Number Placeholder 3"/>
          <p:cNvSpPr>
            <a:spLocks noGrp="1"/>
          </p:cNvSpPr>
          <p:nvPr>
            <p:ph type="sldNum" sz="quarter" idx="10"/>
          </p:nvPr>
        </p:nvSpPr>
        <p:spPr/>
        <p:txBody>
          <a:bodyPr/>
          <a:lstStyle/>
          <a:p>
            <a:fld id="{0F50B726-EFB7-494F-A423-664D92936C46}" type="slidenum">
              <a:rPr lang="en-US" smtClean="0"/>
              <a:t>2</a:t>
            </a:fld>
            <a:endParaRPr lang="en-US"/>
          </a:p>
        </p:txBody>
      </p:sp>
    </p:spTree>
    <p:extLst>
      <p:ext uri="{BB962C8B-B14F-4D97-AF65-F5344CB8AC3E}">
        <p14:creationId xmlns:p14="http://schemas.microsoft.com/office/powerpoint/2010/main" val="13911835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second</a:t>
            </a:r>
            <a:r>
              <a:rPr lang="en-US" baseline="0" dirty="0"/>
              <a:t> memory reduction technique  proposed by us is “Offload and Pre-fetch”.</a:t>
            </a:r>
          </a:p>
          <a:p>
            <a:r>
              <a:rPr lang="en-US" baseline="0" dirty="0"/>
              <a:t>Offload is to move outputs of CONV layers to CPU DRAM, </a:t>
            </a:r>
          </a:p>
          <a:p>
            <a:r>
              <a:rPr lang="en-US" baseline="0" dirty="0"/>
              <a:t>while Pre-fetch is to retrieve the offloaded outputs back to GPU.</a:t>
            </a:r>
          </a:p>
          <a:p>
            <a:endParaRPr lang="en-US" baseline="0" dirty="0"/>
          </a:p>
          <a:p>
            <a:r>
              <a:rPr lang="en-US" baseline="0" dirty="0"/>
              <a:t>In our implementation, we use the relatively large CPU DRAM as a the external buffer for tensor offloading. </a:t>
            </a:r>
          </a:p>
          <a:p>
            <a:r>
              <a:rPr lang="en-US" baseline="0" dirty="0"/>
              <a:t>But the concept is extensible to a broad physical memory. </a:t>
            </a:r>
            <a:r>
              <a:rPr lang="en-US" b="1" baseline="0" dirty="0"/>
              <a:t>(CLICK)</a:t>
            </a:r>
          </a:p>
          <a:p>
            <a:endParaRPr lang="en-US" baseline="0" dirty="0"/>
          </a:p>
          <a:p>
            <a:r>
              <a:rPr lang="en-US" baseline="0" dirty="0"/>
              <a:t>We propose an Unified Tensor Pool Abstraction or UTP to integrate various physical memory.  </a:t>
            </a:r>
          </a:p>
          <a:p>
            <a:endParaRPr lang="en-US" baseline="0" dirty="0"/>
          </a:p>
          <a:p>
            <a:r>
              <a:rPr lang="en-US" baseline="0" dirty="0"/>
              <a:t>The runtime allocates tensors, and each tensor requests memory from the UTP. </a:t>
            </a:r>
          </a:p>
          <a:p>
            <a:r>
              <a:rPr lang="en-US" baseline="0" dirty="0"/>
              <a:t>UTP manages the actual memory locations, and it can be located at the local CPU DRAM, or other remote places such as other Network GPU DRAM. </a:t>
            </a:r>
          </a:p>
          <a:p>
            <a:endParaRPr lang="en-US" baseline="0" dirty="0"/>
          </a:p>
          <a:p>
            <a:r>
              <a:rPr lang="en-US" baseline="0" dirty="0"/>
              <a:t>Each remote allocations need communications to retrieve the actual content, </a:t>
            </a:r>
          </a:p>
          <a:p>
            <a:r>
              <a:rPr lang="en-US" baseline="0" dirty="0"/>
              <a:t>and the communication type depends on the location of remote memory. </a:t>
            </a:r>
          </a:p>
          <a:p>
            <a:r>
              <a:rPr lang="en-US" baseline="0" dirty="0"/>
              <a:t>For example, If the memory is at other network CPU DRAM, the communication can be RDMA.</a:t>
            </a:r>
            <a:endParaRPr lang="en-US" dirty="0"/>
          </a:p>
        </p:txBody>
      </p:sp>
      <p:sp>
        <p:nvSpPr>
          <p:cNvPr id="4" name="Slide Number Placeholder 3"/>
          <p:cNvSpPr>
            <a:spLocks noGrp="1"/>
          </p:cNvSpPr>
          <p:nvPr>
            <p:ph type="sldNum" sz="quarter" idx="10"/>
          </p:nvPr>
        </p:nvSpPr>
        <p:spPr/>
        <p:txBody>
          <a:bodyPr/>
          <a:lstStyle/>
          <a:p>
            <a:fld id="{0F50B726-EFB7-494F-A423-664D92936C46}" type="slidenum">
              <a:rPr lang="en-US" smtClean="0"/>
              <a:t>25</a:t>
            </a:fld>
            <a:endParaRPr lang="en-US"/>
          </a:p>
        </p:txBody>
      </p:sp>
    </p:spTree>
    <p:extLst>
      <p:ext uri="{BB962C8B-B14F-4D97-AF65-F5344CB8AC3E}">
        <p14:creationId xmlns:p14="http://schemas.microsoft.com/office/powerpoint/2010/main" val="12101980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a:t>
            </a:r>
            <a:r>
              <a:rPr lang="en-US" baseline="0" dirty="0"/>
              <a:t> an animation about how “offload and pre-fetch” work in a typical training iteration.</a:t>
            </a:r>
          </a:p>
          <a:p>
            <a:endParaRPr lang="en-US" baseline="0" dirty="0"/>
          </a:p>
        </p:txBody>
      </p:sp>
      <p:sp>
        <p:nvSpPr>
          <p:cNvPr id="4" name="Slide Number Placeholder 3"/>
          <p:cNvSpPr>
            <a:spLocks noGrp="1"/>
          </p:cNvSpPr>
          <p:nvPr>
            <p:ph type="sldNum" sz="quarter" idx="10"/>
          </p:nvPr>
        </p:nvSpPr>
        <p:spPr/>
        <p:txBody>
          <a:bodyPr/>
          <a:lstStyle/>
          <a:p>
            <a:fld id="{0F50B726-EFB7-494F-A423-664D92936C46}" type="slidenum">
              <a:rPr lang="en-US" smtClean="0"/>
              <a:t>26</a:t>
            </a:fld>
            <a:endParaRPr lang="en-US"/>
          </a:p>
        </p:txBody>
      </p:sp>
    </p:spTree>
    <p:extLst>
      <p:ext uri="{BB962C8B-B14F-4D97-AF65-F5344CB8AC3E}">
        <p14:creationId xmlns:p14="http://schemas.microsoft.com/office/powerpoint/2010/main" val="21443138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baseline="0" dirty="0"/>
              <a:t> we do offload right after the first CONV, </a:t>
            </a:r>
          </a:p>
          <a:p>
            <a:r>
              <a:rPr lang="en-US" baseline="0" dirty="0"/>
              <a:t>and the communication will overlap with the second convolution.</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Generally, we do offload after a convolution layer,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and sync the event after the next convolution layer.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enables communication to overlap with the computation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starting from the current CONV layer to the next one.</a:t>
            </a:r>
          </a:p>
          <a:p>
            <a:endParaRPr lang="en-US" dirty="0"/>
          </a:p>
        </p:txBody>
      </p:sp>
      <p:sp>
        <p:nvSpPr>
          <p:cNvPr id="4" name="Slide Number Placeholder 3"/>
          <p:cNvSpPr>
            <a:spLocks noGrp="1"/>
          </p:cNvSpPr>
          <p:nvPr>
            <p:ph type="sldNum" sz="quarter" idx="10"/>
          </p:nvPr>
        </p:nvSpPr>
        <p:spPr/>
        <p:txBody>
          <a:bodyPr/>
          <a:lstStyle/>
          <a:p>
            <a:fld id="{0F50B726-EFB7-494F-A423-664D92936C46}" type="slidenum">
              <a:rPr lang="en-US" smtClean="0"/>
              <a:t>27</a:t>
            </a:fld>
            <a:endParaRPr lang="en-US"/>
          </a:p>
        </p:txBody>
      </p:sp>
    </p:spTree>
    <p:extLst>
      <p:ext uri="{BB962C8B-B14F-4D97-AF65-F5344CB8AC3E}">
        <p14:creationId xmlns:p14="http://schemas.microsoft.com/office/powerpoint/2010/main" val="14293057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a:t>
            </a:r>
            <a:r>
              <a:rPr lang="en-US" baseline="0" dirty="0"/>
              <a:t> offload the t1 to CPU DRAM, and we sync t1 at layer s. </a:t>
            </a:r>
          </a:p>
          <a:p>
            <a:r>
              <a:rPr lang="en-US" baseline="0" dirty="0"/>
              <a:t>This enables communications to overlap with computations in the subsequent layers </a:t>
            </a:r>
          </a:p>
          <a:p>
            <a:r>
              <a:rPr lang="en-US" baseline="0" dirty="0"/>
              <a:t>including POOL, Fully Connected and </a:t>
            </a:r>
            <a:r>
              <a:rPr lang="en-US" baseline="0" dirty="0" err="1"/>
              <a:t>Softmax</a:t>
            </a:r>
            <a:r>
              <a:rPr lang="en-US" baseline="0" dirty="0"/>
              <a:t>.</a:t>
            </a:r>
          </a:p>
        </p:txBody>
      </p:sp>
      <p:sp>
        <p:nvSpPr>
          <p:cNvPr id="4" name="Slide Number Placeholder 3"/>
          <p:cNvSpPr>
            <a:spLocks noGrp="1"/>
          </p:cNvSpPr>
          <p:nvPr>
            <p:ph type="sldNum" sz="quarter" idx="10"/>
          </p:nvPr>
        </p:nvSpPr>
        <p:spPr/>
        <p:txBody>
          <a:bodyPr/>
          <a:lstStyle/>
          <a:p>
            <a:fld id="{0F50B726-EFB7-494F-A423-664D92936C46}" type="slidenum">
              <a:rPr lang="en-US" smtClean="0"/>
              <a:t>28</a:t>
            </a:fld>
            <a:endParaRPr lang="en-US"/>
          </a:p>
        </p:txBody>
      </p:sp>
    </p:spTree>
    <p:extLst>
      <p:ext uri="{BB962C8B-B14F-4D97-AF65-F5344CB8AC3E}">
        <p14:creationId xmlns:p14="http://schemas.microsoft.com/office/powerpoint/2010/main" val="1072894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50B726-EFB7-494F-A423-664D92936C46}" type="slidenum">
              <a:rPr lang="en-US" smtClean="0"/>
              <a:t>29</a:t>
            </a:fld>
            <a:endParaRPr lang="en-US"/>
          </a:p>
        </p:txBody>
      </p:sp>
    </p:spTree>
    <p:extLst>
      <p:ext uri="{BB962C8B-B14F-4D97-AF65-F5344CB8AC3E}">
        <p14:creationId xmlns:p14="http://schemas.microsoft.com/office/powerpoint/2010/main" val="5195455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
            </a:r>
            <a:r>
              <a:rPr lang="en-US" baseline="0" dirty="0"/>
              <a:t>e can pre-fetch the tensors of several layers ahead </a:t>
            </a:r>
          </a:p>
          <a:p>
            <a:r>
              <a:rPr lang="en-US" baseline="0" dirty="0"/>
              <a:t>if they are located on the CPU DRAM. </a:t>
            </a:r>
          </a:p>
          <a:p>
            <a:r>
              <a:rPr lang="en-US" baseline="0" dirty="0"/>
              <a:t>Here we set the pre-fetch distance to 1, </a:t>
            </a:r>
          </a:p>
          <a:p>
            <a:r>
              <a:rPr lang="en-US" baseline="0" dirty="0"/>
              <a:t>therefore we </a:t>
            </a:r>
            <a:r>
              <a:rPr lang="en-US" baseline="0" dirty="0" err="1"/>
              <a:t>prefetch</a:t>
            </a:r>
            <a:r>
              <a:rPr lang="en-US" baseline="0" dirty="0"/>
              <a:t> t1 for POOL layer at FC layer.  </a:t>
            </a:r>
            <a:endParaRPr lang="en-US" dirty="0"/>
          </a:p>
        </p:txBody>
      </p:sp>
      <p:sp>
        <p:nvSpPr>
          <p:cNvPr id="4" name="Slide Number Placeholder 3"/>
          <p:cNvSpPr>
            <a:spLocks noGrp="1"/>
          </p:cNvSpPr>
          <p:nvPr>
            <p:ph type="sldNum" sz="quarter" idx="10"/>
          </p:nvPr>
        </p:nvSpPr>
        <p:spPr/>
        <p:txBody>
          <a:bodyPr/>
          <a:lstStyle/>
          <a:p>
            <a:fld id="{0F50B726-EFB7-494F-A423-664D92936C46}" type="slidenum">
              <a:rPr lang="en-US" smtClean="0"/>
              <a:t>32</a:t>
            </a:fld>
            <a:endParaRPr lang="en-US"/>
          </a:p>
        </p:txBody>
      </p:sp>
    </p:spTree>
    <p:extLst>
      <p:ext uri="{BB962C8B-B14F-4D97-AF65-F5344CB8AC3E}">
        <p14:creationId xmlns:p14="http://schemas.microsoft.com/office/powerpoint/2010/main" val="12871192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Similarly</a:t>
            </a:r>
            <a:r>
              <a:rPr lang="en-US" baseline="0" dirty="0"/>
              <a:t>, we </a:t>
            </a:r>
            <a:r>
              <a:rPr lang="en-US" baseline="0" dirty="0" err="1"/>
              <a:t>prefetch</a:t>
            </a:r>
            <a:r>
              <a:rPr lang="en-US" baseline="0" dirty="0"/>
              <a:t> t0 for the second CONV layer at POOL.</a:t>
            </a:r>
            <a:endParaRPr lang="en-US" dirty="0"/>
          </a:p>
        </p:txBody>
      </p:sp>
      <p:sp>
        <p:nvSpPr>
          <p:cNvPr id="4" name="Slide Number Placeholder 3"/>
          <p:cNvSpPr>
            <a:spLocks noGrp="1"/>
          </p:cNvSpPr>
          <p:nvPr>
            <p:ph type="sldNum" sz="quarter" idx="10"/>
          </p:nvPr>
        </p:nvSpPr>
        <p:spPr/>
        <p:txBody>
          <a:bodyPr/>
          <a:lstStyle/>
          <a:p>
            <a:fld id="{0F50B726-EFB7-494F-A423-664D92936C46}" type="slidenum">
              <a:rPr lang="en-US" smtClean="0"/>
              <a:t>33</a:t>
            </a:fld>
            <a:endParaRPr lang="en-US"/>
          </a:p>
        </p:txBody>
      </p:sp>
    </p:spTree>
    <p:extLst>
      <p:ext uri="{BB962C8B-B14F-4D97-AF65-F5344CB8AC3E}">
        <p14:creationId xmlns:p14="http://schemas.microsoft.com/office/powerpoint/2010/main" val="16842078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50B726-EFB7-494F-A423-664D92936C46}" type="slidenum">
              <a:rPr lang="en-US" smtClean="0"/>
              <a:t>34</a:t>
            </a:fld>
            <a:endParaRPr lang="en-US"/>
          </a:p>
        </p:txBody>
      </p:sp>
    </p:spTree>
    <p:extLst>
      <p:ext uri="{BB962C8B-B14F-4D97-AF65-F5344CB8AC3E}">
        <p14:creationId xmlns:p14="http://schemas.microsoft.com/office/powerpoint/2010/main" val="7140966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figure is the memory and tensor profile with only liveness analysis, </a:t>
            </a:r>
          </a:p>
          <a:p>
            <a:endParaRPr lang="en-US" baseline="0" dirty="0"/>
          </a:p>
          <a:p>
            <a:r>
              <a:rPr lang="en-US" baseline="0" dirty="0"/>
              <a:t>it is brought from the pervious slide.</a:t>
            </a:r>
          </a:p>
        </p:txBody>
      </p:sp>
      <p:sp>
        <p:nvSpPr>
          <p:cNvPr id="4" name="Slide Number Placeholder 3"/>
          <p:cNvSpPr>
            <a:spLocks noGrp="1"/>
          </p:cNvSpPr>
          <p:nvPr>
            <p:ph type="sldNum" sz="quarter" idx="10"/>
          </p:nvPr>
        </p:nvSpPr>
        <p:spPr/>
        <p:txBody>
          <a:bodyPr/>
          <a:lstStyle/>
          <a:p>
            <a:fld id="{0F50B726-EFB7-494F-A423-664D92936C46}" type="slidenum">
              <a:rPr lang="en-US" smtClean="0"/>
              <a:t>36</a:t>
            </a:fld>
            <a:endParaRPr lang="en-US"/>
          </a:p>
        </p:txBody>
      </p:sp>
    </p:spTree>
    <p:extLst>
      <p:ext uri="{BB962C8B-B14F-4D97-AF65-F5344CB8AC3E}">
        <p14:creationId xmlns:p14="http://schemas.microsoft.com/office/powerpoint/2010/main" val="316250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After applying </a:t>
            </a:r>
            <a:r>
              <a:rPr lang="en-US" baseline="0" dirty="0" err="1"/>
              <a:t>Prefetch</a:t>
            </a:r>
            <a:r>
              <a:rPr lang="en-US" baseline="0" dirty="0"/>
              <a:t> and Offloading, </a:t>
            </a:r>
          </a:p>
          <a:p>
            <a:r>
              <a:rPr lang="en-US" baseline="0" dirty="0"/>
              <a:t>the peak memory has been further reduced by 350 MB </a:t>
            </a:r>
          </a:p>
          <a:p>
            <a:r>
              <a:rPr lang="en-US" baseline="0" dirty="0"/>
              <a:t>by offloading the outputs of convolution layers.   </a:t>
            </a:r>
            <a:endParaRPr lang="en-US" dirty="0"/>
          </a:p>
        </p:txBody>
      </p:sp>
      <p:sp>
        <p:nvSpPr>
          <p:cNvPr id="4" name="Slide Number Placeholder 3"/>
          <p:cNvSpPr>
            <a:spLocks noGrp="1"/>
          </p:cNvSpPr>
          <p:nvPr>
            <p:ph type="sldNum" sz="quarter" idx="10"/>
          </p:nvPr>
        </p:nvSpPr>
        <p:spPr/>
        <p:txBody>
          <a:bodyPr/>
          <a:lstStyle/>
          <a:p>
            <a:fld id="{0F50B726-EFB7-494F-A423-664D92936C46}" type="slidenum">
              <a:rPr lang="en-US" smtClean="0"/>
              <a:t>37</a:t>
            </a:fld>
            <a:endParaRPr lang="en-US"/>
          </a:p>
        </p:txBody>
      </p:sp>
    </p:spTree>
    <p:extLst>
      <p:ext uri="{BB962C8B-B14F-4D97-AF65-F5344CB8AC3E}">
        <p14:creationId xmlns:p14="http://schemas.microsoft.com/office/powerpoint/2010/main" val="31625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t>
            </a:r>
            <a:r>
              <a:rPr lang="en-US" baseline="0" dirty="0"/>
              <a:t> want to reinforce the importance of depth. The accuracy has always been improved from a deeper design since 2012.</a:t>
            </a:r>
            <a:endParaRPr lang="en-US" dirty="0"/>
          </a:p>
        </p:txBody>
      </p:sp>
      <p:sp>
        <p:nvSpPr>
          <p:cNvPr id="4" name="Slide Number Placeholder 3"/>
          <p:cNvSpPr>
            <a:spLocks noGrp="1"/>
          </p:cNvSpPr>
          <p:nvPr>
            <p:ph type="sldNum" sz="quarter" idx="10"/>
          </p:nvPr>
        </p:nvSpPr>
        <p:spPr/>
        <p:txBody>
          <a:bodyPr/>
          <a:lstStyle/>
          <a:p>
            <a:fld id="{0F50B726-EFB7-494F-A423-664D92936C46}" type="slidenum">
              <a:rPr lang="en-US" smtClean="0"/>
              <a:t>3</a:t>
            </a:fld>
            <a:endParaRPr lang="en-US"/>
          </a:p>
        </p:txBody>
      </p:sp>
    </p:spTree>
    <p:extLst>
      <p:ext uri="{BB962C8B-B14F-4D97-AF65-F5344CB8AC3E}">
        <p14:creationId xmlns:p14="http://schemas.microsoft.com/office/powerpoint/2010/main" val="16771674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pre-fetch</a:t>
            </a:r>
            <a:r>
              <a:rPr lang="en-US" altLang="zh-CN" baseline="0" dirty="0"/>
              <a:t> and offloading always swap the tensors. However, this is unnecessary if GPU memory is big enough. </a:t>
            </a:r>
          </a:p>
          <a:p>
            <a:endParaRPr lang="en-US" altLang="zh-CN" baseline="0" dirty="0"/>
          </a:p>
          <a:p>
            <a:r>
              <a:rPr lang="en-US" altLang="zh-CN" baseline="0" dirty="0"/>
              <a:t>To solve this issue, we built a LRU based tensor cache on the top of GPU DRAM </a:t>
            </a:r>
          </a:p>
          <a:p>
            <a:r>
              <a:rPr lang="en-US" altLang="zh-CN" baseline="0" dirty="0"/>
              <a:t>to avoid unnecessary communications. </a:t>
            </a:r>
          </a:p>
          <a:p>
            <a:r>
              <a:rPr lang="en-US" altLang="zh-CN" baseline="0" dirty="0"/>
              <a:t>Please refer to our paper for specific LRU operations,</a:t>
            </a:r>
          </a:p>
          <a:p>
            <a:endParaRPr lang="en-US" altLang="zh-CN" baseline="0" dirty="0"/>
          </a:p>
          <a:p>
            <a:r>
              <a:rPr lang="en-US" altLang="zh-CN" baseline="0" dirty="0"/>
              <a:t>We agree LRU is not necessary the optimal cache replacement policy to be used in this case. </a:t>
            </a:r>
          </a:p>
          <a:p>
            <a:r>
              <a:rPr lang="en-US" altLang="zh-CN" baseline="0" dirty="0"/>
              <a:t>Since our goal is to reduce down communications, LRU works well in this sense. </a:t>
            </a:r>
          </a:p>
          <a:p>
            <a:r>
              <a:rPr lang="en-US" altLang="zh-CN" baseline="0" dirty="0"/>
              <a:t>Figuring out an optimal tensor replacement policy can be a good future work. </a:t>
            </a:r>
          </a:p>
        </p:txBody>
      </p:sp>
      <p:sp>
        <p:nvSpPr>
          <p:cNvPr id="4" name="Slide Number Placeholder 3"/>
          <p:cNvSpPr>
            <a:spLocks noGrp="1"/>
          </p:cNvSpPr>
          <p:nvPr>
            <p:ph type="sldNum" sz="quarter" idx="10"/>
          </p:nvPr>
        </p:nvSpPr>
        <p:spPr/>
        <p:txBody>
          <a:bodyPr/>
          <a:lstStyle/>
          <a:p>
            <a:fld id="{0F50B726-EFB7-494F-A423-664D92936C46}" type="slidenum">
              <a:rPr lang="en-US" smtClean="0"/>
              <a:t>38</a:t>
            </a:fld>
            <a:endParaRPr lang="en-US"/>
          </a:p>
        </p:txBody>
      </p:sp>
    </p:spTree>
    <p:extLst>
      <p:ext uri="{BB962C8B-B14F-4D97-AF65-F5344CB8AC3E}">
        <p14:creationId xmlns:p14="http://schemas.microsoft.com/office/powerpoint/2010/main" val="16068697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evaluations of Tensor Cache.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We increase the batch size for</a:t>
            </a:r>
            <a:r>
              <a:rPr lang="en-US" baseline="0" dirty="0"/>
              <a:t> </a:t>
            </a:r>
            <a:r>
              <a:rPr lang="en-US" baseline="0" dirty="0" err="1"/>
              <a:t>AlexNet</a:t>
            </a:r>
            <a:r>
              <a:rPr lang="en-US" baseline="0" dirty="0"/>
              <a:t> from 256 to 1024.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Without tensor cache, the communications linearly increase with the batch size.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With Tensor Cache, the communications remain zero till the batch size reaches 1024.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bar plot demonstrates the speed up brought by the tensor cache.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Because the communication can not perfectly overlap with the computations,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we see the performance gain with less communications.</a:t>
            </a:r>
            <a:endParaRPr lang="en-US" dirty="0"/>
          </a:p>
        </p:txBody>
      </p:sp>
      <p:sp>
        <p:nvSpPr>
          <p:cNvPr id="4" name="Slide Number Placeholder 3"/>
          <p:cNvSpPr>
            <a:spLocks noGrp="1"/>
          </p:cNvSpPr>
          <p:nvPr>
            <p:ph type="sldNum" sz="quarter" idx="10"/>
          </p:nvPr>
        </p:nvSpPr>
        <p:spPr/>
        <p:txBody>
          <a:bodyPr/>
          <a:lstStyle/>
          <a:p>
            <a:fld id="{0F50B726-EFB7-494F-A423-664D92936C46}" type="slidenum">
              <a:rPr lang="en-US" smtClean="0"/>
              <a:t>39</a:t>
            </a:fld>
            <a:endParaRPr lang="en-US"/>
          </a:p>
        </p:txBody>
      </p:sp>
    </p:spTree>
    <p:extLst>
      <p:ext uri="{BB962C8B-B14F-4D97-AF65-F5344CB8AC3E}">
        <p14:creationId xmlns:p14="http://schemas.microsoft.com/office/powerpoint/2010/main" val="6476061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We also observe t</a:t>
            </a:r>
            <a:r>
              <a:rPr lang="en-US" dirty="0"/>
              <a:t>he third memory saving opportunity </a:t>
            </a:r>
            <a:r>
              <a:rPr lang="en-US" baseline="0" dirty="0"/>
              <a:t>the computation 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time of non-convolution layers such as Activation and Batch Normalization are relatively small,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the memory usages of these layers are not trivial.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These are highlighted by the red box in both figures.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it suggests an opportunity to reconstruct their results with little extra computations.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We introduce a new cost-aware re-computation strategy to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maintain a good performance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while the core idea of </a:t>
            </a:r>
            <a:r>
              <a:rPr lang="en-US" dirty="0"/>
              <a:t>the re-computation</a:t>
            </a:r>
            <a:r>
              <a:rPr lang="en-US" baseline="0" dirty="0"/>
              <a:t> for memory</a:t>
            </a:r>
          </a:p>
          <a:p>
            <a:r>
              <a:rPr lang="en-US" baseline="0" dirty="0"/>
              <a:t>is to re-construct the forward dependency from the nearby convolution layers.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Let’s first exam </a:t>
            </a:r>
            <a:r>
              <a:rPr lang="en-US" baseline="0" dirty="0"/>
              <a:t>two basic re-computation strategy, Memory Centric and Speed Centric strategy.</a:t>
            </a:r>
          </a:p>
        </p:txBody>
      </p:sp>
      <p:sp>
        <p:nvSpPr>
          <p:cNvPr id="4" name="Slide Number Placeholder 3"/>
          <p:cNvSpPr>
            <a:spLocks noGrp="1"/>
          </p:cNvSpPr>
          <p:nvPr>
            <p:ph type="sldNum" sz="quarter" idx="10"/>
          </p:nvPr>
        </p:nvSpPr>
        <p:spPr/>
        <p:txBody>
          <a:bodyPr/>
          <a:lstStyle/>
          <a:p>
            <a:fld id="{0F50B726-EFB7-494F-A423-664D92936C46}" type="slidenum">
              <a:rPr lang="en-US" smtClean="0"/>
              <a:t>40</a:t>
            </a:fld>
            <a:endParaRPr lang="en-US"/>
          </a:p>
        </p:txBody>
      </p:sp>
    </p:spTree>
    <p:extLst>
      <p:ext uri="{BB962C8B-B14F-4D97-AF65-F5344CB8AC3E}">
        <p14:creationId xmlns:p14="http://schemas.microsoft.com/office/powerpoint/2010/main" val="15094309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Memory centric strategy is designed for saving the most memory. </a:t>
            </a:r>
          </a:p>
          <a:p>
            <a:endParaRPr lang="en-US" altLang="zh-CN" baseline="0" dirty="0"/>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0F50B726-EFB7-494F-A423-664D92936C46}" type="slidenum">
              <a:rPr lang="en-US" smtClean="0"/>
              <a:t>41</a:t>
            </a:fld>
            <a:endParaRPr lang="en-US"/>
          </a:p>
        </p:txBody>
      </p:sp>
    </p:spTree>
    <p:extLst>
      <p:ext uri="{BB962C8B-B14F-4D97-AF65-F5344CB8AC3E}">
        <p14:creationId xmlns:p14="http://schemas.microsoft.com/office/powerpoint/2010/main" val="13297470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first compute the forward. During the forward, we</a:t>
            </a:r>
            <a:r>
              <a:rPr lang="en-US" baseline="0" dirty="0"/>
              <a:t> free the outputs of none convolution layers for the re-construction. </a:t>
            </a:r>
          </a:p>
          <a:p>
            <a:endParaRPr lang="en-US" baseline="0" dirty="0"/>
          </a:p>
        </p:txBody>
      </p:sp>
      <p:sp>
        <p:nvSpPr>
          <p:cNvPr id="4" name="Slide Number Placeholder 3"/>
          <p:cNvSpPr>
            <a:spLocks noGrp="1"/>
          </p:cNvSpPr>
          <p:nvPr>
            <p:ph type="sldNum" sz="quarter" idx="10"/>
          </p:nvPr>
        </p:nvSpPr>
        <p:spPr/>
        <p:txBody>
          <a:bodyPr/>
          <a:lstStyle/>
          <a:p>
            <a:fld id="{0F50B726-EFB7-494F-A423-664D92936C46}" type="slidenum">
              <a:rPr lang="en-US" smtClean="0"/>
              <a:t>42</a:t>
            </a:fld>
            <a:endParaRPr lang="en-US"/>
          </a:p>
        </p:txBody>
      </p:sp>
    </p:spTree>
    <p:extLst>
      <p:ext uri="{BB962C8B-B14F-4D97-AF65-F5344CB8AC3E}">
        <p14:creationId xmlns:p14="http://schemas.microsoft.com/office/powerpoint/2010/main" val="14128653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the backward of ACT, it needs the output of BN layer. It reconstructs the BN output from the CONV layer.</a:t>
            </a:r>
            <a:r>
              <a:rPr lang="zh-CN" altLang="en-US" baseline="0" dirty="0"/>
              <a:t> </a:t>
            </a:r>
            <a:endParaRPr lang="en-US" dirty="0"/>
          </a:p>
        </p:txBody>
      </p:sp>
      <p:sp>
        <p:nvSpPr>
          <p:cNvPr id="4" name="Slide Number Placeholder 3"/>
          <p:cNvSpPr>
            <a:spLocks noGrp="1"/>
          </p:cNvSpPr>
          <p:nvPr>
            <p:ph type="sldNum" sz="quarter" idx="10"/>
          </p:nvPr>
        </p:nvSpPr>
        <p:spPr/>
        <p:txBody>
          <a:bodyPr/>
          <a:lstStyle/>
          <a:p>
            <a:fld id="{0F50B726-EFB7-494F-A423-664D92936C46}" type="slidenum">
              <a:rPr lang="en-US" smtClean="0"/>
              <a:t>46</a:t>
            </a:fld>
            <a:endParaRPr lang="en-US"/>
          </a:p>
        </p:txBody>
      </p:sp>
    </p:spTree>
    <p:extLst>
      <p:ext uri="{BB962C8B-B14F-4D97-AF65-F5344CB8AC3E}">
        <p14:creationId xmlns:p14="http://schemas.microsoft.com/office/powerpoint/2010/main" val="7079987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50B726-EFB7-494F-A423-664D92936C46}" type="slidenum">
              <a:rPr lang="en-US" smtClean="0"/>
              <a:t>48</a:t>
            </a:fld>
            <a:endParaRPr lang="en-US"/>
          </a:p>
        </p:txBody>
      </p:sp>
    </p:spTree>
    <p:extLst>
      <p:ext uri="{BB962C8B-B14F-4D97-AF65-F5344CB8AC3E}">
        <p14:creationId xmlns:p14="http://schemas.microsoft.com/office/powerpoint/2010/main" val="8009034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the benefits of memory</a:t>
            </a:r>
            <a:r>
              <a:rPr lang="en-US" baseline="0" dirty="0"/>
              <a:t> centric strategy is the least memory, but the downside is the most re-computations. </a:t>
            </a:r>
          </a:p>
          <a:p>
            <a:endParaRPr lang="en-US" baseline="0" dirty="0"/>
          </a:p>
          <a:p>
            <a:r>
              <a:rPr lang="en-US" baseline="0" dirty="0"/>
              <a:t>I</a:t>
            </a:r>
            <a:r>
              <a:rPr lang="en-US" altLang="zh-CN" baseline="0" dirty="0"/>
              <a:t>f the length of re-computation segment is N, we need re-compute up to N^2 layers.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Please also note, the segment memory usage is bounded by the layer with the maximal memory usage along the re-computation path.</a:t>
            </a:r>
          </a:p>
        </p:txBody>
      </p:sp>
      <p:sp>
        <p:nvSpPr>
          <p:cNvPr id="4" name="Slide Number Placeholder 3"/>
          <p:cNvSpPr>
            <a:spLocks noGrp="1"/>
          </p:cNvSpPr>
          <p:nvPr>
            <p:ph type="sldNum" sz="quarter" idx="10"/>
          </p:nvPr>
        </p:nvSpPr>
        <p:spPr/>
        <p:txBody>
          <a:bodyPr/>
          <a:lstStyle/>
          <a:p>
            <a:fld id="{0F50B726-EFB7-494F-A423-664D92936C46}" type="slidenum">
              <a:rPr lang="en-US" smtClean="0"/>
              <a:t>53</a:t>
            </a:fld>
            <a:endParaRPr lang="en-US"/>
          </a:p>
        </p:txBody>
      </p:sp>
    </p:spTree>
    <p:extLst>
      <p:ext uri="{BB962C8B-B14F-4D97-AF65-F5344CB8AC3E}">
        <p14:creationId xmlns:p14="http://schemas.microsoft.com/office/powerpoint/2010/main" val="16426388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basic strategy is the </a:t>
            </a:r>
            <a:r>
              <a:rPr lang="en-US" baseline="0" dirty="0"/>
              <a:t>speed centric strategy. It is deigned for the minimal re-computation.</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In general, we re-compute once and store</a:t>
            </a:r>
            <a:r>
              <a:rPr lang="en-US" baseline="0" dirty="0"/>
              <a:t> the recomputed tensors to reuse them for the subsequent backward layers.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Here is an animation: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we starts </a:t>
            </a:r>
            <a:r>
              <a:rPr lang="en-US" baseline="0" dirty="0" err="1"/>
              <a:t>recomputing</a:t>
            </a:r>
            <a:r>
              <a:rPr lang="en-US" baseline="0" dirty="0"/>
              <a:t> dependencies for the backward  ACT layer.</a:t>
            </a:r>
          </a:p>
        </p:txBody>
      </p:sp>
      <p:sp>
        <p:nvSpPr>
          <p:cNvPr id="4" name="Slide Number Placeholder 3"/>
          <p:cNvSpPr>
            <a:spLocks noGrp="1"/>
          </p:cNvSpPr>
          <p:nvPr>
            <p:ph type="sldNum" sz="quarter" idx="10"/>
          </p:nvPr>
        </p:nvSpPr>
        <p:spPr/>
        <p:txBody>
          <a:bodyPr/>
          <a:lstStyle/>
          <a:p>
            <a:fld id="{0F50B726-EFB7-494F-A423-664D92936C46}" type="slidenum">
              <a:rPr lang="en-US" smtClean="0"/>
              <a:t>54</a:t>
            </a:fld>
            <a:endParaRPr lang="en-US"/>
          </a:p>
        </p:txBody>
      </p:sp>
    </p:spTree>
    <p:extLst>
      <p:ext uri="{BB962C8B-B14F-4D97-AF65-F5344CB8AC3E}">
        <p14:creationId xmlns:p14="http://schemas.microsoft.com/office/powerpoint/2010/main" val="17528047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store intermediate tensors, such as</a:t>
            </a:r>
            <a:r>
              <a:rPr lang="en-US" baseline="0" dirty="0"/>
              <a:t> t1, t2 for reusing at backward POOL and BN.</a:t>
            </a:r>
            <a:endParaRPr lang="en-US" dirty="0"/>
          </a:p>
        </p:txBody>
      </p:sp>
      <p:sp>
        <p:nvSpPr>
          <p:cNvPr id="4" name="Slide Number Placeholder 3"/>
          <p:cNvSpPr>
            <a:spLocks noGrp="1"/>
          </p:cNvSpPr>
          <p:nvPr>
            <p:ph type="sldNum" sz="quarter" idx="10"/>
          </p:nvPr>
        </p:nvSpPr>
        <p:spPr/>
        <p:txBody>
          <a:bodyPr/>
          <a:lstStyle/>
          <a:p>
            <a:fld id="{0F50B726-EFB7-494F-A423-664D92936C46}" type="slidenum">
              <a:rPr lang="en-US" smtClean="0"/>
              <a:t>55</a:t>
            </a:fld>
            <a:endParaRPr lang="en-US"/>
          </a:p>
        </p:txBody>
      </p:sp>
    </p:spTree>
    <p:extLst>
      <p:ext uri="{BB962C8B-B14F-4D97-AF65-F5344CB8AC3E}">
        <p14:creationId xmlns:p14="http://schemas.microsoft.com/office/powerpoint/2010/main" val="1414678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Training Neural Networks on the GPU is a </a:t>
            </a:r>
            <a:r>
              <a:rPr lang="en-US" baseline="0" dirty="0"/>
              <a:t>common practice nowadays.</a:t>
            </a:r>
            <a:endParaRPr lang="en-US" dirty="0"/>
          </a:p>
          <a:p>
            <a:endParaRPr lang="en-US" dirty="0"/>
          </a:p>
          <a:p>
            <a:r>
              <a:rPr lang="en-US" b="1" dirty="0"/>
              <a:t>(CLICK)</a:t>
            </a:r>
          </a:p>
          <a:p>
            <a:r>
              <a:rPr lang="en-US" dirty="0"/>
              <a:t>While </a:t>
            </a:r>
            <a:r>
              <a:rPr lang="en-US" baseline="0" dirty="0"/>
              <a:t>the increasing depth in the neural network also drastically increases the memory demand for the GPU. </a:t>
            </a:r>
          </a:p>
          <a:p>
            <a:endParaRPr lang="en-US" baseline="0" dirty="0"/>
          </a:p>
          <a:p>
            <a:r>
              <a:rPr lang="en-US" baseline="0" dirty="0"/>
              <a:t>In this plot,</a:t>
            </a:r>
          </a:p>
          <a:p>
            <a:r>
              <a:rPr lang="en-US" baseline="0" dirty="0"/>
              <a:t>the red bar is the training memory demand with convolution workspace, </a:t>
            </a:r>
          </a:p>
          <a:p>
            <a:r>
              <a:rPr lang="en-US" baseline="0" dirty="0"/>
              <a:t>while the blue one is the memory demand without the convolution workspace. </a:t>
            </a:r>
          </a:p>
          <a:p>
            <a:endParaRPr lang="en-US" baseline="0" dirty="0"/>
          </a:p>
          <a:p>
            <a:r>
              <a:rPr lang="en-US" dirty="0"/>
              <a:t>Convolution workspace</a:t>
            </a:r>
            <a:r>
              <a:rPr lang="en-US" baseline="0" dirty="0"/>
              <a:t> is used to speedup the convolution, thereby it is critical to the overall performance. </a:t>
            </a:r>
          </a:p>
          <a:p>
            <a:r>
              <a:rPr lang="en-US" baseline="0" dirty="0"/>
              <a:t>As of today, the largest onboard GPU RAM is only 16 GB, </a:t>
            </a:r>
          </a:p>
          <a:p>
            <a:r>
              <a:rPr lang="en-US" baseline="0" dirty="0"/>
              <a:t>but it is far from sufficient from satisfy the training,</a:t>
            </a:r>
            <a:r>
              <a:rPr lang="en-US" b="1" baseline="0" dirty="0"/>
              <a:t> (CLICK)</a:t>
            </a:r>
          </a:p>
          <a:p>
            <a:r>
              <a:rPr lang="en-US" baseline="0" dirty="0"/>
              <a:t>even using batch of 32. </a:t>
            </a:r>
          </a:p>
          <a:p>
            <a:endParaRPr lang="en-US" dirty="0"/>
          </a:p>
        </p:txBody>
      </p:sp>
      <p:sp>
        <p:nvSpPr>
          <p:cNvPr id="4" name="Slide Number Placeholder 3"/>
          <p:cNvSpPr>
            <a:spLocks noGrp="1"/>
          </p:cNvSpPr>
          <p:nvPr>
            <p:ph type="sldNum" sz="quarter" idx="10"/>
          </p:nvPr>
        </p:nvSpPr>
        <p:spPr/>
        <p:txBody>
          <a:bodyPr/>
          <a:lstStyle/>
          <a:p>
            <a:fld id="{0F50B726-EFB7-494F-A423-664D92936C46}" type="slidenum">
              <a:rPr lang="en-US" smtClean="0"/>
              <a:t>4</a:t>
            </a:fld>
            <a:endParaRPr lang="en-US"/>
          </a:p>
        </p:txBody>
      </p:sp>
    </p:spTree>
    <p:extLst>
      <p:ext uri="{BB962C8B-B14F-4D97-AF65-F5344CB8AC3E}">
        <p14:creationId xmlns:p14="http://schemas.microsoft.com/office/powerpoint/2010/main" val="18015071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the dependency for the</a:t>
            </a:r>
            <a:r>
              <a:rPr lang="en-US" baseline="0" dirty="0"/>
              <a:t> ACT layer.</a:t>
            </a:r>
            <a:endParaRPr lang="en-US" dirty="0"/>
          </a:p>
        </p:txBody>
      </p:sp>
      <p:sp>
        <p:nvSpPr>
          <p:cNvPr id="4" name="Slide Number Placeholder 3"/>
          <p:cNvSpPr>
            <a:spLocks noGrp="1"/>
          </p:cNvSpPr>
          <p:nvPr>
            <p:ph type="sldNum" sz="quarter" idx="10"/>
          </p:nvPr>
        </p:nvSpPr>
        <p:spPr/>
        <p:txBody>
          <a:bodyPr/>
          <a:lstStyle/>
          <a:p>
            <a:fld id="{0F50B726-EFB7-494F-A423-664D92936C46}" type="slidenum">
              <a:rPr lang="en-US" smtClean="0"/>
              <a:t>56</a:t>
            </a:fld>
            <a:endParaRPr lang="en-US"/>
          </a:p>
        </p:txBody>
      </p:sp>
    </p:spTree>
    <p:extLst>
      <p:ext uri="{BB962C8B-B14F-4D97-AF65-F5344CB8AC3E}">
        <p14:creationId xmlns:p14="http://schemas.microsoft.com/office/powerpoint/2010/main" val="21264259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
            </a:r>
            <a:r>
              <a:rPr lang="en-US" baseline="0" dirty="0"/>
              <a:t>e can directly reuse the t2 for BN layer.</a:t>
            </a:r>
            <a:endParaRPr lang="en-US" dirty="0"/>
          </a:p>
        </p:txBody>
      </p:sp>
      <p:sp>
        <p:nvSpPr>
          <p:cNvPr id="4" name="Slide Number Placeholder 3"/>
          <p:cNvSpPr>
            <a:spLocks noGrp="1"/>
          </p:cNvSpPr>
          <p:nvPr>
            <p:ph type="sldNum" sz="quarter" idx="10"/>
          </p:nvPr>
        </p:nvSpPr>
        <p:spPr/>
        <p:txBody>
          <a:bodyPr/>
          <a:lstStyle/>
          <a:p>
            <a:fld id="{0F50B726-EFB7-494F-A423-664D92936C46}" type="slidenum">
              <a:rPr lang="en-US" smtClean="0"/>
              <a:t>57</a:t>
            </a:fld>
            <a:endParaRPr lang="en-US"/>
          </a:p>
        </p:txBody>
      </p:sp>
    </p:spTree>
    <p:extLst>
      <p:ext uri="{BB962C8B-B14F-4D97-AF65-F5344CB8AC3E}">
        <p14:creationId xmlns:p14="http://schemas.microsoft.com/office/powerpoint/2010/main" val="17570968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Similiarly</a:t>
            </a:r>
            <a:r>
              <a:rPr lang="en-US" dirty="0"/>
              <a:t>, we reuse</a:t>
            </a:r>
            <a:r>
              <a:rPr lang="en-US" baseline="0" dirty="0"/>
              <a:t> t1.</a:t>
            </a:r>
            <a:endParaRPr lang="en-US" dirty="0"/>
          </a:p>
        </p:txBody>
      </p:sp>
      <p:sp>
        <p:nvSpPr>
          <p:cNvPr id="4" name="Slide Number Placeholder 3"/>
          <p:cNvSpPr>
            <a:spLocks noGrp="1"/>
          </p:cNvSpPr>
          <p:nvPr>
            <p:ph type="sldNum" sz="quarter" idx="10"/>
          </p:nvPr>
        </p:nvSpPr>
        <p:spPr/>
        <p:txBody>
          <a:bodyPr/>
          <a:lstStyle/>
          <a:p>
            <a:fld id="{0F50B726-EFB7-494F-A423-664D92936C46}" type="slidenum">
              <a:rPr lang="en-US" smtClean="0"/>
              <a:t>58</a:t>
            </a:fld>
            <a:endParaRPr lang="en-US"/>
          </a:p>
        </p:txBody>
      </p:sp>
    </p:spTree>
    <p:extLst>
      <p:ext uri="{BB962C8B-B14F-4D97-AF65-F5344CB8AC3E}">
        <p14:creationId xmlns:p14="http://schemas.microsoft.com/office/powerpoint/2010/main" val="18509816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 is a comparison between the speed centric strategy and the memory centric strategy. </a:t>
            </a:r>
          </a:p>
          <a:p>
            <a:endParaRPr lang="en-US" baseline="0" dirty="0"/>
          </a:p>
          <a:p>
            <a:r>
              <a:rPr lang="en-US" baseline="0" dirty="0"/>
              <a:t>The Speed Centric Strategy bounds the network peak memory to the memory usage of a re-computation segment,</a:t>
            </a:r>
          </a:p>
          <a:p>
            <a:r>
              <a:rPr lang="en-US" baseline="0" dirty="0"/>
              <a:t>but it incurs the least additional computations.</a:t>
            </a:r>
          </a:p>
          <a:p>
            <a:endParaRPr lang="en-US" baseline="0" dirty="0"/>
          </a:p>
          <a:p>
            <a:r>
              <a:rPr lang="en-US" baseline="0" dirty="0"/>
              <a:t>The attributes of memory centric strategy is the opposite,</a:t>
            </a:r>
          </a:p>
          <a:p>
            <a:r>
              <a:rPr lang="en-US" baseline="0" dirty="0"/>
              <a:t>It bounds the network wide peak memory usage to the memory usage of a layer,</a:t>
            </a:r>
          </a:p>
          <a:p>
            <a:r>
              <a:rPr lang="en-US" baseline="0" dirty="0"/>
              <a:t>but it incurs a lot re-computations. </a:t>
            </a:r>
          </a:p>
          <a:p>
            <a:endParaRPr lang="en-US" baseline="0" dirty="0"/>
          </a:p>
          <a:p>
            <a:r>
              <a:rPr lang="en-US" baseline="0" dirty="0"/>
              <a:t>Our goal here is to take advantages of the least memory in the memory centric strategy </a:t>
            </a:r>
          </a:p>
          <a:p>
            <a:r>
              <a:rPr lang="en-US" baseline="0" dirty="0"/>
              <a:t>but also the least re-computation in the speed centric strategy. </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0F50B726-EFB7-494F-A423-664D92936C46}" type="slidenum">
              <a:rPr lang="en-US" smtClean="0"/>
              <a:t>60</a:t>
            </a:fld>
            <a:endParaRPr lang="en-US"/>
          </a:p>
        </p:txBody>
      </p:sp>
    </p:spTree>
    <p:extLst>
      <p:ext uri="{BB962C8B-B14F-4D97-AF65-F5344CB8AC3E}">
        <p14:creationId xmlns:p14="http://schemas.microsoft.com/office/powerpoint/2010/main" val="13364199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propose a cost-aware re-computation strategy to achieve</a:t>
            </a:r>
            <a:r>
              <a:rPr lang="en-US" baseline="0" dirty="0"/>
              <a:t> this goal. </a:t>
            </a:r>
          </a:p>
          <a:p>
            <a:endParaRPr lang="en-US" baseline="0" dirty="0"/>
          </a:p>
          <a:p>
            <a:r>
              <a:rPr lang="en-US" baseline="0" dirty="0"/>
              <a:t>The key observation is the memory distribution of </a:t>
            </a:r>
            <a:r>
              <a:rPr lang="en-US" baseline="0" dirty="0" err="1"/>
              <a:t>recomputation</a:t>
            </a:r>
            <a:r>
              <a:rPr lang="en-US" baseline="0" dirty="0"/>
              <a:t> segments are not uniform. </a:t>
            </a:r>
          </a:p>
          <a:p>
            <a:endParaRPr lang="en-US" baseline="0" dirty="0"/>
          </a:p>
          <a:p>
            <a:r>
              <a:rPr lang="en-US" baseline="0" dirty="0"/>
              <a:t>Here is a basic steps of cost-aware re-computations:</a:t>
            </a:r>
          </a:p>
          <a:p>
            <a:r>
              <a:rPr lang="en-US" baseline="0" dirty="0"/>
              <a:t>First, we try to find the layer with the maximal memory usage, and we set it as the bottleneck.</a:t>
            </a:r>
          </a:p>
          <a:p>
            <a:endParaRPr lang="en-US" baseline="0" dirty="0"/>
          </a:p>
          <a:p>
            <a:r>
              <a:rPr lang="en-US" baseline="0" dirty="0"/>
              <a:t>If the memory usage of a re-computation segment is less than the bottleneck,</a:t>
            </a:r>
          </a:p>
          <a:p>
            <a:r>
              <a:rPr lang="en-US" baseline="0" dirty="0"/>
              <a:t>We use the speed centric strategy to speedup the process.</a:t>
            </a:r>
          </a:p>
          <a:p>
            <a:endParaRPr lang="en-US" baseline="0" dirty="0"/>
          </a:p>
          <a:p>
            <a:r>
              <a:rPr lang="en-US" baseline="0" dirty="0"/>
              <a:t>Otherwise, we use the memory centric strategy to constraint the peak memory below the bottleneck.</a:t>
            </a:r>
          </a:p>
          <a:p>
            <a:endParaRPr lang="en-US" baseline="0" dirty="0"/>
          </a:p>
          <a:p>
            <a:r>
              <a:rPr lang="en-US" baseline="0" dirty="0"/>
              <a:t>The bar plot on the left is the number of recomputed layers of 3 strategies, while the bar plot on the right is the peak memory usage.</a:t>
            </a:r>
          </a:p>
          <a:p>
            <a:endParaRPr lang="en-US" baseline="0" dirty="0"/>
          </a:p>
          <a:p>
            <a:r>
              <a:rPr lang="en-US" baseline="0" dirty="0"/>
              <a:t>On </a:t>
            </a:r>
            <a:r>
              <a:rPr lang="en-US" baseline="0" dirty="0" err="1"/>
              <a:t>AlexNet</a:t>
            </a:r>
            <a:r>
              <a:rPr lang="en-US" baseline="0" dirty="0"/>
              <a:t> and </a:t>
            </a:r>
            <a:r>
              <a:rPr lang="en-US" baseline="0" dirty="0" err="1"/>
              <a:t>ResNet</a:t>
            </a:r>
            <a:r>
              <a:rPr lang="en-US" baseline="0" dirty="0"/>
              <a:t> 50 and 101, we see cost-aware strategy has the similar recomputed layers with the speed centric strategy (it’s the red and yellow bars in the left figure), and the peak memory usage is identical to the memory centric one (it’s the green and yellow bars in the right figure).</a:t>
            </a:r>
          </a:p>
        </p:txBody>
      </p:sp>
      <p:sp>
        <p:nvSpPr>
          <p:cNvPr id="4" name="Slide Number Placeholder 3"/>
          <p:cNvSpPr>
            <a:spLocks noGrp="1"/>
          </p:cNvSpPr>
          <p:nvPr>
            <p:ph type="sldNum" sz="quarter" idx="10"/>
          </p:nvPr>
        </p:nvSpPr>
        <p:spPr/>
        <p:txBody>
          <a:bodyPr/>
          <a:lstStyle/>
          <a:p>
            <a:fld id="{0F50B726-EFB7-494F-A423-664D92936C46}" type="slidenum">
              <a:rPr lang="en-US" smtClean="0"/>
              <a:t>61</a:t>
            </a:fld>
            <a:endParaRPr lang="en-US"/>
          </a:p>
        </p:txBody>
      </p:sp>
    </p:spTree>
    <p:extLst>
      <p:ext uri="{BB962C8B-B14F-4D97-AF65-F5344CB8AC3E}">
        <p14:creationId xmlns:p14="http://schemas.microsoft.com/office/powerpoint/2010/main" val="2839142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figure is the memory and tensor profile with </a:t>
            </a:r>
            <a:r>
              <a:rPr lang="en-US" baseline="0" dirty="0" err="1"/>
              <a:t>Liveness</a:t>
            </a:r>
            <a:r>
              <a:rPr lang="en-US" baseline="0" dirty="0"/>
              <a:t> Analysis + </a:t>
            </a:r>
            <a:r>
              <a:rPr lang="en-US" baseline="0" dirty="0" err="1"/>
              <a:t>Prefetch</a:t>
            </a:r>
            <a:r>
              <a:rPr lang="en-US" baseline="0" dirty="0"/>
              <a:t> and Offload.</a:t>
            </a:r>
          </a:p>
        </p:txBody>
      </p:sp>
      <p:sp>
        <p:nvSpPr>
          <p:cNvPr id="4" name="Slide Number Placeholder 3"/>
          <p:cNvSpPr>
            <a:spLocks noGrp="1"/>
          </p:cNvSpPr>
          <p:nvPr>
            <p:ph type="sldNum" sz="quarter" idx="10"/>
          </p:nvPr>
        </p:nvSpPr>
        <p:spPr/>
        <p:txBody>
          <a:bodyPr/>
          <a:lstStyle/>
          <a:p>
            <a:fld id="{0F50B726-EFB7-494F-A423-664D92936C46}" type="slidenum">
              <a:rPr lang="en-US" smtClean="0"/>
              <a:t>62</a:t>
            </a:fld>
            <a:endParaRPr lang="en-US"/>
          </a:p>
        </p:txBody>
      </p:sp>
    </p:spTree>
    <p:extLst>
      <p:ext uri="{BB962C8B-B14F-4D97-AF65-F5344CB8AC3E}">
        <p14:creationId xmlns:p14="http://schemas.microsoft.com/office/powerpoint/2010/main" val="4630161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newly added curves are the memory and live tensor profile for 3 memory optimization techniques. </a:t>
            </a:r>
          </a:p>
          <a:p>
            <a:endParaRPr lang="en-US" baseline="0" dirty="0"/>
          </a:p>
          <a:p>
            <a:r>
              <a:rPr lang="en-US" baseline="0" dirty="0"/>
              <a:t>In </a:t>
            </a:r>
            <a:r>
              <a:rPr lang="en-US" baseline="0" dirty="0" err="1"/>
              <a:t>AlexNet</a:t>
            </a:r>
            <a:r>
              <a:rPr lang="en-US" baseline="0" dirty="0"/>
              <a:t>, the bottleneck layer uses around 900 MB, it’s the horizontal red line. </a:t>
            </a:r>
          </a:p>
          <a:p>
            <a:endParaRPr lang="en-US" baseline="0" dirty="0"/>
          </a:p>
          <a:p>
            <a:r>
              <a:rPr lang="en-US" baseline="0" dirty="0"/>
              <a:t>We can see 3 memory optimization techniques consistently keep the memory usage at each step below the bottleneck. This is the best we can do if compute at the layer granularity.</a:t>
            </a:r>
          </a:p>
        </p:txBody>
      </p:sp>
      <p:sp>
        <p:nvSpPr>
          <p:cNvPr id="4" name="Slide Number Placeholder 3"/>
          <p:cNvSpPr>
            <a:spLocks noGrp="1"/>
          </p:cNvSpPr>
          <p:nvPr>
            <p:ph type="sldNum" sz="quarter" idx="10"/>
          </p:nvPr>
        </p:nvSpPr>
        <p:spPr/>
        <p:txBody>
          <a:bodyPr/>
          <a:lstStyle/>
          <a:p>
            <a:fld id="{0F50B726-EFB7-494F-A423-664D92936C46}" type="slidenum">
              <a:rPr lang="en-US" smtClean="0"/>
              <a:t>63</a:t>
            </a:fld>
            <a:endParaRPr lang="en-US"/>
          </a:p>
        </p:txBody>
      </p:sp>
    </p:spTree>
    <p:extLst>
      <p:ext uri="{BB962C8B-B14F-4D97-AF65-F5344CB8AC3E}">
        <p14:creationId xmlns:p14="http://schemas.microsoft.com/office/powerpoint/2010/main" val="4630161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a:t>
            </a:r>
            <a:r>
              <a:rPr lang="en-US" baseline="0" dirty="0"/>
              <a:t> here are evaluations of 3 memory optimization techniques against </a:t>
            </a:r>
            <a:r>
              <a:rPr lang="en-US" baseline="0" dirty="0" err="1"/>
              <a:t>TensorFlow</a:t>
            </a:r>
            <a:r>
              <a:rPr lang="en-US" baseline="0" dirty="0"/>
              <a:t>, Torch </a:t>
            </a:r>
            <a:r>
              <a:rPr lang="en-US" baseline="0" dirty="0" err="1"/>
              <a:t>MxNet</a:t>
            </a:r>
            <a:r>
              <a:rPr lang="en-US" baseline="0" dirty="0"/>
              <a:t> and </a:t>
            </a:r>
            <a:r>
              <a:rPr lang="en-US" baseline="0" dirty="0" err="1"/>
              <a:t>Caffe</a:t>
            </a:r>
            <a:r>
              <a:rPr lang="en-US" baseline="0" dirty="0"/>
              <a:t>.</a:t>
            </a:r>
          </a:p>
          <a:p>
            <a:endParaRPr lang="en-US" baseline="0" dirty="0"/>
          </a:p>
          <a:p>
            <a:r>
              <a:rPr lang="en-US" dirty="0"/>
              <a:t>First, we increase</a:t>
            </a:r>
            <a:r>
              <a:rPr lang="en-US" baseline="0" dirty="0"/>
              <a:t> the batch size to make the network wider</a:t>
            </a:r>
          </a:p>
          <a:p>
            <a:r>
              <a:rPr lang="en-US" baseline="0" dirty="0"/>
              <a:t> to see what’s the largest batch size can be handled by each frameworks.</a:t>
            </a:r>
          </a:p>
          <a:p>
            <a:endParaRPr lang="en-US" baseline="0" dirty="0"/>
          </a:p>
          <a:p>
            <a:r>
              <a:rPr lang="en-US" baseline="0" dirty="0"/>
              <a:t>Table 5 demonstrates our runtime consistently outperforms all the major DL frameworks, </a:t>
            </a:r>
          </a:p>
          <a:p>
            <a:r>
              <a:rPr lang="en-US" baseline="0" dirty="0"/>
              <a:t>and the bottom figure is the corresponding memory usage for the each peak batch. </a:t>
            </a:r>
          </a:p>
          <a:p>
            <a:r>
              <a:rPr lang="en-US" baseline="0" dirty="0"/>
              <a:t>Our framework can handle up to 20 times wider network than </a:t>
            </a:r>
            <a:r>
              <a:rPr lang="en-US" baseline="0" dirty="0" err="1"/>
              <a:t>Caffe</a:t>
            </a:r>
            <a:r>
              <a:rPr lang="en-US" baseline="0" dirty="0"/>
              <a:t>.</a:t>
            </a:r>
            <a:endParaRPr lang="en-US" dirty="0"/>
          </a:p>
        </p:txBody>
      </p:sp>
      <p:sp>
        <p:nvSpPr>
          <p:cNvPr id="4" name="Slide Number Placeholder 3"/>
          <p:cNvSpPr>
            <a:spLocks noGrp="1"/>
          </p:cNvSpPr>
          <p:nvPr>
            <p:ph type="sldNum" sz="quarter" idx="10"/>
          </p:nvPr>
        </p:nvSpPr>
        <p:spPr/>
        <p:txBody>
          <a:bodyPr/>
          <a:lstStyle/>
          <a:p>
            <a:fld id="{0F50B726-EFB7-494F-A423-664D92936C46}" type="slidenum">
              <a:rPr lang="en-US" smtClean="0"/>
              <a:t>64</a:t>
            </a:fld>
            <a:endParaRPr lang="en-US"/>
          </a:p>
        </p:txBody>
      </p:sp>
    </p:spTree>
    <p:extLst>
      <p:ext uri="{BB962C8B-B14F-4D97-AF65-F5344CB8AC3E}">
        <p14:creationId xmlns:p14="http://schemas.microsoft.com/office/powerpoint/2010/main" val="8043778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try to increase</a:t>
            </a:r>
            <a:r>
              <a:rPr lang="en-US" baseline="0" dirty="0"/>
              <a:t> the depth of </a:t>
            </a:r>
            <a:r>
              <a:rPr lang="en-US" baseline="0" dirty="0" err="1"/>
              <a:t>ResNet</a:t>
            </a:r>
            <a:r>
              <a:rPr lang="en-US" baseline="0" dirty="0"/>
              <a:t> to see what’s the deepest </a:t>
            </a:r>
            <a:r>
              <a:rPr lang="en-US" baseline="0" dirty="0" err="1"/>
              <a:t>ResNet</a:t>
            </a:r>
            <a:r>
              <a:rPr lang="en-US" baseline="0" dirty="0"/>
              <a:t> </a:t>
            </a:r>
          </a:p>
          <a:p>
            <a:r>
              <a:rPr lang="en-US" baseline="0" dirty="0"/>
              <a:t>that each framework can train. </a:t>
            </a:r>
          </a:p>
          <a:p>
            <a:r>
              <a:rPr lang="en-US" baseline="0" dirty="0"/>
              <a:t>In this case, our runtime trains almost 4 times deeper </a:t>
            </a:r>
            <a:r>
              <a:rPr lang="en-US" baseline="0" dirty="0" err="1"/>
              <a:t>ResNet</a:t>
            </a:r>
            <a:r>
              <a:rPr lang="en-US" baseline="0" dirty="0"/>
              <a:t> than the second best </a:t>
            </a:r>
            <a:r>
              <a:rPr lang="en-US" baseline="0" dirty="0" err="1"/>
              <a:t>TensorFlow</a:t>
            </a:r>
            <a:r>
              <a:rPr lang="en-US" baseline="0" dirty="0"/>
              <a:t>. </a:t>
            </a:r>
            <a:endParaRPr lang="en-US" dirty="0"/>
          </a:p>
        </p:txBody>
      </p:sp>
      <p:sp>
        <p:nvSpPr>
          <p:cNvPr id="4" name="Slide Number Placeholder 3"/>
          <p:cNvSpPr>
            <a:spLocks noGrp="1"/>
          </p:cNvSpPr>
          <p:nvPr>
            <p:ph type="sldNum" sz="quarter" idx="10"/>
          </p:nvPr>
        </p:nvSpPr>
        <p:spPr/>
        <p:txBody>
          <a:bodyPr/>
          <a:lstStyle/>
          <a:p>
            <a:fld id="{0F50B726-EFB7-494F-A423-664D92936C46}" type="slidenum">
              <a:rPr lang="en-US" smtClean="0"/>
              <a:t>65</a:t>
            </a:fld>
            <a:endParaRPr lang="en-US"/>
          </a:p>
        </p:txBody>
      </p:sp>
    </p:spTree>
    <p:extLst>
      <p:ext uri="{BB962C8B-B14F-4D97-AF65-F5344CB8AC3E}">
        <p14:creationId xmlns:p14="http://schemas.microsoft.com/office/powerpoint/2010/main" val="7954929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evaluation of speed</a:t>
            </a:r>
            <a:r>
              <a:rPr lang="en-US" baseline="0" dirty="0"/>
              <a:t> among different frameworks.</a:t>
            </a:r>
          </a:p>
          <a:p>
            <a:r>
              <a:rPr lang="en-US" baseline="0" dirty="0"/>
              <a:t> Our runtime consistent delivery the leading speed even though we can handle a much bigger network.</a:t>
            </a:r>
          </a:p>
          <a:p>
            <a:endParaRPr lang="en-US" baseline="0" dirty="0"/>
          </a:p>
          <a:p>
            <a:r>
              <a:rPr lang="en-US" baseline="0" dirty="0"/>
              <a:t>There is a trend for the performance to decrease with the increasing batch size. This is because of the increasing communications,</a:t>
            </a:r>
          </a:p>
          <a:p>
            <a:r>
              <a:rPr lang="en-US" baseline="0" dirty="0"/>
              <a:t>and it is hard to perfectly overlap computations with communication especially on the non-linear networks.</a:t>
            </a:r>
            <a:br>
              <a:rPr lang="en-US" baseline="0" dirty="0"/>
            </a:br>
            <a:r>
              <a:rPr lang="en-US" baseline="0" dirty="0"/>
              <a:t> </a:t>
            </a:r>
          </a:p>
        </p:txBody>
      </p:sp>
      <p:sp>
        <p:nvSpPr>
          <p:cNvPr id="4" name="Slide Number Placeholder 3"/>
          <p:cNvSpPr>
            <a:spLocks noGrp="1"/>
          </p:cNvSpPr>
          <p:nvPr>
            <p:ph type="sldNum" sz="quarter" idx="10"/>
          </p:nvPr>
        </p:nvSpPr>
        <p:spPr/>
        <p:txBody>
          <a:bodyPr/>
          <a:lstStyle/>
          <a:p>
            <a:fld id="{0F50B726-EFB7-494F-A423-664D92936C46}" type="slidenum">
              <a:rPr lang="en-US" smtClean="0"/>
              <a:t>66</a:t>
            </a:fld>
            <a:endParaRPr lang="en-US"/>
          </a:p>
        </p:txBody>
      </p:sp>
    </p:spTree>
    <p:extLst>
      <p:ext uri="{BB962C8B-B14F-4D97-AF65-F5344CB8AC3E}">
        <p14:creationId xmlns:p14="http://schemas.microsoft.com/office/powerpoint/2010/main" val="1474877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how existing</a:t>
            </a:r>
            <a:r>
              <a:rPr lang="en-US" baseline="0" dirty="0"/>
              <a:t> frameworks handle the memory shortage issue.</a:t>
            </a:r>
          </a:p>
          <a:p>
            <a:endParaRPr lang="en-US" baseline="0" dirty="0"/>
          </a:p>
          <a:p>
            <a:r>
              <a:rPr lang="en-US" baseline="0" dirty="0" err="1"/>
              <a:t>Caffe</a:t>
            </a:r>
            <a:r>
              <a:rPr lang="en-US" baseline="0" dirty="0"/>
              <a:t> and Torch direct reuse the forward tensors in the backward computation, but this scheme is limited in the non-linear cases. </a:t>
            </a:r>
          </a:p>
          <a:p>
            <a:endParaRPr lang="en-US" baseline="0" dirty="0"/>
          </a:p>
          <a:p>
            <a:r>
              <a:rPr lang="en-US" baseline="0" dirty="0"/>
              <a:t>With a full support of data flow analysis, later developed </a:t>
            </a:r>
            <a:r>
              <a:rPr lang="en-US" baseline="0" dirty="0" err="1"/>
              <a:t>TensorFlow</a:t>
            </a:r>
            <a:r>
              <a:rPr lang="en-US" baseline="0" dirty="0"/>
              <a:t> and </a:t>
            </a:r>
            <a:r>
              <a:rPr lang="en-US" baseline="0" dirty="0" err="1"/>
              <a:t>MXNet</a:t>
            </a:r>
            <a:r>
              <a:rPr lang="en-US" baseline="0" dirty="0"/>
              <a:t> perform much better in the tensor reusing. </a:t>
            </a:r>
          </a:p>
          <a:p>
            <a:endParaRPr lang="en-US" baseline="0" dirty="0"/>
          </a:p>
          <a:p>
            <a:r>
              <a:rPr lang="en-US" baseline="0" dirty="0"/>
              <a:t>They also introduce  other memory saving techniques.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Tensor</a:t>
            </a:r>
            <a:r>
              <a:rPr lang="en-US" baseline="0" dirty="0" err="1"/>
              <a:t>Flow</a:t>
            </a:r>
            <a:r>
              <a:rPr lang="en-US" baseline="0" dirty="0"/>
              <a:t> offloads some memory to the CPU, but it fails to optimize the communication between CPU and GPU.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We propose an abstraction of Unified Tensor Pool (UTP) to address this issue.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r>
              <a:rPr lang="en-US" baseline="0" dirty="0" err="1"/>
              <a:t>MXNet</a:t>
            </a:r>
            <a:r>
              <a:rPr lang="en-US" baseline="0" dirty="0"/>
              <a:t> trades computations for memory, but the strategy raises the peak memory for neglecting the none-uniform memory distribution. We propose Cost-aware re-computations to resolve this issue. </a:t>
            </a:r>
          </a:p>
          <a:p>
            <a:endParaRPr lang="en-US" baseline="0" dirty="0"/>
          </a:p>
          <a:p>
            <a:r>
              <a:rPr lang="en-US" baseline="0" dirty="0"/>
              <a:t>Most importantly, none of these frameworks achieve the best scenario in computing at the layer-wise granularity.</a:t>
            </a:r>
          </a:p>
          <a:p>
            <a:r>
              <a:rPr lang="en-US" baseline="0" dirty="0"/>
              <a:t>That is, a network should be trainable as long as the layer with the most memory usage can fit into the GPU.</a:t>
            </a:r>
          </a:p>
        </p:txBody>
      </p:sp>
      <p:sp>
        <p:nvSpPr>
          <p:cNvPr id="4" name="Slide Number Placeholder 3"/>
          <p:cNvSpPr>
            <a:spLocks noGrp="1"/>
          </p:cNvSpPr>
          <p:nvPr>
            <p:ph type="sldNum" sz="quarter" idx="10"/>
          </p:nvPr>
        </p:nvSpPr>
        <p:spPr/>
        <p:txBody>
          <a:bodyPr/>
          <a:lstStyle/>
          <a:p>
            <a:fld id="{0F50B726-EFB7-494F-A423-664D92936C46}" type="slidenum">
              <a:rPr lang="en-US" smtClean="0"/>
              <a:t>5</a:t>
            </a:fld>
            <a:endParaRPr lang="en-US"/>
          </a:p>
        </p:txBody>
      </p:sp>
    </p:spTree>
    <p:extLst>
      <p:ext uri="{BB962C8B-B14F-4D97-AF65-F5344CB8AC3E}">
        <p14:creationId xmlns:p14="http://schemas.microsoft.com/office/powerpoint/2010/main" val="27427343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That’s my talk today, and please let me know if you have any questions. Thank you.</a:t>
            </a:r>
          </a:p>
        </p:txBody>
      </p:sp>
      <p:sp>
        <p:nvSpPr>
          <p:cNvPr id="4" name="Slide Number Placeholder 3"/>
          <p:cNvSpPr>
            <a:spLocks noGrp="1"/>
          </p:cNvSpPr>
          <p:nvPr>
            <p:ph type="sldNum" sz="quarter" idx="10"/>
          </p:nvPr>
        </p:nvSpPr>
        <p:spPr/>
        <p:txBody>
          <a:bodyPr/>
          <a:lstStyle/>
          <a:p>
            <a:fld id="{0F50B726-EFB7-494F-A423-664D92936C46}" type="slidenum">
              <a:rPr lang="en-US" smtClean="0"/>
              <a:t>67</a:t>
            </a:fld>
            <a:endParaRPr lang="en-US"/>
          </a:p>
        </p:txBody>
      </p:sp>
    </p:spTree>
    <p:extLst>
      <p:ext uri="{BB962C8B-B14F-4D97-AF65-F5344CB8AC3E}">
        <p14:creationId xmlns:p14="http://schemas.microsoft.com/office/powerpoint/2010/main" val="18798866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Okay,</a:t>
            </a:r>
            <a:r>
              <a:rPr lang="en-US" altLang="zh-CN" baseline="0" dirty="0"/>
              <a:t> let’s start with a brief introduction of the 1K ImageNet contest.</a:t>
            </a:r>
            <a:br>
              <a:rPr lang="en-US" altLang="zh-CN" dirty="0"/>
            </a:br>
            <a:br>
              <a:rPr lang="en-US" altLang="zh-CN" dirty="0"/>
            </a:br>
            <a:r>
              <a:rPr lang="en-US" altLang="zh-CN" dirty="0"/>
              <a:t>Launched in 2010, ImageNet</a:t>
            </a:r>
            <a:r>
              <a:rPr lang="en-US" altLang="zh-CN" baseline="0" dirty="0"/>
              <a:t> provides 1.2 million training images to classify them into 1000 object categories. Given an image, it asks the algorithm to provide top-5 guesses. If none of them is correct, we say the prediction is incorrect. This is referred to as the top-5 error rate.</a:t>
            </a:r>
            <a:endParaRPr lang="en-US" dirty="0"/>
          </a:p>
        </p:txBody>
      </p:sp>
      <p:sp>
        <p:nvSpPr>
          <p:cNvPr id="4" name="Slide Number Placeholder 3"/>
          <p:cNvSpPr>
            <a:spLocks noGrp="1"/>
          </p:cNvSpPr>
          <p:nvPr>
            <p:ph type="sldNum" sz="quarter" idx="10"/>
          </p:nvPr>
        </p:nvSpPr>
        <p:spPr/>
        <p:txBody>
          <a:bodyPr/>
          <a:lstStyle/>
          <a:p>
            <a:fld id="{0F50B726-EFB7-494F-A423-664D92936C46}" type="slidenum">
              <a:rPr lang="en-US" smtClean="0"/>
              <a:t>69</a:t>
            </a:fld>
            <a:endParaRPr lang="en-US"/>
          </a:p>
        </p:txBody>
      </p:sp>
    </p:spTree>
    <p:extLst>
      <p:ext uri="{BB962C8B-B14F-4D97-AF65-F5344CB8AC3E}">
        <p14:creationId xmlns:p14="http://schemas.microsoft.com/office/powerpoint/2010/main" val="390852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2011 and 2010</a:t>
            </a:r>
            <a:r>
              <a:rPr lang="en-US" dirty="0"/>
              <a:t>, most teams use </a:t>
            </a:r>
            <a:r>
              <a:rPr lang="en-US" baseline="0" dirty="0"/>
              <a:t>shallow methods from traditional Computer Vision algorithms such as SIFT. Those methods delivery up to 75% accuracies, as shown by the two leftmost bars.</a:t>
            </a:r>
          </a:p>
          <a:p>
            <a:endParaRPr lang="en-US" baseline="0" dirty="0"/>
          </a:p>
          <a:p>
            <a:r>
              <a:rPr lang="en-US" baseline="0" dirty="0"/>
              <a:t>In 2012, Alex and </a:t>
            </a:r>
            <a:r>
              <a:rPr lang="en-US" sz="1200" b="0" i="0" kern="1200" dirty="0">
                <a:solidFill>
                  <a:schemeClr val="tx1"/>
                </a:solidFill>
                <a:effectLst/>
                <a:latin typeface="+mn-lt"/>
                <a:ea typeface="+mn-ea"/>
                <a:cs typeface="+mn-cs"/>
                <a:hlinkClick r:id="rId3"/>
              </a:rPr>
              <a:t>Geoffrey E. Hinton</a:t>
            </a:r>
            <a:r>
              <a:rPr lang="en-US" sz="1200" b="0" i="0" kern="1200" dirty="0">
                <a:solidFill>
                  <a:schemeClr val="tx1"/>
                </a:solidFill>
                <a:effectLst/>
                <a:latin typeface="+mn-lt"/>
                <a:ea typeface="+mn-ea"/>
                <a:cs typeface="+mn-cs"/>
              </a:rPr>
              <a:t> introduced the first CNN</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based winner,</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AlexNet</a:t>
            </a:r>
            <a:r>
              <a:rPr lang="en-US" sz="1200" b="0" i="0" kern="1200" baseline="0" dirty="0">
                <a:solidFill>
                  <a:schemeClr val="tx1"/>
                </a:solidFill>
                <a:effectLst/>
                <a:latin typeface="+mn-lt"/>
                <a:ea typeface="+mn-ea"/>
                <a:cs typeface="+mn-cs"/>
              </a:rPr>
              <a:t>. The network has 8 sequential layers, and it drastically improves the error of shallow methods. This marks a milestone of deep learning revolution. In the subsequent years, all the winners used CNN based models to improve the accuracy. As of today, the best CNN model has successfully surpassed the human in dealing with the image recognition task. </a:t>
            </a:r>
            <a:endParaRPr lang="en-US" sz="1200" b="0" i="0" kern="1200" dirty="0">
              <a:solidFill>
                <a:schemeClr val="tx1"/>
              </a:solidFill>
              <a:effectLst/>
              <a:latin typeface="+mn-lt"/>
              <a:ea typeface="+mn-ea"/>
              <a:cs typeface="+mn-cs"/>
            </a:endParaRPr>
          </a:p>
          <a:p>
            <a:r>
              <a:rPr lang="en-US" baseline="0" dirty="0"/>
              <a:t> </a:t>
            </a:r>
            <a:endParaRPr lang="en-US" dirty="0"/>
          </a:p>
        </p:txBody>
      </p:sp>
      <p:sp>
        <p:nvSpPr>
          <p:cNvPr id="4" name="Slide Number Placeholder 3"/>
          <p:cNvSpPr>
            <a:spLocks noGrp="1"/>
          </p:cNvSpPr>
          <p:nvPr>
            <p:ph type="sldNum" sz="quarter" idx="10"/>
          </p:nvPr>
        </p:nvSpPr>
        <p:spPr/>
        <p:txBody>
          <a:bodyPr/>
          <a:lstStyle/>
          <a:p>
            <a:fld id="{0F50B726-EFB7-494F-A423-664D92936C46}" type="slidenum">
              <a:rPr lang="en-US" smtClean="0"/>
              <a:t>70</a:t>
            </a:fld>
            <a:endParaRPr lang="en-US"/>
          </a:p>
        </p:txBody>
      </p:sp>
    </p:spTree>
    <p:extLst>
      <p:ext uri="{BB962C8B-B14F-4D97-AF65-F5344CB8AC3E}">
        <p14:creationId xmlns:p14="http://schemas.microsoft.com/office/powerpoint/2010/main" val="3189474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Training an</a:t>
            </a:r>
            <a:r>
              <a:rPr lang="en-US" baseline="0" dirty="0"/>
              <a:t> Neural Network is extremely computing-intensive. With high floating point throughput, almost every teams deploy the network training on GPUs for the high performance. This figure demonstrates the number of teams using GPU in the ImageNet contest from 2010 to 2014. The trend is consistent with the DL revolution. Almost every team used GPU in 2014.</a:t>
            </a:r>
          </a:p>
          <a:p>
            <a:endParaRPr lang="en-US" baseline="0" dirty="0"/>
          </a:p>
          <a:p>
            <a:r>
              <a:rPr lang="en-US" baseline="0" dirty="0"/>
              <a:t>Therefore, GPU is an important tool for the neural network training nowadays.</a:t>
            </a:r>
            <a:endParaRPr lang="en-US" dirty="0"/>
          </a:p>
        </p:txBody>
      </p:sp>
      <p:sp>
        <p:nvSpPr>
          <p:cNvPr id="4" name="Slide Number Placeholder 3"/>
          <p:cNvSpPr>
            <a:spLocks noGrp="1"/>
          </p:cNvSpPr>
          <p:nvPr>
            <p:ph type="sldNum" sz="quarter" idx="10"/>
          </p:nvPr>
        </p:nvSpPr>
        <p:spPr/>
        <p:txBody>
          <a:bodyPr/>
          <a:lstStyle/>
          <a:p>
            <a:fld id="{0F50B726-EFB7-494F-A423-664D92936C46}" type="slidenum">
              <a:rPr lang="en-US" smtClean="0"/>
              <a:t>71</a:t>
            </a:fld>
            <a:endParaRPr lang="en-US"/>
          </a:p>
        </p:txBody>
      </p:sp>
    </p:spTree>
    <p:extLst>
      <p:ext uri="{BB962C8B-B14F-4D97-AF65-F5344CB8AC3E}">
        <p14:creationId xmlns:p14="http://schemas.microsoft.com/office/powerpoint/2010/main" val="14665196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slides demonstrates 3 basic operations in the LRU.</a:t>
            </a:r>
          </a:p>
          <a:p>
            <a:endParaRPr lang="en-US" baseline="0" dirty="0"/>
          </a:p>
          <a:p>
            <a:r>
              <a:rPr lang="en-US" baseline="0" dirty="0"/>
              <a:t>First, LRU-in places an tensor in the cache to the most frequently used position.</a:t>
            </a:r>
          </a:p>
          <a:p>
            <a:endParaRPr lang="en-US" baseline="0" dirty="0"/>
          </a:p>
          <a:p>
            <a:r>
              <a:rPr lang="en-US" baseline="0" dirty="0"/>
              <a:t>Second, LRU-out seek memory for a new tensors by offloading the least frequently used ones to the CPU.</a:t>
            </a:r>
          </a:p>
          <a:p>
            <a:endParaRPr lang="en-US" baseline="0" dirty="0"/>
          </a:p>
          <a:p>
            <a:r>
              <a:rPr lang="en-US" baseline="0" dirty="0"/>
              <a:t>Third, LRU-check provisions GPU RAM for a tensor. </a:t>
            </a:r>
            <a:r>
              <a:rPr lang="en-US" baseline="0" dirty="0">
                <a:sym typeface="Wingdings"/>
              </a:rPr>
              <a:t>It first checks if the tensor is already in the cache. If yes, it place to the front. </a:t>
            </a:r>
          </a:p>
          <a:p>
            <a:r>
              <a:rPr lang="en-US" baseline="0" dirty="0">
                <a:sym typeface="Wingdings"/>
              </a:rPr>
              <a:t>If this is a new tensor, it tries to </a:t>
            </a:r>
            <a:r>
              <a:rPr lang="en-US" baseline="0" dirty="0" err="1">
                <a:sym typeface="Wingdings"/>
              </a:rPr>
              <a:t>malloc</a:t>
            </a:r>
            <a:r>
              <a:rPr lang="en-US" baseline="0" dirty="0">
                <a:sym typeface="Wingdings"/>
              </a:rPr>
              <a:t> GPU memory. If the GPU memory is not enough, we invoke </a:t>
            </a:r>
            <a:r>
              <a:rPr lang="en-US" baseline="0" dirty="0" err="1">
                <a:sym typeface="Wingdings"/>
              </a:rPr>
              <a:t>LRU.out</a:t>
            </a:r>
            <a:r>
              <a:rPr lang="en-US" baseline="0" dirty="0">
                <a:sym typeface="Wingdings"/>
              </a:rPr>
              <a:t> to offload those the least frequently used tensors to free memory. Otherwise, we place it into the LRU with </a:t>
            </a:r>
            <a:r>
              <a:rPr lang="en-US" baseline="0" dirty="0" err="1">
                <a:sym typeface="Wingdings"/>
              </a:rPr>
              <a:t>LRU.in</a:t>
            </a:r>
            <a:r>
              <a:rPr lang="en-US" baseline="0" dirty="0">
                <a:sym typeface="Wingdings"/>
              </a:rPr>
              <a:t>().</a:t>
            </a:r>
          </a:p>
          <a:p>
            <a:endParaRPr lang="en-US" baseline="0" dirty="0">
              <a:sym typeface="Wingdings"/>
            </a:endParaRPr>
          </a:p>
          <a:p>
            <a:r>
              <a:rPr lang="en-US" baseline="0" dirty="0">
                <a:sym typeface="Wingdings"/>
              </a:rPr>
              <a:t>These are pretty much the standard LRU operations.</a:t>
            </a:r>
          </a:p>
        </p:txBody>
      </p:sp>
      <p:sp>
        <p:nvSpPr>
          <p:cNvPr id="4" name="Slide Number Placeholder 3"/>
          <p:cNvSpPr>
            <a:spLocks noGrp="1"/>
          </p:cNvSpPr>
          <p:nvPr>
            <p:ph type="sldNum" sz="quarter" idx="10"/>
          </p:nvPr>
        </p:nvSpPr>
        <p:spPr/>
        <p:txBody>
          <a:bodyPr/>
          <a:lstStyle/>
          <a:p>
            <a:fld id="{0F50B726-EFB7-494F-A423-664D92936C46}" type="slidenum">
              <a:rPr lang="en-US" smtClean="0"/>
              <a:t>72</a:t>
            </a:fld>
            <a:endParaRPr lang="en-US"/>
          </a:p>
        </p:txBody>
      </p:sp>
    </p:spTree>
    <p:extLst>
      <p:ext uri="{BB962C8B-B14F-4D97-AF65-F5344CB8AC3E}">
        <p14:creationId xmlns:p14="http://schemas.microsoft.com/office/powerpoint/2010/main" val="266204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want to achieve</a:t>
            </a:r>
            <a:r>
              <a:rPr lang="en-US" baseline="0" dirty="0"/>
              <a:t> this best case. Apart from that, we also want to maintain a high training speed.</a:t>
            </a:r>
          </a:p>
        </p:txBody>
      </p:sp>
      <p:sp>
        <p:nvSpPr>
          <p:cNvPr id="4" name="Slide Number Placeholder 3"/>
          <p:cNvSpPr>
            <a:spLocks noGrp="1"/>
          </p:cNvSpPr>
          <p:nvPr>
            <p:ph type="sldNum" sz="quarter" idx="10"/>
          </p:nvPr>
        </p:nvSpPr>
        <p:spPr/>
        <p:txBody>
          <a:bodyPr/>
          <a:lstStyle/>
          <a:p>
            <a:fld id="{0F50B726-EFB7-494F-A423-664D92936C46}" type="slidenum">
              <a:rPr lang="en-US" smtClean="0"/>
              <a:t>6</a:t>
            </a:fld>
            <a:endParaRPr lang="en-US"/>
          </a:p>
        </p:txBody>
      </p:sp>
    </p:spTree>
    <p:extLst>
      <p:ext uri="{BB962C8B-B14F-4D97-AF65-F5344CB8AC3E}">
        <p14:creationId xmlns:p14="http://schemas.microsoft.com/office/powerpoint/2010/main" val="396387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propose three memory optimization techniques to address this issue. </a:t>
            </a:r>
          </a:p>
          <a:p>
            <a:r>
              <a:rPr lang="en-US" dirty="0"/>
              <a:t>They are</a:t>
            </a:r>
            <a:r>
              <a:rPr lang="en-US" baseline="0" dirty="0"/>
              <a:t> Liveness Analysis, Unified Tensor Pool, and Cost-aware Re-computations. </a:t>
            </a:r>
          </a:p>
          <a:p>
            <a:endParaRPr lang="en-US" baseline="0" dirty="0"/>
          </a:p>
          <a:p>
            <a:r>
              <a:rPr lang="en-US" baseline="0" dirty="0"/>
              <a:t>These three techniques jointly work together, </a:t>
            </a:r>
          </a:p>
          <a:p>
            <a:r>
              <a:rPr lang="en-US" baseline="0" dirty="0"/>
              <a:t>successfully reduce the network-wide peak memory usage , </a:t>
            </a:r>
          </a:p>
          <a:p>
            <a:r>
              <a:rPr lang="en-US" baseline="0" dirty="0"/>
              <a:t>down to the maximal memory usage among layers.</a:t>
            </a:r>
            <a:endParaRPr lang="en-US" dirty="0"/>
          </a:p>
        </p:txBody>
      </p:sp>
      <p:sp>
        <p:nvSpPr>
          <p:cNvPr id="4" name="Slide Number Placeholder 3"/>
          <p:cNvSpPr>
            <a:spLocks noGrp="1"/>
          </p:cNvSpPr>
          <p:nvPr>
            <p:ph type="sldNum" sz="quarter" idx="10"/>
          </p:nvPr>
        </p:nvSpPr>
        <p:spPr/>
        <p:txBody>
          <a:bodyPr/>
          <a:lstStyle/>
          <a:p>
            <a:fld id="{0F50B726-EFB7-494F-A423-664D92936C46}" type="slidenum">
              <a:rPr lang="en-US" smtClean="0"/>
              <a:t>7</a:t>
            </a:fld>
            <a:endParaRPr lang="en-US"/>
          </a:p>
        </p:txBody>
      </p:sp>
    </p:spTree>
    <p:extLst>
      <p:ext uri="{BB962C8B-B14F-4D97-AF65-F5344CB8AC3E}">
        <p14:creationId xmlns:p14="http://schemas.microsoft.com/office/powerpoint/2010/main" val="900632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let’s analyze the data flow of linear and non-linear networks first.</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the linear networks, data is sequentially propagated in the forward pass;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and a layer’s backward computation simply depends</a:t>
            </a:r>
            <a:r>
              <a:rPr lang="en-US" sz="1200" kern="1200" baseline="0" dirty="0">
                <a:solidFill>
                  <a:schemeClr val="tx1"/>
                </a:solidFill>
                <a:effectLst/>
                <a:latin typeface="+mn-lt"/>
                <a:ea typeface="+mn-ea"/>
                <a:cs typeface="+mn-cs"/>
              </a:rPr>
              <a:t> on </a:t>
            </a:r>
            <a:r>
              <a:rPr lang="en-US" sz="1200" kern="1200" dirty="0">
                <a:solidFill>
                  <a:schemeClr val="tx1"/>
                </a:solidFill>
                <a:effectLst/>
                <a:latin typeface="+mn-lt"/>
                <a:ea typeface="+mn-ea"/>
                <a:cs typeface="+mn-cs"/>
              </a:rPr>
              <a:t>the previous layer.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Their computation and dependency patterns are static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regardless of the total layers involved,</a:t>
            </a:r>
            <a:r>
              <a:rPr lang="en-US" sz="1200" kern="1200" baseline="0" dirty="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and </a:t>
            </a:r>
            <a:r>
              <a:rPr lang="en-US" sz="1200" kern="1200" dirty="0">
                <a:solidFill>
                  <a:schemeClr val="tx1"/>
                </a:solidFill>
                <a:effectLst/>
                <a:latin typeface="+mn-lt"/>
                <a:ea typeface="+mn-ea"/>
                <a:cs typeface="+mn-cs"/>
              </a:rPr>
              <a:t>the dependency is predictable</a:t>
            </a:r>
            <a:r>
              <a:rPr lang="en-US" sz="1200" kern="1200" baseline="0" dirty="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even without pre-</a:t>
            </a:r>
            <a:r>
              <a:rPr lang="en-US" sz="1200" kern="1200" baseline="0" dirty="0" err="1">
                <a:solidFill>
                  <a:schemeClr val="tx1"/>
                </a:solidFill>
                <a:effectLst/>
                <a:latin typeface="+mn-lt"/>
                <a:ea typeface="+mn-ea"/>
                <a:cs typeface="+mn-cs"/>
              </a:rPr>
              <a:t>specifing</a:t>
            </a:r>
            <a:r>
              <a:rPr lang="en-US" sz="1200" kern="1200" baseline="0" dirty="0">
                <a:solidFill>
                  <a:schemeClr val="tx1"/>
                </a:solidFill>
                <a:effectLst/>
                <a:latin typeface="+mn-lt"/>
                <a:ea typeface="+mn-ea"/>
                <a:cs typeface="+mn-cs"/>
              </a:rPr>
              <a:t> the network architecture.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The dependencies are much more complicated in the non-linear cases.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We generalize two types of non-linear connections.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The first is join connections, which is used in </a:t>
            </a:r>
            <a:r>
              <a:rPr lang="en-US" sz="1200" kern="1200" baseline="0" dirty="0" err="1">
                <a:solidFill>
                  <a:schemeClr val="tx1"/>
                </a:solidFill>
                <a:effectLst/>
                <a:latin typeface="+mn-lt"/>
                <a:ea typeface="+mn-ea"/>
                <a:cs typeface="+mn-cs"/>
              </a:rPr>
              <a:t>ResNet</a:t>
            </a:r>
            <a:r>
              <a:rPr lang="en-US" sz="1200" kern="1200" baseline="0" dirty="0">
                <a:solidFill>
                  <a:schemeClr val="tx1"/>
                </a:solidFill>
                <a:effectLst/>
                <a:latin typeface="+mn-lt"/>
                <a:ea typeface="+mn-ea"/>
                <a:cs typeface="+mn-cs"/>
              </a:rPr>
              <a:t> and </a:t>
            </a:r>
            <a:r>
              <a:rPr lang="en-US" sz="1200" kern="1200" baseline="0" dirty="0" err="1">
                <a:solidFill>
                  <a:schemeClr val="tx1"/>
                </a:solidFill>
                <a:effectLst/>
                <a:latin typeface="+mn-lt"/>
                <a:ea typeface="+mn-ea"/>
                <a:cs typeface="+mn-cs"/>
              </a:rPr>
              <a:t>DenseNet</a:t>
            </a:r>
            <a:r>
              <a:rPr lang="en-US" sz="1200" kern="1200" baseline="0" dirty="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It forwards the output of a layer to </a:t>
            </a:r>
            <a:r>
              <a:rPr lang="en-US" sz="1200" kern="1200" baseline="0" dirty="0" err="1">
                <a:solidFill>
                  <a:schemeClr val="tx1"/>
                </a:solidFill>
                <a:effectLst/>
                <a:latin typeface="+mn-lt"/>
                <a:ea typeface="+mn-ea"/>
                <a:cs typeface="+mn-cs"/>
              </a:rPr>
              <a:t>sevearl</a:t>
            </a:r>
            <a:r>
              <a:rPr lang="en-US" sz="1200" kern="1200" baseline="0" dirty="0">
                <a:solidFill>
                  <a:schemeClr val="tx1"/>
                </a:solidFill>
                <a:effectLst/>
                <a:latin typeface="+mn-lt"/>
                <a:ea typeface="+mn-ea"/>
                <a:cs typeface="+mn-cs"/>
              </a:rPr>
              <a:t> layers ahead.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The second is the fan connection, which is used in Inception Unit.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It spans multiple branches and merges them together.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In general, the data dependency is unpredictable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without pre-specifying the network architecture. </a:t>
            </a:r>
          </a:p>
        </p:txBody>
      </p:sp>
      <p:sp>
        <p:nvSpPr>
          <p:cNvPr id="4" name="Slide Number Placeholder 3"/>
          <p:cNvSpPr>
            <a:spLocks noGrp="1"/>
          </p:cNvSpPr>
          <p:nvPr>
            <p:ph type="sldNum" sz="quarter" idx="10"/>
          </p:nvPr>
        </p:nvSpPr>
        <p:spPr/>
        <p:txBody>
          <a:bodyPr/>
          <a:lstStyle/>
          <a:p>
            <a:fld id="{0F50B726-EFB7-494F-A423-664D92936C46}" type="slidenum">
              <a:rPr lang="en-US" smtClean="0"/>
              <a:t>8</a:t>
            </a:fld>
            <a:endParaRPr lang="en-US"/>
          </a:p>
        </p:txBody>
      </p:sp>
    </p:spTree>
    <p:extLst>
      <p:ext uri="{BB962C8B-B14F-4D97-AF65-F5344CB8AC3E}">
        <p14:creationId xmlns:p14="http://schemas.microsoft.com/office/powerpoint/2010/main" val="1164754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found the first memory</a:t>
            </a:r>
            <a:r>
              <a:rPr lang="en-US" baseline="0" dirty="0"/>
              <a:t> saving</a:t>
            </a:r>
            <a:r>
              <a:rPr lang="en-US" dirty="0"/>
              <a:t> opportunity</a:t>
            </a:r>
            <a:r>
              <a:rPr lang="en-US" baseline="0" dirty="0"/>
              <a:t> </a:t>
            </a:r>
            <a:r>
              <a:rPr lang="en-US" dirty="0"/>
              <a:t>in the</a:t>
            </a:r>
            <a:r>
              <a:rPr lang="en-US" baseline="0" dirty="0"/>
              <a:t> data flow. </a:t>
            </a:r>
          </a:p>
          <a:p>
            <a:endParaRPr lang="en-US" baseline="0" dirty="0"/>
          </a:p>
          <a:p>
            <a:r>
              <a:rPr lang="en-US" baseline="0" dirty="0"/>
              <a:t>The core observation here is </a:t>
            </a:r>
          </a:p>
          <a:p>
            <a:r>
              <a:rPr lang="en-US" baseline="0" dirty="0"/>
              <a:t>“ Not all the tensors are in use at the same time”. </a:t>
            </a:r>
          </a:p>
          <a:p>
            <a:r>
              <a:rPr lang="en-US" baseline="0" dirty="0"/>
              <a:t>For example, in the top left figure, the tensors in red </a:t>
            </a:r>
          </a:p>
          <a:p>
            <a:r>
              <a:rPr lang="en-US" baseline="0" dirty="0"/>
              <a:t>are no longer needed when back-propagated to POOL layer. </a:t>
            </a:r>
          </a:p>
          <a:p>
            <a:r>
              <a:rPr lang="en-US" baseline="0" dirty="0"/>
              <a:t>This is also true for the non-linear architecture on the right.</a:t>
            </a:r>
          </a:p>
          <a:p>
            <a:endParaRPr lang="en-US" baseline="0" dirty="0"/>
          </a:p>
          <a:p>
            <a:r>
              <a:rPr lang="en-US" baseline="0" dirty="0"/>
              <a:t>This implies we can reuse the same physical memory </a:t>
            </a:r>
          </a:p>
          <a:p>
            <a:r>
              <a:rPr lang="en-US" baseline="0" dirty="0"/>
              <a:t>at different time partitions, (CLICK) </a:t>
            </a:r>
          </a:p>
          <a:p>
            <a:r>
              <a:rPr lang="en-US" baseline="0" dirty="0"/>
              <a:t>and this motivates us applying Liveness Analysis in the training.</a:t>
            </a:r>
          </a:p>
        </p:txBody>
      </p:sp>
      <p:sp>
        <p:nvSpPr>
          <p:cNvPr id="4" name="Slide Number Placeholder 3"/>
          <p:cNvSpPr>
            <a:spLocks noGrp="1"/>
          </p:cNvSpPr>
          <p:nvPr>
            <p:ph type="sldNum" sz="quarter" idx="10"/>
          </p:nvPr>
        </p:nvSpPr>
        <p:spPr/>
        <p:txBody>
          <a:bodyPr/>
          <a:lstStyle/>
          <a:p>
            <a:fld id="{0F50B726-EFB7-494F-A423-664D92936C46}" type="slidenum">
              <a:rPr lang="en-US" smtClean="0"/>
              <a:t>9</a:t>
            </a:fld>
            <a:endParaRPr lang="en-US"/>
          </a:p>
        </p:txBody>
      </p:sp>
    </p:spTree>
    <p:extLst>
      <p:ext uri="{BB962C8B-B14F-4D97-AF65-F5344CB8AC3E}">
        <p14:creationId xmlns:p14="http://schemas.microsoft.com/office/powerpoint/2010/main" val="2997657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1DEABC-D766-4322-8E78-B830FAE35C72}" type="datetime4">
              <a:rPr lang="en-US" smtClean="0"/>
              <a:pPr/>
              <a:t>February 25, 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38DF745-7D3F-47F4-83A3-874385CFAA6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131F9E-604E-4343-9F29-EF72E8231CAD}" type="datetime4">
              <a:rPr lang="en-US" smtClean="0"/>
              <a:pPr/>
              <a:t>February 25,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A8E1CE-37F8-4102-8DF9-852A0A51F293}" type="datetime4">
              <a:rPr lang="en-US" smtClean="0"/>
              <a:pPr/>
              <a:t>February 25,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33F43-3E86-47E4-BFBB-2476D384E1C6}" type="datetime4">
              <a:rPr lang="en-US" smtClean="0"/>
              <a:pPr/>
              <a:t>February 25,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51663BA-01FC-4367-B6F3-ABB2645D55F1}" type="datetime4">
              <a:rPr lang="en-US" smtClean="0"/>
              <a:pPr/>
              <a:t>February 25, 2018</a:t>
            </a:fld>
            <a:endParaRPr lang="en-US" dirty="0"/>
          </a:p>
        </p:txBody>
      </p:sp>
      <p:sp>
        <p:nvSpPr>
          <p:cNvPr id="8" name="Slide Number Placeholder 7"/>
          <p:cNvSpPr>
            <a:spLocks noGrp="1"/>
          </p:cNvSpPr>
          <p:nvPr>
            <p:ph type="sldNum" sz="quarter" idx="11"/>
          </p:nvPr>
        </p:nvSpPr>
        <p:spPr/>
        <p:txBody>
          <a:bodyPr/>
          <a:lstStyle/>
          <a:p>
            <a:fld id="{F38DF745-7D3F-47F4-83A3-874385CFAA69}"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B19C71-EC74-44AF-B27E-FC7DC3C3A61D}" type="datetime4">
              <a:rPr lang="en-US" smtClean="0"/>
              <a:pPr/>
              <a:t>February 25,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5CDA29-3CBE-48EA-92AE-A996835462BA}" type="datetime4">
              <a:rPr lang="en-US" smtClean="0"/>
              <a:pPr/>
              <a:t>February 25, 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9EC054-3869-4501-B163-1BBFDE8DCE04}" type="datetime4">
              <a:rPr lang="en-US" smtClean="0"/>
              <a:pPr/>
              <a:t>February 25, 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3D831-56C1-49CF-8EF7-8B9A98402BCD}" type="datetime4">
              <a:rPr lang="en-US" smtClean="0"/>
              <a:pPr/>
              <a:t>February 25, 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February 25,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EA923-9BEE-48CE-9F28-5B525F399BAD}" type="datetime4">
              <a:rPr lang="en-US" smtClean="0"/>
              <a:pPr/>
              <a:t>February 25,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F38DF745-7D3F-47F4-83A3-874385CFAA69}" type="slidenum">
              <a:rPr lang="en-US" smtClean="0"/>
              <a:pPr/>
              <a:t>‹#›</a:t>
            </a:fld>
            <a:endParaRPr lang="en-US" dirty="0"/>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February 25, 2018</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F38DF745-7D3F-47F4-83A3-874385CFAA69}" type="slidenum">
              <a:rPr lang="en-US" smtClean="0"/>
              <a:pPr/>
              <a:t>‹#›</a:t>
            </a:fld>
            <a:endParaRPr 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sldNum="0" hdr="0" ft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2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eg"/></Relationships>
</file>

<file path=ppt/slides/_rels/slide4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62.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65.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40.emf"/><Relationship Id="rId5" Type="http://schemas.openxmlformats.org/officeDocument/2006/relationships/image" Target="../media/image39.emf"/><Relationship Id="rId4" Type="http://schemas.openxmlformats.org/officeDocument/2006/relationships/image" Target="../media/image38.emf"/></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image" Target="../media/image19.emf"/></Relationships>
</file>

<file path=ppt/slides/_rels/slide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2"/>
            <a:ext cx="7772400" cy="2864228"/>
          </a:xfrm>
        </p:spPr>
        <p:txBody>
          <a:bodyPr/>
          <a:lstStyle/>
          <a:p>
            <a:r>
              <a:rPr lang="en-US" sz="3600" dirty="0"/>
              <a:t>Dynamic GPU Memory Management for Training Deep Neural Networks</a:t>
            </a:r>
          </a:p>
        </p:txBody>
      </p:sp>
      <p:sp>
        <p:nvSpPr>
          <p:cNvPr id="3" name="Subtitle 2"/>
          <p:cNvSpPr>
            <a:spLocks noGrp="1"/>
          </p:cNvSpPr>
          <p:nvPr>
            <p:ph type="subTitle" idx="1"/>
          </p:nvPr>
        </p:nvSpPr>
        <p:spPr>
          <a:xfrm>
            <a:off x="457200" y="3558746"/>
            <a:ext cx="6858000" cy="1505061"/>
          </a:xfrm>
        </p:spPr>
        <p:txBody>
          <a:bodyPr>
            <a:normAutofit/>
          </a:bodyPr>
          <a:lstStyle/>
          <a:p>
            <a:r>
              <a:rPr lang="en-US" dirty="0"/>
              <a:t>Linnan Wang, Tim </a:t>
            </a:r>
            <a:r>
              <a:rPr lang="en-US" dirty="0" err="1"/>
              <a:t>Kraska</a:t>
            </a:r>
            <a:endParaRPr lang="en-US" dirty="0"/>
          </a:p>
          <a:p>
            <a:r>
              <a:rPr lang="en-US" dirty="0" err="1"/>
              <a:t>Jinmian</a:t>
            </a:r>
            <a:r>
              <a:rPr lang="en-US" dirty="0"/>
              <a:t> Ye, </a:t>
            </a:r>
            <a:r>
              <a:rPr lang="en-US" dirty="0" err="1"/>
              <a:t>Yiyang</a:t>
            </a:r>
            <a:r>
              <a:rPr lang="en-US" dirty="0"/>
              <a:t> Zhao, </a:t>
            </a:r>
            <a:r>
              <a:rPr lang="en-US" dirty="0" err="1"/>
              <a:t>Zenglin</a:t>
            </a:r>
            <a:r>
              <a:rPr lang="en-US" dirty="0"/>
              <a:t> Xu</a:t>
            </a:r>
          </a:p>
          <a:p>
            <a:r>
              <a:rPr lang="en-US" dirty="0"/>
              <a:t>Wei Wu, </a:t>
            </a:r>
            <a:r>
              <a:rPr lang="en-US" dirty="0" err="1"/>
              <a:t>ang</a:t>
            </a:r>
            <a:r>
              <a:rPr lang="en-US" dirty="0"/>
              <a:t> li, </a:t>
            </a:r>
            <a:r>
              <a:rPr lang="en-US" dirty="0" err="1"/>
              <a:t>shuaiwen</a:t>
            </a:r>
            <a:r>
              <a:rPr lang="en-US" dirty="0"/>
              <a:t> song</a:t>
            </a:r>
          </a:p>
        </p:txBody>
      </p:sp>
      <p:pic>
        <p:nvPicPr>
          <p:cNvPr id="4" name="Picture 3" descr="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964" y="5672631"/>
            <a:ext cx="2183552" cy="1088136"/>
          </a:xfrm>
          <a:prstGeom prst="rect">
            <a:avLst/>
          </a:prstGeom>
        </p:spPr>
      </p:pic>
      <p:pic>
        <p:nvPicPr>
          <p:cNvPr id="5" name="Picture 4" descr="UESTC_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3837" y="5653473"/>
            <a:ext cx="1085840" cy="1085840"/>
          </a:xfrm>
          <a:prstGeom prst="rect">
            <a:avLst/>
          </a:prstGeom>
        </p:spPr>
      </p:pic>
      <p:pic>
        <p:nvPicPr>
          <p:cNvPr id="7" name="Picture 6" descr="1024px-Los_Alamos_logo.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88496" y="5635131"/>
            <a:ext cx="2370747" cy="1088136"/>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98062" y="5635131"/>
            <a:ext cx="2502713" cy="1088136"/>
          </a:xfrm>
          <a:prstGeom prst="rect">
            <a:avLst/>
          </a:prstGeom>
        </p:spPr>
      </p:pic>
    </p:spTree>
    <p:extLst>
      <p:ext uri="{BB962C8B-B14F-4D97-AF65-F5344CB8AC3E}">
        <p14:creationId xmlns:p14="http://schemas.microsoft.com/office/powerpoint/2010/main" val="1451897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1371600"/>
          </a:xfrm>
        </p:spPr>
        <p:txBody>
          <a:bodyPr/>
          <a:lstStyle/>
          <a:p>
            <a:r>
              <a:rPr lang="en-US" dirty="0"/>
              <a:t>Liveness analysis,</a:t>
            </a:r>
            <a:br>
              <a:rPr lang="en-US" dirty="0"/>
            </a:br>
            <a:r>
              <a:rPr lang="en-US" dirty="0"/>
              <a:t>50% </a:t>
            </a:r>
            <a:r>
              <a:rPr lang="en-US" sz="2800" dirty="0"/>
              <a:t>memory saving</a:t>
            </a:r>
            <a:endParaRPr lang="en-US" dirty="0"/>
          </a:p>
        </p:txBody>
      </p:sp>
      <p:grpSp>
        <p:nvGrpSpPr>
          <p:cNvPr id="14" name="Group 13"/>
          <p:cNvGrpSpPr/>
          <p:nvPr/>
        </p:nvGrpSpPr>
        <p:grpSpPr>
          <a:xfrm>
            <a:off x="2006590" y="3275956"/>
            <a:ext cx="926123" cy="429846"/>
            <a:chOff x="1785814" y="2627795"/>
            <a:chExt cx="926123" cy="429846"/>
          </a:xfrm>
        </p:grpSpPr>
        <p:sp>
          <p:nvSpPr>
            <p:cNvPr id="10" name="Rectangle 9"/>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785814" y="2658052"/>
              <a:ext cx="926123" cy="369332"/>
            </a:xfrm>
            <a:prstGeom prst="rect">
              <a:avLst/>
            </a:prstGeom>
            <a:noFill/>
          </p:spPr>
          <p:txBody>
            <a:bodyPr wrap="square" rtlCol="0">
              <a:spAutoFit/>
            </a:bodyPr>
            <a:lstStyle/>
            <a:p>
              <a:pPr algn="ctr"/>
              <a:r>
                <a:rPr lang="en-US" dirty="0"/>
                <a:t>CONV</a:t>
              </a:r>
            </a:p>
          </p:txBody>
        </p:sp>
      </p:grpSp>
      <p:grpSp>
        <p:nvGrpSpPr>
          <p:cNvPr id="13" name="Group 12"/>
          <p:cNvGrpSpPr/>
          <p:nvPr/>
        </p:nvGrpSpPr>
        <p:grpSpPr>
          <a:xfrm>
            <a:off x="523631" y="3268900"/>
            <a:ext cx="926123" cy="429846"/>
            <a:chOff x="1785813" y="3383165"/>
            <a:chExt cx="926123" cy="429846"/>
          </a:xfrm>
        </p:grpSpPr>
        <p:sp>
          <p:nvSpPr>
            <p:cNvPr id="7" name="TextBox 6"/>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2" name="Rectangle 11"/>
            <p:cNvSpPr/>
            <p:nvPr/>
          </p:nvSpPr>
          <p:spPr>
            <a:xfrm>
              <a:off x="1785813" y="3383165"/>
              <a:ext cx="926123" cy="4298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3513978" y="3268900"/>
            <a:ext cx="926123" cy="429846"/>
            <a:chOff x="1785814" y="2627795"/>
            <a:chExt cx="926123" cy="429846"/>
          </a:xfrm>
        </p:grpSpPr>
        <p:sp>
          <p:nvSpPr>
            <p:cNvPr id="16" name="Rectangle 15"/>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18" name="Group 17"/>
          <p:cNvGrpSpPr/>
          <p:nvPr/>
        </p:nvGrpSpPr>
        <p:grpSpPr>
          <a:xfrm>
            <a:off x="5021366" y="3275956"/>
            <a:ext cx="926123" cy="429846"/>
            <a:chOff x="1785814" y="2627795"/>
            <a:chExt cx="926123" cy="429846"/>
          </a:xfrm>
        </p:grpSpPr>
        <p:sp>
          <p:nvSpPr>
            <p:cNvPr id="19" name="Rectangle 1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85814" y="2658052"/>
              <a:ext cx="926123" cy="369332"/>
            </a:xfrm>
            <a:prstGeom prst="rect">
              <a:avLst/>
            </a:prstGeom>
            <a:noFill/>
          </p:spPr>
          <p:txBody>
            <a:bodyPr wrap="square" rtlCol="0">
              <a:spAutoFit/>
            </a:bodyPr>
            <a:lstStyle/>
            <a:p>
              <a:pPr algn="ctr"/>
              <a:r>
                <a:rPr lang="en-US" dirty="0"/>
                <a:t>FC</a:t>
              </a:r>
            </a:p>
          </p:txBody>
        </p:sp>
      </p:grpSp>
      <p:grpSp>
        <p:nvGrpSpPr>
          <p:cNvPr id="21" name="Group 20"/>
          <p:cNvGrpSpPr/>
          <p:nvPr/>
        </p:nvGrpSpPr>
        <p:grpSpPr>
          <a:xfrm>
            <a:off x="6528754" y="3268900"/>
            <a:ext cx="926123" cy="429846"/>
            <a:chOff x="1785814" y="2627795"/>
            <a:chExt cx="926123" cy="429846"/>
          </a:xfrm>
        </p:grpSpPr>
        <p:sp>
          <p:nvSpPr>
            <p:cNvPr id="22" name="Rectangle 21"/>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785814" y="2658052"/>
              <a:ext cx="926123" cy="369332"/>
            </a:xfrm>
            <a:prstGeom prst="rect">
              <a:avLst/>
            </a:prstGeom>
            <a:noFill/>
          </p:spPr>
          <p:txBody>
            <a:bodyPr wrap="square" rtlCol="0">
              <a:spAutoFit/>
            </a:bodyPr>
            <a:lstStyle/>
            <a:p>
              <a:pPr algn="ctr"/>
              <a:r>
                <a:rPr lang="en-US"/>
                <a:t>S</a:t>
              </a:r>
              <a:endParaRPr lang="en-US" dirty="0"/>
            </a:p>
          </p:txBody>
        </p:sp>
      </p:grpSp>
      <p:grpSp>
        <p:nvGrpSpPr>
          <p:cNvPr id="29" name="Group 28"/>
          <p:cNvGrpSpPr/>
          <p:nvPr/>
        </p:nvGrpSpPr>
        <p:grpSpPr>
          <a:xfrm>
            <a:off x="2006590" y="4250079"/>
            <a:ext cx="926123" cy="429846"/>
            <a:chOff x="1785814" y="2627795"/>
            <a:chExt cx="926123" cy="429846"/>
          </a:xfrm>
        </p:grpSpPr>
        <p:sp>
          <p:nvSpPr>
            <p:cNvPr id="30" name="Rectangle 29"/>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785814" y="2658052"/>
              <a:ext cx="926123" cy="369332"/>
            </a:xfrm>
            <a:prstGeom prst="rect">
              <a:avLst/>
            </a:prstGeom>
            <a:noFill/>
          </p:spPr>
          <p:txBody>
            <a:bodyPr wrap="square" rtlCol="0">
              <a:spAutoFit/>
            </a:bodyPr>
            <a:lstStyle/>
            <a:p>
              <a:pPr algn="ctr"/>
              <a:r>
                <a:rPr lang="en-US" dirty="0"/>
                <a:t>CONV</a:t>
              </a:r>
            </a:p>
          </p:txBody>
        </p:sp>
      </p:grpSp>
      <p:grpSp>
        <p:nvGrpSpPr>
          <p:cNvPr id="32" name="Group 31"/>
          <p:cNvGrpSpPr/>
          <p:nvPr/>
        </p:nvGrpSpPr>
        <p:grpSpPr>
          <a:xfrm>
            <a:off x="523631" y="4243023"/>
            <a:ext cx="926123" cy="429846"/>
            <a:chOff x="1785813" y="3383165"/>
            <a:chExt cx="926123" cy="429846"/>
          </a:xfrm>
        </p:grpSpPr>
        <p:sp>
          <p:nvSpPr>
            <p:cNvPr id="33" name="TextBox 32"/>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34" name="Rectangle 33"/>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501763" y="4243022"/>
            <a:ext cx="926123" cy="429846"/>
            <a:chOff x="1785814" y="2627795"/>
            <a:chExt cx="926123" cy="429846"/>
          </a:xfrm>
        </p:grpSpPr>
        <p:sp>
          <p:nvSpPr>
            <p:cNvPr id="36" name="Rectangle 35"/>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38" name="Group 37"/>
          <p:cNvGrpSpPr/>
          <p:nvPr/>
        </p:nvGrpSpPr>
        <p:grpSpPr>
          <a:xfrm>
            <a:off x="5009151" y="4250078"/>
            <a:ext cx="926123" cy="429846"/>
            <a:chOff x="1785814" y="2627795"/>
            <a:chExt cx="926123" cy="429846"/>
          </a:xfrm>
        </p:grpSpPr>
        <p:sp>
          <p:nvSpPr>
            <p:cNvPr id="39" name="Rectangle 3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785814" y="2658052"/>
              <a:ext cx="926123" cy="369332"/>
            </a:xfrm>
            <a:prstGeom prst="rect">
              <a:avLst/>
            </a:prstGeom>
            <a:noFill/>
          </p:spPr>
          <p:txBody>
            <a:bodyPr wrap="square" rtlCol="0">
              <a:spAutoFit/>
            </a:bodyPr>
            <a:lstStyle/>
            <a:p>
              <a:pPr algn="ctr"/>
              <a:r>
                <a:rPr lang="en-US" dirty="0"/>
                <a:t>FC</a:t>
              </a:r>
            </a:p>
          </p:txBody>
        </p:sp>
      </p:grpSp>
      <p:grpSp>
        <p:nvGrpSpPr>
          <p:cNvPr id="41" name="Group 40"/>
          <p:cNvGrpSpPr/>
          <p:nvPr/>
        </p:nvGrpSpPr>
        <p:grpSpPr>
          <a:xfrm>
            <a:off x="6516539" y="4243022"/>
            <a:ext cx="926123" cy="429846"/>
            <a:chOff x="1785814" y="2627795"/>
            <a:chExt cx="926123" cy="429846"/>
          </a:xfrm>
        </p:grpSpPr>
        <p:sp>
          <p:nvSpPr>
            <p:cNvPr id="42" name="Rectangle 41"/>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785814" y="2658052"/>
              <a:ext cx="926123" cy="369332"/>
            </a:xfrm>
            <a:prstGeom prst="rect">
              <a:avLst/>
            </a:prstGeom>
            <a:noFill/>
          </p:spPr>
          <p:txBody>
            <a:bodyPr wrap="square" rtlCol="0">
              <a:spAutoFit/>
            </a:bodyPr>
            <a:lstStyle/>
            <a:p>
              <a:pPr algn="ctr"/>
              <a:r>
                <a:rPr lang="en-US" dirty="0"/>
                <a:t>S</a:t>
              </a:r>
            </a:p>
          </p:txBody>
        </p:sp>
      </p:grpSp>
      <p:cxnSp>
        <p:nvCxnSpPr>
          <p:cNvPr id="51" name="Straight Arrow Connector 50"/>
          <p:cNvCxnSpPr/>
          <p:nvPr/>
        </p:nvCxnSpPr>
        <p:spPr>
          <a:xfrm>
            <a:off x="2944927" y="348029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464530" y="34886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947489" y="349220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1449754" y="3077732"/>
            <a:ext cx="556836" cy="413147"/>
            <a:chOff x="1567001" y="2466884"/>
            <a:chExt cx="556836" cy="413147"/>
          </a:xfrm>
        </p:grpSpPr>
        <p:cxnSp>
          <p:nvCxnSpPr>
            <p:cNvPr id="25" name="Straight Arrow Connector 24"/>
            <p:cNvCxnSpPr>
              <a:stCxn id="12" idx="3"/>
              <a:endCxn id="10" idx="1"/>
            </p:cNvCxnSpPr>
            <p:nvPr/>
          </p:nvCxnSpPr>
          <p:spPr>
            <a:xfrm>
              <a:off x="1567001" y="28729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591430" y="2466884"/>
              <a:ext cx="486776" cy="369332"/>
            </a:xfrm>
            <a:prstGeom prst="rect">
              <a:avLst/>
            </a:prstGeom>
            <a:noFill/>
          </p:spPr>
          <p:txBody>
            <a:bodyPr wrap="square" rtlCol="0">
              <a:spAutoFit/>
            </a:bodyPr>
            <a:lstStyle/>
            <a:p>
              <a:r>
                <a:rPr lang="en-US" altLang="zh-CN" dirty="0">
                  <a:latin typeface="+mj-lt"/>
                </a:rPr>
                <a:t>t0</a:t>
              </a:r>
              <a:endParaRPr lang="en-US" dirty="0">
                <a:latin typeface="+mj-lt"/>
              </a:endParaRPr>
            </a:p>
          </p:txBody>
        </p:sp>
      </p:grpSp>
      <p:cxnSp>
        <p:nvCxnSpPr>
          <p:cNvPr id="45" name="Straight Arrow Connector 44"/>
          <p:cNvCxnSpPr>
            <a:stCxn id="7" idx="3"/>
          </p:cNvCxnSpPr>
          <p:nvPr/>
        </p:nvCxnSpPr>
        <p:spPr>
          <a:xfrm>
            <a:off x="1449754" y="348382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348788" y="3780400"/>
            <a:ext cx="441146" cy="369332"/>
          </a:xfrm>
          <a:prstGeom prst="rect">
            <a:avLst/>
          </a:prstGeom>
          <a:noFill/>
        </p:spPr>
        <p:txBody>
          <a:bodyPr wrap="none" rtlCol="0">
            <a:spAutoFit/>
          </a:bodyPr>
          <a:lstStyle/>
          <a:p>
            <a:r>
              <a:rPr lang="en-US" altLang="zh-CN">
                <a:latin typeface="+mj-lt"/>
              </a:rPr>
              <a:t>t0</a:t>
            </a:r>
            <a:endParaRPr lang="en-US" dirty="0">
              <a:latin typeface="+mj-lt"/>
            </a:endParaRPr>
          </a:p>
        </p:txBody>
      </p:sp>
      <p:cxnSp>
        <p:nvCxnSpPr>
          <p:cNvPr id="63" name="Straight Arrow Connector 62"/>
          <p:cNvCxnSpPr>
            <a:stCxn id="22" idx="2"/>
            <a:endCxn id="42" idx="0"/>
          </p:cNvCxnSpPr>
          <p:nvPr/>
        </p:nvCxnSpPr>
        <p:spPr>
          <a:xfrm flipH="1">
            <a:off x="6979601" y="3698746"/>
            <a:ext cx="12215" cy="54427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2" idx="1"/>
            <a:endCxn id="39" idx="3"/>
          </p:cNvCxnSpPr>
          <p:nvPr/>
        </p:nvCxnSpPr>
        <p:spPr>
          <a:xfrm flipH="1">
            <a:off x="5935274" y="445794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9" idx="1"/>
            <a:endCxn id="36" idx="3"/>
          </p:cNvCxnSpPr>
          <p:nvPr/>
        </p:nvCxnSpPr>
        <p:spPr>
          <a:xfrm flipH="1" flipV="1">
            <a:off x="4427886" y="445794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2920498" y="4465002"/>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1449753" y="4479231"/>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7" idx="0"/>
            <a:endCxn id="19" idx="0"/>
          </p:cNvCxnSpPr>
          <p:nvPr/>
        </p:nvCxnSpPr>
        <p:spPr>
          <a:xfrm rot="5400000" flipH="1" flipV="1">
            <a:off x="3223960" y="1038690"/>
            <a:ext cx="23201" cy="4497735"/>
          </a:xfrm>
          <a:prstGeom prst="bentConnector3">
            <a:avLst>
              <a:gd name="adj1" fmla="val 10853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39" idx="2"/>
            <a:endCxn id="34" idx="2"/>
          </p:cNvCxnSpPr>
          <p:nvPr/>
        </p:nvCxnSpPr>
        <p:spPr>
          <a:xfrm rot="5400000" flipH="1">
            <a:off x="3225925" y="2433637"/>
            <a:ext cx="7055" cy="4485520"/>
          </a:xfrm>
          <a:prstGeom prst="bentConnector3">
            <a:avLst>
              <a:gd name="adj1" fmla="val -3240255"/>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523631" y="1930400"/>
            <a:ext cx="992692" cy="369332"/>
          </a:xfrm>
          <a:prstGeom prst="rect">
            <a:avLst/>
          </a:prstGeom>
          <a:noFill/>
        </p:spPr>
        <p:txBody>
          <a:bodyPr wrap="none" rtlCol="0">
            <a:spAutoFit/>
          </a:bodyPr>
          <a:lstStyle/>
          <a:p>
            <a:r>
              <a:rPr lang="en-US" dirty="0">
                <a:latin typeface="+mj-lt"/>
              </a:rPr>
              <a:t>Step 1</a:t>
            </a:r>
          </a:p>
        </p:txBody>
      </p:sp>
      <p:sp>
        <p:nvSpPr>
          <p:cNvPr id="56" name="Rectangle 55"/>
          <p:cNvSpPr/>
          <p:nvPr/>
        </p:nvSpPr>
        <p:spPr>
          <a:xfrm>
            <a:off x="1670327" y="2708400"/>
            <a:ext cx="441146" cy="369332"/>
          </a:xfrm>
          <a:prstGeom prst="rect">
            <a:avLst/>
          </a:prstGeom>
        </p:spPr>
        <p:txBody>
          <a:bodyPr wrap="none">
            <a:spAutoFit/>
          </a:bodyPr>
          <a:lstStyle/>
          <a:p>
            <a:r>
              <a:rPr lang="en-US" altLang="zh-CN" dirty="0">
                <a:latin typeface="+mj-lt"/>
              </a:rPr>
              <a:t>t0</a:t>
            </a:r>
            <a:endParaRPr lang="en-US" dirty="0">
              <a:latin typeface="+mj-lt"/>
            </a:endParaRPr>
          </a:p>
        </p:txBody>
      </p:sp>
      <p:cxnSp>
        <p:nvCxnSpPr>
          <p:cNvPr id="66" name="Straight Arrow Connector 65"/>
          <p:cNvCxnSpPr/>
          <p:nvPr/>
        </p:nvCxnSpPr>
        <p:spPr>
          <a:xfrm>
            <a:off x="2924173" y="3464937"/>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469023" y="3504111"/>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523631" y="5291029"/>
            <a:ext cx="3344984" cy="369332"/>
          </a:xfrm>
          <a:prstGeom prst="rect">
            <a:avLst/>
          </a:prstGeom>
          <a:noFill/>
          <a:ln>
            <a:solidFill>
              <a:schemeClr val="tx1">
                <a:lumMod val="65000"/>
                <a:lumOff val="35000"/>
              </a:schemeClr>
            </a:solidFill>
          </a:ln>
        </p:spPr>
        <p:txBody>
          <a:bodyPr wrap="square" rtlCol="0">
            <a:spAutoFit/>
          </a:bodyPr>
          <a:lstStyle/>
          <a:p>
            <a:pPr algn="ctr"/>
            <a:r>
              <a:rPr lang="en-US" dirty="0">
                <a:latin typeface="+mj-lt"/>
              </a:rPr>
              <a:t>Live Tensor</a:t>
            </a:r>
            <a:endParaRPr lang="en-US" dirty="0"/>
          </a:p>
        </p:txBody>
      </p:sp>
      <p:sp>
        <p:nvSpPr>
          <p:cNvPr id="58" name="TextBox 57"/>
          <p:cNvSpPr txBox="1"/>
          <p:nvPr/>
        </p:nvSpPr>
        <p:spPr>
          <a:xfrm>
            <a:off x="523631" y="5902133"/>
            <a:ext cx="3344984" cy="369332"/>
          </a:xfrm>
          <a:prstGeom prst="rect">
            <a:avLst/>
          </a:prstGeom>
          <a:noFill/>
        </p:spPr>
        <p:txBody>
          <a:bodyPr wrap="square" rtlCol="0">
            <a:spAutoFit/>
          </a:bodyPr>
          <a:lstStyle/>
          <a:p>
            <a:r>
              <a:rPr lang="en-US" dirty="0">
                <a:latin typeface="+mj-lt"/>
              </a:rPr>
              <a:t>t0,</a:t>
            </a:r>
          </a:p>
        </p:txBody>
      </p:sp>
      <p:sp>
        <p:nvSpPr>
          <p:cNvPr id="59" name="TextBox 58"/>
          <p:cNvSpPr txBox="1"/>
          <p:nvPr/>
        </p:nvSpPr>
        <p:spPr>
          <a:xfrm>
            <a:off x="4427886" y="5282478"/>
            <a:ext cx="3344984" cy="369332"/>
          </a:xfrm>
          <a:prstGeom prst="rect">
            <a:avLst/>
          </a:prstGeom>
          <a:noFill/>
          <a:ln>
            <a:solidFill>
              <a:schemeClr val="tx1">
                <a:lumMod val="65000"/>
                <a:lumOff val="35000"/>
              </a:schemeClr>
            </a:solidFill>
          </a:ln>
        </p:spPr>
        <p:txBody>
          <a:bodyPr wrap="square" rtlCol="0">
            <a:spAutoFit/>
          </a:bodyPr>
          <a:lstStyle/>
          <a:p>
            <a:pPr algn="ctr"/>
            <a:r>
              <a:rPr lang="en-US" dirty="0">
                <a:latin typeface="+mj-lt"/>
              </a:rPr>
              <a:t>Freed Tensor</a:t>
            </a:r>
            <a:endParaRPr lang="en-US" dirty="0"/>
          </a:p>
        </p:txBody>
      </p:sp>
    </p:spTree>
    <p:extLst>
      <p:ext uri="{BB962C8B-B14F-4D97-AF65-F5344CB8AC3E}">
        <p14:creationId xmlns:p14="http://schemas.microsoft.com/office/powerpoint/2010/main" val="2116881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1371600"/>
          </a:xfrm>
        </p:spPr>
        <p:txBody>
          <a:bodyPr/>
          <a:lstStyle/>
          <a:p>
            <a:r>
              <a:rPr lang="en-US" dirty="0"/>
              <a:t>Liveness analysis,</a:t>
            </a:r>
            <a:br>
              <a:rPr lang="en-US" dirty="0"/>
            </a:br>
            <a:r>
              <a:rPr lang="en-US" dirty="0"/>
              <a:t>50% </a:t>
            </a:r>
            <a:r>
              <a:rPr lang="en-US" sz="2800" dirty="0"/>
              <a:t>memory saving</a:t>
            </a:r>
            <a:endParaRPr lang="en-US" dirty="0"/>
          </a:p>
        </p:txBody>
      </p:sp>
      <p:grpSp>
        <p:nvGrpSpPr>
          <p:cNvPr id="14" name="Group 13"/>
          <p:cNvGrpSpPr/>
          <p:nvPr/>
        </p:nvGrpSpPr>
        <p:grpSpPr>
          <a:xfrm>
            <a:off x="2006590" y="3275956"/>
            <a:ext cx="926123" cy="429846"/>
            <a:chOff x="1785814" y="2627795"/>
            <a:chExt cx="926123" cy="429846"/>
          </a:xfrm>
        </p:grpSpPr>
        <p:sp>
          <p:nvSpPr>
            <p:cNvPr id="10" name="Rectangle 9"/>
            <p:cNvSpPr/>
            <p:nvPr/>
          </p:nvSpPr>
          <p:spPr>
            <a:xfrm>
              <a:off x="1785814" y="2627795"/>
              <a:ext cx="926123" cy="4298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785814" y="2658052"/>
              <a:ext cx="926123" cy="369332"/>
            </a:xfrm>
            <a:prstGeom prst="rect">
              <a:avLst/>
            </a:prstGeom>
            <a:noFill/>
          </p:spPr>
          <p:txBody>
            <a:bodyPr wrap="square" rtlCol="0">
              <a:spAutoFit/>
            </a:bodyPr>
            <a:lstStyle/>
            <a:p>
              <a:pPr algn="ctr"/>
              <a:r>
                <a:rPr lang="en-US" dirty="0"/>
                <a:t>CONV</a:t>
              </a:r>
            </a:p>
          </p:txBody>
        </p:sp>
      </p:grpSp>
      <p:grpSp>
        <p:nvGrpSpPr>
          <p:cNvPr id="13" name="Group 12"/>
          <p:cNvGrpSpPr/>
          <p:nvPr/>
        </p:nvGrpSpPr>
        <p:grpSpPr>
          <a:xfrm>
            <a:off x="523631" y="3268900"/>
            <a:ext cx="926123" cy="429846"/>
            <a:chOff x="1785813" y="3383165"/>
            <a:chExt cx="926123" cy="429846"/>
          </a:xfrm>
        </p:grpSpPr>
        <p:sp>
          <p:nvSpPr>
            <p:cNvPr id="7" name="TextBox 6"/>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2" name="Rectangle 11"/>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3513978" y="3268900"/>
            <a:ext cx="926123" cy="429846"/>
            <a:chOff x="1785814" y="2627795"/>
            <a:chExt cx="926123" cy="429846"/>
          </a:xfrm>
        </p:grpSpPr>
        <p:sp>
          <p:nvSpPr>
            <p:cNvPr id="16" name="Rectangle 15"/>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18" name="Group 17"/>
          <p:cNvGrpSpPr/>
          <p:nvPr/>
        </p:nvGrpSpPr>
        <p:grpSpPr>
          <a:xfrm>
            <a:off x="5021366" y="3275956"/>
            <a:ext cx="926123" cy="429846"/>
            <a:chOff x="1785814" y="2627795"/>
            <a:chExt cx="926123" cy="429846"/>
          </a:xfrm>
        </p:grpSpPr>
        <p:sp>
          <p:nvSpPr>
            <p:cNvPr id="19" name="Rectangle 1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85814" y="2658052"/>
              <a:ext cx="926123" cy="369332"/>
            </a:xfrm>
            <a:prstGeom prst="rect">
              <a:avLst/>
            </a:prstGeom>
            <a:noFill/>
          </p:spPr>
          <p:txBody>
            <a:bodyPr wrap="square" rtlCol="0">
              <a:spAutoFit/>
            </a:bodyPr>
            <a:lstStyle/>
            <a:p>
              <a:pPr algn="ctr"/>
              <a:r>
                <a:rPr lang="en-US" dirty="0"/>
                <a:t>FC</a:t>
              </a:r>
            </a:p>
          </p:txBody>
        </p:sp>
      </p:grpSp>
      <p:grpSp>
        <p:nvGrpSpPr>
          <p:cNvPr id="21" name="Group 20"/>
          <p:cNvGrpSpPr/>
          <p:nvPr/>
        </p:nvGrpSpPr>
        <p:grpSpPr>
          <a:xfrm>
            <a:off x="6528754" y="3268900"/>
            <a:ext cx="926123" cy="429846"/>
            <a:chOff x="1785814" y="2627795"/>
            <a:chExt cx="926123" cy="429846"/>
          </a:xfrm>
        </p:grpSpPr>
        <p:sp>
          <p:nvSpPr>
            <p:cNvPr id="22" name="Rectangle 21"/>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785814" y="2658052"/>
              <a:ext cx="926123" cy="369332"/>
            </a:xfrm>
            <a:prstGeom prst="rect">
              <a:avLst/>
            </a:prstGeom>
            <a:noFill/>
          </p:spPr>
          <p:txBody>
            <a:bodyPr wrap="square" rtlCol="0">
              <a:spAutoFit/>
            </a:bodyPr>
            <a:lstStyle/>
            <a:p>
              <a:pPr algn="ctr"/>
              <a:r>
                <a:rPr lang="en-US"/>
                <a:t>S</a:t>
              </a:r>
              <a:endParaRPr lang="en-US" dirty="0"/>
            </a:p>
          </p:txBody>
        </p:sp>
      </p:grpSp>
      <p:grpSp>
        <p:nvGrpSpPr>
          <p:cNvPr id="29" name="Group 28"/>
          <p:cNvGrpSpPr/>
          <p:nvPr/>
        </p:nvGrpSpPr>
        <p:grpSpPr>
          <a:xfrm>
            <a:off x="2006590" y="4250079"/>
            <a:ext cx="926123" cy="429846"/>
            <a:chOff x="1785814" y="2627795"/>
            <a:chExt cx="926123" cy="429846"/>
          </a:xfrm>
        </p:grpSpPr>
        <p:sp>
          <p:nvSpPr>
            <p:cNvPr id="30" name="Rectangle 29"/>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785814" y="2658052"/>
              <a:ext cx="926123" cy="369332"/>
            </a:xfrm>
            <a:prstGeom prst="rect">
              <a:avLst/>
            </a:prstGeom>
            <a:noFill/>
          </p:spPr>
          <p:txBody>
            <a:bodyPr wrap="square" rtlCol="0">
              <a:spAutoFit/>
            </a:bodyPr>
            <a:lstStyle/>
            <a:p>
              <a:pPr algn="ctr"/>
              <a:r>
                <a:rPr lang="en-US" dirty="0"/>
                <a:t>CONV</a:t>
              </a:r>
            </a:p>
          </p:txBody>
        </p:sp>
      </p:grpSp>
      <p:grpSp>
        <p:nvGrpSpPr>
          <p:cNvPr id="32" name="Group 31"/>
          <p:cNvGrpSpPr/>
          <p:nvPr/>
        </p:nvGrpSpPr>
        <p:grpSpPr>
          <a:xfrm>
            <a:off x="523631" y="4243023"/>
            <a:ext cx="926123" cy="429846"/>
            <a:chOff x="1785813" y="3383165"/>
            <a:chExt cx="926123" cy="429846"/>
          </a:xfrm>
        </p:grpSpPr>
        <p:sp>
          <p:nvSpPr>
            <p:cNvPr id="33" name="TextBox 32"/>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34" name="Rectangle 33"/>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501763" y="4243022"/>
            <a:ext cx="926123" cy="429846"/>
            <a:chOff x="1785814" y="2627795"/>
            <a:chExt cx="926123" cy="429846"/>
          </a:xfrm>
        </p:grpSpPr>
        <p:sp>
          <p:nvSpPr>
            <p:cNvPr id="36" name="Rectangle 35"/>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38" name="Group 37"/>
          <p:cNvGrpSpPr/>
          <p:nvPr/>
        </p:nvGrpSpPr>
        <p:grpSpPr>
          <a:xfrm>
            <a:off x="5009151" y="4250078"/>
            <a:ext cx="926123" cy="429846"/>
            <a:chOff x="1785814" y="2627795"/>
            <a:chExt cx="926123" cy="429846"/>
          </a:xfrm>
        </p:grpSpPr>
        <p:sp>
          <p:nvSpPr>
            <p:cNvPr id="39" name="Rectangle 3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785814" y="2658052"/>
              <a:ext cx="926123" cy="369332"/>
            </a:xfrm>
            <a:prstGeom prst="rect">
              <a:avLst/>
            </a:prstGeom>
            <a:noFill/>
          </p:spPr>
          <p:txBody>
            <a:bodyPr wrap="square" rtlCol="0">
              <a:spAutoFit/>
            </a:bodyPr>
            <a:lstStyle/>
            <a:p>
              <a:pPr algn="ctr"/>
              <a:r>
                <a:rPr lang="en-US" dirty="0"/>
                <a:t>FC</a:t>
              </a:r>
            </a:p>
          </p:txBody>
        </p:sp>
      </p:grpSp>
      <p:grpSp>
        <p:nvGrpSpPr>
          <p:cNvPr id="41" name="Group 40"/>
          <p:cNvGrpSpPr/>
          <p:nvPr/>
        </p:nvGrpSpPr>
        <p:grpSpPr>
          <a:xfrm>
            <a:off x="6516539" y="4243022"/>
            <a:ext cx="926123" cy="429846"/>
            <a:chOff x="1785814" y="2627795"/>
            <a:chExt cx="926123" cy="429846"/>
          </a:xfrm>
        </p:grpSpPr>
        <p:sp>
          <p:nvSpPr>
            <p:cNvPr id="42" name="Rectangle 41"/>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785814" y="2658052"/>
              <a:ext cx="926123" cy="369332"/>
            </a:xfrm>
            <a:prstGeom prst="rect">
              <a:avLst/>
            </a:prstGeom>
            <a:noFill/>
          </p:spPr>
          <p:txBody>
            <a:bodyPr wrap="square" rtlCol="0">
              <a:spAutoFit/>
            </a:bodyPr>
            <a:lstStyle/>
            <a:p>
              <a:pPr algn="ctr"/>
              <a:r>
                <a:rPr lang="en-US" dirty="0"/>
                <a:t>S</a:t>
              </a:r>
            </a:p>
          </p:txBody>
        </p:sp>
      </p:grpSp>
      <p:cxnSp>
        <p:nvCxnSpPr>
          <p:cNvPr id="51" name="Straight Arrow Connector 50"/>
          <p:cNvCxnSpPr/>
          <p:nvPr/>
        </p:nvCxnSpPr>
        <p:spPr>
          <a:xfrm>
            <a:off x="2944927" y="348029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464530" y="34886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947489" y="349220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1449754" y="3077732"/>
            <a:ext cx="556836" cy="413147"/>
            <a:chOff x="1567001" y="2466884"/>
            <a:chExt cx="556836" cy="413147"/>
          </a:xfrm>
        </p:grpSpPr>
        <p:cxnSp>
          <p:nvCxnSpPr>
            <p:cNvPr id="25" name="Straight Arrow Connector 24"/>
            <p:cNvCxnSpPr>
              <a:stCxn id="12" idx="3"/>
              <a:endCxn id="10" idx="1"/>
            </p:cNvCxnSpPr>
            <p:nvPr/>
          </p:nvCxnSpPr>
          <p:spPr>
            <a:xfrm>
              <a:off x="1567001" y="28729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591430" y="2466884"/>
              <a:ext cx="486776" cy="369332"/>
            </a:xfrm>
            <a:prstGeom prst="rect">
              <a:avLst/>
            </a:prstGeom>
            <a:noFill/>
          </p:spPr>
          <p:txBody>
            <a:bodyPr wrap="square" rtlCol="0">
              <a:spAutoFit/>
            </a:bodyPr>
            <a:lstStyle/>
            <a:p>
              <a:r>
                <a:rPr lang="en-US" altLang="zh-CN" dirty="0">
                  <a:latin typeface="+mj-lt"/>
                </a:rPr>
                <a:t>t0</a:t>
              </a:r>
              <a:endParaRPr lang="en-US" dirty="0">
                <a:latin typeface="+mj-lt"/>
              </a:endParaRPr>
            </a:p>
          </p:txBody>
        </p:sp>
      </p:grpSp>
      <p:cxnSp>
        <p:nvCxnSpPr>
          <p:cNvPr id="45" name="Straight Arrow Connector 44"/>
          <p:cNvCxnSpPr>
            <a:stCxn id="7" idx="3"/>
          </p:cNvCxnSpPr>
          <p:nvPr/>
        </p:nvCxnSpPr>
        <p:spPr>
          <a:xfrm>
            <a:off x="1449754" y="348382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348788" y="3780400"/>
            <a:ext cx="441146" cy="369332"/>
          </a:xfrm>
          <a:prstGeom prst="rect">
            <a:avLst/>
          </a:prstGeom>
          <a:noFill/>
        </p:spPr>
        <p:txBody>
          <a:bodyPr wrap="none" rtlCol="0">
            <a:spAutoFit/>
          </a:bodyPr>
          <a:lstStyle/>
          <a:p>
            <a:r>
              <a:rPr lang="en-US" altLang="zh-CN">
                <a:latin typeface="+mj-lt"/>
              </a:rPr>
              <a:t>t0</a:t>
            </a:r>
            <a:endParaRPr lang="en-US" dirty="0">
              <a:latin typeface="+mj-lt"/>
            </a:endParaRPr>
          </a:p>
        </p:txBody>
      </p:sp>
      <p:cxnSp>
        <p:nvCxnSpPr>
          <p:cNvPr id="63" name="Straight Arrow Connector 62"/>
          <p:cNvCxnSpPr>
            <a:stCxn id="22" idx="2"/>
            <a:endCxn id="42" idx="0"/>
          </p:cNvCxnSpPr>
          <p:nvPr/>
        </p:nvCxnSpPr>
        <p:spPr>
          <a:xfrm flipH="1">
            <a:off x="6979601" y="3698746"/>
            <a:ext cx="12215" cy="54427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2" idx="1"/>
            <a:endCxn id="39" idx="3"/>
          </p:cNvCxnSpPr>
          <p:nvPr/>
        </p:nvCxnSpPr>
        <p:spPr>
          <a:xfrm flipH="1">
            <a:off x="5935274" y="445794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9" idx="1"/>
            <a:endCxn id="36" idx="3"/>
          </p:cNvCxnSpPr>
          <p:nvPr/>
        </p:nvCxnSpPr>
        <p:spPr>
          <a:xfrm flipH="1" flipV="1">
            <a:off x="4427886" y="445794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2920498" y="4465002"/>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1449753" y="4479231"/>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7" idx="0"/>
            <a:endCxn id="19" idx="0"/>
          </p:cNvCxnSpPr>
          <p:nvPr/>
        </p:nvCxnSpPr>
        <p:spPr>
          <a:xfrm rot="5400000" flipH="1" flipV="1">
            <a:off x="3223960" y="1038690"/>
            <a:ext cx="23201" cy="4497735"/>
          </a:xfrm>
          <a:prstGeom prst="bentConnector3">
            <a:avLst>
              <a:gd name="adj1" fmla="val 1085302"/>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2957142" y="3077732"/>
            <a:ext cx="458293" cy="369332"/>
          </a:xfrm>
          <a:prstGeom prst="rect">
            <a:avLst/>
          </a:prstGeom>
        </p:spPr>
        <p:txBody>
          <a:bodyPr wrap="square">
            <a:spAutoFit/>
          </a:bodyPr>
          <a:lstStyle/>
          <a:p>
            <a:r>
              <a:rPr lang="en-US" altLang="zh-CN" dirty="0">
                <a:latin typeface="+mj-lt"/>
              </a:rPr>
              <a:t>t1</a:t>
            </a:r>
            <a:endParaRPr lang="en-US" dirty="0">
              <a:latin typeface="+mj-lt"/>
            </a:endParaRPr>
          </a:p>
        </p:txBody>
      </p:sp>
      <p:cxnSp>
        <p:nvCxnSpPr>
          <p:cNvPr id="83" name="Elbow Connector 82"/>
          <p:cNvCxnSpPr>
            <a:stCxn id="39" idx="2"/>
            <a:endCxn id="34" idx="2"/>
          </p:cNvCxnSpPr>
          <p:nvPr/>
        </p:nvCxnSpPr>
        <p:spPr>
          <a:xfrm rot="5400000" flipH="1">
            <a:off x="3225925" y="2433637"/>
            <a:ext cx="7055" cy="4485520"/>
          </a:xfrm>
          <a:prstGeom prst="bentConnector3">
            <a:avLst>
              <a:gd name="adj1" fmla="val -3240255"/>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523631" y="1930400"/>
            <a:ext cx="992579" cy="369332"/>
          </a:xfrm>
          <a:prstGeom prst="rect">
            <a:avLst/>
          </a:prstGeom>
          <a:noFill/>
        </p:spPr>
        <p:txBody>
          <a:bodyPr wrap="none" rtlCol="0">
            <a:spAutoFit/>
          </a:bodyPr>
          <a:lstStyle/>
          <a:p>
            <a:r>
              <a:rPr lang="en-US" dirty="0">
                <a:latin typeface="+mj-lt"/>
              </a:rPr>
              <a:t>Step 2</a:t>
            </a:r>
          </a:p>
        </p:txBody>
      </p:sp>
      <p:sp>
        <p:nvSpPr>
          <p:cNvPr id="56" name="Rectangle 55"/>
          <p:cNvSpPr/>
          <p:nvPr/>
        </p:nvSpPr>
        <p:spPr>
          <a:xfrm>
            <a:off x="1670327" y="2708400"/>
            <a:ext cx="441146" cy="369332"/>
          </a:xfrm>
          <a:prstGeom prst="rect">
            <a:avLst/>
          </a:prstGeom>
        </p:spPr>
        <p:txBody>
          <a:bodyPr wrap="none">
            <a:spAutoFit/>
          </a:bodyPr>
          <a:lstStyle/>
          <a:p>
            <a:r>
              <a:rPr lang="en-US" altLang="zh-CN" dirty="0">
                <a:latin typeface="+mj-lt"/>
              </a:rPr>
              <a:t>t0</a:t>
            </a:r>
            <a:endParaRPr lang="en-US" dirty="0">
              <a:latin typeface="+mj-lt"/>
            </a:endParaRPr>
          </a:p>
        </p:txBody>
      </p:sp>
      <p:cxnSp>
        <p:nvCxnSpPr>
          <p:cNvPr id="66" name="Straight Arrow Connector 65"/>
          <p:cNvCxnSpPr/>
          <p:nvPr/>
        </p:nvCxnSpPr>
        <p:spPr>
          <a:xfrm>
            <a:off x="2924173" y="3464937"/>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469023" y="3504111"/>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2833984" y="3784886"/>
            <a:ext cx="458293" cy="369332"/>
          </a:xfrm>
          <a:prstGeom prst="rect">
            <a:avLst/>
          </a:prstGeom>
        </p:spPr>
        <p:txBody>
          <a:bodyPr wrap="square">
            <a:spAutoFit/>
          </a:bodyPr>
          <a:lstStyle/>
          <a:p>
            <a:r>
              <a:rPr lang="en-US" altLang="zh-CN" dirty="0">
                <a:latin typeface="+mj-lt"/>
              </a:rPr>
              <a:t>t1</a:t>
            </a:r>
            <a:endParaRPr lang="en-US" dirty="0">
              <a:latin typeface="+mj-lt"/>
            </a:endParaRPr>
          </a:p>
        </p:txBody>
      </p:sp>
      <p:sp>
        <p:nvSpPr>
          <p:cNvPr id="76" name="TextBox 75"/>
          <p:cNvSpPr txBox="1"/>
          <p:nvPr/>
        </p:nvSpPr>
        <p:spPr>
          <a:xfrm>
            <a:off x="523631" y="5291029"/>
            <a:ext cx="3344984" cy="369332"/>
          </a:xfrm>
          <a:prstGeom prst="rect">
            <a:avLst/>
          </a:prstGeom>
          <a:noFill/>
          <a:ln>
            <a:solidFill>
              <a:schemeClr val="tx1">
                <a:lumMod val="65000"/>
                <a:lumOff val="35000"/>
              </a:schemeClr>
            </a:solidFill>
          </a:ln>
        </p:spPr>
        <p:txBody>
          <a:bodyPr wrap="square" rtlCol="0">
            <a:spAutoFit/>
          </a:bodyPr>
          <a:lstStyle/>
          <a:p>
            <a:pPr algn="ctr"/>
            <a:r>
              <a:rPr lang="en-US" dirty="0">
                <a:latin typeface="+mj-lt"/>
              </a:rPr>
              <a:t>Live Tensor</a:t>
            </a:r>
            <a:endParaRPr lang="en-US" dirty="0"/>
          </a:p>
        </p:txBody>
      </p:sp>
      <p:sp>
        <p:nvSpPr>
          <p:cNvPr id="77" name="TextBox 76"/>
          <p:cNvSpPr txBox="1"/>
          <p:nvPr/>
        </p:nvSpPr>
        <p:spPr>
          <a:xfrm>
            <a:off x="523631" y="5902133"/>
            <a:ext cx="3344984" cy="369332"/>
          </a:xfrm>
          <a:prstGeom prst="rect">
            <a:avLst/>
          </a:prstGeom>
          <a:noFill/>
        </p:spPr>
        <p:txBody>
          <a:bodyPr wrap="square" rtlCol="0">
            <a:spAutoFit/>
          </a:bodyPr>
          <a:lstStyle/>
          <a:p>
            <a:r>
              <a:rPr lang="en-US" dirty="0">
                <a:latin typeface="+mj-lt"/>
              </a:rPr>
              <a:t>t0, t1,</a:t>
            </a:r>
          </a:p>
        </p:txBody>
      </p:sp>
      <p:sp>
        <p:nvSpPr>
          <p:cNvPr id="78" name="TextBox 77"/>
          <p:cNvSpPr txBox="1"/>
          <p:nvPr/>
        </p:nvSpPr>
        <p:spPr>
          <a:xfrm>
            <a:off x="4427886" y="5282478"/>
            <a:ext cx="3344984" cy="369332"/>
          </a:xfrm>
          <a:prstGeom prst="rect">
            <a:avLst/>
          </a:prstGeom>
          <a:noFill/>
          <a:ln>
            <a:solidFill>
              <a:schemeClr val="tx1">
                <a:lumMod val="65000"/>
                <a:lumOff val="35000"/>
              </a:schemeClr>
            </a:solidFill>
          </a:ln>
        </p:spPr>
        <p:txBody>
          <a:bodyPr wrap="square" rtlCol="0">
            <a:spAutoFit/>
          </a:bodyPr>
          <a:lstStyle/>
          <a:p>
            <a:pPr algn="ctr"/>
            <a:r>
              <a:rPr lang="en-US" dirty="0">
                <a:latin typeface="+mj-lt"/>
              </a:rPr>
              <a:t>Freed Tensor</a:t>
            </a:r>
            <a:endParaRPr lang="en-US" dirty="0"/>
          </a:p>
        </p:txBody>
      </p:sp>
    </p:spTree>
    <p:extLst>
      <p:ext uri="{BB962C8B-B14F-4D97-AF65-F5344CB8AC3E}">
        <p14:creationId xmlns:p14="http://schemas.microsoft.com/office/powerpoint/2010/main" val="2008985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1371600"/>
          </a:xfrm>
        </p:spPr>
        <p:txBody>
          <a:bodyPr/>
          <a:lstStyle/>
          <a:p>
            <a:r>
              <a:rPr lang="en-US" dirty="0"/>
              <a:t>Liveness analysis,</a:t>
            </a:r>
            <a:br>
              <a:rPr lang="en-US" dirty="0"/>
            </a:br>
            <a:r>
              <a:rPr lang="en-US" dirty="0"/>
              <a:t>50% </a:t>
            </a:r>
            <a:r>
              <a:rPr lang="en-US" sz="2800" dirty="0"/>
              <a:t>memory saving</a:t>
            </a:r>
            <a:endParaRPr lang="en-US" dirty="0"/>
          </a:p>
        </p:txBody>
      </p:sp>
      <p:sp>
        <p:nvSpPr>
          <p:cNvPr id="50" name="TextBox 49"/>
          <p:cNvSpPr txBox="1"/>
          <p:nvPr/>
        </p:nvSpPr>
        <p:spPr>
          <a:xfrm>
            <a:off x="523631" y="5291029"/>
            <a:ext cx="3344984" cy="369332"/>
          </a:xfrm>
          <a:prstGeom prst="rect">
            <a:avLst/>
          </a:prstGeom>
          <a:noFill/>
          <a:ln>
            <a:solidFill>
              <a:schemeClr val="tx1">
                <a:lumMod val="65000"/>
                <a:lumOff val="35000"/>
              </a:schemeClr>
            </a:solidFill>
          </a:ln>
        </p:spPr>
        <p:txBody>
          <a:bodyPr wrap="square" rtlCol="0">
            <a:spAutoFit/>
          </a:bodyPr>
          <a:lstStyle/>
          <a:p>
            <a:pPr algn="ctr"/>
            <a:r>
              <a:rPr lang="en-US" dirty="0">
                <a:latin typeface="+mj-lt"/>
              </a:rPr>
              <a:t>Live Tensor</a:t>
            </a:r>
            <a:endParaRPr lang="en-US" dirty="0"/>
          </a:p>
        </p:txBody>
      </p:sp>
      <p:grpSp>
        <p:nvGrpSpPr>
          <p:cNvPr id="14" name="Group 13"/>
          <p:cNvGrpSpPr/>
          <p:nvPr/>
        </p:nvGrpSpPr>
        <p:grpSpPr>
          <a:xfrm>
            <a:off x="2006590" y="3275956"/>
            <a:ext cx="926123" cy="429846"/>
            <a:chOff x="1785814" y="2627795"/>
            <a:chExt cx="926123" cy="429846"/>
          </a:xfrm>
        </p:grpSpPr>
        <p:sp>
          <p:nvSpPr>
            <p:cNvPr id="10" name="Rectangle 9"/>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785814" y="2658052"/>
              <a:ext cx="926123" cy="369332"/>
            </a:xfrm>
            <a:prstGeom prst="rect">
              <a:avLst/>
            </a:prstGeom>
            <a:noFill/>
          </p:spPr>
          <p:txBody>
            <a:bodyPr wrap="square" rtlCol="0">
              <a:spAutoFit/>
            </a:bodyPr>
            <a:lstStyle/>
            <a:p>
              <a:pPr algn="ctr"/>
              <a:r>
                <a:rPr lang="en-US" dirty="0"/>
                <a:t>CONV</a:t>
              </a:r>
            </a:p>
          </p:txBody>
        </p:sp>
      </p:grpSp>
      <p:grpSp>
        <p:nvGrpSpPr>
          <p:cNvPr id="13" name="Group 12"/>
          <p:cNvGrpSpPr/>
          <p:nvPr/>
        </p:nvGrpSpPr>
        <p:grpSpPr>
          <a:xfrm>
            <a:off x="523631" y="3268900"/>
            <a:ext cx="926123" cy="429846"/>
            <a:chOff x="1785813" y="3383165"/>
            <a:chExt cx="926123" cy="429846"/>
          </a:xfrm>
        </p:grpSpPr>
        <p:sp>
          <p:nvSpPr>
            <p:cNvPr id="7" name="TextBox 6"/>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2" name="Rectangle 11"/>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3513978" y="3268900"/>
            <a:ext cx="926123" cy="429846"/>
            <a:chOff x="1785814" y="2627795"/>
            <a:chExt cx="926123" cy="429846"/>
          </a:xfrm>
        </p:grpSpPr>
        <p:sp>
          <p:nvSpPr>
            <p:cNvPr id="16" name="Rectangle 15"/>
            <p:cNvSpPr/>
            <p:nvPr/>
          </p:nvSpPr>
          <p:spPr>
            <a:xfrm>
              <a:off x="1785814" y="2627795"/>
              <a:ext cx="926123" cy="4298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18" name="Group 17"/>
          <p:cNvGrpSpPr/>
          <p:nvPr/>
        </p:nvGrpSpPr>
        <p:grpSpPr>
          <a:xfrm>
            <a:off x="5021366" y="3275956"/>
            <a:ext cx="926123" cy="429846"/>
            <a:chOff x="1785814" y="2627795"/>
            <a:chExt cx="926123" cy="429846"/>
          </a:xfrm>
        </p:grpSpPr>
        <p:sp>
          <p:nvSpPr>
            <p:cNvPr id="19" name="Rectangle 1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85814" y="2658052"/>
              <a:ext cx="926123" cy="369332"/>
            </a:xfrm>
            <a:prstGeom prst="rect">
              <a:avLst/>
            </a:prstGeom>
            <a:noFill/>
          </p:spPr>
          <p:txBody>
            <a:bodyPr wrap="square" rtlCol="0">
              <a:spAutoFit/>
            </a:bodyPr>
            <a:lstStyle/>
            <a:p>
              <a:pPr algn="ctr"/>
              <a:r>
                <a:rPr lang="en-US" dirty="0"/>
                <a:t>FC</a:t>
              </a:r>
            </a:p>
          </p:txBody>
        </p:sp>
      </p:grpSp>
      <p:grpSp>
        <p:nvGrpSpPr>
          <p:cNvPr id="21" name="Group 20"/>
          <p:cNvGrpSpPr/>
          <p:nvPr/>
        </p:nvGrpSpPr>
        <p:grpSpPr>
          <a:xfrm>
            <a:off x="6528754" y="3268900"/>
            <a:ext cx="926123" cy="429846"/>
            <a:chOff x="1785814" y="2627795"/>
            <a:chExt cx="926123" cy="429846"/>
          </a:xfrm>
        </p:grpSpPr>
        <p:sp>
          <p:nvSpPr>
            <p:cNvPr id="22" name="Rectangle 21"/>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785814" y="2658052"/>
              <a:ext cx="926123" cy="369332"/>
            </a:xfrm>
            <a:prstGeom prst="rect">
              <a:avLst/>
            </a:prstGeom>
            <a:noFill/>
          </p:spPr>
          <p:txBody>
            <a:bodyPr wrap="square" rtlCol="0">
              <a:spAutoFit/>
            </a:bodyPr>
            <a:lstStyle/>
            <a:p>
              <a:pPr algn="ctr"/>
              <a:r>
                <a:rPr lang="en-US"/>
                <a:t>S</a:t>
              </a:r>
              <a:endParaRPr lang="en-US" dirty="0"/>
            </a:p>
          </p:txBody>
        </p:sp>
      </p:grpSp>
      <p:grpSp>
        <p:nvGrpSpPr>
          <p:cNvPr id="29" name="Group 28"/>
          <p:cNvGrpSpPr/>
          <p:nvPr/>
        </p:nvGrpSpPr>
        <p:grpSpPr>
          <a:xfrm>
            <a:off x="2006590" y="4250079"/>
            <a:ext cx="926123" cy="429846"/>
            <a:chOff x="1785814" y="2627795"/>
            <a:chExt cx="926123" cy="429846"/>
          </a:xfrm>
        </p:grpSpPr>
        <p:sp>
          <p:nvSpPr>
            <p:cNvPr id="30" name="Rectangle 29"/>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785814" y="2658052"/>
              <a:ext cx="926123" cy="369332"/>
            </a:xfrm>
            <a:prstGeom prst="rect">
              <a:avLst/>
            </a:prstGeom>
            <a:noFill/>
          </p:spPr>
          <p:txBody>
            <a:bodyPr wrap="square" rtlCol="0">
              <a:spAutoFit/>
            </a:bodyPr>
            <a:lstStyle/>
            <a:p>
              <a:pPr algn="ctr"/>
              <a:r>
                <a:rPr lang="en-US" dirty="0"/>
                <a:t>CONV</a:t>
              </a:r>
            </a:p>
          </p:txBody>
        </p:sp>
      </p:grpSp>
      <p:grpSp>
        <p:nvGrpSpPr>
          <p:cNvPr id="32" name="Group 31"/>
          <p:cNvGrpSpPr/>
          <p:nvPr/>
        </p:nvGrpSpPr>
        <p:grpSpPr>
          <a:xfrm>
            <a:off x="523631" y="4243023"/>
            <a:ext cx="926123" cy="429846"/>
            <a:chOff x="1785813" y="3383165"/>
            <a:chExt cx="926123" cy="429846"/>
          </a:xfrm>
        </p:grpSpPr>
        <p:sp>
          <p:nvSpPr>
            <p:cNvPr id="33" name="TextBox 32"/>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34" name="Rectangle 33"/>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501763" y="4243022"/>
            <a:ext cx="926123" cy="429846"/>
            <a:chOff x="1785814" y="2627795"/>
            <a:chExt cx="926123" cy="429846"/>
          </a:xfrm>
        </p:grpSpPr>
        <p:sp>
          <p:nvSpPr>
            <p:cNvPr id="36" name="Rectangle 35"/>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38" name="Group 37"/>
          <p:cNvGrpSpPr/>
          <p:nvPr/>
        </p:nvGrpSpPr>
        <p:grpSpPr>
          <a:xfrm>
            <a:off x="5009151" y="4250078"/>
            <a:ext cx="926123" cy="429846"/>
            <a:chOff x="1785814" y="2627795"/>
            <a:chExt cx="926123" cy="429846"/>
          </a:xfrm>
        </p:grpSpPr>
        <p:sp>
          <p:nvSpPr>
            <p:cNvPr id="39" name="Rectangle 3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785814" y="2658052"/>
              <a:ext cx="926123" cy="369332"/>
            </a:xfrm>
            <a:prstGeom prst="rect">
              <a:avLst/>
            </a:prstGeom>
            <a:noFill/>
          </p:spPr>
          <p:txBody>
            <a:bodyPr wrap="square" rtlCol="0">
              <a:spAutoFit/>
            </a:bodyPr>
            <a:lstStyle/>
            <a:p>
              <a:pPr algn="ctr"/>
              <a:r>
                <a:rPr lang="en-US" dirty="0"/>
                <a:t>FC</a:t>
              </a:r>
            </a:p>
          </p:txBody>
        </p:sp>
      </p:grpSp>
      <p:grpSp>
        <p:nvGrpSpPr>
          <p:cNvPr id="41" name="Group 40"/>
          <p:cNvGrpSpPr/>
          <p:nvPr/>
        </p:nvGrpSpPr>
        <p:grpSpPr>
          <a:xfrm>
            <a:off x="6516539" y="4243022"/>
            <a:ext cx="926123" cy="429846"/>
            <a:chOff x="1785814" y="2627795"/>
            <a:chExt cx="926123" cy="429846"/>
          </a:xfrm>
        </p:grpSpPr>
        <p:sp>
          <p:nvSpPr>
            <p:cNvPr id="42" name="Rectangle 41"/>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785814" y="2658052"/>
              <a:ext cx="926123" cy="369332"/>
            </a:xfrm>
            <a:prstGeom prst="rect">
              <a:avLst/>
            </a:prstGeom>
            <a:noFill/>
          </p:spPr>
          <p:txBody>
            <a:bodyPr wrap="square" rtlCol="0">
              <a:spAutoFit/>
            </a:bodyPr>
            <a:lstStyle/>
            <a:p>
              <a:pPr algn="ctr"/>
              <a:r>
                <a:rPr lang="en-US" dirty="0"/>
                <a:t>S</a:t>
              </a:r>
            </a:p>
          </p:txBody>
        </p:sp>
      </p:grpSp>
      <p:cxnSp>
        <p:nvCxnSpPr>
          <p:cNvPr id="51" name="Straight Arrow Connector 50"/>
          <p:cNvCxnSpPr/>
          <p:nvPr/>
        </p:nvCxnSpPr>
        <p:spPr>
          <a:xfrm>
            <a:off x="2944927" y="348029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464530" y="34886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947489" y="349220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1449754" y="3077732"/>
            <a:ext cx="556836" cy="413147"/>
            <a:chOff x="1567001" y="2466884"/>
            <a:chExt cx="556836" cy="413147"/>
          </a:xfrm>
        </p:grpSpPr>
        <p:cxnSp>
          <p:nvCxnSpPr>
            <p:cNvPr id="25" name="Straight Arrow Connector 24"/>
            <p:cNvCxnSpPr>
              <a:stCxn id="12" idx="3"/>
              <a:endCxn id="10" idx="1"/>
            </p:cNvCxnSpPr>
            <p:nvPr/>
          </p:nvCxnSpPr>
          <p:spPr>
            <a:xfrm>
              <a:off x="1567001" y="28729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591430" y="2466884"/>
              <a:ext cx="486776" cy="369332"/>
            </a:xfrm>
            <a:prstGeom prst="rect">
              <a:avLst/>
            </a:prstGeom>
            <a:noFill/>
          </p:spPr>
          <p:txBody>
            <a:bodyPr wrap="square" rtlCol="0">
              <a:spAutoFit/>
            </a:bodyPr>
            <a:lstStyle/>
            <a:p>
              <a:r>
                <a:rPr lang="en-US" altLang="zh-CN" dirty="0">
                  <a:latin typeface="+mj-lt"/>
                </a:rPr>
                <a:t>t0</a:t>
              </a:r>
              <a:endParaRPr lang="en-US" dirty="0">
                <a:latin typeface="+mj-lt"/>
              </a:endParaRPr>
            </a:p>
          </p:txBody>
        </p:sp>
      </p:grpSp>
      <p:cxnSp>
        <p:nvCxnSpPr>
          <p:cNvPr id="45" name="Straight Arrow Connector 44"/>
          <p:cNvCxnSpPr>
            <a:stCxn id="7" idx="3"/>
          </p:cNvCxnSpPr>
          <p:nvPr/>
        </p:nvCxnSpPr>
        <p:spPr>
          <a:xfrm>
            <a:off x="1449754" y="348382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348788" y="3780400"/>
            <a:ext cx="441146" cy="369332"/>
          </a:xfrm>
          <a:prstGeom prst="rect">
            <a:avLst/>
          </a:prstGeom>
          <a:noFill/>
        </p:spPr>
        <p:txBody>
          <a:bodyPr wrap="none" rtlCol="0">
            <a:spAutoFit/>
          </a:bodyPr>
          <a:lstStyle/>
          <a:p>
            <a:r>
              <a:rPr lang="en-US" altLang="zh-CN">
                <a:latin typeface="+mj-lt"/>
              </a:rPr>
              <a:t>t0</a:t>
            </a:r>
            <a:endParaRPr lang="en-US" dirty="0">
              <a:latin typeface="+mj-lt"/>
            </a:endParaRPr>
          </a:p>
        </p:txBody>
      </p:sp>
      <p:cxnSp>
        <p:nvCxnSpPr>
          <p:cNvPr id="63" name="Straight Arrow Connector 62"/>
          <p:cNvCxnSpPr>
            <a:stCxn id="22" idx="2"/>
            <a:endCxn id="42" idx="0"/>
          </p:cNvCxnSpPr>
          <p:nvPr/>
        </p:nvCxnSpPr>
        <p:spPr>
          <a:xfrm flipH="1">
            <a:off x="6979601" y="3698746"/>
            <a:ext cx="12215" cy="54427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2" idx="1"/>
            <a:endCxn id="39" idx="3"/>
          </p:cNvCxnSpPr>
          <p:nvPr/>
        </p:nvCxnSpPr>
        <p:spPr>
          <a:xfrm flipH="1">
            <a:off x="5935274" y="445794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9" idx="1"/>
            <a:endCxn id="36" idx="3"/>
          </p:cNvCxnSpPr>
          <p:nvPr/>
        </p:nvCxnSpPr>
        <p:spPr>
          <a:xfrm flipH="1" flipV="1">
            <a:off x="4427886" y="445794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2920498" y="4465002"/>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1449753" y="4479231"/>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7" idx="0"/>
            <a:endCxn id="19" idx="0"/>
          </p:cNvCxnSpPr>
          <p:nvPr/>
        </p:nvCxnSpPr>
        <p:spPr>
          <a:xfrm rot="5400000" flipH="1" flipV="1">
            <a:off x="3223960" y="1038690"/>
            <a:ext cx="23201" cy="4497735"/>
          </a:xfrm>
          <a:prstGeom prst="bentConnector3">
            <a:avLst>
              <a:gd name="adj1" fmla="val 1085302"/>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2957142" y="3077732"/>
            <a:ext cx="458293" cy="369332"/>
          </a:xfrm>
          <a:prstGeom prst="rect">
            <a:avLst/>
          </a:prstGeom>
        </p:spPr>
        <p:txBody>
          <a:bodyPr wrap="square">
            <a:spAutoFit/>
          </a:bodyPr>
          <a:lstStyle/>
          <a:p>
            <a:r>
              <a:rPr lang="en-US" altLang="zh-CN" dirty="0">
                <a:latin typeface="+mj-lt"/>
              </a:rPr>
              <a:t>t1</a:t>
            </a:r>
            <a:endParaRPr lang="en-US" dirty="0">
              <a:latin typeface="+mj-lt"/>
            </a:endParaRPr>
          </a:p>
        </p:txBody>
      </p:sp>
      <p:cxnSp>
        <p:nvCxnSpPr>
          <p:cNvPr id="83" name="Elbow Connector 82"/>
          <p:cNvCxnSpPr>
            <a:stCxn id="39" idx="2"/>
            <a:endCxn id="34" idx="2"/>
          </p:cNvCxnSpPr>
          <p:nvPr/>
        </p:nvCxnSpPr>
        <p:spPr>
          <a:xfrm rot="5400000" flipH="1">
            <a:off x="3225925" y="2433637"/>
            <a:ext cx="7055" cy="4485520"/>
          </a:xfrm>
          <a:prstGeom prst="bentConnector3">
            <a:avLst>
              <a:gd name="adj1" fmla="val -3240255"/>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523631" y="1930400"/>
            <a:ext cx="992692" cy="369332"/>
          </a:xfrm>
          <a:prstGeom prst="rect">
            <a:avLst/>
          </a:prstGeom>
          <a:noFill/>
        </p:spPr>
        <p:txBody>
          <a:bodyPr wrap="none" rtlCol="0">
            <a:spAutoFit/>
          </a:bodyPr>
          <a:lstStyle/>
          <a:p>
            <a:r>
              <a:rPr lang="en-US" dirty="0">
                <a:latin typeface="+mj-lt"/>
              </a:rPr>
              <a:t>Step 3</a:t>
            </a:r>
          </a:p>
        </p:txBody>
      </p:sp>
      <p:sp>
        <p:nvSpPr>
          <p:cNvPr id="56" name="Rectangle 55"/>
          <p:cNvSpPr/>
          <p:nvPr/>
        </p:nvSpPr>
        <p:spPr>
          <a:xfrm>
            <a:off x="1670327" y="2708400"/>
            <a:ext cx="441146" cy="369332"/>
          </a:xfrm>
          <a:prstGeom prst="rect">
            <a:avLst/>
          </a:prstGeom>
        </p:spPr>
        <p:txBody>
          <a:bodyPr wrap="none">
            <a:spAutoFit/>
          </a:bodyPr>
          <a:lstStyle/>
          <a:p>
            <a:r>
              <a:rPr lang="en-US" altLang="zh-CN" dirty="0">
                <a:latin typeface="+mj-lt"/>
              </a:rPr>
              <a:t>t0</a:t>
            </a:r>
            <a:endParaRPr lang="en-US" dirty="0">
              <a:latin typeface="+mj-lt"/>
            </a:endParaRPr>
          </a:p>
        </p:txBody>
      </p:sp>
      <p:sp>
        <p:nvSpPr>
          <p:cNvPr id="58" name="Rectangle 57"/>
          <p:cNvSpPr/>
          <p:nvPr/>
        </p:nvSpPr>
        <p:spPr>
          <a:xfrm>
            <a:off x="4490243" y="3110963"/>
            <a:ext cx="441146" cy="369332"/>
          </a:xfrm>
          <a:prstGeom prst="rect">
            <a:avLst/>
          </a:prstGeom>
        </p:spPr>
        <p:txBody>
          <a:bodyPr wrap="none">
            <a:spAutoFit/>
          </a:bodyPr>
          <a:lstStyle/>
          <a:p>
            <a:r>
              <a:rPr lang="en-US" altLang="zh-CN" dirty="0">
                <a:latin typeface="+mj-lt"/>
              </a:rPr>
              <a:t>t2</a:t>
            </a:r>
            <a:endParaRPr lang="en-US" dirty="0">
              <a:latin typeface="+mj-lt"/>
            </a:endParaRPr>
          </a:p>
        </p:txBody>
      </p:sp>
      <p:cxnSp>
        <p:nvCxnSpPr>
          <p:cNvPr id="66" name="Straight Arrow Connector 65"/>
          <p:cNvCxnSpPr/>
          <p:nvPr/>
        </p:nvCxnSpPr>
        <p:spPr>
          <a:xfrm>
            <a:off x="2924173" y="3464937"/>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469023" y="3504111"/>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2833984" y="3784886"/>
            <a:ext cx="458293" cy="369332"/>
          </a:xfrm>
          <a:prstGeom prst="rect">
            <a:avLst/>
          </a:prstGeom>
        </p:spPr>
        <p:txBody>
          <a:bodyPr wrap="square">
            <a:spAutoFit/>
          </a:bodyPr>
          <a:lstStyle/>
          <a:p>
            <a:r>
              <a:rPr lang="en-US" altLang="zh-CN" dirty="0">
                <a:latin typeface="+mj-lt"/>
              </a:rPr>
              <a:t>t1</a:t>
            </a:r>
            <a:endParaRPr lang="en-US" dirty="0">
              <a:latin typeface="+mj-lt"/>
            </a:endParaRPr>
          </a:p>
        </p:txBody>
      </p:sp>
      <p:sp>
        <p:nvSpPr>
          <p:cNvPr id="70" name="Rectangle 69"/>
          <p:cNvSpPr/>
          <p:nvPr/>
        </p:nvSpPr>
        <p:spPr>
          <a:xfrm>
            <a:off x="4316977" y="3787528"/>
            <a:ext cx="441146" cy="369332"/>
          </a:xfrm>
          <a:prstGeom prst="rect">
            <a:avLst/>
          </a:prstGeom>
        </p:spPr>
        <p:txBody>
          <a:bodyPr wrap="none">
            <a:spAutoFit/>
          </a:bodyPr>
          <a:lstStyle/>
          <a:p>
            <a:r>
              <a:rPr lang="en-US" altLang="zh-CN" dirty="0">
                <a:latin typeface="+mj-lt"/>
              </a:rPr>
              <a:t>t2</a:t>
            </a:r>
            <a:endParaRPr lang="en-US" dirty="0">
              <a:latin typeface="+mj-lt"/>
            </a:endParaRPr>
          </a:p>
        </p:txBody>
      </p:sp>
      <p:sp>
        <p:nvSpPr>
          <p:cNvPr id="3" name="TextBox 2"/>
          <p:cNvSpPr txBox="1"/>
          <p:nvPr/>
        </p:nvSpPr>
        <p:spPr>
          <a:xfrm>
            <a:off x="523631" y="5902133"/>
            <a:ext cx="3344984" cy="369332"/>
          </a:xfrm>
          <a:prstGeom prst="rect">
            <a:avLst/>
          </a:prstGeom>
          <a:noFill/>
        </p:spPr>
        <p:txBody>
          <a:bodyPr wrap="square" rtlCol="0">
            <a:spAutoFit/>
          </a:bodyPr>
          <a:lstStyle/>
          <a:p>
            <a:r>
              <a:rPr lang="en-US" dirty="0">
                <a:latin typeface="+mj-lt"/>
              </a:rPr>
              <a:t>t0, t1, t2,</a:t>
            </a:r>
          </a:p>
        </p:txBody>
      </p:sp>
      <p:sp>
        <p:nvSpPr>
          <p:cNvPr id="76" name="TextBox 75"/>
          <p:cNvSpPr txBox="1"/>
          <p:nvPr/>
        </p:nvSpPr>
        <p:spPr>
          <a:xfrm>
            <a:off x="4427886" y="5282478"/>
            <a:ext cx="3344984" cy="369332"/>
          </a:xfrm>
          <a:prstGeom prst="rect">
            <a:avLst/>
          </a:prstGeom>
          <a:noFill/>
          <a:ln>
            <a:solidFill>
              <a:schemeClr val="tx1">
                <a:lumMod val="65000"/>
                <a:lumOff val="35000"/>
              </a:schemeClr>
            </a:solidFill>
          </a:ln>
        </p:spPr>
        <p:txBody>
          <a:bodyPr wrap="square" rtlCol="0">
            <a:spAutoFit/>
          </a:bodyPr>
          <a:lstStyle/>
          <a:p>
            <a:pPr algn="ctr"/>
            <a:r>
              <a:rPr lang="en-US" dirty="0">
                <a:latin typeface="+mj-lt"/>
              </a:rPr>
              <a:t>Freed Tensor</a:t>
            </a:r>
            <a:endParaRPr lang="en-US" dirty="0"/>
          </a:p>
        </p:txBody>
      </p:sp>
    </p:spTree>
    <p:extLst>
      <p:ext uri="{BB962C8B-B14F-4D97-AF65-F5344CB8AC3E}">
        <p14:creationId xmlns:p14="http://schemas.microsoft.com/office/powerpoint/2010/main" val="555421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1371600"/>
          </a:xfrm>
        </p:spPr>
        <p:txBody>
          <a:bodyPr/>
          <a:lstStyle/>
          <a:p>
            <a:r>
              <a:rPr lang="en-US" dirty="0"/>
              <a:t>Liveness analysis,</a:t>
            </a:r>
            <a:br>
              <a:rPr lang="en-US" dirty="0"/>
            </a:br>
            <a:r>
              <a:rPr lang="en-US" dirty="0"/>
              <a:t>50% </a:t>
            </a:r>
            <a:r>
              <a:rPr lang="en-US" sz="2800" dirty="0"/>
              <a:t>memory saving</a:t>
            </a:r>
            <a:endParaRPr lang="en-US" dirty="0"/>
          </a:p>
        </p:txBody>
      </p:sp>
      <p:grpSp>
        <p:nvGrpSpPr>
          <p:cNvPr id="14" name="Group 13"/>
          <p:cNvGrpSpPr/>
          <p:nvPr/>
        </p:nvGrpSpPr>
        <p:grpSpPr>
          <a:xfrm>
            <a:off x="2006590" y="3275956"/>
            <a:ext cx="926123" cy="429846"/>
            <a:chOff x="1785814" y="2627795"/>
            <a:chExt cx="926123" cy="429846"/>
          </a:xfrm>
        </p:grpSpPr>
        <p:sp>
          <p:nvSpPr>
            <p:cNvPr id="10" name="Rectangle 9"/>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785814" y="2658052"/>
              <a:ext cx="926123" cy="369332"/>
            </a:xfrm>
            <a:prstGeom prst="rect">
              <a:avLst/>
            </a:prstGeom>
            <a:noFill/>
          </p:spPr>
          <p:txBody>
            <a:bodyPr wrap="square" rtlCol="0">
              <a:spAutoFit/>
            </a:bodyPr>
            <a:lstStyle/>
            <a:p>
              <a:pPr algn="ctr"/>
              <a:r>
                <a:rPr lang="en-US" dirty="0"/>
                <a:t>CONV</a:t>
              </a:r>
            </a:p>
          </p:txBody>
        </p:sp>
      </p:grpSp>
      <p:grpSp>
        <p:nvGrpSpPr>
          <p:cNvPr id="13" name="Group 12"/>
          <p:cNvGrpSpPr/>
          <p:nvPr/>
        </p:nvGrpSpPr>
        <p:grpSpPr>
          <a:xfrm>
            <a:off x="523631" y="3268900"/>
            <a:ext cx="926123" cy="429846"/>
            <a:chOff x="1785813" y="3383165"/>
            <a:chExt cx="926123" cy="429846"/>
          </a:xfrm>
        </p:grpSpPr>
        <p:sp>
          <p:nvSpPr>
            <p:cNvPr id="7" name="TextBox 6"/>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2" name="Rectangle 11"/>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3513978" y="3268900"/>
            <a:ext cx="926123" cy="429846"/>
            <a:chOff x="1785814" y="2627795"/>
            <a:chExt cx="926123" cy="429846"/>
          </a:xfrm>
        </p:grpSpPr>
        <p:sp>
          <p:nvSpPr>
            <p:cNvPr id="16" name="Rectangle 15"/>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18" name="Group 17"/>
          <p:cNvGrpSpPr/>
          <p:nvPr/>
        </p:nvGrpSpPr>
        <p:grpSpPr>
          <a:xfrm>
            <a:off x="5021366" y="3275956"/>
            <a:ext cx="926123" cy="429846"/>
            <a:chOff x="1785814" y="2627795"/>
            <a:chExt cx="926123" cy="429846"/>
          </a:xfrm>
        </p:grpSpPr>
        <p:sp>
          <p:nvSpPr>
            <p:cNvPr id="19" name="Rectangle 18"/>
            <p:cNvSpPr/>
            <p:nvPr/>
          </p:nvSpPr>
          <p:spPr>
            <a:xfrm>
              <a:off x="1785814" y="2627795"/>
              <a:ext cx="926123" cy="4298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85814" y="2658052"/>
              <a:ext cx="926123" cy="369332"/>
            </a:xfrm>
            <a:prstGeom prst="rect">
              <a:avLst/>
            </a:prstGeom>
            <a:noFill/>
          </p:spPr>
          <p:txBody>
            <a:bodyPr wrap="square" rtlCol="0">
              <a:spAutoFit/>
            </a:bodyPr>
            <a:lstStyle/>
            <a:p>
              <a:pPr algn="ctr"/>
              <a:r>
                <a:rPr lang="en-US" dirty="0"/>
                <a:t>FC</a:t>
              </a:r>
            </a:p>
          </p:txBody>
        </p:sp>
      </p:grpSp>
      <p:grpSp>
        <p:nvGrpSpPr>
          <p:cNvPr id="21" name="Group 20"/>
          <p:cNvGrpSpPr/>
          <p:nvPr/>
        </p:nvGrpSpPr>
        <p:grpSpPr>
          <a:xfrm>
            <a:off x="6528754" y="3268900"/>
            <a:ext cx="926123" cy="429846"/>
            <a:chOff x="1785814" y="2627795"/>
            <a:chExt cx="926123" cy="429846"/>
          </a:xfrm>
        </p:grpSpPr>
        <p:sp>
          <p:nvSpPr>
            <p:cNvPr id="22" name="Rectangle 21"/>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785814" y="2658052"/>
              <a:ext cx="926123" cy="369332"/>
            </a:xfrm>
            <a:prstGeom prst="rect">
              <a:avLst/>
            </a:prstGeom>
            <a:noFill/>
          </p:spPr>
          <p:txBody>
            <a:bodyPr wrap="square" rtlCol="0">
              <a:spAutoFit/>
            </a:bodyPr>
            <a:lstStyle/>
            <a:p>
              <a:pPr algn="ctr"/>
              <a:r>
                <a:rPr lang="en-US"/>
                <a:t>S</a:t>
              </a:r>
              <a:endParaRPr lang="en-US" dirty="0"/>
            </a:p>
          </p:txBody>
        </p:sp>
      </p:grpSp>
      <p:grpSp>
        <p:nvGrpSpPr>
          <p:cNvPr id="29" name="Group 28"/>
          <p:cNvGrpSpPr/>
          <p:nvPr/>
        </p:nvGrpSpPr>
        <p:grpSpPr>
          <a:xfrm>
            <a:off x="2006590" y="4250079"/>
            <a:ext cx="926123" cy="429846"/>
            <a:chOff x="1785814" y="2627795"/>
            <a:chExt cx="926123" cy="429846"/>
          </a:xfrm>
        </p:grpSpPr>
        <p:sp>
          <p:nvSpPr>
            <p:cNvPr id="30" name="Rectangle 29"/>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785814" y="2658052"/>
              <a:ext cx="926123" cy="369332"/>
            </a:xfrm>
            <a:prstGeom prst="rect">
              <a:avLst/>
            </a:prstGeom>
            <a:noFill/>
          </p:spPr>
          <p:txBody>
            <a:bodyPr wrap="square" rtlCol="0">
              <a:spAutoFit/>
            </a:bodyPr>
            <a:lstStyle/>
            <a:p>
              <a:pPr algn="ctr"/>
              <a:r>
                <a:rPr lang="en-US" dirty="0"/>
                <a:t>CONV</a:t>
              </a:r>
            </a:p>
          </p:txBody>
        </p:sp>
      </p:grpSp>
      <p:grpSp>
        <p:nvGrpSpPr>
          <p:cNvPr id="32" name="Group 31"/>
          <p:cNvGrpSpPr/>
          <p:nvPr/>
        </p:nvGrpSpPr>
        <p:grpSpPr>
          <a:xfrm>
            <a:off x="523631" y="4243023"/>
            <a:ext cx="926123" cy="429846"/>
            <a:chOff x="1785813" y="3383165"/>
            <a:chExt cx="926123" cy="429846"/>
          </a:xfrm>
        </p:grpSpPr>
        <p:sp>
          <p:nvSpPr>
            <p:cNvPr id="33" name="TextBox 32"/>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34" name="Rectangle 33"/>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501763" y="4243022"/>
            <a:ext cx="926123" cy="429846"/>
            <a:chOff x="1785814" y="2627795"/>
            <a:chExt cx="926123" cy="429846"/>
          </a:xfrm>
        </p:grpSpPr>
        <p:sp>
          <p:nvSpPr>
            <p:cNvPr id="36" name="Rectangle 35"/>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38" name="Group 37"/>
          <p:cNvGrpSpPr/>
          <p:nvPr/>
        </p:nvGrpSpPr>
        <p:grpSpPr>
          <a:xfrm>
            <a:off x="5009151" y="4250078"/>
            <a:ext cx="926123" cy="429846"/>
            <a:chOff x="1785814" y="2627795"/>
            <a:chExt cx="926123" cy="429846"/>
          </a:xfrm>
        </p:grpSpPr>
        <p:sp>
          <p:nvSpPr>
            <p:cNvPr id="39" name="Rectangle 3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785814" y="2658052"/>
              <a:ext cx="926123" cy="369332"/>
            </a:xfrm>
            <a:prstGeom prst="rect">
              <a:avLst/>
            </a:prstGeom>
            <a:noFill/>
          </p:spPr>
          <p:txBody>
            <a:bodyPr wrap="square" rtlCol="0">
              <a:spAutoFit/>
            </a:bodyPr>
            <a:lstStyle/>
            <a:p>
              <a:pPr algn="ctr"/>
              <a:r>
                <a:rPr lang="en-US" dirty="0"/>
                <a:t>FC</a:t>
              </a:r>
            </a:p>
          </p:txBody>
        </p:sp>
      </p:grpSp>
      <p:grpSp>
        <p:nvGrpSpPr>
          <p:cNvPr id="41" name="Group 40"/>
          <p:cNvGrpSpPr/>
          <p:nvPr/>
        </p:nvGrpSpPr>
        <p:grpSpPr>
          <a:xfrm>
            <a:off x="6516539" y="4243022"/>
            <a:ext cx="926123" cy="429846"/>
            <a:chOff x="1785814" y="2627795"/>
            <a:chExt cx="926123" cy="429846"/>
          </a:xfrm>
        </p:grpSpPr>
        <p:sp>
          <p:nvSpPr>
            <p:cNvPr id="42" name="Rectangle 41"/>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785814" y="2658052"/>
              <a:ext cx="926123" cy="369332"/>
            </a:xfrm>
            <a:prstGeom prst="rect">
              <a:avLst/>
            </a:prstGeom>
            <a:noFill/>
          </p:spPr>
          <p:txBody>
            <a:bodyPr wrap="square" rtlCol="0">
              <a:spAutoFit/>
            </a:bodyPr>
            <a:lstStyle/>
            <a:p>
              <a:pPr algn="ctr"/>
              <a:r>
                <a:rPr lang="en-US" dirty="0"/>
                <a:t>S</a:t>
              </a:r>
            </a:p>
          </p:txBody>
        </p:sp>
      </p:grpSp>
      <p:cxnSp>
        <p:nvCxnSpPr>
          <p:cNvPr id="51" name="Straight Arrow Connector 50"/>
          <p:cNvCxnSpPr/>
          <p:nvPr/>
        </p:nvCxnSpPr>
        <p:spPr>
          <a:xfrm>
            <a:off x="2944927" y="348029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464530" y="34886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947489" y="349220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1449754" y="3077732"/>
            <a:ext cx="556836" cy="413147"/>
            <a:chOff x="1567001" y="2466884"/>
            <a:chExt cx="556836" cy="413147"/>
          </a:xfrm>
        </p:grpSpPr>
        <p:cxnSp>
          <p:nvCxnSpPr>
            <p:cNvPr id="25" name="Straight Arrow Connector 24"/>
            <p:cNvCxnSpPr>
              <a:stCxn id="12" idx="3"/>
              <a:endCxn id="10" idx="1"/>
            </p:cNvCxnSpPr>
            <p:nvPr/>
          </p:nvCxnSpPr>
          <p:spPr>
            <a:xfrm>
              <a:off x="1567001" y="28729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591430" y="2466884"/>
              <a:ext cx="486776" cy="369332"/>
            </a:xfrm>
            <a:prstGeom prst="rect">
              <a:avLst/>
            </a:prstGeom>
            <a:noFill/>
          </p:spPr>
          <p:txBody>
            <a:bodyPr wrap="square" rtlCol="0">
              <a:spAutoFit/>
            </a:bodyPr>
            <a:lstStyle/>
            <a:p>
              <a:r>
                <a:rPr lang="en-US" altLang="zh-CN" dirty="0">
                  <a:latin typeface="+mj-lt"/>
                </a:rPr>
                <a:t>t0</a:t>
              </a:r>
              <a:endParaRPr lang="en-US" dirty="0">
                <a:latin typeface="+mj-lt"/>
              </a:endParaRPr>
            </a:p>
          </p:txBody>
        </p:sp>
      </p:grpSp>
      <p:cxnSp>
        <p:nvCxnSpPr>
          <p:cNvPr id="45" name="Straight Arrow Connector 44"/>
          <p:cNvCxnSpPr>
            <a:stCxn id="7" idx="3"/>
          </p:cNvCxnSpPr>
          <p:nvPr/>
        </p:nvCxnSpPr>
        <p:spPr>
          <a:xfrm>
            <a:off x="1449754" y="348382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348788" y="3780400"/>
            <a:ext cx="441146" cy="369332"/>
          </a:xfrm>
          <a:prstGeom prst="rect">
            <a:avLst/>
          </a:prstGeom>
          <a:noFill/>
        </p:spPr>
        <p:txBody>
          <a:bodyPr wrap="none" rtlCol="0">
            <a:spAutoFit/>
          </a:bodyPr>
          <a:lstStyle/>
          <a:p>
            <a:r>
              <a:rPr lang="en-US" altLang="zh-CN">
                <a:latin typeface="+mj-lt"/>
              </a:rPr>
              <a:t>t0</a:t>
            </a:r>
            <a:endParaRPr lang="en-US" dirty="0">
              <a:latin typeface="+mj-lt"/>
            </a:endParaRPr>
          </a:p>
        </p:txBody>
      </p:sp>
      <p:cxnSp>
        <p:nvCxnSpPr>
          <p:cNvPr id="63" name="Straight Arrow Connector 62"/>
          <p:cNvCxnSpPr>
            <a:stCxn id="22" idx="2"/>
            <a:endCxn id="42" idx="0"/>
          </p:cNvCxnSpPr>
          <p:nvPr/>
        </p:nvCxnSpPr>
        <p:spPr>
          <a:xfrm flipH="1">
            <a:off x="6979601" y="3698746"/>
            <a:ext cx="12215" cy="54427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2" idx="1"/>
            <a:endCxn id="39" idx="3"/>
          </p:cNvCxnSpPr>
          <p:nvPr/>
        </p:nvCxnSpPr>
        <p:spPr>
          <a:xfrm flipH="1">
            <a:off x="5935274" y="445794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9" idx="1"/>
            <a:endCxn id="36" idx="3"/>
          </p:cNvCxnSpPr>
          <p:nvPr/>
        </p:nvCxnSpPr>
        <p:spPr>
          <a:xfrm flipH="1" flipV="1">
            <a:off x="4427886" y="445794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2920498" y="4465002"/>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1449753" y="4479231"/>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7" idx="0"/>
            <a:endCxn id="19" idx="0"/>
          </p:cNvCxnSpPr>
          <p:nvPr/>
        </p:nvCxnSpPr>
        <p:spPr>
          <a:xfrm rot="5400000" flipH="1" flipV="1">
            <a:off x="3223960" y="1038690"/>
            <a:ext cx="23201" cy="4497735"/>
          </a:xfrm>
          <a:prstGeom prst="bentConnector3">
            <a:avLst>
              <a:gd name="adj1" fmla="val 1085302"/>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2957142" y="3077732"/>
            <a:ext cx="458293" cy="369332"/>
          </a:xfrm>
          <a:prstGeom prst="rect">
            <a:avLst/>
          </a:prstGeom>
        </p:spPr>
        <p:txBody>
          <a:bodyPr wrap="square">
            <a:spAutoFit/>
          </a:bodyPr>
          <a:lstStyle/>
          <a:p>
            <a:r>
              <a:rPr lang="en-US" altLang="zh-CN" dirty="0">
                <a:latin typeface="+mj-lt"/>
              </a:rPr>
              <a:t>t1</a:t>
            </a:r>
            <a:endParaRPr lang="en-US" dirty="0">
              <a:latin typeface="+mj-lt"/>
            </a:endParaRPr>
          </a:p>
        </p:txBody>
      </p:sp>
      <p:cxnSp>
        <p:nvCxnSpPr>
          <p:cNvPr id="83" name="Elbow Connector 82"/>
          <p:cNvCxnSpPr>
            <a:stCxn id="39" idx="2"/>
            <a:endCxn id="34" idx="2"/>
          </p:cNvCxnSpPr>
          <p:nvPr/>
        </p:nvCxnSpPr>
        <p:spPr>
          <a:xfrm rot="5400000" flipH="1">
            <a:off x="3225925" y="2433637"/>
            <a:ext cx="7055" cy="4485520"/>
          </a:xfrm>
          <a:prstGeom prst="bentConnector3">
            <a:avLst>
              <a:gd name="adj1" fmla="val -3240255"/>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523631" y="1930400"/>
            <a:ext cx="992692" cy="369332"/>
          </a:xfrm>
          <a:prstGeom prst="rect">
            <a:avLst/>
          </a:prstGeom>
          <a:noFill/>
        </p:spPr>
        <p:txBody>
          <a:bodyPr wrap="none" rtlCol="0">
            <a:spAutoFit/>
          </a:bodyPr>
          <a:lstStyle/>
          <a:p>
            <a:r>
              <a:rPr lang="en-US" dirty="0">
                <a:latin typeface="+mj-lt"/>
              </a:rPr>
              <a:t>Step 4</a:t>
            </a:r>
          </a:p>
        </p:txBody>
      </p:sp>
      <p:sp>
        <p:nvSpPr>
          <p:cNvPr id="56" name="Rectangle 55"/>
          <p:cNvSpPr/>
          <p:nvPr/>
        </p:nvSpPr>
        <p:spPr>
          <a:xfrm>
            <a:off x="1670327" y="2708400"/>
            <a:ext cx="441146" cy="369332"/>
          </a:xfrm>
          <a:prstGeom prst="rect">
            <a:avLst/>
          </a:prstGeom>
        </p:spPr>
        <p:txBody>
          <a:bodyPr wrap="none">
            <a:spAutoFit/>
          </a:bodyPr>
          <a:lstStyle/>
          <a:p>
            <a:r>
              <a:rPr lang="en-US" altLang="zh-CN" dirty="0">
                <a:latin typeface="+mj-lt"/>
              </a:rPr>
              <a:t>t0</a:t>
            </a:r>
            <a:endParaRPr lang="en-US" dirty="0">
              <a:latin typeface="+mj-lt"/>
            </a:endParaRPr>
          </a:p>
        </p:txBody>
      </p:sp>
      <p:sp>
        <p:nvSpPr>
          <p:cNvPr id="58" name="Rectangle 57"/>
          <p:cNvSpPr/>
          <p:nvPr/>
        </p:nvSpPr>
        <p:spPr>
          <a:xfrm>
            <a:off x="4490243" y="3110963"/>
            <a:ext cx="441146" cy="369332"/>
          </a:xfrm>
          <a:prstGeom prst="rect">
            <a:avLst/>
          </a:prstGeom>
        </p:spPr>
        <p:txBody>
          <a:bodyPr wrap="none">
            <a:spAutoFit/>
          </a:bodyPr>
          <a:lstStyle/>
          <a:p>
            <a:r>
              <a:rPr lang="en-US" altLang="zh-CN" dirty="0">
                <a:latin typeface="+mj-lt"/>
              </a:rPr>
              <a:t>t2</a:t>
            </a:r>
            <a:endParaRPr lang="en-US" dirty="0">
              <a:latin typeface="+mj-lt"/>
            </a:endParaRPr>
          </a:p>
        </p:txBody>
      </p:sp>
      <p:sp>
        <p:nvSpPr>
          <p:cNvPr id="59" name="Rectangle 58"/>
          <p:cNvSpPr/>
          <p:nvPr/>
        </p:nvSpPr>
        <p:spPr>
          <a:xfrm>
            <a:off x="6005334" y="3117249"/>
            <a:ext cx="441146" cy="369332"/>
          </a:xfrm>
          <a:prstGeom prst="rect">
            <a:avLst/>
          </a:prstGeom>
        </p:spPr>
        <p:txBody>
          <a:bodyPr wrap="none">
            <a:spAutoFit/>
          </a:bodyPr>
          <a:lstStyle/>
          <a:p>
            <a:r>
              <a:rPr lang="en-US" altLang="zh-CN" dirty="0">
                <a:latin typeface="+mj-lt"/>
              </a:rPr>
              <a:t>t3</a:t>
            </a:r>
            <a:endParaRPr lang="en-US" dirty="0">
              <a:latin typeface="+mj-lt"/>
            </a:endParaRPr>
          </a:p>
        </p:txBody>
      </p:sp>
      <p:cxnSp>
        <p:nvCxnSpPr>
          <p:cNvPr id="66" name="Straight Arrow Connector 65"/>
          <p:cNvCxnSpPr/>
          <p:nvPr/>
        </p:nvCxnSpPr>
        <p:spPr>
          <a:xfrm>
            <a:off x="2924173" y="3464937"/>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469023" y="3504111"/>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2833984" y="3784886"/>
            <a:ext cx="458293" cy="369332"/>
          </a:xfrm>
          <a:prstGeom prst="rect">
            <a:avLst/>
          </a:prstGeom>
        </p:spPr>
        <p:txBody>
          <a:bodyPr wrap="square">
            <a:spAutoFit/>
          </a:bodyPr>
          <a:lstStyle/>
          <a:p>
            <a:r>
              <a:rPr lang="en-US" altLang="zh-CN" dirty="0">
                <a:latin typeface="+mj-lt"/>
              </a:rPr>
              <a:t>t1</a:t>
            </a:r>
            <a:endParaRPr lang="en-US" dirty="0">
              <a:latin typeface="+mj-lt"/>
            </a:endParaRPr>
          </a:p>
        </p:txBody>
      </p:sp>
      <p:sp>
        <p:nvSpPr>
          <p:cNvPr id="70" name="Rectangle 69"/>
          <p:cNvSpPr/>
          <p:nvPr/>
        </p:nvSpPr>
        <p:spPr>
          <a:xfrm>
            <a:off x="4316977" y="3787528"/>
            <a:ext cx="441146" cy="369332"/>
          </a:xfrm>
          <a:prstGeom prst="rect">
            <a:avLst/>
          </a:prstGeom>
        </p:spPr>
        <p:txBody>
          <a:bodyPr wrap="none">
            <a:spAutoFit/>
          </a:bodyPr>
          <a:lstStyle/>
          <a:p>
            <a:r>
              <a:rPr lang="en-US" altLang="zh-CN" dirty="0">
                <a:latin typeface="+mj-lt"/>
              </a:rPr>
              <a:t>t2</a:t>
            </a:r>
            <a:endParaRPr lang="en-US" dirty="0">
              <a:latin typeface="+mj-lt"/>
            </a:endParaRPr>
          </a:p>
        </p:txBody>
      </p:sp>
      <p:sp>
        <p:nvSpPr>
          <p:cNvPr id="79" name="TextBox 78"/>
          <p:cNvSpPr txBox="1"/>
          <p:nvPr/>
        </p:nvSpPr>
        <p:spPr>
          <a:xfrm>
            <a:off x="523631" y="5291029"/>
            <a:ext cx="3344984" cy="369332"/>
          </a:xfrm>
          <a:prstGeom prst="rect">
            <a:avLst/>
          </a:prstGeom>
          <a:noFill/>
          <a:ln>
            <a:solidFill>
              <a:schemeClr val="tx1">
                <a:lumMod val="65000"/>
                <a:lumOff val="35000"/>
              </a:schemeClr>
            </a:solidFill>
          </a:ln>
        </p:spPr>
        <p:txBody>
          <a:bodyPr wrap="square" rtlCol="0">
            <a:spAutoFit/>
          </a:bodyPr>
          <a:lstStyle/>
          <a:p>
            <a:pPr algn="ctr"/>
            <a:r>
              <a:rPr lang="en-US" dirty="0">
                <a:latin typeface="+mj-lt"/>
              </a:rPr>
              <a:t>Live Tensor</a:t>
            </a:r>
            <a:endParaRPr lang="en-US" dirty="0"/>
          </a:p>
        </p:txBody>
      </p:sp>
      <p:sp>
        <p:nvSpPr>
          <p:cNvPr id="82" name="TextBox 81"/>
          <p:cNvSpPr txBox="1"/>
          <p:nvPr/>
        </p:nvSpPr>
        <p:spPr>
          <a:xfrm>
            <a:off x="523631" y="5902133"/>
            <a:ext cx="3344984" cy="369332"/>
          </a:xfrm>
          <a:prstGeom prst="rect">
            <a:avLst/>
          </a:prstGeom>
          <a:noFill/>
        </p:spPr>
        <p:txBody>
          <a:bodyPr wrap="square" rtlCol="0">
            <a:spAutoFit/>
          </a:bodyPr>
          <a:lstStyle/>
          <a:p>
            <a:r>
              <a:rPr lang="en-US" dirty="0">
                <a:latin typeface="+mj-lt"/>
              </a:rPr>
              <a:t>t0, t1, t2, t3,</a:t>
            </a:r>
          </a:p>
        </p:txBody>
      </p:sp>
      <p:sp>
        <p:nvSpPr>
          <p:cNvPr id="84" name="TextBox 83"/>
          <p:cNvSpPr txBox="1"/>
          <p:nvPr/>
        </p:nvSpPr>
        <p:spPr>
          <a:xfrm>
            <a:off x="4427886" y="5282478"/>
            <a:ext cx="3344984" cy="369332"/>
          </a:xfrm>
          <a:prstGeom prst="rect">
            <a:avLst/>
          </a:prstGeom>
          <a:noFill/>
          <a:ln>
            <a:solidFill>
              <a:schemeClr val="tx1">
                <a:lumMod val="65000"/>
                <a:lumOff val="35000"/>
              </a:schemeClr>
            </a:solidFill>
          </a:ln>
        </p:spPr>
        <p:txBody>
          <a:bodyPr wrap="square" rtlCol="0">
            <a:spAutoFit/>
          </a:bodyPr>
          <a:lstStyle/>
          <a:p>
            <a:pPr algn="ctr"/>
            <a:r>
              <a:rPr lang="en-US" dirty="0">
                <a:latin typeface="+mj-lt"/>
              </a:rPr>
              <a:t>Freed Tensor</a:t>
            </a:r>
            <a:endParaRPr lang="en-US" dirty="0"/>
          </a:p>
        </p:txBody>
      </p:sp>
    </p:spTree>
    <p:extLst>
      <p:ext uri="{BB962C8B-B14F-4D97-AF65-F5344CB8AC3E}">
        <p14:creationId xmlns:p14="http://schemas.microsoft.com/office/powerpoint/2010/main" val="1024883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1371600"/>
          </a:xfrm>
        </p:spPr>
        <p:txBody>
          <a:bodyPr/>
          <a:lstStyle/>
          <a:p>
            <a:r>
              <a:rPr lang="en-US" dirty="0"/>
              <a:t>Liveness analysis,</a:t>
            </a:r>
            <a:br>
              <a:rPr lang="en-US" dirty="0"/>
            </a:br>
            <a:r>
              <a:rPr lang="en-US" dirty="0"/>
              <a:t>50% </a:t>
            </a:r>
            <a:r>
              <a:rPr lang="en-US" sz="2800" dirty="0"/>
              <a:t>memory saving</a:t>
            </a:r>
            <a:endParaRPr lang="en-US" dirty="0"/>
          </a:p>
        </p:txBody>
      </p:sp>
      <p:grpSp>
        <p:nvGrpSpPr>
          <p:cNvPr id="14" name="Group 13"/>
          <p:cNvGrpSpPr/>
          <p:nvPr/>
        </p:nvGrpSpPr>
        <p:grpSpPr>
          <a:xfrm>
            <a:off x="2006590" y="3275956"/>
            <a:ext cx="926123" cy="429846"/>
            <a:chOff x="1785814" y="2627795"/>
            <a:chExt cx="926123" cy="429846"/>
          </a:xfrm>
        </p:grpSpPr>
        <p:sp>
          <p:nvSpPr>
            <p:cNvPr id="10" name="Rectangle 9"/>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785814" y="2658052"/>
              <a:ext cx="926123" cy="369332"/>
            </a:xfrm>
            <a:prstGeom prst="rect">
              <a:avLst/>
            </a:prstGeom>
            <a:noFill/>
          </p:spPr>
          <p:txBody>
            <a:bodyPr wrap="square" rtlCol="0">
              <a:spAutoFit/>
            </a:bodyPr>
            <a:lstStyle/>
            <a:p>
              <a:pPr algn="ctr"/>
              <a:r>
                <a:rPr lang="en-US" dirty="0"/>
                <a:t>CONV</a:t>
              </a:r>
            </a:p>
          </p:txBody>
        </p:sp>
      </p:grpSp>
      <p:grpSp>
        <p:nvGrpSpPr>
          <p:cNvPr id="13" name="Group 12"/>
          <p:cNvGrpSpPr/>
          <p:nvPr/>
        </p:nvGrpSpPr>
        <p:grpSpPr>
          <a:xfrm>
            <a:off x="523631" y="3268900"/>
            <a:ext cx="926123" cy="429846"/>
            <a:chOff x="1785813" y="3383165"/>
            <a:chExt cx="926123" cy="429846"/>
          </a:xfrm>
        </p:grpSpPr>
        <p:sp>
          <p:nvSpPr>
            <p:cNvPr id="7" name="TextBox 6"/>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2" name="Rectangle 11"/>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3513978" y="3268900"/>
            <a:ext cx="926123" cy="429846"/>
            <a:chOff x="1785814" y="2627795"/>
            <a:chExt cx="926123" cy="429846"/>
          </a:xfrm>
        </p:grpSpPr>
        <p:sp>
          <p:nvSpPr>
            <p:cNvPr id="16" name="Rectangle 15"/>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18" name="Group 17"/>
          <p:cNvGrpSpPr/>
          <p:nvPr/>
        </p:nvGrpSpPr>
        <p:grpSpPr>
          <a:xfrm>
            <a:off x="5021366" y="3275956"/>
            <a:ext cx="926123" cy="429846"/>
            <a:chOff x="1785814" y="2627795"/>
            <a:chExt cx="926123" cy="429846"/>
          </a:xfrm>
        </p:grpSpPr>
        <p:sp>
          <p:nvSpPr>
            <p:cNvPr id="19" name="Rectangle 1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85814" y="2658052"/>
              <a:ext cx="926123" cy="369332"/>
            </a:xfrm>
            <a:prstGeom prst="rect">
              <a:avLst/>
            </a:prstGeom>
            <a:noFill/>
          </p:spPr>
          <p:txBody>
            <a:bodyPr wrap="square" rtlCol="0">
              <a:spAutoFit/>
            </a:bodyPr>
            <a:lstStyle/>
            <a:p>
              <a:pPr algn="ctr"/>
              <a:r>
                <a:rPr lang="en-US" dirty="0"/>
                <a:t>FC</a:t>
              </a:r>
            </a:p>
          </p:txBody>
        </p:sp>
      </p:grpSp>
      <p:grpSp>
        <p:nvGrpSpPr>
          <p:cNvPr id="21" name="Group 20"/>
          <p:cNvGrpSpPr/>
          <p:nvPr/>
        </p:nvGrpSpPr>
        <p:grpSpPr>
          <a:xfrm>
            <a:off x="6528754" y="3268900"/>
            <a:ext cx="926123" cy="429846"/>
            <a:chOff x="1785814" y="2627795"/>
            <a:chExt cx="926123" cy="429846"/>
          </a:xfrm>
        </p:grpSpPr>
        <p:sp>
          <p:nvSpPr>
            <p:cNvPr id="22" name="Rectangle 21"/>
            <p:cNvSpPr/>
            <p:nvPr/>
          </p:nvSpPr>
          <p:spPr>
            <a:xfrm>
              <a:off x="1785814" y="2627795"/>
              <a:ext cx="926123" cy="4298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785814" y="2658052"/>
              <a:ext cx="926123" cy="369332"/>
            </a:xfrm>
            <a:prstGeom prst="rect">
              <a:avLst/>
            </a:prstGeom>
            <a:noFill/>
          </p:spPr>
          <p:txBody>
            <a:bodyPr wrap="square" rtlCol="0">
              <a:spAutoFit/>
            </a:bodyPr>
            <a:lstStyle/>
            <a:p>
              <a:pPr algn="ctr"/>
              <a:r>
                <a:rPr lang="en-US"/>
                <a:t>S</a:t>
              </a:r>
              <a:endParaRPr lang="en-US" dirty="0"/>
            </a:p>
          </p:txBody>
        </p:sp>
      </p:grpSp>
      <p:grpSp>
        <p:nvGrpSpPr>
          <p:cNvPr id="29" name="Group 28"/>
          <p:cNvGrpSpPr/>
          <p:nvPr/>
        </p:nvGrpSpPr>
        <p:grpSpPr>
          <a:xfrm>
            <a:off x="2006590" y="4250079"/>
            <a:ext cx="926123" cy="429846"/>
            <a:chOff x="1785814" y="2627795"/>
            <a:chExt cx="926123" cy="429846"/>
          </a:xfrm>
        </p:grpSpPr>
        <p:sp>
          <p:nvSpPr>
            <p:cNvPr id="30" name="Rectangle 29"/>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785814" y="2658052"/>
              <a:ext cx="926123" cy="369332"/>
            </a:xfrm>
            <a:prstGeom prst="rect">
              <a:avLst/>
            </a:prstGeom>
            <a:noFill/>
          </p:spPr>
          <p:txBody>
            <a:bodyPr wrap="square" rtlCol="0">
              <a:spAutoFit/>
            </a:bodyPr>
            <a:lstStyle/>
            <a:p>
              <a:pPr algn="ctr"/>
              <a:r>
                <a:rPr lang="en-US" dirty="0"/>
                <a:t>CONV</a:t>
              </a:r>
            </a:p>
          </p:txBody>
        </p:sp>
      </p:grpSp>
      <p:grpSp>
        <p:nvGrpSpPr>
          <p:cNvPr id="32" name="Group 31"/>
          <p:cNvGrpSpPr/>
          <p:nvPr/>
        </p:nvGrpSpPr>
        <p:grpSpPr>
          <a:xfrm>
            <a:off x="523631" y="4243023"/>
            <a:ext cx="926123" cy="429846"/>
            <a:chOff x="1785813" y="3383165"/>
            <a:chExt cx="926123" cy="429846"/>
          </a:xfrm>
        </p:grpSpPr>
        <p:sp>
          <p:nvSpPr>
            <p:cNvPr id="33" name="TextBox 32"/>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34" name="Rectangle 33"/>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501763" y="4243022"/>
            <a:ext cx="926123" cy="429846"/>
            <a:chOff x="1785814" y="2627795"/>
            <a:chExt cx="926123" cy="429846"/>
          </a:xfrm>
        </p:grpSpPr>
        <p:sp>
          <p:nvSpPr>
            <p:cNvPr id="36" name="Rectangle 35"/>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38" name="Group 37"/>
          <p:cNvGrpSpPr/>
          <p:nvPr/>
        </p:nvGrpSpPr>
        <p:grpSpPr>
          <a:xfrm>
            <a:off x="5009151" y="4250078"/>
            <a:ext cx="926123" cy="429846"/>
            <a:chOff x="1785814" y="2627795"/>
            <a:chExt cx="926123" cy="429846"/>
          </a:xfrm>
        </p:grpSpPr>
        <p:sp>
          <p:nvSpPr>
            <p:cNvPr id="39" name="Rectangle 3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785814" y="2658052"/>
              <a:ext cx="926123" cy="369332"/>
            </a:xfrm>
            <a:prstGeom prst="rect">
              <a:avLst/>
            </a:prstGeom>
            <a:noFill/>
          </p:spPr>
          <p:txBody>
            <a:bodyPr wrap="square" rtlCol="0">
              <a:spAutoFit/>
            </a:bodyPr>
            <a:lstStyle/>
            <a:p>
              <a:pPr algn="ctr"/>
              <a:r>
                <a:rPr lang="en-US" dirty="0"/>
                <a:t>FC</a:t>
              </a:r>
            </a:p>
          </p:txBody>
        </p:sp>
      </p:grpSp>
      <p:grpSp>
        <p:nvGrpSpPr>
          <p:cNvPr id="41" name="Group 40"/>
          <p:cNvGrpSpPr/>
          <p:nvPr/>
        </p:nvGrpSpPr>
        <p:grpSpPr>
          <a:xfrm>
            <a:off x="6516539" y="4243022"/>
            <a:ext cx="926123" cy="429846"/>
            <a:chOff x="1785814" y="2627795"/>
            <a:chExt cx="926123" cy="429846"/>
          </a:xfrm>
        </p:grpSpPr>
        <p:sp>
          <p:nvSpPr>
            <p:cNvPr id="42" name="Rectangle 41"/>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785814" y="2658052"/>
              <a:ext cx="926123" cy="369332"/>
            </a:xfrm>
            <a:prstGeom prst="rect">
              <a:avLst/>
            </a:prstGeom>
            <a:noFill/>
          </p:spPr>
          <p:txBody>
            <a:bodyPr wrap="square" rtlCol="0">
              <a:spAutoFit/>
            </a:bodyPr>
            <a:lstStyle/>
            <a:p>
              <a:pPr algn="ctr"/>
              <a:r>
                <a:rPr lang="en-US" dirty="0"/>
                <a:t>S</a:t>
              </a:r>
            </a:p>
          </p:txBody>
        </p:sp>
      </p:grpSp>
      <p:cxnSp>
        <p:nvCxnSpPr>
          <p:cNvPr id="51" name="Straight Arrow Connector 50"/>
          <p:cNvCxnSpPr/>
          <p:nvPr/>
        </p:nvCxnSpPr>
        <p:spPr>
          <a:xfrm>
            <a:off x="2944927" y="348029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464530" y="34886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947489" y="349220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1449754" y="3077732"/>
            <a:ext cx="556836" cy="413147"/>
            <a:chOff x="1567001" y="2466884"/>
            <a:chExt cx="556836" cy="413147"/>
          </a:xfrm>
        </p:grpSpPr>
        <p:cxnSp>
          <p:nvCxnSpPr>
            <p:cNvPr id="25" name="Straight Arrow Connector 24"/>
            <p:cNvCxnSpPr>
              <a:stCxn id="12" idx="3"/>
              <a:endCxn id="10" idx="1"/>
            </p:cNvCxnSpPr>
            <p:nvPr/>
          </p:nvCxnSpPr>
          <p:spPr>
            <a:xfrm>
              <a:off x="1567001" y="28729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591430" y="2466884"/>
              <a:ext cx="486776" cy="369332"/>
            </a:xfrm>
            <a:prstGeom prst="rect">
              <a:avLst/>
            </a:prstGeom>
            <a:noFill/>
          </p:spPr>
          <p:txBody>
            <a:bodyPr wrap="square" rtlCol="0">
              <a:spAutoFit/>
            </a:bodyPr>
            <a:lstStyle/>
            <a:p>
              <a:r>
                <a:rPr lang="en-US" altLang="zh-CN" dirty="0">
                  <a:latin typeface="+mj-lt"/>
                </a:rPr>
                <a:t>t0</a:t>
              </a:r>
              <a:endParaRPr lang="en-US" dirty="0">
                <a:latin typeface="+mj-lt"/>
              </a:endParaRPr>
            </a:p>
          </p:txBody>
        </p:sp>
      </p:grpSp>
      <p:cxnSp>
        <p:nvCxnSpPr>
          <p:cNvPr id="45" name="Straight Arrow Connector 44"/>
          <p:cNvCxnSpPr>
            <a:stCxn id="7" idx="3"/>
          </p:cNvCxnSpPr>
          <p:nvPr/>
        </p:nvCxnSpPr>
        <p:spPr>
          <a:xfrm>
            <a:off x="1449754" y="348382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348788" y="3780400"/>
            <a:ext cx="441146" cy="369332"/>
          </a:xfrm>
          <a:prstGeom prst="rect">
            <a:avLst/>
          </a:prstGeom>
          <a:noFill/>
        </p:spPr>
        <p:txBody>
          <a:bodyPr wrap="none" rtlCol="0">
            <a:spAutoFit/>
          </a:bodyPr>
          <a:lstStyle/>
          <a:p>
            <a:r>
              <a:rPr lang="en-US" altLang="zh-CN">
                <a:latin typeface="+mj-lt"/>
              </a:rPr>
              <a:t>t0</a:t>
            </a:r>
            <a:endParaRPr lang="en-US" dirty="0">
              <a:latin typeface="+mj-lt"/>
            </a:endParaRPr>
          </a:p>
        </p:txBody>
      </p:sp>
      <p:cxnSp>
        <p:nvCxnSpPr>
          <p:cNvPr id="63" name="Straight Arrow Connector 62"/>
          <p:cNvCxnSpPr>
            <a:stCxn id="22" idx="2"/>
            <a:endCxn id="42" idx="0"/>
          </p:cNvCxnSpPr>
          <p:nvPr/>
        </p:nvCxnSpPr>
        <p:spPr>
          <a:xfrm flipH="1">
            <a:off x="6979601" y="3698746"/>
            <a:ext cx="12215" cy="54427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2" idx="1"/>
            <a:endCxn id="39" idx="3"/>
          </p:cNvCxnSpPr>
          <p:nvPr/>
        </p:nvCxnSpPr>
        <p:spPr>
          <a:xfrm flipH="1">
            <a:off x="5935274" y="445794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9" idx="1"/>
            <a:endCxn id="36" idx="3"/>
          </p:cNvCxnSpPr>
          <p:nvPr/>
        </p:nvCxnSpPr>
        <p:spPr>
          <a:xfrm flipH="1" flipV="1">
            <a:off x="4427886" y="445794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2920498" y="4465002"/>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1449753" y="4479231"/>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7" idx="0"/>
            <a:endCxn id="19" idx="0"/>
          </p:cNvCxnSpPr>
          <p:nvPr/>
        </p:nvCxnSpPr>
        <p:spPr>
          <a:xfrm rot="5400000" flipH="1" flipV="1">
            <a:off x="3223960" y="1038690"/>
            <a:ext cx="23201" cy="4497735"/>
          </a:xfrm>
          <a:prstGeom prst="bentConnector3">
            <a:avLst>
              <a:gd name="adj1" fmla="val 1085302"/>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2957142" y="3077732"/>
            <a:ext cx="458293" cy="369332"/>
          </a:xfrm>
          <a:prstGeom prst="rect">
            <a:avLst/>
          </a:prstGeom>
        </p:spPr>
        <p:txBody>
          <a:bodyPr wrap="square">
            <a:spAutoFit/>
          </a:bodyPr>
          <a:lstStyle/>
          <a:p>
            <a:r>
              <a:rPr lang="en-US" altLang="zh-CN" dirty="0">
                <a:latin typeface="+mj-lt"/>
              </a:rPr>
              <a:t>t1</a:t>
            </a:r>
            <a:endParaRPr lang="en-US" dirty="0">
              <a:latin typeface="+mj-lt"/>
            </a:endParaRPr>
          </a:p>
        </p:txBody>
      </p:sp>
      <p:cxnSp>
        <p:nvCxnSpPr>
          <p:cNvPr id="83" name="Elbow Connector 82"/>
          <p:cNvCxnSpPr>
            <a:stCxn id="39" idx="2"/>
            <a:endCxn id="34" idx="2"/>
          </p:cNvCxnSpPr>
          <p:nvPr/>
        </p:nvCxnSpPr>
        <p:spPr>
          <a:xfrm rot="5400000" flipH="1">
            <a:off x="3225925" y="2433637"/>
            <a:ext cx="7055" cy="4485520"/>
          </a:xfrm>
          <a:prstGeom prst="bentConnector3">
            <a:avLst>
              <a:gd name="adj1" fmla="val -3240255"/>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523631" y="1930400"/>
            <a:ext cx="992692" cy="369332"/>
          </a:xfrm>
          <a:prstGeom prst="rect">
            <a:avLst/>
          </a:prstGeom>
          <a:noFill/>
        </p:spPr>
        <p:txBody>
          <a:bodyPr wrap="none" rtlCol="0">
            <a:spAutoFit/>
          </a:bodyPr>
          <a:lstStyle/>
          <a:p>
            <a:r>
              <a:rPr lang="en-US" dirty="0">
                <a:latin typeface="+mj-lt"/>
              </a:rPr>
              <a:t>Step 5</a:t>
            </a:r>
          </a:p>
        </p:txBody>
      </p:sp>
      <p:sp>
        <p:nvSpPr>
          <p:cNvPr id="56" name="Rectangle 55"/>
          <p:cNvSpPr/>
          <p:nvPr/>
        </p:nvSpPr>
        <p:spPr>
          <a:xfrm>
            <a:off x="1670327" y="2708400"/>
            <a:ext cx="441146" cy="369332"/>
          </a:xfrm>
          <a:prstGeom prst="rect">
            <a:avLst/>
          </a:prstGeom>
        </p:spPr>
        <p:txBody>
          <a:bodyPr wrap="none">
            <a:spAutoFit/>
          </a:bodyPr>
          <a:lstStyle/>
          <a:p>
            <a:r>
              <a:rPr lang="en-US" altLang="zh-CN" dirty="0">
                <a:latin typeface="+mj-lt"/>
              </a:rPr>
              <a:t>t0</a:t>
            </a:r>
            <a:endParaRPr lang="en-US" dirty="0">
              <a:latin typeface="+mj-lt"/>
            </a:endParaRPr>
          </a:p>
        </p:txBody>
      </p:sp>
      <p:sp>
        <p:nvSpPr>
          <p:cNvPr id="58" name="Rectangle 57"/>
          <p:cNvSpPr/>
          <p:nvPr/>
        </p:nvSpPr>
        <p:spPr>
          <a:xfrm>
            <a:off x="4490243" y="3110963"/>
            <a:ext cx="441146" cy="369332"/>
          </a:xfrm>
          <a:prstGeom prst="rect">
            <a:avLst/>
          </a:prstGeom>
        </p:spPr>
        <p:txBody>
          <a:bodyPr wrap="none">
            <a:spAutoFit/>
          </a:bodyPr>
          <a:lstStyle/>
          <a:p>
            <a:r>
              <a:rPr lang="en-US" altLang="zh-CN" dirty="0">
                <a:latin typeface="+mj-lt"/>
              </a:rPr>
              <a:t>t2</a:t>
            </a:r>
            <a:endParaRPr lang="en-US" dirty="0">
              <a:latin typeface="+mj-lt"/>
            </a:endParaRPr>
          </a:p>
        </p:txBody>
      </p:sp>
      <p:sp>
        <p:nvSpPr>
          <p:cNvPr id="59" name="Rectangle 58"/>
          <p:cNvSpPr/>
          <p:nvPr/>
        </p:nvSpPr>
        <p:spPr>
          <a:xfrm>
            <a:off x="6005334" y="3117249"/>
            <a:ext cx="441146" cy="369332"/>
          </a:xfrm>
          <a:prstGeom prst="rect">
            <a:avLst/>
          </a:prstGeom>
        </p:spPr>
        <p:txBody>
          <a:bodyPr wrap="none">
            <a:spAutoFit/>
          </a:bodyPr>
          <a:lstStyle/>
          <a:p>
            <a:r>
              <a:rPr lang="en-US" altLang="zh-CN" dirty="0">
                <a:solidFill>
                  <a:srgbClr val="C00000"/>
                </a:solidFill>
                <a:latin typeface="+mj-lt"/>
              </a:rPr>
              <a:t>t3</a:t>
            </a:r>
            <a:endParaRPr lang="en-US" dirty="0">
              <a:solidFill>
                <a:srgbClr val="C00000"/>
              </a:solidFill>
              <a:latin typeface="+mj-lt"/>
            </a:endParaRPr>
          </a:p>
        </p:txBody>
      </p:sp>
      <p:sp>
        <p:nvSpPr>
          <p:cNvPr id="60" name="Rectangle 59"/>
          <p:cNvSpPr/>
          <p:nvPr/>
        </p:nvSpPr>
        <p:spPr>
          <a:xfrm>
            <a:off x="6979600" y="3787528"/>
            <a:ext cx="441146" cy="369332"/>
          </a:xfrm>
          <a:prstGeom prst="rect">
            <a:avLst/>
          </a:prstGeom>
        </p:spPr>
        <p:txBody>
          <a:bodyPr wrap="none">
            <a:spAutoFit/>
          </a:bodyPr>
          <a:lstStyle/>
          <a:p>
            <a:r>
              <a:rPr lang="en-US" altLang="zh-CN" dirty="0">
                <a:latin typeface="+mj-lt"/>
              </a:rPr>
              <a:t>t4</a:t>
            </a:r>
            <a:endParaRPr lang="en-US" dirty="0">
              <a:latin typeface="+mj-lt"/>
            </a:endParaRPr>
          </a:p>
        </p:txBody>
      </p:sp>
      <p:cxnSp>
        <p:nvCxnSpPr>
          <p:cNvPr id="66" name="Straight Arrow Connector 65"/>
          <p:cNvCxnSpPr/>
          <p:nvPr/>
        </p:nvCxnSpPr>
        <p:spPr>
          <a:xfrm>
            <a:off x="2924173" y="3464937"/>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469023" y="3504111"/>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2833984" y="3784886"/>
            <a:ext cx="458293" cy="369332"/>
          </a:xfrm>
          <a:prstGeom prst="rect">
            <a:avLst/>
          </a:prstGeom>
        </p:spPr>
        <p:txBody>
          <a:bodyPr wrap="square">
            <a:spAutoFit/>
          </a:bodyPr>
          <a:lstStyle/>
          <a:p>
            <a:r>
              <a:rPr lang="en-US" altLang="zh-CN" dirty="0">
                <a:latin typeface="+mj-lt"/>
              </a:rPr>
              <a:t>t1</a:t>
            </a:r>
            <a:endParaRPr lang="en-US" dirty="0">
              <a:latin typeface="+mj-lt"/>
            </a:endParaRPr>
          </a:p>
        </p:txBody>
      </p:sp>
      <p:sp>
        <p:nvSpPr>
          <p:cNvPr id="70" name="Rectangle 69"/>
          <p:cNvSpPr/>
          <p:nvPr/>
        </p:nvSpPr>
        <p:spPr>
          <a:xfrm>
            <a:off x="4316977" y="3787528"/>
            <a:ext cx="441146" cy="369332"/>
          </a:xfrm>
          <a:prstGeom prst="rect">
            <a:avLst/>
          </a:prstGeom>
        </p:spPr>
        <p:txBody>
          <a:bodyPr wrap="none">
            <a:spAutoFit/>
          </a:bodyPr>
          <a:lstStyle/>
          <a:p>
            <a:r>
              <a:rPr lang="en-US" altLang="zh-CN" dirty="0">
                <a:latin typeface="+mj-lt"/>
              </a:rPr>
              <a:t>t2</a:t>
            </a:r>
            <a:endParaRPr lang="en-US" dirty="0">
              <a:latin typeface="+mj-lt"/>
            </a:endParaRPr>
          </a:p>
        </p:txBody>
      </p:sp>
      <p:sp>
        <p:nvSpPr>
          <p:cNvPr id="79" name="TextBox 78"/>
          <p:cNvSpPr txBox="1"/>
          <p:nvPr/>
        </p:nvSpPr>
        <p:spPr>
          <a:xfrm>
            <a:off x="523631" y="5291029"/>
            <a:ext cx="3344984" cy="369332"/>
          </a:xfrm>
          <a:prstGeom prst="rect">
            <a:avLst/>
          </a:prstGeom>
          <a:noFill/>
          <a:ln>
            <a:solidFill>
              <a:schemeClr val="tx1">
                <a:lumMod val="65000"/>
                <a:lumOff val="35000"/>
              </a:schemeClr>
            </a:solidFill>
          </a:ln>
        </p:spPr>
        <p:txBody>
          <a:bodyPr wrap="square" rtlCol="0">
            <a:spAutoFit/>
          </a:bodyPr>
          <a:lstStyle/>
          <a:p>
            <a:pPr algn="ctr"/>
            <a:r>
              <a:rPr lang="en-US" dirty="0">
                <a:latin typeface="+mj-lt"/>
              </a:rPr>
              <a:t>Live Tensor</a:t>
            </a:r>
            <a:endParaRPr lang="en-US" dirty="0"/>
          </a:p>
        </p:txBody>
      </p:sp>
      <p:sp>
        <p:nvSpPr>
          <p:cNvPr id="82" name="TextBox 81"/>
          <p:cNvSpPr txBox="1"/>
          <p:nvPr/>
        </p:nvSpPr>
        <p:spPr>
          <a:xfrm>
            <a:off x="523631" y="5902133"/>
            <a:ext cx="3344984" cy="369332"/>
          </a:xfrm>
          <a:prstGeom prst="rect">
            <a:avLst/>
          </a:prstGeom>
          <a:noFill/>
        </p:spPr>
        <p:txBody>
          <a:bodyPr wrap="square" rtlCol="0">
            <a:spAutoFit/>
          </a:bodyPr>
          <a:lstStyle/>
          <a:p>
            <a:r>
              <a:rPr lang="en-US" dirty="0">
                <a:latin typeface="+mj-lt"/>
              </a:rPr>
              <a:t>t0, t1, t2, t4,</a:t>
            </a:r>
          </a:p>
        </p:txBody>
      </p:sp>
      <p:sp>
        <p:nvSpPr>
          <p:cNvPr id="84" name="TextBox 83"/>
          <p:cNvSpPr txBox="1"/>
          <p:nvPr/>
        </p:nvSpPr>
        <p:spPr>
          <a:xfrm>
            <a:off x="4427886" y="5282478"/>
            <a:ext cx="3344984" cy="369332"/>
          </a:xfrm>
          <a:prstGeom prst="rect">
            <a:avLst/>
          </a:prstGeom>
          <a:noFill/>
          <a:ln>
            <a:solidFill>
              <a:schemeClr val="tx1">
                <a:lumMod val="65000"/>
                <a:lumOff val="35000"/>
              </a:schemeClr>
            </a:solidFill>
          </a:ln>
        </p:spPr>
        <p:txBody>
          <a:bodyPr wrap="square" rtlCol="0">
            <a:spAutoFit/>
          </a:bodyPr>
          <a:lstStyle/>
          <a:p>
            <a:pPr algn="ctr"/>
            <a:r>
              <a:rPr lang="en-US" dirty="0">
                <a:latin typeface="+mj-lt"/>
              </a:rPr>
              <a:t>Freed Tensor</a:t>
            </a:r>
            <a:endParaRPr lang="en-US" dirty="0"/>
          </a:p>
        </p:txBody>
      </p:sp>
      <p:sp>
        <p:nvSpPr>
          <p:cNvPr id="76" name="TextBox 75"/>
          <p:cNvSpPr txBox="1"/>
          <p:nvPr/>
        </p:nvSpPr>
        <p:spPr>
          <a:xfrm>
            <a:off x="4390809" y="5894324"/>
            <a:ext cx="3344984" cy="369332"/>
          </a:xfrm>
          <a:prstGeom prst="rect">
            <a:avLst/>
          </a:prstGeom>
          <a:noFill/>
        </p:spPr>
        <p:txBody>
          <a:bodyPr wrap="square" rtlCol="0">
            <a:spAutoFit/>
          </a:bodyPr>
          <a:lstStyle/>
          <a:p>
            <a:r>
              <a:rPr lang="en-US" dirty="0">
                <a:solidFill>
                  <a:srgbClr val="C00000"/>
                </a:solidFill>
                <a:latin typeface="+mj-lt"/>
              </a:rPr>
              <a:t>t3,</a:t>
            </a:r>
            <a:r>
              <a:rPr lang="en-US" dirty="0">
                <a:latin typeface="+mj-lt"/>
              </a:rPr>
              <a:t> </a:t>
            </a:r>
          </a:p>
        </p:txBody>
      </p:sp>
    </p:spTree>
    <p:extLst>
      <p:ext uri="{BB962C8B-B14F-4D97-AF65-F5344CB8AC3E}">
        <p14:creationId xmlns:p14="http://schemas.microsoft.com/office/powerpoint/2010/main" val="426825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1371600"/>
          </a:xfrm>
        </p:spPr>
        <p:txBody>
          <a:bodyPr/>
          <a:lstStyle/>
          <a:p>
            <a:r>
              <a:rPr lang="en-US" dirty="0"/>
              <a:t>Liveness analysis,</a:t>
            </a:r>
            <a:br>
              <a:rPr lang="en-US" dirty="0"/>
            </a:br>
            <a:r>
              <a:rPr lang="en-US" dirty="0"/>
              <a:t>50% </a:t>
            </a:r>
            <a:r>
              <a:rPr lang="en-US" sz="2800" dirty="0"/>
              <a:t>memory saving</a:t>
            </a:r>
            <a:endParaRPr lang="en-US" dirty="0"/>
          </a:p>
        </p:txBody>
      </p:sp>
      <p:grpSp>
        <p:nvGrpSpPr>
          <p:cNvPr id="14" name="Group 13"/>
          <p:cNvGrpSpPr/>
          <p:nvPr/>
        </p:nvGrpSpPr>
        <p:grpSpPr>
          <a:xfrm>
            <a:off x="2006590" y="3275956"/>
            <a:ext cx="926123" cy="429846"/>
            <a:chOff x="1785814" y="2627795"/>
            <a:chExt cx="926123" cy="429846"/>
          </a:xfrm>
        </p:grpSpPr>
        <p:sp>
          <p:nvSpPr>
            <p:cNvPr id="10" name="Rectangle 9"/>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785814" y="2658052"/>
              <a:ext cx="926123" cy="369332"/>
            </a:xfrm>
            <a:prstGeom prst="rect">
              <a:avLst/>
            </a:prstGeom>
            <a:noFill/>
          </p:spPr>
          <p:txBody>
            <a:bodyPr wrap="square" rtlCol="0">
              <a:spAutoFit/>
            </a:bodyPr>
            <a:lstStyle/>
            <a:p>
              <a:pPr algn="ctr"/>
              <a:r>
                <a:rPr lang="en-US" dirty="0"/>
                <a:t>CONV</a:t>
              </a:r>
            </a:p>
          </p:txBody>
        </p:sp>
      </p:grpSp>
      <p:grpSp>
        <p:nvGrpSpPr>
          <p:cNvPr id="13" name="Group 12"/>
          <p:cNvGrpSpPr/>
          <p:nvPr/>
        </p:nvGrpSpPr>
        <p:grpSpPr>
          <a:xfrm>
            <a:off x="523631" y="3268900"/>
            <a:ext cx="926123" cy="429846"/>
            <a:chOff x="1785813" y="3383165"/>
            <a:chExt cx="926123" cy="429846"/>
          </a:xfrm>
        </p:grpSpPr>
        <p:sp>
          <p:nvSpPr>
            <p:cNvPr id="7" name="TextBox 6"/>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2" name="Rectangle 11"/>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3513978" y="3268900"/>
            <a:ext cx="926123" cy="429846"/>
            <a:chOff x="1785814" y="2627795"/>
            <a:chExt cx="926123" cy="429846"/>
          </a:xfrm>
        </p:grpSpPr>
        <p:sp>
          <p:nvSpPr>
            <p:cNvPr id="16" name="Rectangle 15"/>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18" name="Group 17"/>
          <p:cNvGrpSpPr/>
          <p:nvPr/>
        </p:nvGrpSpPr>
        <p:grpSpPr>
          <a:xfrm>
            <a:off x="5021366" y="3275956"/>
            <a:ext cx="926123" cy="429846"/>
            <a:chOff x="1785814" y="2627795"/>
            <a:chExt cx="926123" cy="429846"/>
          </a:xfrm>
        </p:grpSpPr>
        <p:sp>
          <p:nvSpPr>
            <p:cNvPr id="19" name="Rectangle 1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85814" y="2658052"/>
              <a:ext cx="926123" cy="369332"/>
            </a:xfrm>
            <a:prstGeom prst="rect">
              <a:avLst/>
            </a:prstGeom>
            <a:noFill/>
          </p:spPr>
          <p:txBody>
            <a:bodyPr wrap="square" rtlCol="0">
              <a:spAutoFit/>
            </a:bodyPr>
            <a:lstStyle/>
            <a:p>
              <a:pPr algn="ctr"/>
              <a:r>
                <a:rPr lang="en-US" dirty="0"/>
                <a:t>FC</a:t>
              </a:r>
            </a:p>
          </p:txBody>
        </p:sp>
      </p:grpSp>
      <p:grpSp>
        <p:nvGrpSpPr>
          <p:cNvPr id="21" name="Group 20"/>
          <p:cNvGrpSpPr/>
          <p:nvPr/>
        </p:nvGrpSpPr>
        <p:grpSpPr>
          <a:xfrm>
            <a:off x="6528754" y="3268900"/>
            <a:ext cx="926123" cy="429846"/>
            <a:chOff x="1785814" y="2627795"/>
            <a:chExt cx="926123" cy="429846"/>
          </a:xfrm>
        </p:grpSpPr>
        <p:sp>
          <p:nvSpPr>
            <p:cNvPr id="22" name="Rectangle 21"/>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785814" y="2658052"/>
              <a:ext cx="926123" cy="369332"/>
            </a:xfrm>
            <a:prstGeom prst="rect">
              <a:avLst/>
            </a:prstGeom>
            <a:noFill/>
          </p:spPr>
          <p:txBody>
            <a:bodyPr wrap="square" rtlCol="0">
              <a:spAutoFit/>
            </a:bodyPr>
            <a:lstStyle/>
            <a:p>
              <a:pPr algn="ctr"/>
              <a:r>
                <a:rPr lang="en-US"/>
                <a:t>S</a:t>
              </a:r>
              <a:endParaRPr lang="en-US" dirty="0"/>
            </a:p>
          </p:txBody>
        </p:sp>
      </p:grpSp>
      <p:grpSp>
        <p:nvGrpSpPr>
          <p:cNvPr id="29" name="Group 28"/>
          <p:cNvGrpSpPr/>
          <p:nvPr/>
        </p:nvGrpSpPr>
        <p:grpSpPr>
          <a:xfrm>
            <a:off x="2006590" y="4250079"/>
            <a:ext cx="926123" cy="429846"/>
            <a:chOff x="1785814" y="2627795"/>
            <a:chExt cx="926123" cy="429846"/>
          </a:xfrm>
        </p:grpSpPr>
        <p:sp>
          <p:nvSpPr>
            <p:cNvPr id="30" name="Rectangle 29"/>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785814" y="2658052"/>
              <a:ext cx="926123" cy="369332"/>
            </a:xfrm>
            <a:prstGeom prst="rect">
              <a:avLst/>
            </a:prstGeom>
            <a:noFill/>
          </p:spPr>
          <p:txBody>
            <a:bodyPr wrap="square" rtlCol="0">
              <a:spAutoFit/>
            </a:bodyPr>
            <a:lstStyle/>
            <a:p>
              <a:pPr algn="ctr"/>
              <a:r>
                <a:rPr lang="en-US" dirty="0"/>
                <a:t>CONV</a:t>
              </a:r>
            </a:p>
          </p:txBody>
        </p:sp>
      </p:grpSp>
      <p:grpSp>
        <p:nvGrpSpPr>
          <p:cNvPr id="32" name="Group 31"/>
          <p:cNvGrpSpPr/>
          <p:nvPr/>
        </p:nvGrpSpPr>
        <p:grpSpPr>
          <a:xfrm>
            <a:off x="523631" y="4243023"/>
            <a:ext cx="926123" cy="429846"/>
            <a:chOff x="1785813" y="3383165"/>
            <a:chExt cx="926123" cy="429846"/>
          </a:xfrm>
        </p:grpSpPr>
        <p:sp>
          <p:nvSpPr>
            <p:cNvPr id="33" name="TextBox 32"/>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34" name="Rectangle 33"/>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501763" y="4243022"/>
            <a:ext cx="926123" cy="429846"/>
            <a:chOff x="1785814" y="2627795"/>
            <a:chExt cx="926123" cy="429846"/>
          </a:xfrm>
        </p:grpSpPr>
        <p:sp>
          <p:nvSpPr>
            <p:cNvPr id="36" name="Rectangle 35"/>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38" name="Group 37"/>
          <p:cNvGrpSpPr/>
          <p:nvPr/>
        </p:nvGrpSpPr>
        <p:grpSpPr>
          <a:xfrm>
            <a:off x="5009151" y="4250078"/>
            <a:ext cx="926123" cy="429846"/>
            <a:chOff x="1785814" y="2627795"/>
            <a:chExt cx="926123" cy="429846"/>
          </a:xfrm>
        </p:grpSpPr>
        <p:sp>
          <p:nvSpPr>
            <p:cNvPr id="39" name="Rectangle 3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785814" y="2658052"/>
              <a:ext cx="926123" cy="369332"/>
            </a:xfrm>
            <a:prstGeom prst="rect">
              <a:avLst/>
            </a:prstGeom>
            <a:noFill/>
          </p:spPr>
          <p:txBody>
            <a:bodyPr wrap="square" rtlCol="0">
              <a:spAutoFit/>
            </a:bodyPr>
            <a:lstStyle/>
            <a:p>
              <a:pPr algn="ctr"/>
              <a:r>
                <a:rPr lang="en-US" dirty="0"/>
                <a:t>FC</a:t>
              </a:r>
            </a:p>
          </p:txBody>
        </p:sp>
      </p:grpSp>
      <p:grpSp>
        <p:nvGrpSpPr>
          <p:cNvPr id="41" name="Group 40"/>
          <p:cNvGrpSpPr/>
          <p:nvPr/>
        </p:nvGrpSpPr>
        <p:grpSpPr>
          <a:xfrm>
            <a:off x="6516539" y="4243022"/>
            <a:ext cx="926123" cy="429846"/>
            <a:chOff x="1785814" y="2627795"/>
            <a:chExt cx="926123" cy="429846"/>
          </a:xfrm>
        </p:grpSpPr>
        <p:sp>
          <p:nvSpPr>
            <p:cNvPr id="42" name="Rectangle 41"/>
            <p:cNvSpPr/>
            <p:nvPr/>
          </p:nvSpPr>
          <p:spPr>
            <a:xfrm>
              <a:off x="1785814" y="2627795"/>
              <a:ext cx="926123" cy="4298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785814" y="2658052"/>
              <a:ext cx="926123" cy="369332"/>
            </a:xfrm>
            <a:prstGeom prst="rect">
              <a:avLst/>
            </a:prstGeom>
            <a:noFill/>
          </p:spPr>
          <p:txBody>
            <a:bodyPr wrap="square" rtlCol="0">
              <a:spAutoFit/>
            </a:bodyPr>
            <a:lstStyle/>
            <a:p>
              <a:pPr algn="ctr"/>
              <a:r>
                <a:rPr lang="en-US" dirty="0"/>
                <a:t>S</a:t>
              </a:r>
            </a:p>
          </p:txBody>
        </p:sp>
      </p:grpSp>
      <p:cxnSp>
        <p:nvCxnSpPr>
          <p:cNvPr id="51" name="Straight Arrow Connector 50"/>
          <p:cNvCxnSpPr/>
          <p:nvPr/>
        </p:nvCxnSpPr>
        <p:spPr>
          <a:xfrm>
            <a:off x="2944927" y="348029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464530" y="34886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947489" y="349220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1449754" y="3077732"/>
            <a:ext cx="556836" cy="413147"/>
            <a:chOff x="1567001" y="2466884"/>
            <a:chExt cx="556836" cy="413147"/>
          </a:xfrm>
        </p:grpSpPr>
        <p:cxnSp>
          <p:nvCxnSpPr>
            <p:cNvPr id="25" name="Straight Arrow Connector 24"/>
            <p:cNvCxnSpPr>
              <a:stCxn id="12" idx="3"/>
              <a:endCxn id="10" idx="1"/>
            </p:cNvCxnSpPr>
            <p:nvPr/>
          </p:nvCxnSpPr>
          <p:spPr>
            <a:xfrm>
              <a:off x="1567001" y="28729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591430" y="2466884"/>
              <a:ext cx="486776" cy="369332"/>
            </a:xfrm>
            <a:prstGeom prst="rect">
              <a:avLst/>
            </a:prstGeom>
            <a:noFill/>
          </p:spPr>
          <p:txBody>
            <a:bodyPr wrap="square" rtlCol="0">
              <a:spAutoFit/>
            </a:bodyPr>
            <a:lstStyle/>
            <a:p>
              <a:r>
                <a:rPr lang="en-US" altLang="zh-CN" dirty="0">
                  <a:latin typeface="+mj-lt"/>
                </a:rPr>
                <a:t>t0</a:t>
              </a:r>
              <a:endParaRPr lang="en-US" dirty="0">
                <a:latin typeface="+mj-lt"/>
              </a:endParaRPr>
            </a:p>
          </p:txBody>
        </p:sp>
      </p:grpSp>
      <p:cxnSp>
        <p:nvCxnSpPr>
          <p:cNvPr id="45" name="Straight Arrow Connector 44"/>
          <p:cNvCxnSpPr>
            <a:stCxn id="7" idx="3"/>
          </p:cNvCxnSpPr>
          <p:nvPr/>
        </p:nvCxnSpPr>
        <p:spPr>
          <a:xfrm>
            <a:off x="1449754" y="348382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348788" y="3780400"/>
            <a:ext cx="441146" cy="369332"/>
          </a:xfrm>
          <a:prstGeom prst="rect">
            <a:avLst/>
          </a:prstGeom>
          <a:noFill/>
        </p:spPr>
        <p:txBody>
          <a:bodyPr wrap="none" rtlCol="0">
            <a:spAutoFit/>
          </a:bodyPr>
          <a:lstStyle/>
          <a:p>
            <a:r>
              <a:rPr lang="en-US" altLang="zh-CN">
                <a:latin typeface="+mj-lt"/>
              </a:rPr>
              <a:t>t0</a:t>
            </a:r>
            <a:endParaRPr lang="en-US" dirty="0">
              <a:latin typeface="+mj-lt"/>
            </a:endParaRPr>
          </a:p>
        </p:txBody>
      </p:sp>
      <p:cxnSp>
        <p:nvCxnSpPr>
          <p:cNvPr id="63" name="Straight Arrow Connector 62"/>
          <p:cNvCxnSpPr>
            <a:stCxn id="22" idx="2"/>
            <a:endCxn id="42" idx="0"/>
          </p:cNvCxnSpPr>
          <p:nvPr/>
        </p:nvCxnSpPr>
        <p:spPr>
          <a:xfrm flipH="1">
            <a:off x="6979601" y="3698746"/>
            <a:ext cx="12215" cy="54427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2" idx="1"/>
            <a:endCxn id="39" idx="3"/>
          </p:cNvCxnSpPr>
          <p:nvPr/>
        </p:nvCxnSpPr>
        <p:spPr>
          <a:xfrm flipH="1">
            <a:off x="5935274" y="445794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9" idx="1"/>
            <a:endCxn id="36" idx="3"/>
          </p:cNvCxnSpPr>
          <p:nvPr/>
        </p:nvCxnSpPr>
        <p:spPr>
          <a:xfrm flipH="1" flipV="1">
            <a:off x="4427886" y="445794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2920498" y="4465002"/>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1449753" y="4479231"/>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7" idx="0"/>
            <a:endCxn id="19" idx="0"/>
          </p:cNvCxnSpPr>
          <p:nvPr/>
        </p:nvCxnSpPr>
        <p:spPr>
          <a:xfrm rot="5400000" flipH="1" flipV="1">
            <a:off x="3223960" y="1038690"/>
            <a:ext cx="23201" cy="4497735"/>
          </a:xfrm>
          <a:prstGeom prst="bentConnector3">
            <a:avLst>
              <a:gd name="adj1" fmla="val 1085302"/>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2957142" y="3077732"/>
            <a:ext cx="458293" cy="369332"/>
          </a:xfrm>
          <a:prstGeom prst="rect">
            <a:avLst/>
          </a:prstGeom>
        </p:spPr>
        <p:txBody>
          <a:bodyPr wrap="square">
            <a:spAutoFit/>
          </a:bodyPr>
          <a:lstStyle/>
          <a:p>
            <a:r>
              <a:rPr lang="en-US" altLang="zh-CN" dirty="0">
                <a:latin typeface="+mj-lt"/>
              </a:rPr>
              <a:t>t1</a:t>
            </a:r>
            <a:endParaRPr lang="en-US" dirty="0">
              <a:latin typeface="+mj-lt"/>
            </a:endParaRPr>
          </a:p>
        </p:txBody>
      </p:sp>
      <p:cxnSp>
        <p:nvCxnSpPr>
          <p:cNvPr id="83" name="Elbow Connector 82"/>
          <p:cNvCxnSpPr>
            <a:stCxn id="39" idx="2"/>
            <a:endCxn id="34" idx="2"/>
          </p:cNvCxnSpPr>
          <p:nvPr/>
        </p:nvCxnSpPr>
        <p:spPr>
          <a:xfrm rot="5400000" flipH="1">
            <a:off x="3225925" y="2433637"/>
            <a:ext cx="7055" cy="4485520"/>
          </a:xfrm>
          <a:prstGeom prst="bentConnector3">
            <a:avLst>
              <a:gd name="adj1" fmla="val -3240255"/>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523631" y="1930400"/>
            <a:ext cx="992692" cy="369332"/>
          </a:xfrm>
          <a:prstGeom prst="rect">
            <a:avLst/>
          </a:prstGeom>
          <a:noFill/>
        </p:spPr>
        <p:txBody>
          <a:bodyPr wrap="none" rtlCol="0">
            <a:spAutoFit/>
          </a:bodyPr>
          <a:lstStyle/>
          <a:p>
            <a:r>
              <a:rPr lang="en-US" dirty="0">
                <a:latin typeface="+mj-lt"/>
              </a:rPr>
              <a:t>Step 6</a:t>
            </a:r>
          </a:p>
        </p:txBody>
      </p:sp>
      <p:sp>
        <p:nvSpPr>
          <p:cNvPr id="56" name="Rectangle 55"/>
          <p:cNvSpPr/>
          <p:nvPr/>
        </p:nvSpPr>
        <p:spPr>
          <a:xfrm>
            <a:off x="1670327" y="2708400"/>
            <a:ext cx="441146" cy="369332"/>
          </a:xfrm>
          <a:prstGeom prst="rect">
            <a:avLst/>
          </a:prstGeom>
        </p:spPr>
        <p:txBody>
          <a:bodyPr wrap="none">
            <a:spAutoFit/>
          </a:bodyPr>
          <a:lstStyle/>
          <a:p>
            <a:r>
              <a:rPr lang="en-US" altLang="zh-CN" dirty="0">
                <a:latin typeface="+mj-lt"/>
              </a:rPr>
              <a:t>t0</a:t>
            </a:r>
            <a:endParaRPr lang="en-US" dirty="0">
              <a:latin typeface="+mj-lt"/>
            </a:endParaRPr>
          </a:p>
        </p:txBody>
      </p:sp>
      <p:sp>
        <p:nvSpPr>
          <p:cNvPr id="58" name="Rectangle 57"/>
          <p:cNvSpPr/>
          <p:nvPr/>
        </p:nvSpPr>
        <p:spPr>
          <a:xfrm>
            <a:off x="4490243" y="3110963"/>
            <a:ext cx="441146" cy="369332"/>
          </a:xfrm>
          <a:prstGeom prst="rect">
            <a:avLst/>
          </a:prstGeom>
        </p:spPr>
        <p:txBody>
          <a:bodyPr wrap="none">
            <a:spAutoFit/>
          </a:bodyPr>
          <a:lstStyle/>
          <a:p>
            <a:r>
              <a:rPr lang="en-US" altLang="zh-CN" dirty="0">
                <a:latin typeface="+mj-lt"/>
              </a:rPr>
              <a:t>t2</a:t>
            </a:r>
            <a:endParaRPr lang="en-US" dirty="0">
              <a:latin typeface="+mj-lt"/>
            </a:endParaRPr>
          </a:p>
        </p:txBody>
      </p:sp>
      <p:sp>
        <p:nvSpPr>
          <p:cNvPr id="59" name="Rectangle 58"/>
          <p:cNvSpPr/>
          <p:nvPr/>
        </p:nvSpPr>
        <p:spPr>
          <a:xfrm>
            <a:off x="6005334" y="3117249"/>
            <a:ext cx="441146" cy="369332"/>
          </a:xfrm>
          <a:prstGeom prst="rect">
            <a:avLst/>
          </a:prstGeom>
        </p:spPr>
        <p:txBody>
          <a:bodyPr wrap="none">
            <a:spAutoFit/>
          </a:bodyPr>
          <a:lstStyle/>
          <a:p>
            <a:r>
              <a:rPr lang="en-US" altLang="zh-CN" dirty="0">
                <a:solidFill>
                  <a:srgbClr val="C00000"/>
                </a:solidFill>
                <a:latin typeface="+mj-lt"/>
              </a:rPr>
              <a:t>t3</a:t>
            </a:r>
            <a:endParaRPr lang="en-US" dirty="0">
              <a:solidFill>
                <a:srgbClr val="C00000"/>
              </a:solidFill>
              <a:latin typeface="+mj-lt"/>
            </a:endParaRPr>
          </a:p>
        </p:txBody>
      </p:sp>
      <p:sp>
        <p:nvSpPr>
          <p:cNvPr id="60" name="Rectangle 59"/>
          <p:cNvSpPr/>
          <p:nvPr/>
        </p:nvSpPr>
        <p:spPr>
          <a:xfrm>
            <a:off x="6979600" y="3787528"/>
            <a:ext cx="441146" cy="369332"/>
          </a:xfrm>
          <a:prstGeom prst="rect">
            <a:avLst/>
          </a:prstGeom>
          <a:noFill/>
        </p:spPr>
        <p:txBody>
          <a:bodyPr wrap="none">
            <a:spAutoFit/>
          </a:bodyPr>
          <a:lstStyle/>
          <a:p>
            <a:r>
              <a:rPr lang="en-US" altLang="zh-CN" dirty="0">
                <a:solidFill>
                  <a:srgbClr val="C00000"/>
                </a:solidFill>
                <a:latin typeface="+mj-lt"/>
              </a:rPr>
              <a:t>t4</a:t>
            </a:r>
            <a:endParaRPr lang="en-US" dirty="0">
              <a:solidFill>
                <a:srgbClr val="C00000"/>
              </a:solidFill>
              <a:latin typeface="+mj-lt"/>
            </a:endParaRPr>
          </a:p>
        </p:txBody>
      </p:sp>
      <p:sp>
        <p:nvSpPr>
          <p:cNvPr id="62" name="Rectangle 61"/>
          <p:cNvSpPr/>
          <p:nvPr/>
        </p:nvSpPr>
        <p:spPr>
          <a:xfrm>
            <a:off x="6004603" y="4495258"/>
            <a:ext cx="441146" cy="369332"/>
          </a:xfrm>
          <a:prstGeom prst="rect">
            <a:avLst/>
          </a:prstGeom>
        </p:spPr>
        <p:txBody>
          <a:bodyPr wrap="none">
            <a:spAutoFit/>
          </a:bodyPr>
          <a:lstStyle/>
          <a:p>
            <a:r>
              <a:rPr lang="en-US" altLang="zh-CN" dirty="0">
                <a:latin typeface="+mj-lt"/>
              </a:rPr>
              <a:t>t5</a:t>
            </a:r>
            <a:endParaRPr lang="en-US" dirty="0">
              <a:latin typeface="+mj-lt"/>
            </a:endParaRPr>
          </a:p>
        </p:txBody>
      </p:sp>
      <p:cxnSp>
        <p:nvCxnSpPr>
          <p:cNvPr id="66" name="Straight Arrow Connector 65"/>
          <p:cNvCxnSpPr/>
          <p:nvPr/>
        </p:nvCxnSpPr>
        <p:spPr>
          <a:xfrm>
            <a:off x="2924173" y="3464937"/>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469023" y="3504111"/>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2833984" y="3784886"/>
            <a:ext cx="458293" cy="369332"/>
          </a:xfrm>
          <a:prstGeom prst="rect">
            <a:avLst/>
          </a:prstGeom>
        </p:spPr>
        <p:txBody>
          <a:bodyPr wrap="square">
            <a:spAutoFit/>
          </a:bodyPr>
          <a:lstStyle/>
          <a:p>
            <a:r>
              <a:rPr lang="en-US" altLang="zh-CN" dirty="0">
                <a:latin typeface="+mj-lt"/>
              </a:rPr>
              <a:t>t1</a:t>
            </a:r>
            <a:endParaRPr lang="en-US" dirty="0">
              <a:latin typeface="+mj-lt"/>
            </a:endParaRPr>
          </a:p>
        </p:txBody>
      </p:sp>
      <p:sp>
        <p:nvSpPr>
          <p:cNvPr id="70" name="Rectangle 69"/>
          <p:cNvSpPr/>
          <p:nvPr/>
        </p:nvSpPr>
        <p:spPr>
          <a:xfrm>
            <a:off x="4316977" y="3787528"/>
            <a:ext cx="441146" cy="369332"/>
          </a:xfrm>
          <a:prstGeom prst="rect">
            <a:avLst/>
          </a:prstGeom>
        </p:spPr>
        <p:txBody>
          <a:bodyPr wrap="none">
            <a:spAutoFit/>
          </a:bodyPr>
          <a:lstStyle/>
          <a:p>
            <a:r>
              <a:rPr lang="en-US" altLang="zh-CN" dirty="0">
                <a:latin typeface="+mj-lt"/>
              </a:rPr>
              <a:t>t2</a:t>
            </a:r>
            <a:endParaRPr lang="en-US" dirty="0">
              <a:latin typeface="+mj-lt"/>
            </a:endParaRPr>
          </a:p>
        </p:txBody>
      </p:sp>
      <p:sp>
        <p:nvSpPr>
          <p:cNvPr id="79" name="TextBox 78"/>
          <p:cNvSpPr txBox="1"/>
          <p:nvPr/>
        </p:nvSpPr>
        <p:spPr>
          <a:xfrm>
            <a:off x="523631" y="5291029"/>
            <a:ext cx="3344984" cy="369332"/>
          </a:xfrm>
          <a:prstGeom prst="rect">
            <a:avLst/>
          </a:prstGeom>
          <a:noFill/>
          <a:ln>
            <a:solidFill>
              <a:schemeClr val="tx1">
                <a:lumMod val="65000"/>
                <a:lumOff val="35000"/>
              </a:schemeClr>
            </a:solidFill>
          </a:ln>
        </p:spPr>
        <p:txBody>
          <a:bodyPr wrap="square" rtlCol="0">
            <a:spAutoFit/>
          </a:bodyPr>
          <a:lstStyle/>
          <a:p>
            <a:pPr algn="ctr"/>
            <a:r>
              <a:rPr lang="en-US" dirty="0">
                <a:latin typeface="+mj-lt"/>
              </a:rPr>
              <a:t>Live Tensor</a:t>
            </a:r>
            <a:endParaRPr lang="en-US" dirty="0"/>
          </a:p>
        </p:txBody>
      </p:sp>
      <p:sp>
        <p:nvSpPr>
          <p:cNvPr id="82" name="TextBox 81"/>
          <p:cNvSpPr txBox="1"/>
          <p:nvPr/>
        </p:nvSpPr>
        <p:spPr>
          <a:xfrm>
            <a:off x="523631" y="5902133"/>
            <a:ext cx="3344984" cy="369332"/>
          </a:xfrm>
          <a:prstGeom prst="rect">
            <a:avLst/>
          </a:prstGeom>
          <a:noFill/>
        </p:spPr>
        <p:txBody>
          <a:bodyPr wrap="square" rtlCol="0">
            <a:spAutoFit/>
          </a:bodyPr>
          <a:lstStyle/>
          <a:p>
            <a:r>
              <a:rPr lang="en-US" dirty="0">
                <a:latin typeface="+mj-lt"/>
              </a:rPr>
              <a:t>t0, t1, t2, t5, </a:t>
            </a:r>
          </a:p>
        </p:txBody>
      </p:sp>
      <p:sp>
        <p:nvSpPr>
          <p:cNvPr id="84" name="TextBox 83"/>
          <p:cNvSpPr txBox="1"/>
          <p:nvPr/>
        </p:nvSpPr>
        <p:spPr>
          <a:xfrm>
            <a:off x="4427886" y="5282478"/>
            <a:ext cx="3344984" cy="369332"/>
          </a:xfrm>
          <a:prstGeom prst="rect">
            <a:avLst/>
          </a:prstGeom>
          <a:noFill/>
          <a:ln>
            <a:solidFill>
              <a:schemeClr val="tx1">
                <a:lumMod val="65000"/>
                <a:lumOff val="35000"/>
              </a:schemeClr>
            </a:solidFill>
          </a:ln>
        </p:spPr>
        <p:txBody>
          <a:bodyPr wrap="square" rtlCol="0">
            <a:spAutoFit/>
          </a:bodyPr>
          <a:lstStyle/>
          <a:p>
            <a:pPr algn="ctr"/>
            <a:r>
              <a:rPr lang="en-US" dirty="0">
                <a:latin typeface="+mj-lt"/>
              </a:rPr>
              <a:t>Freed Tensor</a:t>
            </a:r>
            <a:endParaRPr lang="en-US" dirty="0"/>
          </a:p>
        </p:txBody>
      </p:sp>
      <p:sp>
        <p:nvSpPr>
          <p:cNvPr id="76" name="TextBox 75"/>
          <p:cNvSpPr txBox="1"/>
          <p:nvPr/>
        </p:nvSpPr>
        <p:spPr>
          <a:xfrm>
            <a:off x="4390809" y="5894324"/>
            <a:ext cx="3344984" cy="369332"/>
          </a:xfrm>
          <a:prstGeom prst="rect">
            <a:avLst/>
          </a:prstGeom>
          <a:noFill/>
        </p:spPr>
        <p:txBody>
          <a:bodyPr wrap="square" rtlCol="0">
            <a:spAutoFit/>
          </a:bodyPr>
          <a:lstStyle/>
          <a:p>
            <a:r>
              <a:rPr lang="en-US" dirty="0">
                <a:solidFill>
                  <a:srgbClr val="C00000"/>
                </a:solidFill>
                <a:latin typeface="+mj-lt"/>
              </a:rPr>
              <a:t>t3, t4,</a:t>
            </a:r>
            <a:r>
              <a:rPr lang="en-US" dirty="0">
                <a:latin typeface="+mj-lt"/>
              </a:rPr>
              <a:t> </a:t>
            </a:r>
          </a:p>
        </p:txBody>
      </p:sp>
    </p:spTree>
    <p:extLst>
      <p:ext uri="{BB962C8B-B14F-4D97-AF65-F5344CB8AC3E}">
        <p14:creationId xmlns:p14="http://schemas.microsoft.com/office/powerpoint/2010/main" val="1059486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1371600"/>
          </a:xfrm>
        </p:spPr>
        <p:txBody>
          <a:bodyPr/>
          <a:lstStyle/>
          <a:p>
            <a:r>
              <a:rPr lang="en-US" dirty="0"/>
              <a:t>Liveness analysis,</a:t>
            </a:r>
            <a:br>
              <a:rPr lang="en-US" dirty="0"/>
            </a:br>
            <a:r>
              <a:rPr lang="en-US" dirty="0"/>
              <a:t>50% </a:t>
            </a:r>
            <a:r>
              <a:rPr lang="en-US" sz="2800" dirty="0"/>
              <a:t>memory saving</a:t>
            </a:r>
            <a:endParaRPr lang="en-US" dirty="0"/>
          </a:p>
        </p:txBody>
      </p:sp>
      <p:grpSp>
        <p:nvGrpSpPr>
          <p:cNvPr id="14" name="Group 13"/>
          <p:cNvGrpSpPr/>
          <p:nvPr/>
        </p:nvGrpSpPr>
        <p:grpSpPr>
          <a:xfrm>
            <a:off x="2006590" y="3275956"/>
            <a:ext cx="926123" cy="429846"/>
            <a:chOff x="1785814" y="2627795"/>
            <a:chExt cx="926123" cy="429846"/>
          </a:xfrm>
        </p:grpSpPr>
        <p:sp>
          <p:nvSpPr>
            <p:cNvPr id="10" name="Rectangle 9"/>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785814" y="2658052"/>
              <a:ext cx="926123" cy="369332"/>
            </a:xfrm>
            <a:prstGeom prst="rect">
              <a:avLst/>
            </a:prstGeom>
            <a:noFill/>
          </p:spPr>
          <p:txBody>
            <a:bodyPr wrap="square" rtlCol="0">
              <a:spAutoFit/>
            </a:bodyPr>
            <a:lstStyle/>
            <a:p>
              <a:pPr algn="ctr"/>
              <a:r>
                <a:rPr lang="en-US" dirty="0"/>
                <a:t>CONV</a:t>
              </a:r>
            </a:p>
          </p:txBody>
        </p:sp>
      </p:grpSp>
      <p:grpSp>
        <p:nvGrpSpPr>
          <p:cNvPr id="13" name="Group 12"/>
          <p:cNvGrpSpPr/>
          <p:nvPr/>
        </p:nvGrpSpPr>
        <p:grpSpPr>
          <a:xfrm>
            <a:off x="523631" y="3268900"/>
            <a:ext cx="926123" cy="429846"/>
            <a:chOff x="1785813" y="3383165"/>
            <a:chExt cx="926123" cy="429846"/>
          </a:xfrm>
        </p:grpSpPr>
        <p:sp>
          <p:nvSpPr>
            <p:cNvPr id="7" name="TextBox 6"/>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2" name="Rectangle 11"/>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3513978" y="3268900"/>
            <a:ext cx="926123" cy="429846"/>
            <a:chOff x="1785814" y="2627795"/>
            <a:chExt cx="926123" cy="429846"/>
          </a:xfrm>
        </p:grpSpPr>
        <p:sp>
          <p:nvSpPr>
            <p:cNvPr id="16" name="Rectangle 15"/>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18" name="Group 17"/>
          <p:cNvGrpSpPr/>
          <p:nvPr/>
        </p:nvGrpSpPr>
        <p:grpSpPr>
          <a:xfrm>
            <a:off x="5021366" y="3275956"/>
            <a:ext cx="926123" cy="429846"/>
            <a:chOff x="1785814" y="2627795"/>
            <a:chExt cx="926123" cy="429846"/>
          </a:xfrm>
        </p:grpSpPr>
        <p:sp>
          <p:nvSpPr>
            <p:cNvPr id="19" name="Rectangle 1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85814" y="2658052"/>
              <a:ext cx="926123" cy="369332"/>
            </a:xfrm>
            <a:prstGeom prst="rect">
              <a:avLst/>
            </a:prstGeom>
            <a:noFill/>
          </p:spPr>
          <p:txBody>
            <a:bodyPr wrap="square" rtlCol="0">
              <a:spAutoFit/>
            </a:bodyPr>
            <a:lstStyle/>
            <a:p>
              <a:pPr algn="ctr"/>
              <a:r>
                <a:rPr lang="en-US" dirty="0"/>
                <a:t>FC</a:t>
              </a:r>
            </a:p>
          </p:txBody>
        </p:sp>
      </p:grpSp>
      <p:grpSp>
        <p:nvGrpSpPr>
          <p:cNvPr id="21" name="Group 20"/>
          <p:cNvGrpSpPr/>
          <p:nvPr/>
        </p:nvGrpSpPr>
        <p:grpSpPr>
          <a:xfrm>
            <a:off x="6528754" y="3268900"/>
            <a:ext cx="926123" cy="429846"/>
            <a:chOff x="1785814" y="2627795"/>
            <a:chExt cx="926123" cy="429846"/>
          </a:xfrm>
        </p:grpSpPr>
        <p:sp>
          <p:nvSpPr>
            <p:cNvPr id="22" name="Rectangle 21"/>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785814" y="2658052"/>
              <a:ext cx="926123" cy="369332"/>
            </a:xfrm>
            <a:prstGeom prst="rect">
              <a:avLst/>
            </a:prstGeom>
            <a:noFill/>
          </p:spPr>
          <p:txBody>
            <a:bodyPr wrap="square" rtlCol="0">
              <a:spAutoFit/>
            </a:bodyPr>
            <a:lstStyle/>
            <a:p>
              <a:pPr algn="ctr"/>
              <a:r>
                <a:rPr lang="en-US"/>
                <a:t>S</a:t>
              </a:r>
              <a:endParaRPr lang="en-US" dirty="0"/>
            </a:p>
          </p:txBody>
        </p:sp>
      </p:grpSp>
      <p:grpSp>
        <p:nvGrpSpPr>
          <p:cNvPr id="29" name="Group 28"/>
          <p:cNvGrpSpPr/>
          <p:nvPr/>
        </p:nvGrpSpPr>
        <p:grpSpPr>
          <a:xfrm>
            <a:off x="2006590" y="4250079"/>
            <a:ext cx="926123" cy="429846"/>
            <a:chOff x="1785814" y="2627795"/>
            <a:chExt cx="926123" cy="429846"/>
          </a:xfrm>
        </p:grpSpPr>
        <p:sp>
          <p:nvSpPr>
            <p:cNvPr id="30" name="Rectangle 29"/>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785814" y="2658052"/>
              <a:ext cx="926123" cy="369332"/>
            </a:xfrm>
            <a:prstGeom prst="rect">
              <a:avLst/>
            </a:prstGeom>
            <a:noFill/>
          </p:spPr>
          <p:txBody>
            <a:bodyPr wrap="square" rtlCol="0">
              <a:spAutoFit/>
            </a:bodyPr>
            <a:lstStyle/>
            <a:p>
              <a:pPr algn="ctr"/>
              <a:r>
                <a:rPr lang="en-US" dirty="0"/>
                <a:t>CONV</a:t>
              </a:r>
            </a:p>
          </p:txBody>
        </p:sp>
      </p:grpSp>
      <p:grpSp>
        <p:nvGrpSpPr>
          <p:cNvPr id="32" name="Group 31"/>
          <p:cNvGrpSpPr/>
          <p:nvPr/>
        </p:nvGrpSpPr>
        <p:grpSpPr>
          <a:xfrm>
            <a:off x="523631" y="4243023"/>
            <a:ext cx="926123" cy="429846"/>
            <a:chOff x="1785813" y="3383165"/>
            <a:chExt cx="926123" cy="429846"/>
          </a:xfrm>
        </p:grpSpPr>
        <p:sp>
          <p:nvSpPr>
            <p:cNvPr id="33" name="TextBox 32"/>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34" name="Rectangle 33"/>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501763" y="4243022"/>
            <a:ext cx="926123" cy="429846"/>
            <a:chOff x="1785814" y="2627795"/>
            <a:chExt cx="926123" cy="429846"/>
          </a:xfrm>
        </p:grpSpPr>
        <p:sp>
          <p:nvSpPr>
            <p:cNvPr id="36" name="Rectangle 35"/>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38" name="Group 37"/>
          <p:cNvGrpSpPr/>
          <p:nvPr/>
        </p:nvGrpSpPr>
        <p:grpSpPr>
          <a:xfrm>
            <a:off x="5009151" y="4250078"/>
            <a:ext cx="926123" cy="429846"/>
            <a:chOff x="1785814" y="2627795"/>
            <a:chExt cx="926123" cy="429846"/>
          </a:xfrm>
        </p:grpSpPr>
        <p:sp>
          <p:nvSpPr>
            <p:cNvPr id="39" name="Rectangle 38"/>
            <p:cNvSpPr/>
            <p:nvPr/>
          </p:nvSpPr>
          <p:spPr>
            <a:xfrm>
              <a:off x="1785814" y="2627795"/>
              <a:ext cx="926123" cy="4298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785814" y="2658052"/>
              <a:ext cx="926123" cy="369332"/>
            </a:xfrm>
            <a:prstGeom prst="rect">
              <a:avLst/>
            </a:prstGeom>
            <a:noFill/>
          </p:spPr>
          <p:txBody>
            <a:bodyPr wrap="square" rtlCol="0">
              <a:spAutoFit/>
            </a:bodyPr>
            <a:lstStyle/>
            <a:p>
              <a:pPr algn="ctr"/>
              <a:r>
                <a:rPr lang="en-US" dirty="0"/>
                <a:t>FC</a:t>
              </a:r>
            </a:p>
          </p:txBody>
        </p:sp>
      </p:grpSp>
      <p:grpSp>
        <p:nvGrpSpPr>
          <p:cNvPr id="41" name="Group 40"/>
          <p:cNvGrpSpPr/>
          <p:nvPr/>
        </p:nvGrpSpPr>
        <p:grpSpPr>
          <a:xfrm>
            <a:off x="6516539" y="4243022"/>
            <a:ext cx="926123" cy="429846"/>
            <a:chOff x="1785814" y="2627795"/>
            <a:chExt cx="926123" cy="429846"/>
          </a:xfrm>
        </p:grpSpPr>
        <p:sp>
          <p:nvSpPr>
            <p:cNvPr id="42" name="Rectangle 41"/>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785814" y="2658052"/>
              <a:ext cx="926123" cy="369332"/>
            </a:xfrm>
            <a:prstGeom prst="rect">
              <a:avLst/>
            </a:prstGeom>
            <a:noFill/>
          </p:spPr>
          <p:txBody>
            <a:bodyPr wrap="square" rtlCol="0">
              <a:spAutoFit/>
            </a:bodyPr>
            <a:lstStyle/>
            <a:p>
              <a:pPr algn="ctr"/>
              <a:r>
                <a:rPr lang="en-US" dirty="0"/>
                <a:t>S</a:t>
              </a:r>
            </a:p>
          </p:txBody>
        </p:sp>
      </p:grpSp>
      <p:cxnSp>
        <p:nvCxnSpPr>
          <p:cNvPr id="51" name="Straight Arrow Connector 50"/>
          <p:cNvCxnSpPr/>
          <p:nvPr/>
        </p:nvCxnSpPr>
        <p:spPr>
          <a:xfrm>
            <a:off x="2944927" y="348029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464530" y="34886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947489" y="349220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1449754" y="3077732"/>
            <a:ext cx="556836" cy="413147"/>
            <a:chOff x="1567001" y="2466884"/>
            <a:chExt cx="556836" cy="413147"/>
          </a:xfrm>
        </p:grpSpPr>
        <p:cxnSp>
          <p:nvCxnSpPr>
            <p:cNvPr id="25" name="Straight Arrow Connector 24"/>
            <p:cNvCxnSpPr>
              <a:stCxn id="12" idx="3"/>
              <a:endCxn id="10" idx="1"/>
            </p:cNvCxnSpPr>
            <p:nvPr/>
          </p:nvCxnSpPr>
          <p:spPr>
            <a:xfrm>
              <a:off x="1567001" y="28729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591430" y="2466884"/>
              <a:ext cx="486776" cy="369332"/>
            </a:xfrm>
            <a:prstGeom prst="rect">
              <a:avLst/>
            </a:prstGeom>
            <a:noFill/>
          </p:spPr>
          <p:txBody>
            <a:bodyPr wrap="square" rtlCol="0">
              <a:spAutoFit/>
            </a:bodyPr>
            <a:lstStyle/>
            <a:p>
              <a:r>
                <a:rPr lang="en-US" altLang="zh-CN" dirty="0">
                  <a:latin typeface="+mj-lt"/>
                </a:rPr>
                <a:t>t0</a:t>
              </a:r>
              <a:endParaRPr lang="en-US" dirty="0">
                <a:latin typeface="+mj-lt"/>
              </a:endParaRPr>
            </a:p>
          </p:txBody>
        </p:sp>
      </p:grpSp>
      <p:cxnSp>
        <p:nvCxnSpPr>
          <p:cNvPr id="45" name="Straight Arrow Connector 44"/>
          <p:cNvCxnSpPr>
            <a:stCxn id="7" idx="3"/>
          </p:cNvCxnSpPr>
          <p:nvPr/>
        </p:nvCxnSpPr>
        <p:spPr>
          <a:xfrm>
            <a:off x="1449754" y="348382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348788" y="3780400"/>
            <a:ext cx="441146" cy="369332"/>
          </a:xfrm>
          <a:prstGeom prst="rect">
            <a:avLst/>
          </a:prstGeom>
          <a:noFill/>
        </p:spPr>
        <p:txBody>
          <a:bodyPr wrap="none" rtlCol="0">
            <a:spAutoFit/>
          </a:bodyPr>
          <a:lstStyle/>
          <a:p>
            <a:r>
              <a:rPr lang="en-US" altLang="zh-CN">
                <a:latin typeface="+mj-lt"/>
              </a:rPr>
              <a:t>t0</a:t>
            </a:r>
            <a:endParaRPr lang="en-US" dirty="0">
              <a:latin typeface="+mj-lt"/>
            </a:endParaRPr>
          </a:p>
        </p:txBody>
      </p:sp>
      <p:cxnSp>
        <p:nvCxnSpPr>
          <p:cNvPr id="63" name="Straight Arrow Connector 62"/>
          <p:cNvCxnSpPr>
            <a:stCxn id="22" idx="2"/>
            <a:endCxn id="42" idx="0"/>
          </p:cNvCxnSpPr>
          <p:nvPr/>
        </p:nvCxnSpPr>
        <p:spPr>
          <a:xfrm flipH="1">
            <a:off x="6979601" y="3698746"/>
            <a:ext cx="12215" cy="54427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2" idx="1"/>
            <a:endCxn id="39" idx="3"/>
          </p:cNvCxnSpPr>
          <p:nvPr/>
        </p:nvCxnSpPr>
        <p:spPr>
          <a:xfrm flipH="1">
            <a:off x="5935274" y="445794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9" idx="1"/>
            <a:endCxn id="36" idx="3"/>
          </p:cNvCxnSpPr>
          <p:nvPr/>
        </p:nvCxnSpPr>
        <p:spPr>
          <a:xfrm flipH="1" flipV="1">
            <a:off x="4427886" y="445794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2920498" y="4465002"/>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1449753" y="4479231"/>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7" idx="0"/>
            <a:endCxn id="19" idx="0"/>
          </p:cNvCxnSpPr>
          <p:nvPr/>
        </p:nvCxnSpPr>
        <p:spPr>
          <a:xfrm rot="5400000" flipH="1" flipV="1">
            <a:off x="3223960" y="1038690"/>
            <a:ext cx="23201" cy="4497735"/>
          </a:xfrm>
          <a:prstGeom prst="bentConnector3">
            <a:avLst>
              <a:gd name="adj1" fmla="val 1085302"/>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2957142" y="3077732"/>
            <a:ext cx="458293" cy="369332"/>
          </a:xfrm>
          <a:prstGeom prst="rect">
            <a:avLst/>
          </a:prstGeom>
        </p:spPr>
        <p:txBody>
          <a:bodyPr wrap="square">
            <a:spAutoFit/>
          </a:bodyPr>
          <a:lstStyle/>
          <a:p>
            <a:r>
              <a:rPr lang="en-US" altLang="zh-CN" dirty="0">
                <a:latin typeface="+mj-lt"/>
              </a:rPr>
              <a:t>t1</a:t>
            </a:r>
            <a:endParaRPr lang="en-US" dirty="0">
              <a:latin typeface="+mj-lt"/>
            </a:endParaRPr>
          </a:p>
        </p:txBody>
      </p:sp>
      <p:cxnSp>
        <p:nvCxnSpPr>
          <p:cNvPr id="83" name="Elbow Connector 82"/>
          <p:cNvCxnSpPr>
            <a:stCxn id="39" idx="2"/>
            <a:endCxn id="34" idx="2"/>
          </p:cNvCxnSpPr>
          <p:nvPr/>
        </p:nvCxnSpPr>
        <p:spPr>
          <a:xfrm rot="5400000" flipH="1">
            <a:off x="3225925" y="2433637"/>
            <a:ext cx="7055" cy="4485520"/>
          </a:xfrm>
          <a:prstGeom prst="bentConnector3">
            <a:avLst>
              <a:gd name="adj1" fmla="val -3240255"/>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523631" y="1930400"/>
            <a:ext cx="992692" cy="369332"/>
          </a:xfrm>
          <a:prstGeom prst="rect">
            <a:avLst/>
          </a:prstGeom>
          <a:noFill/>
        </p:spPr>
        <p:txBody>
          <a:bodyPr wrap="none" rtlCol="0">
            <a:spAutoFit/>
          </a:bodyPr>
          <a:lstStyle/>
          <a:p>
            <a:r>
              <a:rPr lang="en-US" dirty="0">
                <a:latin typeface="+mj-lt"/>
              </a:rPr>
              <a:t>Step 7</a:t>
            </a:r>
          </a:p>
        </p:txBody>
      </p:sp>
      <p:sp>
        <p:nvSpPr>
          <p:cNvPr id="56" name="Rectangle 55"/>
          <p:cNvSpPr/>
          <p:nvPr/>
        </p:nvSpPr>
        <p:spPr>
          <a:xfrm>
            <a:off x="1670327" y="2708400"/>
            <a:ext cx="441146" cy="369332"/>
          </a:xfrm>
          <a:prstGeom prst="rect">
            <a:avLst/>
          </a:prstGeom>
        </p:spPr>
        <p:txBody>
          <a:bodyPr wrap="none">
            <a:spAutoFit/>
          </a:bodyPr>
          <a:lstStyle/>
          <a:p>
            <a:r>
              <a:rPr lang="en-US" altLang="zh-CN" dirty="0">
                <a:latin typeface="+mj-lt"/>
              </a:rPr>
              <a:t>t0</a:t>
            </a:r>
            <a:endParaRPr lang="en-US" dirty="0">
              <a:latin typeface="+mj-lt"/>
            </a:endParaRPr>
          </a:p>
        </p:txBody>
      </p:sp>
      <p:sp>
        <p:nvSpPr>
          <p:cNvPr id="58" name="Rectangle 57"/>
          <p:cNvSpPr/>
          <p:nvPr/>
        </p:nvSpPr>
        <p:spPr>
          <a:xfrm>
            <a:off x="4490243" y="3110963"/>
            <a:ext cx="441146" cy="369332"/>
          </a:xfrm>
          <a:prstGeom prst="rect">
            <a:avLst/>
          </a:prstGeom>
        </p:spPr>
        <p:txBody>
          <a:bodyPr wrap="none">
            <a:spAutoFit/>
          </a:bodyPr>
          <a:lstStyle/>
          <a:p>
            <a:r>
              <a:rPr lang="en-US" altLang="zh-CN" dirty="0">
                <a:solidFill>
                  <a:srgbClr val="C00000"/>
                </a:solidFill>
                <a:latin typeface="+mj-lt"/>
              </a:rPr>
              <a:t>t2</a:t>
            </a:r>
            <a:endParaRPr lang="en-US" dirty="0">
              <a:solidFill>
                <a:srgbClr val="C00000"/>
              </a:solidFill>
              <a:latin typeface="+mj-lt"/>
            </a:endParaRPr>
          </a:p>
        </p:txBody>
      </p:sp>
      <p:sp>
        <p:nvSpPr>
          <p:cNvPr id="59" name="Rectangle 58"/>
          <p:cNvSpPr/>
          <p:nvPr/>
        </p:nvSpPr>
        <p:spPr>
          <a:xfrm>
            <a:off x="6005334" y="3117249"/>
            <a:ext cx="441146" cy="369332"/>
          </a:xfrm>
          <a:prstGeom prst="rect">
            <a:avLst/>
          </a:prstGeom>
        </p:spPr>
        <p:txBody>
          <a:bodyPr wrap="none">
            <a:spAutoFit/>
          </a:bodyPr>
          <a:lstStyle/>
          <a:p>
            <a:r>
              <a:rPr lang="en-US" altLang="zh-CN" dirty="0">
                <a:solidFill>
                  <a:srgbClr val="C00000"/>
                </a:solidFill>
                <a:latin typeface="+mj-lt"/>
              </a:rPr>
              <a:t>t3</a:t>
            </a:r>
            <a:endParaRPr lang="en-US" dirty="0">
              <a:solidFill>
                <a:srgbClr val="C00000"/>
              </a:solidFill>
              <a:latin typeface="+mj-lt"/>
            </a:endParaRPr>
          </a:p>
        </p:txBody>
      </p:sp>
      <p:sp>
        <p:nvSpPr>
          <p:cNvPr id="60" name="Rectangle 59"/>
          <p:cNvSpPr/>
          <p:nvPr/>
        </p:nvSpPr>
        <p:spPr>
          <a:xfrm>
            <a:off x="6979600" y="3787528"/>
            <a:ext cx="441146" cy="369332"/>
          </a:xfrm>
          <a:prstGeom prst="rect">
            <a:avLst/>
          </a:prstGeom>
        </p:spPr>
        <p:txBody>
          <a:bodyPr wrap="none">
            <a:spAutoFit/>
          </a:bodyPr>
          <a:lstStyle/>
          <a:p>
            <a:r>
              <a:rPr lang="en-US" altLang="zh-CN" dirty="0">
                <a:solidFill>
                  <a:srgbClr val="C00000"/>
                </a:solidFill>
                <a:latin typeface="+mj-lt"/>
              </a:rPr>
              <a:t>t4</a:t>
            </a:r>
            <a:endParaRPr lang="en-US" dirty="0">
              <a:solidFill>
                <a:srgbClr val="C00000"/>
              </a:solidFill>
              <a:latin typeface="+mj-lt"/>
            </a:endParaRPr>
          </a:p>
        </p:txBody>
      </p:sp>
      <p:sp>
        <p:nvSpPr>
          <p:cNvPr id="62" name="Rectangle 61"/>
          <p:cNvSpPr/>
          <p:nvPr/>
        </p:nvSpPr>
        <p:spPr>
          <a:xfrm>
            <a:off x="6004603" y="4495258"/>
            <a:ext cx="441146" cy="369332"/>
          </a:xfrm>
          <a:prstGeom prst="rect">
            <a:avLst/>
          </a:prstGeom>
        </p:spPr>
        <p:txBody>
          <a:bodyPr wrap="none">
            <a:spAutoFit/>
          </a:bodyPr>
          <a:lstStyle/>
          <a:p>
            <a:r>
              <a:rPr lang="en-US" altLang="zh-CN" dirty="0">
                <a:solidFill>
                  <a:srgbClr val="C00000"/>
                </a:solidFill>
                <a:latin typeface="+mj-lt"/>
              </a:rPr>
              <a:t>t5</a:t>
            </a:r>
            <a:endParaRPr lang="en-US" dirty="0">
              <a:solidFill>
                <a:srgbClr val="C00000"/>
              </a:solidFill>
              <a:latin typeface="+mj-lt"/>
            </a:endParaRPr>
          </a:p>
        </p:txBody>
      </p:sp>
      <p:sp>
        <p:nvSpPr>
          <p:cNvPr id="64" name="Rectangle 63"/>
          <p:cNvSpPr/>
          <p:nvPr/>
        </p:nvSpPr>
        <p:spPr>
          <a:xfrm>
            <a:off x="4508176" y="4118779"/>
            <a:ext cx="441146" cy="369332"/>
          </a:xfrm>
          <a:prstGeom prst="rect">
            <a:avLst/>
          </a:prstGeom>
        </p:spPr>
        <p:txBody>
          <a:bodyPr wrap="none">
            <a:spAutoFit/>
          </a:bodyPr>
          <a:lstStyle/>
          <a:p>
            <a:r>
              <a:rPr lang="en-US" altLang="zh-CN">
                <a:latin typeface="+mj-lt"/>
              </a:rPr>
              <a:t>t6</a:t>
            </a:r>
            <a:endParaRPr lang="en-US" dirty="0">
              <a:latin typeface="+mj-lt"/>
            </a:endParaRPr>
          </a:p>
        </p:txBody>
      </p:sp>
      <p:sp>
        <p:nvSpPr>
          <p:cNvPr id="65" name="Rectangle 64"/>
          <p:cNvSpPr/>
          <p:nvPr/>
        </p:nvSpPr>
        <p:spPr>
          <a:xfrm>
            <a:off x="4931389" y="4926493"/>
            <a:ext cx="441146" cy="369332"/>
          </a:xfrm>
          <a:prstGeom prst="rect">
            <a:avLst/>
          </a:prstGeom>
        </p:spPr>
        <p:txBody>
          <a:bodyPr wrap="none">
            <a:spAutoFit/>
          </a:bodyPr>
          <a:lstStyle/>
          <a:p>
            <a:r>
              <a:rPr lang="en-US" altLang="zh-CN">
                <a:latin typeface="+mj-lt"/>
              </a:rPr>
              <a:t>t6</a:t>
            </a:r>
            <a:endParaRPr lang="en-US" dirty="0">
              <a:latin typeface="+mj-lt"/>
            </a:endParaRPr>
          </a:p>
        </p:txBody>
      </p:sp>
      <p:cxnSp>
        <p:nvCxnSpPr>
          <p:cNvPr id="66" name="Straight Arrow Connector 65"/>
          <p:cNvCxnSpPr/>
          <p:nvPr/>
        </p:nvCxnSpPr>
        <p:spPr>
          <a:xfrm>
            <a:off x="2924173" y="3464937"/>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469023" y="3504111"/>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2833984" y="3784886"/>
            <a:ext cx="458293" cy="369332"/>
          </a:xfrm>
          <a:prstGeom prst="rect">
            <a:avLst/>
          </a:prstGeom>
        </p:spPr>
        <p:txBody>
          <a:bodyPr wrap="square">
            <a:spAutoFit/>
          </a:bodyPr>
          <a:lstStyle/>
          <a:p>
            <a:r>
              <a:rPr lang="en-US" altLang="zh-CN" dirty="0">
                <a:latin typeface="+mj-lt"/>
              </a:rPr>
              <a:t>t1</a:t>
            </a:r>
            <a:endParaRPr lang="en-US" dirty="0">
              <a:latin typeface="+mj-lt"/>
            </a:endParaRPr>
          </a:p>
        </p:txBody>
      </p:sp>
      <p:sp>
        <p:nvSpPr>
          <p:cNvPr id="70" name="Rectangle 69"/>
          <p:cNvSpPr/>
          <p:nvPr/>
        </p:nvSpPr>
        <p:spPr>
          <a:xfrm>
            <a:off x="4316977" y="3787528"/>
            <a:ext cx="441146" cy="369332"/>
          </a:xfrm>
          <a:prstGeom prst="rect">
            <a:avLst/>
          </a:prstGeom>
        </p:spPr>
        <p:txBody>
          <a:bodyPr wrap="none">
            <a:spAutoFit/>
          </a:bodyPr>
          <a:lstStyle/>
          <a:p>
            <a:r>
              <a:rPr lang="en-US" altLang="zh-CN" dirty="0">
                <a:solidFill>
                  <a:srgbClr val="C00000"/>
                </a:solidFill>
                <a:latin typeface="+mj-lt"/>
              </a:rPr>
              <a:t>t2</a:t>
            </a:r>
            <a:endParaRPr lang="en-US" dirty="0">
              <a:solidFill>
                <a:srgbClr val="C00000"/>
              </a:solidFill>
              <a:latin typeface="+mj-lt"/>
            </a:endParaRPr>
          </a:p>
        </p:txBody>
      </p:sp>
      <p:sp>
        <p:nvSpPr>
          <p:cNvPr id="79" name="TextBox 78"/>
          <p:cNvSpPr txBox="1"/>
          <p:nvPr/>
        </p:nvSpPr>
        <p:spPr>
          <a:xfrm>
            <a:off x="523631" y="5291029"/>
            <a:ext cx="3344984" cy="369332"/>
          </a:xfrm>
          <a:prstGeom prst="rect">
            <a:avLst/>
          </a:prstGeom>
          <a:noFill/>
          <a:ln>
            <a:solidFill>
              <a:schemeClr val="tx1">
                <a:lumMod val="65000"/>
                <a:lumOff val="35000"/>
              </a:schemeClr>
            </a:solidFill>
          </a:ln>
        </p:spPr>
        <p:txBody>
          <a:bodyPr wrap="square" rtlCol="0">
            <a:spAutoFit/>
          </a:bodyPr>
          <a:lstStyle/>
          <a:p>
            <a:pPr algn="ctr"/>
            <a:r>
              <a:rPr lang="en-US" dirty="0">
                <a:latin typeface="+mj-lt"/>
              </a:rPr>
              <a:t>Live Tensor</a:t>
            </a:r>
            <a:endParaRPr lang="en-US" dirty="0"/>
          </a:p>
        </p:txBody>
      </p:sp>
      <p:sp>
        <p:nvSpPr>
          <p:cNvPr id="82" name="TextBox 81"/>
          <p:cNvSpPr txBox="1"/>
          <p:nvPr/>
        </p:nvSpPr>
        <p:spPr>
          <a:xfrm>
            <a:off x="523631" y="5902133"/>
            <a:ext cx="3344984" cy="369332"/>
          </a:xfrm>
          <a:prstGeom prst="rect">
            <a:avLst/>
          </a:prstGeom>
          <a:noFill/>
        </p:spPr>
        <p:txBody>
          <a:bodyPr wrap="square" rtlCol="0">
            <a:spAutoFit/>
          </a:bodyPr>
          <a:lstStyle/>
          <a:p>
            <a:r>
              <a:rPr lang="en-US" dirty="0">
                <a:latin typeface="+mj-lt"/>
              </a:rPr>
              <a:t>t0, t1, t6, </a:t>
            </a:r>
          </a:p>
        </p:txBody>
      </p:sp>
      <p:sp>
        <p:nvSpPr>
          <p:cNvPr id="84" name="TextBox 83"/>
          <p:cNvSpPr txBox="1"/>
          <p:nvPr/>
        </p:nvSpPr>
        <p:spPr>
          <a:xfrm>
            <a:off x="4427886" y="5282478"/>
            <a:ext cx="3344984" cy="369332"/>
          </a:xfrm>
          <a:prstGeom prst="rect">
            <a:avLst/>
          </a:prstGeom>
          <a:noFill/>
          <a:ln>
            <a:solidFill>
              <a:schemeClr val="tx1">
                <a:lumMod val="65000"/>
                <a:lumOff val="35000"/>
              </a:schemeClr>
            </a:solidFill>
          </a:ln>
        </p:spPr>
        <p:txBody>
          <a:bodyPr wrap="square" rtlCol="0">
            <a:spAutoFit/>
          </a:bodyPr>
          <a:lstStyle/>
          <a:p>
            <a:pPr algn="ctr"/>
            <a:r>
              <a:rPr lang="en-US" dirty="0">
                <a:latin typeface="+mj-lt"/>
              </a:rPr>
              <a:t>Freed Tensor</a:t>
            </a:r>
            <a:endParaRPr lang="en-US" dirty="0"/>
          </a:p>
        </p:txBody>
      </p:sp>
      <p:sp>
        <p:nvSpPr>
          <p:cNvPr id="76" name="TextBox 75"/>
          <p:cNvSpPr txBox="1"/>
          <p:nvPr/>
        </p:nvSpPr>
        <p:spPr>
          <a:xfrm>
            <a:off x="4429884" y="5894324"/>
            <a:ext cx="3344984" cy="369332"/>
          </a:xfrm>
          <a:prstGeom prst="rect">
            <a:avLst/>
          </a:prstGeom>
          <a:noFill/>
        </p:spPr>
        <p:txBody>
          <a:bodyPr wrap="square" rtlCol="0">
            <a:spAutoFit/>
          </a:bodyPr>
          <a:lstStyle/>
          <a:p>
            <a:r>
              <a:rPr lang="en-US" dirty="0">
                <a:solidFill>
                  <a:srgbClr val="C00000"/>
                </a:solidFill>
                <a:latin typeface="+mj-lt"/>
              </a:rPr>
              <a:t>t2, t3, t4, t5,</a:t>
            </a:r>
          </a:p>
        </p:txBody>
      </p:sp>
    </p:spTree>
    <p:extLst>
      <p:ext uri="{BB962C8B-B14F-4D97-AF65-F5344CB8AC3E}">
        <p14:creationId xmlns:p14="http://schemas.microsoft.com/office/powerpoint/2010/main" val="2003931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1371600"/>
          </a:xfrm>
        </p:spPr>
        <p:txBody>
          <a:bodyPr/>
          <a:lstStyle/>
          <a:p>
            <a:r>
              <a:rPr lang="en-US" dirty="0"/>
              <a:t>Liveness analysis,</a:t>
            </a:r>
            <a:br>
              <a:rPr lang="en-US" dirty="0"/>
            </a:br>
            <a:r>
              <a:rPr lang="en-US" dirty="0"/>
              <a:t>50% </a:t>
            </a:r>
            <a:r>
              <a:rPr lang="en-US" sz="2800" dirty="0"/>
              <a:t>memory saving</a:t>
            </a:r>
            <a:endParaRPr lang="en-US" dirty="0"/>
          </a:p>
        </p:txBody>
      </p:sp>
      <p:grpSp>
        <p:nvGrpSpPr>
          <p:cNvPr id="14" name="Group 13"/>
          <p:cNvGrpSpPr/>
          <p:nvPr/>
        </p:nvGrpSpPr>
        <p:grpSpPr>
          <a:xfrm>
            <a:off x="2006590" y="3275956"/>
            <a:ext cx="926123" cy="429846"/>
            <a:chOff x="1785814" y="2627795"/>
            <a:chExt cx="926123" cy="429846"/>
          </a:xfrm>
        </p:grpSpPr>
        <p:sp>
          <p:nvSpPr>
            <p:cNvPr id="10" name="Rectangle 9"/>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785814" y="2658052"/>
              <a:ext cx="926123" cy="369332"/>
            </a:xfrm>
            <a:prstGeom prst="rect">
              <a:avLst/>
            </a:prstGeom>
            <a:noFill/>
          </p:spPr>
          <p:txBody>
            <a:bodyPr wrap="square" rtlCol="0">
              <a:spAutoFit/>
            </a:bodyPr>
            <a:lstStyle/>
            <a:p>
              <a:pPr algn="ctr"/>
              <a:r>
                <a:rPr lang="en-US" dirty="0"/>
                <a:t>CONV</a:t>
              </a:r>
            </a:p>
          </p:txBody>
        </p:sp>
      </p:grpSp>
      <p:grpSp>
        <p:nvGrpSpPr>
          <p:cNvPr id="13" name="Group 12"/>
          <p:cNvGrpSpPr/>
          <p:nvPr/>
        </p:nvGrpSpPr>
        <p:grpSpPr>
          <a:xfrm>
            <a:off x="523631" y="3268900"/>
            <a:ext cx="926123" cy="429846"/>
            <a:chOff x="1785813" y="3383165"/>
            <a:chExt cx="926123" cy="429846"/>
          </a:xfrm>
        </p:grpSpPr>
        <p:sp>
          <p:nvSpPr>
            <p:cNvPr id="7" name="TextBox 6"/>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2" name="Rectangle 11"/>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3513978" y="3268900"/>
            <a:ext cx="926123" cy="429846"/>
            <a:chOff x="1785814" y="2627795"/>
            <a:chExt cx="926123" cy="429846"/>
          </a:xfrm>
        </p:grpSpPr>
        <p:sp>
          <p:nvSpPr>
            <p:cNvPr id="16" name="Rectangle 15"/>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18" name="Group 17"/>
          <p:cNvGrpSpPr/>
          <p:nvPr/>
        </p:nvGrpSpPr>
        <p:grpSpPr>
          <a:xfrm>
            <a:off x="5021366" y="3275956"/>
            <a:ext cx="926123" cy="429846"/>
            <a:chOff x="1785814" y="2627795"/>
            <a:chExt cx="926123" cy="429846"/>
          </a:xfrm>
        </p:grpSpPr>
        <p:sp>
          <p:nvSpPr>
            <p:cNvPr id="19" name="Rectangle 1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85814" y="2658052"/>
              <a:ext cx="926123" cy="369332"/>
            </a:xfrm>
            <a:prstGeom prst="rect">
              <a:avLst/>
            </a:prstGeom>
            <a:noFill/>
          </p:spPr>
          <p:txBody>
            <a:bodyPr wrap="square" rtlCol="0">
              <a:spAutoFit/>
            </a:bodyPr>
            <a:lstStyle/>
            <a:p>
              <a:pPr algn="ctr"/>
              <a:r>
                <a:rPr lang="en-US" dirty="0"/>
                <a:t>FC</a:t>
              </a:r>
            </a:p>
          </p:txBody>
        </p:sp>
      </p:grpSp>
      <p:grpSp>
        <p:nvGrpSpPr>
          <p:cNvPr id="21" name="Group 20"/>
          <p:cNvGrpSpPr/>
          <p:nvPr/>
        </p:nvGrpSpPr>
        <p:grpSpPr>
          <a:xfrm>
            <a:off x="6528754" y="3268900"/>
            <a:ext cx="926123" cy="429846"/>
            <a:chOff x="1785814" y="2627795"/>
            <a:chExt cx="926123" cy="429846"/>
          </a:xfrm>
        </p:grpSpPr>
        <p:sp>
          <p:nvSpPr>
            <p:cNvPr id="22" name="Rectangle 21"/>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785814" y="2658052"/>
              <a:ext cx="926123" cy="369332"/>
            </a:xfrm>
            <a:prstGeom prst="rect">
              <a:avLst/>
            </a:prstGeom>
            <a:noFill/>
          </p:spPr>
          <p:txBody>
            <a:bodyPr wrap="square" rtlCol="0">
              <a:spAutoFit/>
            </a:bodyPr>
            <a:lstStyle/>
            <a:p>
              <a:pPr algn="ctr"/>
              <a:r>
                <a:rPr lang="en-US"/>
                <a:t>S</a:t>
              </a:r>
              <a:endParaRPr lang="en-US" dirty="0"/>
            </a:p>
          </p:txBody>
        </p:sp>
      </p:grpSp>
      <p:grpSp>
        <p:nvGrpSpPr>
          <p:cNvPr id="29" name="Group 28"/>
          <p:cNvGrpSpPr/>
          <p:nvPr/>
        </p:nvGrpSpPr>
        <p:grpSpPr>
          <a:xfrm>
            <a:off x="2006590" y="4250079"/>
            <a:ext cx="926123" cy="429846"/>
            <a:chOff x="1785814" y="2627795"/>
            <a:chExt cx="926123" cy="429846"/>
          </a:xfrm>
        </p:grpSpPr>
        <p:sp>
          <p:nvSpPr>
            <p:cNvPr id="30" name="Rectangle 29"/>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785814" y="2658052"/>
              <a:ext cx="926123" cy="369332"/>
            </a:xfrm>
            <a:prstGeom prst="rect">
              <a:avLst/>
            </a:prstGeom>
            <a:noFill/>
          </p:spPr>
          <p:txBody>
            <a:bodyPr wrap="square" rtlCol="0">
              <a:spAutoFit/>
            </a:bodyPr>
            <a:lstStyle/>
            <a:p>
              <a:pPr algn="ctr"/>
              <a:r>
                <a:rPr lang="en-US" dirty="0"/>
                <a:t>CONV</a:t>
              </a:r>
            </a:p>
          </p:txBody>
        </p:sp>
      </p:grpSp>
      <p:grpSp>
        <p:nvGrpSpPr>
          <p:cNvPr id="32" name="Group 31"/>
          <p:cNvGrpSpPr/>
          <p:nvPr/>
        </p:nvGrpSpPr>
        <p:grpSpPr>
          <a:xfrm>
            <a:off x="523631" y="4243023"/>
            <a:ext cx="926123" cy="429846"/>
            <a:chOff x="1785813" y="3383165"/>
            <a:chExt cx="926123" cy="429846"/>
          </a:xfrm>
        </p:grpSpPr>
        <p:sp>
          <p:nvSpPr>
            <p:cNvPr id="33" name="TextBox 32"/>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34" name="Rectangle 33"/>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501763" y="4243022"/>
            <a:ext cx="926123" cy="429846"/>
            <a:chOff x="1785814" y="2627795"/>
            <a:chExt cx="926123" cy="429846"/>
          </a:xfrm>
        </p:grpSpPr>
        <p:sp>
          <p:nvSpPr>
            <p:cNvPr id="36" name="Rectangle 35"/>
            <p:cNvSpPr/>
            <p:nvPr/>
          </p:nvSpPr>
          <p:spPr>
            <a:xfrm>
              <a:off x="1785814" y="2627795"/>
              <a:ext cx="926123" cy="4298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38" name="Group 37"/>
          <p:cNvGrpSpPr/>
          <p:nvPr/>
        </p:nvGrpSpPr>
        <p:grpSpPr>
          <a:xfrm>
            <a:off x="5009151" y="4250078"/>
            <a:ext cx="926123" cy="429846"/>
            <a:chOff x="1785814" y="2627795"/>
            <a:chExt cx="926123" cy="429846"/>
          </a:xfrm>
        </p:grpSpPr>
        <p:sp>
          <p:nvSpPr>
            <p:cNvPr id="39" name="Rectangle 3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785814" y="2658052"/>
              <a:ext cx="926123" cy="369332"/>
            </a:xfrm>
            <a:prstGeom prst="rect">
              <a:avLst/>
            </a:prstGeom>
            <a:noFill/>
          </p:spPr>
          <p:txBody>
            <a:bodyPr wrap="square" rtlCol="0">
              <a:spAutoFit/>
            </a:bodyPr>
            <a:lstStyle/>
            <a:p>
              <a:pPr algn="ctr"/>
              <a:r>
                <a:rPr lang="en-US" dirty="0"/>
                <a:t>FC</a:t>
              </a:r>
            </a:p>
          </p:txBody>
        </p:sp>
      </p:grpSp>
      <p:grpSp>
        <p:nvGrpSpPr>
          <p:cNvPr id="41" name="Group 40"/>
          <p:cNvGrpSpPr/>
          <p:nvPr/>
        </p:nvGrpSpPr>
        <p:grpSpPr>
          <a:xfrm>
            <a:off x="6516539" y="4243022"/>
            <a:ext cx="926123" cy="429846"/>
            <a:chOff x="1785814" y="2627795"/>
            <a:chExt cx="926123" cy="429846"/>
          </a:xfrm>
        </p:grpSpPr>
        <p:sp>
          <p:nvSpPr>
            <p:cNvPr id="42" name="Rectangle 41"/>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785814" y="2658052"/>
              <a:ext cx="926123" cy="369332"/>
            </a:xfrm>
            <a:prstGeom prst="rect">
              <a:avLst/>
            </a:prstGeom>
            <a:noFill/>
          </p:spPr>
          <p:txBody>
            <a:bodyPr wrap="square" rtlCol="0">
              <a:spAutoFit/>
            </a:bodyPr>
            <a:lstStyle/>
            <a:p>
              <a:pPr algn="ctr"/>
              <a:r>
                <a:rPr lang="en-US" dirty="0"/>
                <a:t>S</a:t>
              </a:r>
            </a:p>
          </p:txBody>
        </p:sp>
      </p:grpSp>
      <p:cxnSp>
        <p:nvCxnSpPr>
          <p:cNvPr id="51" name="Straight Arrow Connector 50"/>
          <p:cNvCxnSpPr/>
          <p:nvPr/>
        </p:nvCxnSpPr>
        <p:spPr>
          <a:xfrm>
            <a:off x="2944927" y="348029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464530" y="34886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947489" y="349220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1449754" y="3077732"/>
            <a:ext cx="556836" cy="413147"/>
            <a:chOff x="1567001" y="2466884"/>
            <a:chExt cx="556836" cy="413147"/>
          </a:xfrm>
        </p:grpSpPr>
        <p:cxnSp>
          <p:nvCxnSpPr>
            <p:cNvPr id="25" name="Straight Arrow Connector 24"/>
            <p:cNvCxnSpPr>
              <a:stCxn id="12" idx="3"/>
              <a:endCxn id="10" idx="1"/>
            </p:cNvCxnSpPr>
            <p:nvPr/>
          </p:nvCxnSpPr>
          <p:spPr>
            <a:xfrm>
              <a:off x="1567001" y="28729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591430" y="2466884"/>
              <a:ext cx="486776" cy="369332"/>
            </a:xfrm>
            <a:prstGeom prst="rect">
              <a:avLst/>
            </a:prstGeom>
            <a:noFill/>
          </p:spPr>
          <p:txBody>
            <a:bodyPr wrap="square" rtlCol="0">
              <a:spAutoFit/>
            </a:bodyPr>
            <a:lstStyle/>
            <a:p>
              <a:r>
                <a:rPr lang="en-US" altLang="zh-CN" dirty="0">
                  <a:latin typeface="+mj-lt"/>
                </a:rPr>
                <a:t>t0</a:t>
              </a:r>
              <a:endParaRPr lang="en-US" dirty="0">
                <a:latin typeface="+mj-lt"/>
              </a:endParaRPr>
            </a:p>
          </p:txBody>
        </p:sp>
      </p:grpSp>
      <p:cxnSp>
        <p:nvCxnSpPr>
          <p:cNvPr id="45" name="Straight Arrow Connector 44"/>
          <p:cNvCxnSpPr>
            <a:stCxn id="7" idx="3"/>
          </p:cNvCxnSpPr>
          <p:nvPr/>
        </p:nvCxnSpPr>
        <p:spPr>
          <a:xfrm>
            <a:off x="1449754" y="348382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348788" y="3780400"/>
            <a:ext cx="441146" cy="369332"/>
          </a:xfrm>
          <a:prstGeom prst="rect">
            <a:avLst/>
          </a:prstGeom>
          <a:noFill/>
        </p:spPr>
        <p:txBody>
          <a:bodyPr wrap="none" rtlCol="0">
            <a:spAutoFit/>
          </a:bodyPr>
          <a:lstStyle/>
          <a:p>
            <a:r>
              <a:rPr lang="en-US" altLang="zh-CN">
                <a:latin typeface="+mj-lt"/>
              </a:rPr>
              <a:t>t0</a:t>
            </a:r>
            <a:endParaRPr lang="en-US" dirty="0">
              <a:latin typeface="+mj-lt"/>
            </a:endParaRPr>
          </a:p>
        </p:txBody>
      </p:sp>
      <p:cxnSp>
        <p:nvCxnSpPr>
          <p:cNvPr id="63" name="Straight Arrow Connector 62"/>
          <p:cNvCxnSpPr>
            <a:stCxn id="22" idx="2"/>
            <a:endCxn id="42" idx="0"/>
          </p:cNvCxnSpPr>
          <p:nvPr/>
        </p:nvCxnSpPr>
        <p:spPr>
          <a:xfrm flipH="1">
            <a:off x="6979601" y="3698746"/>
            <a:ext cx="12215" cy="54427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2" idx="1"/>
            <a:endCxn id="39" idx="3"/>
          </p:cNvCxnSpPr>
          <p:nvPr/>
        </p:nvCxnSpPr>
        <p:spPr>
          <a:xfrm flipH="1">
            <a:off x="5935274" y="445794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9" idx="1"/>
            <a:endCxn id="36" idx="3"/>
          </p:cNvCxnSpPr>
          <p:nvPr/>
        </p:nvCxnSpPr>
        <p:spPr>
          <a:xfrm flipH="1" flipV="1">
            <a:off x="4427886" y="445794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2920498" y="4465002"/>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1449753" y="4479231"/>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7" idx="0"/>
            <a:endCxn id="19" idx="0"/>
          </p:cNvCxnSpPr>
          <p:nvPr/>
        </p:nvCxnSpPr>
        <p:spPr>
          <a:xfrm rot="5400000" flipH="1" flipV="1">
            <a:off x="3223960" y="1038690"/>
            <a:ext cx="23201" cy="4497735"/>
          </a:xfrm>
          <a:prstGeom prst="bentConnector3">
            <a:avLst>
              <a:gd name="adj1" fmla="val 1085302"/>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2957142" y="3077732"/>
            <a:ext cx="458293" cy="369332"/>
          </a:xfrm>
          <a:prstGeom prst="rect">
            <a:avLst/>
          </a:prstGeom>
        </p:spPr>
        <p:txBody>
          <a:bodyPr wrap="square">
            <a:spAutoFit/>
          </a:bodyPr>
          <a:lstStyle/>
          <a:p>
            <a:r>
              <a:rPr lang="en-US" altLang="zh-CN" dirty="0">
                <a:solidFill>
                  <a:srgbClr val="C00000"/>
                </a:solidFill>
                <a:latin typeface="+mj-lt"/>
              </a:rPr>
              <a:t>t1</a:t>
            </a:r>
            <a:endParaRPr lang="en-US" dirty="0">
              <a:solidFill>
                <a:srgbClr val="C00000"/>
              </a:solidFill>
              <a:latin typeface="+mj-lt"/>
            </a:endParaRPr>
          </a:p>
        </p:txBody>
      </p:sp>
      <p:cxnSp>
        <p:nvCxnSpPr>
          <p:cNvPr id="83" name="Elbow Connector 82"/>
          <p:cNvCxnSpPr>
            <a:stCxn id="39" idx="2"/>
            <a:endCxn id="34" idx="2"/>
          </p:cNvCxnSpPr>
          <p:nvPr/>
        </p:nvCxnSpPr>
        <p:spPr>
          <a:xfrm rot="5400000" flipH="1">
            <a:off x="3225925" y="2433637"/>
            <a:ext cx="7055" cy="4485520"/>
          </a:xfrm>
          <a:prstGeom prst="bentConnector3">
            <a:avLst>
              <a:gd name="adj1" fmla="val -3240255"/>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523631" y="1930400"/>
            <a:ext cx="992692" cy="369332"/>
          </a:xfrm>
          <a:prstGeom prst="rect">
            <a:avLst/>
          </a:prstGeom>
          <a:noFill/>
        </p:spPr>
        <p:txBody>
          <a:bodyPr wrap="none" rtlCol="0">
            <a:spAutoFit/>
          </a:bodyPr>
          <a:lstStyle/>
          <a:p>
            <a:r>
              <a:rPr lang="en-US" dirty="0">
                <a:latin typeface="+mj-lt"/>
              </a:rPr>
              <a:t>Step 8</a:t>
            </a:r>
          </a:p>
        </p:txBody>
      </p:sp>
      <p:sp>
        <p:nvSpPr>
          <p:cNvPr id="56" name="Rectangle 55"/>
          <p:cNvSpPr/>
          <p:nvPr/>
        </p:nvSpPr>
        <p:spPr>
          <a:xfrm>
            <a:off x="1670327" y="2708400"/>
            <a:ext cx="441146" cy="369332"/>
          </a:xfrm>
          <a:prstGeom prst="rect">
            <a:avLst/>
          </a:prstGeom>
        </p:spPr>
        <p:txBody>
          <a:bodyPr wrap="none">
            <a:spAutoFit/>
          </a:bodyPr>
          <a:lstStyle/>
          <a:p>
            <a:r>
              <a:rPr lang="en-US" altLang="zh-CN" dirty="0">
                <a:latin typeface="+mj-lt"/>
              </a:rPr>
              <a:t>t0</a:t>
            </a:r>
            <a:endParaRPr lang="en-US" dirty="0">
              <a:latin typeface="+mj-lt"/>
            </a:endParaRPr>
          </a:p>
        </p:txBody>
      </p:sp>
      <p:sp>
        <p:nvSpPr>
          <p:cNvPr id="58" name="Rectangle 57"/>
          <p:cNvSpPr/>
          <p:nvPr/>
        </p:nvSpPr>
        <p:spPr>
          <a:xfrm>
            <a:off x="4490243" y="3110963"/>
            <a:ext cx="441146" cy="369332"/>
          </a:xfrm>
          <a:prstGeom prst="rect">
            <a:avLst/>
          </a:prstGeom>
        </p:spPr>
        <p:txBody>
          <a:bodyPr wrap="none">
            <a:spAutoFit/>
          </a:bodyPr>
          <a:lstStyle/>
          <a:p>
            <a:r>
              <a:rPr lang="en-US" altLang="zh-CN" dirty="0">
                <a:solidFill>
                  <a:srgbClr val="C00000"/>
                </a:solidFill>
                <a:latin typeface="+mj-lt"/>
              </a:rPr>
              <a:t>t2</a:t>
            </a:r>
            <a:endParaRPr lang="en-US" dirty="0">
              <a:solidFill>
                <a:srgbClr val="C00000"/>
              </a:solidFill>
              <a:latin typeface="+mj-lt"/>
            </a:endParaRPr>
          </a:p>
        </p:txBody>
      </p:sp>
      <p:sp>
        <p:nvSpPr>
          <p:cNvPr id="59" name="Rectangle 58"/>
          <p:cNvSpPr/>
          <p:nvPr/>
        </p:nvSpPr>
        <p:spPr>
          <a:xfrm>
            <a:off x="6005334" y="3117249"/>
            <a:ext cx="441146" cy="369332"/>
          </a:xfrm>
          <a:prstGeom prst="rect">
            <a:avLst/>
          </a:prstGeom>
        </p:spPr>
        <p:txBody>
          <a:bodyPr wrap="none">
            <a:spAutoFit/>
          </a:bodyPr>
          <a:lstStyle/>
          <a:p>
            <a:r>
              <a:rPr lang="en-US" altLang="zh-CN" dirty="0">
                <a:solidFill>
                  <a:srgbClr val="C00000"/>
                </a:solidFill>
                <a:latin typeface="+mj-lt"/>
              </a:rPr>
              <a:t>t3</a:t>
            </a:r>
            <a:endParaRPr lang="en-US" dirty="0">
              <a:solidFill>
                <a:srgbClr val="C00000"/>
              </a:solidFill>
              <a:latin typeface="+mj-lt"/>
            </a:endParaRPr>
          </a:p>
        </p:txBody>
      </p:sp>
      <p:sp>
        <p:nvSpPr>
          <p:cNvPr id="60" name="Rectangle 59"/>
          <p:cNvSpPr/>
          <p:nvPr/>
        </p:nvSpPr>
        <p:spPr>
          <a:xfrm>
            <a:off x="6979600" y="3787528"/>
            <a:ext cx="441146" cy="369332"/>
          </a:xfrm>
          <a:prstGeom prst="rect">
            <a:avLst/>
          </a:prstGeom>
        </p:spPr>
        <p:txBody>
          <a:bodyPr wrap="none">
            <a:spAutoFit/>
          </a:bodyPr>
          <a:lstStyle/>
          <a:p>
            <a:r>
              <a:rPr lang="en-US" altLang="zh-CN" dirty="0">
                <a:solidFill>
                  <a:srgbClr val="C00000"/>
                </a:solidFill>
                <a:latin typeface="+mj-lt"/>
              </a:rPr>
              <a:t>t4</a:t>
            </a:r>
            <a:endParaRPr lang="en-US" dirty="0">
              <a:solidFill>
                <a:srgbClr val="C00000"/>
              </a:solidFill>
              <a:latin typeface="+mj-lt"/>
            </a:endParaRPr>
          </a:p>
        </p:txBody>
      </p:sp>
      <p:sp>
        <p:nvSpPr>
          <p:cNvPr id="62" name="Rectangle 61"/>
          <p:cNvSpPr/>
          <p:nvPr/>
        </p:nvSpPr>
        <p:spPr>
          <a:xfrm>
            <a:off x="6004603" y="4495258"/>
            <a:ext cx="441146" cy="369332"/>
          </a:xfrm>
          <a:prstGeom prst="rect">
            <a:avLst/>
          </a:prstGeom>
        </p:spPr>
        <p:txBody>
          <a:bodyPr wrap="none">
            <a:spAutoFit/>
          </a:bodyPr>
          <a:lstStyle/>
          <a:p>
            <a:r>
              <a:rPr lang="en-US" altLang="zh-CN" dirty="0">
                <a:solidFill>
                  <a:srgbClr val="C00000"/>
                </a:solidFill>
                <a:latin typeface="+mj-lt"/>
              </a:rPr>
              <a:t>t5</a:t>
            </a:r>
            <a:endParaRPr lang="en-US" dirty="0">
              <a:solidFill>
                <a:srgbClr val="C00000"/>
              </a:solidFill>
              <a:latin typeface="+mj-lt"/>
            </a:endParaRPr>
          </a:p>
        </p:txBody>
      </p:sp>
      <p:sp>
        <p:nvSpPr>
          <p:cNvPr id="64" name="Rectangle 63"/>
          <p:cNvSpPr/>
          <p:nvPr/>
        </p:nvSpPr>
        <p:spPr>
          <a:xfrm>
            <a:off x="4508176" y="4118779"/>
            <a:ext cx="441146" cy="369332"/>
          </a:xfrm>
          <a:prstGeom prst="rect">
            <a:avLst/>
          </a:prstGeom>
        </p:spPr>
        <p:txBody>
          <a:bodyPr wrap="none">
            <a:spAutoFit/>
          </a:bodyPr>
          <a:lstStyle/>
          <a:p>
            <a:r>
              <a:rPr lang="en-US" altLang="zh-CN">
                <a:latin typeface="+mj-lt"/>
              </a:rPr>
              <a:t>t6</a:t>
            </a:r>
            <a:endParaRPr lang="en-US" dirty="0">
              <a:latin typeface="+mj-lt"/>
            </a:endParaRPr>
          </a:p>
        </p:txBody>
      </p:sp>
      <p:sp>
        <p:nvSpPr>
          <p:cNvPr id="65" name="Rectangle 64"/>
          <p:cNvSpPr/>
          <p:nvPr/>
        </p:nvSpPr>
        <p:spPr>
          <a:xfrm>
            <a:off x="4931389" y="4926493"/>
            <a:ext cx="441146" cy="369332"/>
          </a:xfrm>
          <a:prstGeom prst="rect">
            <a:avLst/>
          </a:prstGeom>
        </p:spPr>
        <p:txBody>
          <a:bodyPr wrap="none">
            <a:spAutoFit/>
          </a:bodyPr>
          <a:lstStyle/>
          <a:p>
            <a:r>
              <a:rPr lang="en-US" altLang="zh-CN">
                <a:latin typeface="+mj-lt"/>
              </a:rPr>
              <a:t>t6</a:t>
            </a:r>
            <a:endParaRPr lang="en-US" dirty="0">
              <a:latin typeface="+mj-lt"/>
            </a:endParaRPr>
          </a:p>
        </p:txBody>
      </p:sp>
      <p:cxnSp>
        <p:nvCxnSpPr>
          <p:cNvPr id="66" name="Straight Arrow Connector 65"/>
          <p:cNvCxnSpPr/>
          <p:nvPr/>
        </p:nvCxnSpPr>
        <p:spPr>
          <a:xfrm>
            <a:off x="2924173" y="3464937"/>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469023" y="3504111"/>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2833984" y="3784886"/>
            <a:ext cx="458293" cy="369332"/>
          </a:xfrm>
          <a:prstGeom prst="rect">
            <a:avLst/>
          </a:prstGeom>
        </p:spPr>
        <p:txBody>
          <a:bodyPr wrap="square">
            <a:spAutoFit/>
          </a:bodyPr>
          <a:lstStyle/>
          <a:p>
            <a:r>
              <a:rPr lang="en-US" altLang="zh-CN" dirty="0">
                <a:solidFill>
                  <a:srgbClr val="C00000"/>
                </a:solidFill>
                <a:latin typeface="+mj-lt"/>
              </a:rPr>
              <a:t>t1</a:t>
            </a:r>
            <a:endParaRPr lang="en-US" dirty="0">
              <a:solidFill>
                <a:srgbClr val="C00000"/>
              </a:solidFill>
              <a:latin typeface="+mj-lt"/>
            </a:endParaRPr>
          </a:p>
        </p:txBody>
      </p:sp>
      <p:sp>
        <p:nvSpPr>
          <p:cNvPr id="70" name="Rectangle 69"/>
          <p:cNvSpPr/>
          <p:nvPr/>
        </p:nvSpPr>
        <p:spPr>
          <a:xfrm>
            <a:off x="4316977" y="3787528"/>
            <a:ext cx="441146" cy="369332"/>
          </a:xfrm>
          <a:prstGeom prst="rect">
            <a:avLst/>
          </a:prstGeom>
        </p:spPr>
        <p:txBody>
          <a:bodyPr wrap="none">
            <a:spAutoFit/>
          </a:bodyPr>
          <a:lstStyle/>
          <a:p>
            <a:r>
              <a:rPr lang="en-US" altLang="zh-CN" dirty="0">
                <a:solidFill>
                  <a:srgbClr val="C00000"/>
                </a:solidFill>
                <a:latin typeface="+mj-lt"/>
              </a:rPr>
              <a:t>t2</a:t>
            </a:r>
            <a:endParaRPr lang="en-US" dirty="0">
              <a:solidFill>
                <a:srgbClr val="C00000"/>
              </a:solidFill>
              <a:latin typeface="+mj-lt"/>
            </a:endParaRPr>
          </a:p>
        </p:txBody>
      </p:sp>
      <p:sp>
        <p:nvSpPr>
          <p:cNvPr id="71" name="Rectangle 70"/>
          <p:cNvSpPr/>
          <p:nvPr/>
        </p:nvSpPr>
        <p:spPr>
          <a:xfrm>
            <a:off x="2988311" y="4114458"/>
            <a:ext cx="441146" cy="369332"/>
          </a:xfrm>
          <a:prstGeom prst="rect">
            <a:avLst/>
          </a:prstGeom>
        </p:spPr>
        <p:txBody>
          <a:bodyPr wrap="none">
            <a:spAutoFit/>
          </a:bodyPr>
          <a:lstStyle/>
          <a:p>
            <a:r>
              <a:rPr lang="en-US" altLang="zh-CN" dirty="0">
                <a:latin typeface="+mj-lt"/>
              </a:rPr>
              <a:t>t7</a:t>
            </a:r>
            <a:endParaRPr lang="en-US" dirty="0">
              <a:latin typeface="+mj-lt"/>
            </a:endParaRPr>
          </a:p>
        </p:txBody>
      </p:sp>
      <p:sp>
        <p:nvSpPr>
          <p:cNvPr id="79" name="TextBox 78"/>
          <p:cNvSpPr txBox="1"/>
          <p:nvPr/>
        </p:nvSpPr>
        <p:spPr>
          <a:xfrm>
            <a:off x="523631" y="5291029"/>
            <a:ext cx="3344984" cy="369332"/>
          </a:xfrm>
          <a:prstGeom prst="rect">
            <a:avLst/>
          </a:prstGeom>
          <a:noFill/>
          <a:ln>
            <a:solidFill>
              <a:schemeClr val="tx1">
                <a:lumMod val="65000"/>
                <a:lumOff val="35000"/>
              </a:schemeClr>
            </a:solidFill>
          </a:ln>
        </p:spPr>
        <p:txBody>
          <a:bodyPr wrap="square" rtlCol="0">
            <a:spAutoFit/>
          </a:bodyPr>
          <a:lstStyle/>
          <a:p>
            <a:pPr algn="ctr"/>
            <a:r>
              <a:rPr lang="en-US" dirty="0">
                <a:latin typeface="+mj-lt"/>
              </a:rPr>
              <a:t>Live Tensor</a:t>
            </a:r>
            <a:endParaRPr lang="en-US" dirty="0"/>
          </a:p>
        </p:txBody>
      </p:sp>
      <p:sp>
        <p:nvSpPr>
          <p:cNvPr id="82" name="TextBox 81"/>
          <p:cNvSpPr txBox="1"/>
          <p:nvPr/>
        </p:nvSpPr>
        <p:spPr>
          <a:xfrm>
            <a:off x="523631" y="5902133"/>
            <a:ext cx="3344984" cy="369332"/>
          </a:xfrm>
          <a:prstGeom prst="rect">
            <a:avLst/>
          </a:prstGeom>
          <a:noFill/>
        </p:spPr>
        <p:txBody>
          <a:bodyPr wrap="square" rtlCol="0">
            <a:spAutoFit/>
          </a:bodyPr>
          <a:lstStyle/>
          <a:p>
            <a:r>
              <a:rPr lang="en-US" dirty="0">
                <a:latin typeface="+mj-lt"/>
              </a:rPr>
              <a:t>t0, t6, t7,</a:t>
            </a:r>
          </a:p>
        </p:txBody>
      </p:sp>
      <p:sp>
        <p:nvSpPr>
          <p:cNvPr id="84" name="TextBox 83"/>
          <p:cNvSpPr txBox="1"/>
          <p:nvPr/>
        </p:nvSpPr>
        <p:spPr>
          <a:xfrm>
            <a:off x="4427886" y="5282478"/>
            <a:ext cx="3344984" cy="369332"/>
          </a:xfrm>
          <a:prstGeom prst="rect">
            <a:avLst/>
          </a:prstGeom>
          <a:noFill/>
          <a:ln>
            <a:solidFill>
              <a:schemeClr val="tx1">
                <a:lumMod val="65000"/>
                <a:lumOff val="35000"/>
              </a:schemeClr>
            </a:solidFill>
          </a:ln>
        </p:spPr>
        <p:txBody>
          <a:bodyPr wrap="square" rtlCol="0">
            <a:spAutoFit/>
          </a:bodyPr>
          <a:lstStyle/>
          <a:p>
            <a:pPr algn="ctr"/>
            <a:r>
              <a:rPr lang="en-US" dirty="0">
                <a:latin typeface="+mj-lt"/>
              </a:rPr>
              <a:t>Freed Tensor</a:t>
            </a:r>
            <a:endParaRPr lang="en-US" dirty="0"/>
          </a:p>
        </p:txBody>
      </p:sp>
      <p:sp>
        <p:nvSpPr>
          <p:cNvPr id="76" name="TextBox 75"/>
          <p:cNvSpPr txBox="1"/>
          <p:nvPr/>
        </p:nvSpPr>
        <p:spPr>
          <a:xfrm>
            <a:off x="4427886" y="5898378"/>
            <a:ext cx="3344984" cy="369332"/>
          </a:xfrm>
          <a:prstGeom prst="rect">
            <a:avLst/>
          </a:prstGeom>
          <a:noFill/>
        </p:spPr>
        <p:txBody>
          <a:bodyPr wrap="square" rtlCol="0">
            <a:spAutoFit/>
          </a:bodyPr>
          <a:lstStyle/>
          <a:p>
            <a:r>
              <a:rPr lang="en-US" dirty="0">
                <a:solidFill>
                  <a:schemeClr val="tx2"/>
                </a:solidFill>
                <a:latin typeface="+mj-lt"/>
              </a:rPr>
              <a:t>t1, t2, t3, t4, t5,</a:t>
            </a:r>
          </a:p>
        </p:txBody>
      </p:sp>
    </p:spTree>
    <p:extLst>
      <p:ext uri="{BB962C8B-B14F-4D97-AF65-F5344CB8AC3E}">
        <p14:creationId xmlns:p14="http://schemas.microsoft.com/office/powerpoint/2010/main" val="1098096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1371600"/>
          </a:xfrm>
        </p:spPr>
        <p:txBody>
          <a:bodyPr/>
          <a:lstStyle/>
          <a:p>
            <a:r>
              <a:rPr lang="en-US" dirty="0"/>
              <a:t>Liveness analysis,</a:t>
            </a:r>
            <a:br>
              <a:rPr lang="en-US" dirty="0"/>
            </a:br>
            <a:r>
              <a:rPr lang="en-US" dirty="0"/>
              <a:t>50% </a:t>
            </a:r>
            <a:r>
              <a:rPr lang="en-US" sz="2800" dirty="0"/>
              <a:t>memory saving</a:t>
            </a:r>
            <a:endParaRPr lang="en-US" dirty="0"/>
          </a:p>
        </p:txBody>
      </p:sp>
      <p:sp>
        <p:nvSpPr>
          <p:cNvPr id="85" name="TextBox 84"/>
          <p:cNvSpPr txBox="1"/>
          <p:nvPr/>
        </p:nvSpPr>
        <p:spPr>
          <a:xfrm>
            <a:off x="523631" y="1930400"/>
            <a:ext cx="992692" cy="369332"/>
          </a:xfrm>
          <a:prstGeom prst="rect">
            <a:avLst/>
          </a:prstGeom>
          <a:noFill/>
        </p:spPr>
        <p:txBody>
          <a:bodyPr wrap="none" rtlCol="0">
            <a:spAutoFit/>
          </a:bodyPr>
          <a:lstStyle/>
          <a:p>
            <a:r>
              <a:rPr lang="en-US" dirty="0">
                <a:latin typeface="+mj-lt"/>
              </a:rPr>
              <a:t>Step 9</a:t>
            </a:r>
          </a:p>
        </p:txBody>
      </p:sp>
      <p:sp>
        <p:nvSpPr>
          <p:cNvPr id="65" name="Rectangle 64"/>
          <p:cNvSpPr/>
          <p:nvPr/>
        </p:nvSpPr>
        <p:spPr>
          <a:xfrm>
            <a:off x="4931389" y="4926493"/>
            <a:ext cx="441146" cy="369332"/>
          </a:xfrm>
          <a:prstGeom prst="rect">
            <a:avLst/>
          </a:prstGeom>
        </p:spPr>
        <p:txBody>
          <a:bodyPr wrap="none">
            <a:spAutoFit/>
          </a:bodyPr>
          <a:lstStyle/>
          <a:p>
            <a:r>
              <a:rPr lang="en-US" altLang="zh-CN">
                <a:latin typeface="+mj-lt"/>
              </a:rPr>
              <a:t>t6</a:t>
            </a:r>
            <a:endParaRPr lang="en-US" dirty="0">
              <a:latin typeface="+mj-lt"/>
            </a:endParaRPr>
          </a:p>
        </p:txBody>
      </p:sp>
      <p:grpSp>
        <p:nvGrpSpPr>
          <p:cNvPr id="3" name="Group 2"/>
          <p:cNvGrpSpPr/>
          <p:nvPr/>
        </p:nvGrpSpPr>
        <p:grpSpPr>
          <a:xfrm>
            <a:off x="523631" y="2708400"/>
            <a:ext cx="6931246" cy="2156190"/>
            <a:chOff x="523631" y="2708400"/>
            <a:chExt cx="6931246" cy="2156190"/>
          </a:xfrm>
        </p:grpSpPr>
        <p:grpSp>
          <p:nvGrpSpPr>
            <p:cNvPr id="14" name="Group 13"/>
            <p:cNvGrpSpPr/>
            <p:nvPr/>
          </p:nvGrpSpPr>
          <p:grpSpPr>
            <a:xfrm>
              <a:off x="2006590" y="3275956"/>
              <a:ext cx="926123" cy="429846"/>
              <a:chOff x="1785814" y="2627795"/>
              <a:chExt cx="926123" cy="429846"/>
            </a:xfrm>
          </p:grpSpPr>
          <p:sp>
            <p:nvSpPr>
              <p:cNvPr id="10" name="Rectangle 9"/>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785814" y="2658052"/>
                <a:ext cx="926123" cy="369332"/>
              </a:xfrm>
              <a:prstGeom prst="rect">
                <a:avLst/>
              </a:prstGeom>
              <a:noFill/>
            </p:spPr>
            <p:txBody>
              <a:bodyPr wrap="square" rtlCol="0">
                <a:spAutoFit/>
              </a:bodyPr>
              <a:lstStyle/>
              <a:p>
                <a:pPr algn="ctr"/>
                <a:r>
                  <a:rPr lang="en-US" dirty="0"/>
                  <a:t>CONV</a:t>
                </a:r>
              </a:p>
            </p:txBody>
          </p:sp>
        </p:grpSp>
        <p:grpSp>
          <p:nvGrpSpPr>
            <p:cNvPr id="13" name="Group 12"/>
            <p:cNvGrpSpPr/>
            <p:nvPr/>
          </p:nvGrpSpPr>
          <p:grpSpPr>
            <a:xfrm>
              <a:off x="523631" y="3268900"/>
              <a:ext cx="926123" cy="429846"/>
              <a:chOff x="1785813" y="3383165"/>
              <a:chExt cx="926123" cy="429846"/>
            </a:xfrm>
          </p:grpSpPr>
          <p:sp>
            <p:nvSpPr>
              <p:cNvPr id="7" name="TextBox 6"/>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2" name="Rectangle 11"/>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3513978" y="3268900"/>
              <a:ext cx="926123" cy="429846"/>
              <a:chOff x="1785814" y="2627795"/>
              <a:chExt cx="926123" cy="429846"/>
            </a:xfrm>
          </p:grpSpPr>
          <p:sp>
            <p:nvSpPr>
              <p:cNvPr id="16" name="Rectangle 15"/>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18" name="Group 17"/>
            <p:cNvGrpSpPr/>
            <p:nvPr/>
          </p:nvGrpSpPr>
          <p:grpSpPr>
            <a:xfrm>
              <a:off x="5021366" y="3275956"/>
              <a:ext cx="926123" cy="429846"/>
              <a:chOff x="1785814" y="2627795"/>
              <a:chExt cx="926123" cy="429846"/>
            </a:xfrm>
          </p:grpSpPr>
          <p:sp>
            <p:nvSpPr>
              <p:cNvPr id="19" name="Rectangle 1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85814" y="2658052"/>
                <a:ext cx="926123" cy="369332"/>
              </a:xfrm>
              <a:prstGeom prst="rect">
                <a:avLst/>
              </a:prstGeom>
              <a:noFill/>
            </p:spPr>
            <p:txBody>
              <a:bodyPr wrap="square" rtlCol="0">
                <a:spAutoFit/>
              </a:bodyPr>
              <a:lstStyle/>
              <a:p>
                <a:pPr algn="ctr"/>
                <a:r>
                  <a:rPr lang="en-US" dirty="0"/>
                  <a:t>FC</a:t>
                </a:r>
              </a:p>
            </p:txBody>
          </p:sp>
        </p:grpSp>
        <p:grpSp>
          <p:nvGrpSpPr>
            <p:cNvPr id="21" name="Group 20"/>
            <p:cNvGrpSpPr/>
            <p:nvPr/>
          </p:nvGrpSpPr>
          <p:grpSpPr>
            <a:xfrm>
              <a:off x="6528754" y="3268900"/>
              <a:ext cx="926123" cy="429846"/>
              <a:chOff x="1785814" y="2627795"/>
              <a:chExt cx="926123" cy="429846"/>
            </a:xfrm>
          </p:grpSpPr>
          <p:sp>
            <p:nvSpPr>
              <p:cNvPr id="22" name="Rectangle 21"/>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785814" y="2658052"/>
                <a:ext cx="926123" cy="369332"/>
              </a:xfrm>
              <a:prstGeom prst="rect">
                <a:avLst/>
              </a:prstGeom>
              <a:noFill/>
            </p:spPr>
            <p:txBody>
              <a:bodyPr wrap="square" rtlCol="0">
                <a:spAutoFit/>
              </a:bodyPr>
              <a:lstStyle/>
              <a:p>
                <a:pPr algn="ctr"/>
                <a:r>
                  <a:rPr lang="en-US"/>
                  <a:t>S</a:t>
                </a:r>
                <a:endParaRPr lang="en-US" dirty="0"/>
              </a:p>
            </p:txBody>
          </p:sp>
        </p:grpSp>
        <p:grpSp>
          <p:nvGrpSpPr>
            <p:cNvPr id="29" name="Group 28"/>
            <p:cNvGrpSpPr/>
            <p:nvPr/>
          </p:nvGrpSpPr>
          <p:grpSpPr>
            <a:xfrm>
              <a:off x="2006590" y="4250079"/>
              <a:ext cx="926123" cy="429846"/>
              <a:chOff x="1785814" y="2627795"/>
              <a:chExt cx="926123" cy="429846"/>
            </a:xfrm>
          </p:grpSpPr>
          <p:sp>
            <p:nvSpPr>
              <p:cNvPr id="30" name="Rectangle 29"/>
              <p:cNvSpPr/>
              <p:nvPr/>
            </p:nvSpPr>
            <p:spPr>
              <a:xfrm>
                <a:off x="1785814" y="2627795"/>
                <a:ext cx="926123" cy="4298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785814" y="2658052"/>
                <a:ext cx="926123" cy="369332"/>
              </a:xfrm>
              <a:prstGeom prst="rect">
                <a:avLst/>
              </a:prstGeom>
              <a:noFill/>
            </p:spPr>
            <p:txBody>
              <a:bodyPr wrap="square" rtlCol="0">
                <a:spAutoFit/>
              </a:bodyPr>
              <a:lstStyle/>
              <a:p>
                <a:pPr algn="ctr"/>
                <a:r>
                  <a:rPr lang="en-US" dirty="0"/>
                  <a:t>CONV</a:t>
                </a:r>
              </a:p>
            </p:txBody>
          </p:sp>
        </p:grpSp>
        <p:grpSp>
          <p:nvGrpSpPr>
            <p:cNvPr id="32" name="Group 31"/>
            <p:cNvGrpSpPr/>
            <p:nvPr/>
          </p:nvGrpSpPr>
          <p:grpSpPr>
            <a:xfrm>
              <a:off x="523631" y="4243023"/>
              <a:ext cx="926123" cy="429846"/>
              <a:chOff x="1785813" y="3383165"/>
              <a:chExt cx="926123" cy="429846"/>
            </a:xfrm>
          </p:grpSpPr>
          <p:sp>
            <p:nvSpPr>
              <p:cNvPr id="33" name="TextBox 32"/>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34" name="Rectangle 33"/>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501763" y="4243022"/>
              <a:ext cx="926123" cy="429846"/>
              <a:chOff x="1785814" y="2627795"/>
              <a:chExt cx="926123" cy="429846"/>
            </a:xfrm>
          </p:grpSpPr>
          <p:sp>
            <p:nvSpPr>
              <p:cNvPr id="36" name="Rectangle 35"/>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38" name="Group 37"/>
            <p:cNvGrpSpPr/>
            <p:nvPr/>
          </p:nvGrpSpPr>
          <p:grpSpPr>
            <a:xfrm>
              <a:off x="5009151" y="4250078"/>
              <a:ext cx="926123" cy="429846"/>
              <a:chOff x="1785814" y="2627795"/>
              <a:chExt cx="926123" cy="429846"/>
            </a:xfrm>
          </p:grpSpPr>
          <p:sp>
            <p:nvSpPr>
              <p:cNvPr id="39" name="Rectangle 3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785814" y="2658052"/>
                <a:ext cx="926123" cy="369332"/>
              </a:xfrm>
              <a:prstGeom prst="rect">
                <a:avLst/>
              </a:prstGeom>
              <a:noFill/>
            </p:spPr>
            <p:txBody>
              <a:bodyPr wrap="square" rtlCol="0">
                <a:spAutoFit/>
              </a:bodyPr>
              <a:lstStyle/>
              <a:p>
                <a:pPr algn="ctr"/>
                <a:r>
                  <a:rPr lang="en-US" dirty="0"/>
                  <a:t>FC</a:t>
                </a:r>
              </a:p>
            </p:txBody>
          </p:sp>
        </p:grpSp>
        <p:grpSp>
          <p:nvGrpSpPr>
            <p:cNvPr id="41" name="Group 40"/>
            <p:cNvGrpSpPr/>
            <p:nvPr/>
          </p:nvGrpSpPr>
          <p:grpSpPr>
            <a:xfrm>
              <a:off x="6516539" y="4243022"/>
              <a:ext cx="926123" cy="429846"/>
              <a:chOff x="1785814" y="2627795"/>
              <a:chExt cx="926123" cy="429846"/>
            </a:xfrm>
          </p:grpSpPr>
          <p:sp>
            <p:nvSpPr>
              <p:cNvPr id="42" name="Rectangle 41"/>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785814" y="2658052"/>
                <a:ext cx="926123" cy="369332"/>
              </a:xfrm>
              <a:prstGeom prst="rect">
                <a:avLst/>
              </a:prstGeom>
              <a:noFill/>
            </p:spPr>
            <p:txBody>
              <a:bodyPr wrap="square" rtlCol="0">
                <a:spAutoFit/>
              </a:bodyPr>
              <a:lstStyle/>
              <a:p>
                <a:pPr algn="ctr"/>
                <a:r>
                  <a:rPr lang="en-US" dirty="0"/>
                  <a:t>S</a:t>
                </a:r>
              </a:p>
            </p:txBody>
          </p:sp>
        </p:grpSp>
        <p:cxnSp>
          <p:nvCxnSpPr>
            <p:cNvPr id="51" name="Straight Arrow Connector 50"/>
            <p:cNvCxnSpPr/>
            <p:nvPr/>
          </p:nvCxnSpPr>
          <p:spPr>
            <a:xfrm>
              <a:off x="2944927" y="348029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464530" y="34886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947489" y="349220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1449754" y="3077732"/>
              <a:ext cx="556836" cy="413147"/>
              <a:chOff x="1567001" y="2466884"/>
              <a:chExt cx="556836" cy="413147"/>
            </a:xfrm>
          </p:grpSpPr>
          <p:cxnSp>
            <p:nvCxnSpPr>
              <p:cNvPr id="25" name="Straight Arrow Connector 24"/>
              <p:cNvCxnSpPr>
                <a:stCxn id="12" idx="3"/>
                <a:endCxn id="10" idx="1"/>
              </p:cNvCxnSpPr>
              <p:nvPr/>
            </p:nvCxnSpPr>
            <p:spPr>
              <a:xfrm>
                <a:off x="1567001" y="28729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591430" y="2466884"/>
                <a:ext cx="486776" cy="369332"/>
              </a:xfrm>
              <a:prstGeom prst="rect">
                <a:avLst/>
              </a:prstGeom>
              <a:noFill/>
            </p:spPr>
            <p:txBody>
              <a:bodyPr wrap="square" rtlCol="0">
                <a:spAutoFit/>
              </a:bodyPr>
              <a:lstStyle/>
              <a:p>
                <a:r>
                  <a:rPr lang="en-US" altLang="zh-CN" dirty="0">
                    <a:solidFill>
                      <a:srgbClr val="C00000"/>
                    </a:solidFill>
                    <a:latin typeface="+mj-lt"/>
                  </a:rPr>
                  <a:t>t0</a:t>
                </a:r>
                <a:endParaRPr lang="en-US" dirty="0">
                  <a:solidFill>
                    <a:srgbClr val="C00000"/>
                  </a:solidFill>
                  <a:latin typeface="+mj-lt"/>
                </a:endParaRPr>
              </a:p>
            </p:txBody>
          </p:sp>
        </p:grpSp>
        <p:cxnSp>
          <p:nvCxnSpPr>
            <p:cNvPr id="45" name="Straight Arrow Connector 44"/>
            <p:cNvCxnSpPr>
              <a:stCxn id="7" idx="3"/>
            </p:cNvCxnSpPr>
            <p:nvPr/>
          </p:nvCxnSpPr>
          <p:spPr>
            <a:xfrm>
              <a:off x="1449754" y="348382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348788" y="3780400"/>
              <a:ext cx="441146" cy="369332"/>
            </a:xfrm>
            <a:prstGeom prst="rect">
              <a:avLst/>
            </a:prstGeom>
            <a:noFill/>
          </p:spPr>
          <p:txBody>
            <a:bodyPr wrap="none" rtlCol="0">
              <a:spAutoFit/>
            </a:bodyPr>
            <a:lstStyle/>
            <a:p>
              <a:r>
                <a:rPr lang="en-US" altLang="zh-CN" dirty="0">
                  <a:solidFill>
                    <a:srgbClr val="C00000"/>
                  </a:solidFill>
                  <a:latin typeface="+mj-lt"/>
                </a:rPr>
                <a:t>t0</a:t>
              </a:r>
              <a:endParaRPr lang="en-US" dirty="0">
                <a:solidFill>
                  <a:srgbClr val="C00000"/>
                </a:solidFill>
                <a:latin typeface="+mj-lt"/>
              </a:endParaRPr>
            </a:p>
          </p:txBody>
        </p:sp>
        <p:cxnSp>
          <p:nvCxnSpPr>
            <p:cNvPr id="63" name="Straight Arrow Connector 62"/>
            <p:cNvCxnSpPr>
              <a:stCxn id="22" idx="2"/>
              <a:endCxn id="42" idx="0"/>
            </p:cNvCxnSpPr>
            <p:nvPr/>
          </p:nvCxnSpPr>
          <p:spPr>
            <a:xfrm flipH="1">
              <a:off x="6979601" y="3698746"/>
              <a:ext cx="12215" cy="54427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2" idx="1"/>
              <a:endCxn id="39" idx="3"/>
            </p:cNvCxnSpPr>
            <p:nvPr/>
          </p:nvCxnSpPr>
          <p:spPr>
            <a:xfrm flipH="1">
              <a:off x="5935274" y="445794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9" idx="1"/>
              <a:endCxn id="36" idx="3"/>
            </p:cNvCxnSpPr>
            <p:nvPr/>
          </p:nvCxnSpPr>
          <p:spPr>
            <a:xfrm flipH="1" flipV="1">
              <a:off x="4427886" y="445794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2920498" y="4465002"/>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1449753" y="4479231"/>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7" idx="0"/>
              <a:endCxn id="19" idx="0"/>
            </p:cNvCxnSpPr>
            <p:nvPr/>
          </p:nvCxnSpPr>
          <p:spPr>
            <a:xfrm rot="5400000" flipH="1" flipV="1">
              <a:off x="3223960" y="1038690"/>
              <a:ext cx="23201" cy="4497735"/>
            </a:xfrm>
            <a:prstGeom prst="bentConnector3">
              <a:avLst>
                <a:gd name="adj1" fmla="val 1085302"/>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2957142" y="3077732"/>
              <a:ext cx="458293" cy="369332"/>
            </a:xfrm>
            <a:prstGeom prst="rect">
              <a:avLst/>
            </a:prstGeom>
          </p:spPr>
          <p:txBody>
            <a:bodyPr wrap="square">
              <a:spAutoFit/>
            </a:bodyPr>
            <a:lstStyle/>
            <a:p>
              <a:r>
                <a:rPr lang="en-US" altLang="zh-CN" dirty="0">
                  <a:solidFill>
                    <a:srgbClr val="C00000"/>
                  </a:solidFill>
                  <a:latin typeface="+mj-lt"/>
                </a:rPr>
                <a:t>t1</a:t>
              </a:r>
              <a:endParaRPr lang="en-US" dirty="0">
                <a:solidFill>
                  <a:srgbClr val="C00000"/>
                </a:solidFill>
                <a:latin typeface="+mj-lt"/>
              </a:endParaRPr>
            </a:p>
          </p:txBody>
        </p:sp>
        <p:cxnSp>
          <p:nvCxnSpPr>
            <p:cNvPr id="83" name="Elbow Connector 82"/>
            <p:cNvCxnSpPr>
              <a:stCxn id="39" idx="2"/>
              <a:endCxn id="34" idx="2"/>
            </p:cNvCxnSpPr>
            <p:nvPr/>
          </p:nvCxnSpPr>
          <p:spPr>
            <a:xfrm rot="5400000" flipH="1">
              <a:off x="3225925" y="2433637"/>
              <a:ext cx="7055" cy="4485520"/>
            </a:xfrm>
            <a:prstGeom prst="bentConnector3">
              <a:avLst>
                <a:gd name="adj1" fmla="val -3240255"/>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1670327" y="2708400"/>
              <a:ext cx="441146" cy="369332"/>
            </a:xfrm>
            <a:prstGeom prst="rect">
              <a:avLst/>
            </a:prstGeom>
          </p:spPr>
          <p:txBody>
            <a:bodyPr wrap="none">
              <a:spAutoFit/>
            </a:bodyPr>
            <a:lstStyle/>
            <a:p>
              <a:r>
                <a:rPr lang="en-US" altLang="zh-CN" dirty="0">
                  <a:solidFill>
                    <a:srgbClr val="C00000"/>
                  </a:solidFill>
                  <a:latin typeface="+mj-lt"/>
                </a:rPr>
                <a:t>t0</a:t>
              </a:r>
              <a:endParaRPr lang="en-US" dirty="0">
                <a:solidFill>
                  <a:srgbClr val="C00000"/>
                </a:solidFill>
                <a:latin typeface="+mj-lt"/>
              </a:endParaRPr>
            </a:p>
          </p:txBody>
        </p:sp>
        <p:sp>
          <p:nvSpPr>
            <p:cNvPr id="58" name="Rectangle 57"/>
            <p:cNvSpPr/>
            <p:nvPr/>
          </p:nvSpPr>
          <p:spPr>
            <a:xfrm>
              <a:off x="4490243" y="3110963"/>
              <a:ext cx="441146" cy="369332"/>
            </a:xfrm>
            <a:prstGeom prst="rect">
              <a:avLst/>
            </a:prstGeom>
          </p:spPr>
          <p:txBody>
            <a:bodyPr wrap="none">
              <a:spAutoFit/>
            </a:bodyPr>
            <a:lstStyle/>
            <a:p>
              <a:r>
                <a:rPr lang="en-US" altLang="zh-CN" dirty="0">
                  <a:solidFill>
                    <a:srgbClr val="C00000"/>
                  </a:solidFill>
                  <a:latin typeface="+mj-lt"/>
                </a:rPr>
                <a:t>t2</a:t>
              </a:r>
              <a:endParaRPr lang="en-US" dirty="0">
                <a:solidFill>
                  <a:srgbClr val="C00000"/>
                </a:solidFill>
                <a:latin typeface="+mj-lt"/>
              </a:endParaRPr>
            </a:p>
          </p:txBody>
        </p:sp>
        <p:sp>
          <p:nvSpPr>
            <p:cNvPr id="59" name="Rectangle 58"/>
            <p:cNvSpPr/>
            <p:nvPr/>
          </p:nvSpPr>
          <p:spPr>
            <a:xfrm>
              <a:off x="6005334" y="3117249"/>
              <a:ext cx="441146" cy="369332"/>
            </a:xfrm>
            <a:prstGeom prst="rect">
              <a:avLst/>
            </a:prstGeom>
          </p:spPr>
          <p:txBody>
            <a:bodyPr wrap="none">
              <a:spAutoFit/>
            </a:bodyPr>
            <a:lstStyle/>
            <a:p>
              <a:r>
                <a:rPr lang="en-US" altLang="zh-CN" dirty="0">
                  <a:solidFill>
                    <a:srgbClr val="C00000"/>
                  </a:solidFill>
                  <a:latin typeface="+mj-lt"/>
                </a:rPr>
                <a:t>t3</a:t>
              </a:r>
              <a:endParaRPr lang="en-US" dirty="0">
                <a:solidFill>
                  <a:srgbClr val="C00000"/>
                </a:solidFill>
                <a:latin typeface="+mj-lt"/>
              </a:endParaRPr>
            </a:p>
          </p:txBody>
        </p:sp>
        <p:sp>
          <p:nvSpPr>
            <p:cNvPr id="60" name="Rectangle 59"/>
            <p:cNvSpPr/>
            <p:nvPr/>
          </p:nvSpPr>
          <p:spPr>
            <a:xfrm>
              <a:off x="6979600" y="3787528"/>
              <a:ext cx="441146" cy="369332"/>
            </a:xfrm>
            <a:prstGeom prst="rect">
              <a:avLst/>
            </a:prstGeom>
          </p:spPr>
          <p:txBody>
            <a:bodyPr wrap="none">
              <a:spAutoFit/>
            </a:bodyPr>
            <a:lstStyle/>
            <a:p>
              <a:r>
                <a:rPr lang="en-US" altLang="zh-CN" dirty="0">
                  <a:solidFill>
                    <a:srgbClr val="C00000"/>
                  </a:solidFill>
                  <a:latin typeface="+mj-lt"/>
                </a:rPr>
                <a:t>t4</a:t>
              </a:r>
              <a:endParaRPr lang="en-US" dirty="0">
                <a:solidFill>
                  <a:srgbClr val="C00000"/>
                </a:solidFill>
                <a:latin typeface="+mj-lt"/>
              </a:endParaRPr>
            </a:p>
          </p:txBody>
        </p:sp>
        <p:sp>
          <p:nvSpPr>
            <p:cNvPr id="62" name="Rectangle 61"/>
            <p:cNvSpPr/>
            <p:nvPr/>
          </p:nvSpPr>
          <p:spPr>
            <a:xfrm>
              <a:off x="6004603" y="4495258"/>
              <a:ext cx="441146" cy="369332"/>
            </a:xfrm>
            <a:prstGeom prst="rect">
              <a:avLst/>
            </a:prstGeom>
          </p:spPr>
          <p:txBody>
            <a:bodyPr wrap="none">
              <a:spAutoFit/>
            </a:bodyPr>
            <a:lstStyle/>
            <a:p>
              <a:r>
                <a:rPr lang="en-US" altLang="zh-CN" dirty="0">
                  <a:solidFill>
                    <a:srgbClr val="C00000"/>
                  </a:solidFill>
                  <a:latin typeface="+mj-lt"/>
                </a:rPr>
                <a:t>t5</a:t>
              </a:r>
              <a:endParaRPr lang="en-US" dirty="0">
                <a:solidFill>
                  <a:srgbClr val="C00000"/>
                </a:solidFill>
                <a:latin typeface="+mj-lt"/>
              </a:endParaRPr>
            </a:p>
          </p:txBody>
        </p:sp>
        <p:sp>
          <p:nvSpPr>
            <p:cNvPr id="64" name="Rectangle 63"/>
            <p:cNvSpPr/>
            <p:nvPr/>
          </p:nvSpPr>
          <p:spPr>
            <a:xfrm>
              <a:off x="4508176" y="4118779"/>
              <a:ext cx="441146" cy="369332"/>
            </a:xfrm>
            <a:prstGeom prst="rect">
              <a:avLst/>
            </a:prstGeom>
          </p:spPr>
          <p:txBody>
            <a:bodyPr wrap="none">
              <a:spAutoFit/>
            </a:bodyPr>
            <a:lstStyle/>
            <a:p>
              <a:r>
                <a:rPr lang="en-US" altLang="zh-CN" dirty="0">
                  <a:latin typeface="+mj-lt"/>
                </a:rPr>
                <a:t>t6</a:t>
              </a:r>
              <a:endParaRPr lang="en-US" dirty="0">
                <a:latin typeface="+mj-lt"/>
              </a:endParaRPr>
            </a:p>
          </p:txBody>
        </p:sp>
        <p:cxnSp>
          <p:nvCxnSpPr>
            <p:cNvPr id="66" name="Straight Arrow Connector 65"/>
            <p:cNvCxnSpPr/>
            <p:nvPr/>
          </p:nvCxnSpPr>
          <p:spPr>
            <a:xfrm>
              <a:off x="2924173" y="3464937"/>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469023" y="3504111"/>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2833984" y="3784886"/>
              <a:ext cx="458293" cy="369332"/>
            </a:xfrm>
            <a:prstGeom prst="rect">
              <a:avLst/>
            </a:prstGeom>
          </p:spPr>
          <p:txBody>
            <a:bodyPr wrap="square">
              <a:spAutoFit/>
            </a:bodyPr>
            <a:lstStyle/>
            <a:p>
              <a:r>
                <a:rPr lang="en-US" altLang="zh-CN" dirty="0">
                  <a:solidFill>
                    <a:srgbClr val="C00000"/>
                  </a:solidFill>
                  <a:latin typeface="+mj-lt"/>
                </a:rPr>
                <a:t>t1</a:t>
              </a:r>
              <a:endParaRPr lang="en-US" dirty="0">
                <a:solidFill>
                  <a:srgbClr val="C00000"/>
                </a:solidFill>
                <a:latin typeface="+mj-lt"/>
              </a:endParaRPr>
            </a:p>
          </p:txBody>
        </p:sp>
        <p:sp>
          <p:nvSpPr>
            <p:cNvPr id="70" name="Rectangle 69"/>
            <p:cNvSpPr/>
            <p:nvPr/>
          </p:nvSpPr>
          <p:spPr>
            <a:xfrm>
              <a:off x="4316977" y="3787528"/>
              <a:ext cx="441146" cy="369332"/>
            </a:xfrm>
            <a:prstGeom prst="rect">
              <a:avLst/>
            </a:prstGeom>
          </p:spPr>
          <p:txBody>
            <a:bodyPr wrap="none">
              <a:spAutoFit/>
            </a:bodyPr>
            <a:lstStyle/>
            <a:p>
              <a:r>
                <a:rPr lang="en-US" altLang="zh-CN" dirty="0">
                  <a:solidFill>
                    <a:srgbClr val="C00000"/>
                  </a:solidFill>
                  <a:latin typeface="+mj-lt"/>
                </a:rPr>
                <a:t>t2</a:t>
              </a:r>
              <a:endParaRPr lang="en-US" dirty="0">
                <a:solidFill>
                  <a:srgbClr val="C00000"/>
                </a:solidFill>
                <a:latin typeface="+mj-lt"/>
              </a:endParaRPr>
            </a:p>
          </p:txBody>
        </p:sp>
        <p:sp>
          <p:nvSpPr>
            <p:cNvPr id="71" name="Rectangle 70"/>
            <p:cNvSpPr/>
            <p:nvPr/>
          </p:nvSpPr>
          <p:spPr>
            <a:xfrm>
              <a:off x="2988311" y="4114458"/>
              <a:ext cx="441146" cy="369332"/>
            </a:xfrm>
            <a:prstGeom prst="rect">
              <a:avLst/>
            </a:prstGeom>
          </p:spPr>
          <p:txBody>
            <a:bodyPr wrap="none">
              <a:spAutoFit/>
            </a:bodyPr>
            <a:lstStyle/>
            <a:p>
              <a:r>
                <a:rPr lang="en-US" altLang="zh-CN" dirty="0">
                  <a:solidFill>
                    <a:srgbClr val="C00000"/>
                  </a:solidFill>
                  <a:latin typeface="+mj-lt"/>
                </a:rPr>
                <a:t>t7</a:t>
              </a:r>
              <a:endParaRPr lang="en-US" dirty="0">
                <a:solidFill>
                  <a:srgbClr val="C00000"/>
                </a:solidFill>
                <a:latin typeface="+mj-lt"/>
              </a:endParaRPr>
            </a:p>
          </p:txBody>
        </p:sp>
        <p:sp>
          <p:nvSpPr>
            <p:cNvPr id="75" name="Rectangle 74"/>
            <p:cNvSpPr/>
            <p:nvPr/>
          </p:nvSpPr>
          <p:spPr>
            <a:xfrm>
              <a:off x="1510210" y="4107270"/>
              <a:ext cx="441146" cy="369332"/>
            </a:xfrm>
            <a:prstGeom prst="rect">
              <a:avLst/>
            </a:prstGeom>
          </p:spPr>
          <p:txBody>
            <a:bodyPr wrap="none">
              <a:spAutoFit/>
            </a:bodyPr>
            <a:lstStyle/>
            <a:p>
              <a:r>
                <a:rPr lang="en-US" altLang="zh-CN" dirty="0">
                  <a:latin typeface="+mj-lt"/>
                </a:rPr>
                <a:t>t8</a:t>
              </a:r>
              <a:endParaRPr lang="en-US" dirty="0">
                <a:latin typeface="+mj-lt"/>
              </a:endParaRPr>
            </a:p>
          </p:txBody>
        </p:sp>
      </p:grpSp>
      <p:sp>
        <p:nvSpPr>
          <p:cNvPr id="79" name="TextBox 78"/>
          <p:cNvSpPr txBox="1"/>
          <p:nvPr/>
        </p:nvSpPr>
        <p:spPr>
          <a:xfrm>
            <a:off x="523631" y="5291029"/>
            <a:ext cx="3344984" cy="369332"/>
          </a:xfrm>
          <a:prstGeom prst="rect">
            <a:avLst/>
          </a:prstGeom>
          <a:noFill/>
          <a:ln>
            <a:solidFill>
              <a:schemeClr val="tx1">
                <a:lumMod val="65000"/>
                <a:lumOff val="35000"/>
              </a:schemeClr>
            </a:solidFill>
          </a:ln>
        </p:spPr>
        <p:txBody>
          <a:bodyPr wrap="square" rtlCol="0">
            <a:spAutoFit/>
          </a:bodyPr>
          <a:lstStyle/>
          <a:p>
            <a:pPr algn="ctr"/>
            <a:r>
              <a:rPr lang="en-US" dirty="0">
                <a:latin typeface="+mj-lt"/>
              </a:rPr>
              <a:t>Live Tensor</a:t>
            </a:r>
            <a:endParaRPr lang="en-US" dirty="0"/>
          </a:p>
        </p:txBody>
      </p:sp>
      <p:sp>
        <p:nvSpPr>
          <p:cNvPr id="82" name="TextBox 81"/>
          <p:cNvSpPr txBox="1"/>
          <p:nvPr/>
        </p:nvSpPr>
        <p:spPr>
          <a:xfrm>
            <a:off x="523631" y="5902133"/>
            <a:ext cx="3344984" cy="369332"/>
          </a:xfrm>
          <a:prstGeom prst="rect">
            <a:avLst/>
          </a:prstGeom>
          <a:noFill/>
        </p:spPr>
        <p:txBody>
          <a:bodyPr wrap="square" rtlCol="0">
            <a:spAutoFit/>
          </a:bodyPr>
          <a:lstStyle/>
          <a:p>
            <a:r>
              <a:rPr lang="en-US" dirty="0">
                <a:latin typeface="+mj-lt"/>
              </a:rPr>
              <a:t>t6, t8,</a:t>
            </a:r>
          </a:p>
        </p:txBody>
      </p:sp>
      <p:sp>
        <p:nvSpPr>
          <p:cNvPr id="84" name="TextBox 83"/>
          <p:cNvSpPr txBox="1"/>
          <p:nvPr/>
        </p:nvSpPr>
        <p:spPr>
          <a:xfrm>
            <a:off x="4427886" y="5282478"/>
            <a:ext cx="3344984" cy="369332"/>
          </a:xfrm>
          <a:prstGeom prst="rect">
            <a:avLst/>
          </a:prstGeom>
          <a:noFill/>
          <a:ln>
            <a:solidFill>
              <a:schemeClr val="tx1">
                <a:lumMod val="65000"/>
                <a:lumOff val="35000"/>
              </a:schemeClr>
            </a:solidFill>
          </a:ln>
        </p:spPr>
        <p:txBody>
          <a:bodyPr wrap="square" rtlCol="0">
            <a:spAutoFit/>
          </a:bodyPr>
          <a:lstStyle/>
          <a:p>
            <a:pPr algn="ctr"/>
            <a:r>
              <a:rPr lang="en-US" dirty="0">
                <a:latin typeface="+mj-lt"/>
              </a:rPr>
              <a:t>Freed Tensor</a:t>
            </a:r>
            <a:endParaRPr lang="en-US" dirty="0"/>
          </a:p>
        </p:txBody>
      </p:sp>
      <p:sp>
        <p:nvSpPr>
          <p:cNvPr id="86" name="TextBox 85"/>
          <p:cNvSpPr txBox="1"/>
          <p:nvPr/>
        </p:nvSpPr>
        <p:spPr>
          <a:xfrm>
            <a:off x="4398070" y="5898378"/>
            <a:ext cx="3344984" cy="369332"/>
          </a:xfrm>
          <a:prstGeom prst="rect">
            <a:avLst/>
          </a:prstGeom>
          <a:noFill/>
        </p:spPr>
        <p:txBody>
          <a:bodyPr wrap="square" rtlCol="0">
            <a:spAutoFit/>
          </a:bodyPr>
          <a:lstStyle/>
          <a:p>
            <a:r>
              <a:rPr lang="en-US" dirty="0">
                <a:solidFill>
                  <a:schemeClr val="tx2"/>
                </a:solidFill>
                <a:latin typeface="+mj-lt"/>
              </a:rPr>
              <a:t>t0, t1, t2, t3, t4, t5, t7, </a:t>
            </a:r>
          </a:p>
        </p:txBody>
      </p:sp>
    </p:spTree>
    <p:extLst>
      <p:ext uri="{BB962C8B-B14F-4D97-AF65-F5344CB8AC3E}">
        <p14:creationId xmlns:p14="http://schemas.microsoft.com/office/powerpoint/2010/main" val="369442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1371600"/>
          </a:xfrm>
        </p:spPr>
        <p:txBody>
          <a:bodyPr/>
          <a:lstStyle/>
          <a:p>
            <a:r>
              <a:rPr lang="en-US" dirty="0"/>
              <a:t>Liveness analysis,</a:t>
            </a:r>
            <a:br>
              <a:rPr lang="en-US" dirty="0"/>
            </a:br>
            <a:r>
              <a:rPr lang="en-US" dirty="0"/>
              <a:t>50% </a:t>
            </a:r>
            <a:r>
              <a:rPr lang="en-US" sz="2800" dirty="0"/>
              <a:t>memory saving</a:t>
            </a:r>
            <a:endParaRPr lang="en-US" dirty="0"/>
          </a:p>
        </p:txBody>
      </p:sp>
      <p:grpSp>
        <p:nvGrpSpPr>
          <p:cNvPr id="14" name="Group 13"/>
          <p:cNvGrpSpPr/>
          <p:nvPr/>
        </p:nvGrpSpPr>
        <p:grpSpPr>
          <a:xfrm>
            <a:off x="2006590" y="3275956"/>
            <a:ext cx="926123" cy="429846"/>
            <a:chOff x="1785814" y="2627795"/>
            <a:chExt cx="926123" cy="429846"/>
          </a:xfrm>
        </p:grpSpPr>
        <p:sp>
          <p:nvSpPr>
            <p:cNvPr id="10" name="Rectangle 9"/>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785814" y="2658052"/>
              <a:ext cx="926123" cy="369332"/>
            </a:xfrm>
            <a:prstGeom prst="rect">
              <a:avLst/>
            </a:prstGeom>
            <a:noFill/>
          </p:spPr>
          <p:txBody>
            <a:bodyPr wrap="square" rtlCol="0">
              <a:spAutoFit/>
            </a:bodyPr>
            <a:lstStyle/>
            <a:p>
              <a:pPr algn="ctr"/>
              <a:r>
                <a:rPr lang="en-US" dirty="0"/>
                <a:t>CONV</a:t>
              </a:r>
            </a:p>
          </p:txBody>
        </p:sp>
      </p:grpSp>
      <p:grpSp>
        <p:nvGrpSpPr>
          <p:cNvPr id="13" name="Group 12"/>
          <p:cNvGrpSpPr/>
          <p:nvPr/>
        </p:nvGrpSpPr>
        <p:grpSpPr>
          <a:xfrm>
            <a:off x="523631" y="3268900"/>
            <a:ext cx="926123" cy="429846"/>
            <a:chOff x="1785813" y="3383165"/>
            <a:chExt cx="926123" cy="429846"/>
          </a:xfrm>
        </p:grpSpPr>
        <p:sp>
          <p:nvSpPr>
            <p:cNvPr id="7" name="TextBox 6"/>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2" name="Rectangle 11"/>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3513978" y="3268900"/>
            <a:ext cx="926123" cy="429846"/>
            <a:chOff x="1785814" y="2627795"/>
            <a:chExt cx="926123" cy="429846"/>
          </a:xfrm>
        </p:grpSpPr>
        <p:sp>
          <p:nvSpPr>
            <p:cNvPr id="16" name="Rectangle 15"/>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18" name="Group 17"/>
          <p:cNvGrpSpPr/>
          <p:nvPr/>
        </p:nvGrpSpPr>
        <p:grpSpPr>
          <a:xfrm>
            <a:off x="5021366" y="3275956"/>
            <a:ext cx="926123" cy="429846"/>
            <a:chOff x="1785814" y="2627795"/>
            <a:chExt cx="926123" cy="429846"/>
          </a:xfrm>
        </p:grpSpPr>
        <p:sp>
          <p:nvSpPr>
            <p:cNvPr id="19" name="Rectangle 1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85814" y="2658052"/>
              <a:ext cx="926123" cy="369332"/>
            </a:xfrm>
            <a:prstGeom prst="rect">
              <a:avLst/>
            </a:prstGeom>
            <a:noFill/>
          </p:spPr>
          <p:txBody>
            <a:bodyPr wrap="square" rtlCol="0">
              <a:spAutoFit/>
            </a:bodyPr>
            <a:lstStyle/>
            <a:p>
              <a:pPr algn="ctr"/>
              <a:r>
                <a:rPr lang="en-US" dirty="0"/>
                <a:t>FC</a:t>
              </a:r>
            </a:p>
          </p:txBody>
        </p:sp>
      </p:grpSp>
      <p:grpSp>
        <p:nvGrpSpPr>
          <p:cNvPr id="21" name="Group 20"/>
          <p:cNvGrpSpPr/>
          <p:nvPr/>
        </p:nvGrpSpPr>
        <p:grpSpPr>
          <a:xfrm>
            <a:off x="6528754" y="3268900"/>
            <a:ext cx="926123" cy="429846"/>
            <a:chOff x="1785814" y="2627795"/>
            <a:chExt cx="926123" cy="429846"/>
          </a:xfrm>
        </p:grpSpPr>
        <p:sp>
          <p:nvSpPr>
            <p:cNvPr id="22" name="Rectangle 21"/>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785814" y="2658052"/>
              <a:ext cx="926123" cy="369332"/>
            </a:xfrm>
            <a:prstGeom prst="rect">
              <a:avLst/>
            </a:prstGeom>
            <a:noFill/>
          </p:spPr>
          <p:txBody>
            <a:bodyPr wrap="square" rtlCol="0">
              <a:spAutoFit/>
            </a:bodyPr>
            <a:lstStyle/>
            <a:p>
              <a:pPr algn="ctr"/>
              <a:r>
                <a:rPr lang="en-US"/>
                <a:t>S</a:t>
              </a:r>
              <a:endParaRPr lang="en-US" dirty="0"/>
            </a:p>
          </p:txBody>
        </p:sp>
      </p:grpSp>
      <p:grpSp>
        <p:nvGrpSpPr>
          <p:cNvPr id="29" name="Group 28"/>
          <p:cNvGrpSpPr/>
          <p:nvPr/>
        </p:nvGrpSpPr>
        <p:grpSpPr>
          <a:xfrm>
            <a:off x="2006590" y="4250079"/>
            <a:ext cx="926123" cy="429846"/>
            <a:chOff x="1785814" y="2627795"/>
            <a:chExt cx="926123" cy="429846"/>
          </a:xfrm>
        </p:grpSpPr>
        <p:sp>
          <p:nvSpPr>
            <p:cNvPr id="30" name="Rectangle 29"/>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785814" y="2658052"/>
              <a:ext cx="926123" cy="369332"/>
            </a:xfrm>
            <a:prstGeom prst="rect">
              <a:avLst/>
            </a:prstGeom>
            <a:noFill/>
          </p:spPr>
          <p:txBody>
            <a:bodyPr wrap="square" rtlCol="0">
              <a:spAutoFit/>
            </a:bodyPr>
            <a:lstStyle/>
            <a:p>
              <a:pPr algn="ctr"/>
              <a:r>
                <a:rPr lang="en-US" dirty="0"/>
                <a:t>CONV</a:t>
              </a:r>
            </a:p>
          </p:txBody>
        </p:sp>
      </p:grpSp>
      <p:grpSp>
        <p:nvGrpSpPr>
          <p:cNvPr id="32" name="Group 31"/>
          <p:cNvGrpSpPr/>
          <p:nvPr/>
        </p:nvGrpSpPr>
        <p:grpSpPr>
          <a:xfrm>
            <a:off x="523631" y="4243023"/>
            <a:ext cx="926123" cy="429846"/>
            <a:chOff x="1785813" y="3383165"/>
            <a:chExt cx="926123" cy="429846"/>
          </a:xfrm>
        </p:grpSpPr>
        <p:sp>
          <p:nvSpPr>
            <p:cNvPr id="33" name="TextBox 32"/>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34" name="Rectangle 33"/>
            <p:cNvSpPr/>
            <p:nvPr/>
          </p:nvSpPr>
          <p:spPr>
            <a:xfrm>
              <a:off x="1785813" y="3383165"/>
              <a:ext cx="926123" cy="4298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501763" y="4243022"/>
            <a:ext cx="926123" cy="429846"/>
            <a:chOff x="1785814" y="2627795"/>
            <a:chExt cx="926123" cy="429846"/>
          </a:xfrm>
        </p:grpSpPr>
        <p:sp>
          <p:nvSpPr>
            <p:cNvPr id="36" name="Rectangle 35"/>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38" name="Group 37"/>
          <p:cNvGrpSpPr/>
          <p:nvPr/>
        </p:nvGrpSpPr>
        <p:grpSpPr>
          <a:xfrm>
            <a:off x="5009151" y="4250078"/>
            <a:ext cx="926123" cy="429846"/>
            <a:chOff x="1785814" y="2627795"/>
            <a:chExt cx="926123" cy="429846"/>
          </a:xfrm>
        </p:grpSpPr>
        <p:sp>
          <p:nvSpPr>
            <p:cNvPr id="39" name="Rectangle 3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785814" y="2658052"/>
              <a:ext cx="926123" cy="369332"/>
            </a:xfrm>
            <a:prstGeom prst="rect">
              <a:avLst/>
            </a:prstGeom>
            <a:noFill/>
          </p:spPr>
          <p:txBody>
            <a:bodyPr wrap="square" rtlCol="0">
              <a:spAutoFit/>
            </a:bodyPr>
            <a:lstStyle/>
            <a:p>
              <a:pPr algn="ctr"/>
              <a:r>
                <a:rPr lang="en-US" dirty="0"/>
                <a:t>FC</a:t>
              </a:r>
            </a:p>
          </p:txBody>
        </p:sp>
      </p:grpSp>
      <p:grpSp>
        <p:nvGrpSpPr>
          <p:cNvPr id="41" name="Group 40"/>
          <p:cNvGrpSpPr/>
          <p:nvPr/>
        </p:nvGrpSpPr>
        <p:grpSpPr>
          <a:xfrm>
            <a:off x="6516539" y="4243022"/>
            <a:ext cx="926123" cy="429846"/>
            <a:chOff x="1785814" y="2627795"/>
            <a:chExt cx="926123" cy="429846"/>
          </a:xfrm>
        </p:grpSpPr>
        <p:sp>
          <p:nvSpPr>
            <p:cNvPr id="42" name="Rectangle 41"/>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785814" y="2658052"/>
              <a:ext cx="926123" cy="369332"/>
            </a:xfrm>
            <a:prstGeom prst="rect">
              <a:avLst/>
            </a:prstGeom>
            <a:noFill/>
          </p:spPr>
          <p:txBody>
            <a:bodyPr wrap="square" rtlCol="0">
              <a:spAutoFit/>
            </a:bodyPr>
            <a:lstStyle/>
            <a:p>
              <a:pPr algn="ctr"/>
              <a:r>
                <a:rPr lang="en-US" dirty="0"/>
                <a:t>S</a:t>
              </a:r>
            </a:p>
          </p:txBody>
        </p:sp>
      </p:grpSp>
      <p:cxnSp>
        <p:nvCxnSpPr>
          <p:cNvPr id="51" name="Straight Arrow Connector 50"/>
          <p:cNvCxnSpPr/>
          <p:nvPr/>
        </p:nvCxnSpPr>
        <p:spPr>
          <a:xfrm>
            <a:off x="2944927" y="348029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464530" y="34886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947489" y="349220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1449754" y="3077732"/>
            <a:ext cx="556836" cy="413147"/>
            <a:chOff x="1567001" y="2466884"/>
            <a:chExt cx="556836" cy="413147"/>
          </a:xfrm>
        </p:grpSpPr>
        <p:cxnSp>
          <p:nvCxnSpPr>
            <p:cNvPr id="25" name="Straight Arrow Connector 24"/>
            <p:cNvCxnSpPr>
              <a:stCxn id="12" idx="3"/>
              <a:endCxn id="10" idx="1"/>
            </p:cNvCxnSpPr>
            <p:nvPr/>
          </p:nvCxnSpPr>
          <p:spPr>
            <a:xfrm>
              <a:off x="1567001" y="28729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591430" y="2466884"/>
              <a:ext cx="486776" cy="369332"/>
            </a:xfrm>
            <a:prstGeom prst="rect">
              <a:avLst/>
            </a:prstGeom>
            <a:noFill/>
          </p:spPr>
          <p:txBody>
            <a:bodyPr wrap="square" rtlCol="0">
              <a:spAutoFit/>
            </a:bodyPr>
            <a:lstStyle/>
            <a:p>
              <a:r>
                <a:rPr lang="en-US" altLang="zh-CN" dirty="0">
                  <a:solidFill>
                    <a:srgbClr val="C00000"/>
                  </a:solidFill>
                  <a:latin typeface="+mj-lt"/>
                </a:rPr>
                <a:t>t0</a:t>
              </a:r>
              <a:endParaRPr lang="en-US" dirty="0">
                <a:solidFill>
                  <a:srgbClr val="C00000"/>
                </a:solidFill>
                <a:latin typeface="+mj-lt"/>
              </a:endParaRPr>
            </a:p>
          </p:txBody>
        </p:sp>
      </p:grpSp>
      <p:cxnSp>
        <p:nvCxnSpPr>
          <p:cNvPr id="45" name="Straight Arrow Connector 44"/>
          <p:cNvCxnSpPr>
            <a:stCxn id="7" idx="3"/>
          </p:cNvCxnSpPr>
          <p:nvPr/>
        </p:nvCxnSpPr>
        <p:spPr>
          <a:xfrm>
            <a:off x="1449754" y="348382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348788" y="3780400"/>
            <a:ext cx="441146" cy="369332"/>
          </a:xfrm>
          <a:prstGeom prst="rect">
            <a:avLst/>
          </a:prstGeom>
          <a:noFill/>
        </p:spPr>
        <p:txBody>
          <a:bodyPr wrap="none" rtlCol="0">
            <a:spAutoFit/>
          </a:bodyPr>
          <a:lstStyle/>
          <a:p>
            <a:r>
              <a:rPr lang="en-US" altLang="zh-CN" dirty="0">
                <a:solidFill>
                  <a:srgbClr val="C00000"/>
                </a:solidFill>
                <a:latin typeface="+mj-lt"/>
              </a:rPr>
              <a:t>t0</a:t>
            </a:r>
            <a:endParaRPr lang="en-US" dirty="0">
              <a:solidFill>
                <a:srgbClr val="C00000"/>
              </a:solidFill>
              <a:latin typeface="+mj-lt"/>
            </a:endParaRPr>
          </a:p>
        </p:txBody>
      </p:sp>
      <p:cxnSp>
        <p:nvCxnSpPr>
          <p:cNvPr id="63" name="Straight Arrow Connector 62"/>
          <p:cNvCxnSpPr>
            <a:stCxn id="22" idx="2"/>
            <a:endCxn id="42" idx="0"/>
          </p:cNvCxnSpPr>
          <p:nvPr/>
        </p:nvCxnSpPr>
        <p:spPr>
          <a:xfrm flipH="1">
            <a:off x="6979601" y="3698746"/>
            <a:ext cx="12215" cy="54427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2" idx="1"/>
            <a:endCxn id="39" idx="3"/>
          </p:cNvCxnSpPr>
          <p:nvPr/>
        </p:nvCxnSpPr>
        <p:spPr>
          <a:xfrm flipH="1">
            <a:off x="5935274" y="445794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9" idx="1"/>
            <a:endCxn id="36" idx="3"/>
          </p:cNvCxnSpPr>
          <p:nvPr/>
        </p:nvCxnSpPr>
        <p:spPr>
          <a:xfrm flipH="1" flipV="1">
            <a:off x="4427886" y="445794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2920498" y="4465002"/>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1449753" y="4479231"/>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7" idx="0"/>
            <a:endCxn id="19" idx="0"/>
          </p:cNvCxnSpPr>
          <p:nvPr/>
        </p:nvCxnSpPr>
        <p:spPr>
          <a:xfrm rot="5400000" flipH="1" flipV="1">
            <a:off x="3223960" y="1038690"/>
            <a:ext cx="23201" cy="4497735"/>
          </a:xfrm>
          <a:prstGeom prst="bentConnector3">
            <a:avLst>
              <a:gd name="adj1" fmla="val 1085302"/>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2957142" y="3077732"/>
            <a:ext cx="458293" cy="369332"/>
          </a:xfrm>
          <a:prstGeom prst="rect">
            <a:avLst/>
          </a:prstGeom>
        </p:spPr>
        <p:txBody>
          <a:bodyPr wrap="square">
            <a:spAutoFit/>
          </a:bodyPr>
          <a:lstStyle/>
          <a:p>
            <a:r>
              <a:rPr lang="en-US" altLang="zh-CN" dirty="0">
                <a:solidFill>
                  <a:srgbClr val="C00000"/>
                </a:solidFill>
                <a:latin typeface="+mj-lt"/>
              </a:rPr>
              <a:t>t1</a:t>
            </a:r>
            <a:endParaRPr lang="en-US" dirty="0">
              <a:solidFill>
                <a:srgbClr val="C00000"/>
              </a:solidFill>
              <a:latin typeface="+mj-lt"/>
            </a:endParaRPr>
          </a:p>
        </p:txBody>
      </p:sp>
      <p:cxnSp>
        <p:nvCxnSpPr>
          <p:cNvPr id="83" name="Elbow Connector 82"/>
          <p:cNvCxnSpPr>
            <a:stCxn id="39" idx="2"/>
            <a:endCxn id="34" idx="2"/>
          </p:cNvCxnSpPr>
          <p:nvPr/>
        </p:nvCxnSpPr>
        <p:spPr>
          <a:xfrm rot="5400000" flipH="1">
            <a:off x="3225925" y="2433637"/>
            <a:ext cx="7055" cy="4485520"/>
          </a:xfrm>
          <a:prstGeom prst="bentConnector3">
            <a:avLst>
              <a:gd name="adj1" fmla="val -3240255"/>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523631" y="1930400"/>
            <a:ext cx="1146656" cy="369332"/>
          </a:xfrm>
          <a:prstGeom prst="rect">
            <a:avLst/>
          </a:prstGeom>
          <a:noFill/>
        </p:spPr>
        <p:txBody>
          <a:bodyPr wrap="none" rtlCol="0">
            <a:spAutoFit/>
          </a:bodyPr>
          <a:lstStyle/>
          <a:p>
            <a:r>
              <a:rPr lang="en-US" dirty="0">
                <a:latin typeface="+mj-lt"/>
              </a:rPr>
              <a:t>Step 10</a:t>
            </a:r>
          </a:p>
        </p:txBody>
      </p:sp>
      <p:sp>
        <p:nvSpPr>
          <p:cNvPr id="56" name="Rectangle 55"/>
          <p:cNvSpPr/>
          <p:nvPr/>
        </p:nvSpPr>
        <p:spPr>
          <a:xfrm>
            <a:off x="1670327" y="2708400"/>
            <a:ext cx="441146" cy="369332"/>
          </a:xfrm>
          <a:prstGeom prst="rect">
            <a:avLst/>
          </a:prstGeom>
        </p:spPr>
        <p:txBody>
          <a:bodyPr wrap="none">
            <a:spAutoFit/>
          </a:bodyPr>
          <a:lstStyle/>
          <a:p>
            <a:r>
              <a:rPr lang="en-US" altLang="zh-CN" dirty="0">
                <a:solidFill>
                  <a:srgbClr val="C00000"/>
                </a:solidFill>
                <a:latin typeface="+mj-lt"/>
              </a:rPr>
              <a:t>t0</a:t>
            </a:r>
            <a:endParaRPr lang="en-US" dirty="0">
              <a:solidFill>
                <a:srgbClr val="C00000"/>
              </a:solidFill>
              <a:latin typeface="+mj-lt"/>
            </a:endParaRPr>
          </a:p>
        </p:txBody>
      </p:sp>
      <p:sp>
        <p:nvSpPr>
          <p:cNvPr id="58" name="Rectangle 57"/>
          <p:cNvSpPr/>
          <p:nvPr/>
        </p:nvSpPr>
        <p:spPr>
          <a:xfrm>
            <a:off x="4490243" y="3110963"/>
            <a:ext cx="441146" cy="369332"/>
          </a:xfrm>
          <a:prstGeom prst="rect">
            <a:avLst/>
          </a:prstGeom>
        </p:spPr>
        <p:txBody>
          <a:bodyPr wrap="none">
            <a:spAutoFit/>
          </a:bodyPr>
          <a:lstStyle/>
          <a:p>
            <a:r>
              <a:rPr lang="en-US" altLang="zh-CN" dirty="0">
                <a:solidFill>
                  <a:srgbClr val="C00000"/>
                </a:solidFill>
                <a:latin typeface="+mj-lt"/>
              </a:rPr>
              <a:t>t2</a:t>
            </a:r>
            <a:endParaRPr lang="en-US" dirty="0">
              <a:solidFill>
                <a:srgbClr val="C00000"/>
              </a:solidFill>
              <a:latin typeface="+mj-lt"/>
            </a:endParaRPr>
          </a:p>
        </p:txBody>
      </p:sp>
      <p:sp>
        <p:nvSpPr>
          <p:cNvPr id="59" name="Rectangle 58"/>
          <p:cNvSpPr/>
          <p:nvPr/>
        </p:nvSpPr>
        <p:spPr>
          <a:xfrm>
            <a:off x="6005334" y="3117249"/>
            <a:ext cx="441146" cy="369332"/>
          </a:xfrm>
          <a:prstGeom prst="rect">
            <a:avLst/>
          </a:prstGeom>
        </p:spPr>
        <p:txBody>
          <a:bodyPr wrap="none">
            <a:spAutoFit/>
          </a:bodyPr>
          <a:lstStyle/>
          <a:p>
            <a:r>
              <a:rPr lang="en-US" altLang="zh-CN" dirty="0">
                <a:solidFill>
                  <a:srgbClr val="C00000"/>
                </a:solidFill>
                <a:latin typeface="+mj-lt"/>
              </a:rPr>
              <a:t>t3</a:t>
            </a:r>
            <a:endParaRPr lang="en-US" dirty="0">
              <a:solidFill>
                <a:srgbClr val="C00000"/>
              </a:solidFill>
              <a:latin typeface="+mj-lt"/>
            </a:endParaRPr>
          </a:p>
        </p:txBody>
      </p:sp>
      <p:sp>
        <p:nvSpPr>
          <p:cNvPr id="60" name="Rectangle 59"/>
          <p:cNvSpPr/>
          <p:nvPr/>
        </p:nvSpPr>
        <p:spPr>
          <a:xfrm>
            <a:off x="6979600" y="3787528"/>
            <a:ext cx="441146" cy="369332"/>
          </a:xfrm>
          <a:prstGeom prst="rect">
            <a:avLst/>
          </a:prstGeom>
        </p:spPr>
        <p:txBody>
          <a:bodyPr wrap="none">
            <a:spAutoFit/>
          </a:bodyPr>
          <a:lstStyle/>
          <a:p>
            <a:r>
              <a:rPr lang="en-US" altLang="zh-CN" dirty="0">
                <a:solidFill>
                  <a:srgbClr val="C00000"/>
                </a:solidFill>
                <a:latin typeface="+mj-lt"/>
              </a:rPr>
              <a:t>t4</a:t>
            </a:r>
            <a:endParaRPr lang="en-US" dirty="0">
              <a:solidFill>
                <a:srgbClr val="C00000"/>
              </a:solidFill>
              <a:latin typeface="+mj-lt"/>
            </a:endParaRPr>
          </a:p>
        </p:txBody>
      </p:sp>
      <p:sp>
        <p:nvSpPr>
          <p:cNvPr id="62" name="Rectangle 61"/>
          <p:cNvSpPr/>
          <p:nvPr/>
        </p:nvSpPr>
        <p:spPr>
          <a:xfrm>
            <a:off x="6004603" y="4495258"/>
            <a:ext cx="441146" cy="369332"/>
          </a:xfrm>
          <a:prstGeom prst="rect">
            <a:avLst/>
          </a:prstGeom>
        </p:spPr>
        <p:txBody>
          <a:bodyPr wrap="none">
            <a:spAutoFit/>
          </a:bodyPr>
          <a:lstStyle/>
          <a:p>
            <a:r>
              <a:rPr lang="en-US" altLang="zh-CN" dirty="0">
                <a:solidFill>
                  <a:srgbClr val="C00000"/>
                </a:solidFill>
                <a:latin typeface="+mj-lt"/>
              </a:rPr>
              <a:t>t5</a:t>
            </a:r>
            <a:endParaRPr lang="en-US" dirty="0">
              <a:solidFill>
                <a:srgbClr val="C00000"/>
              </a:solidFill>
              <a:latin typeface="+mj-lt"/>
            </a:endParaRPr>
          </a:p>
        </p:txBody>
      </p:sp>
      <p:sp>
        <p:nvSpPr>
          <p:cNvPr id="64" name="Rectangle 63"/>
          <p:cNvSpPr/>
          <p:nvPr/>
        </p:nvSpPr>
        <p:spPr>
          <a:xfrm>
            <a:off x="4508176" y="4118779"/>
            <a:ext cx="441146" cy="369332"/>
          </a:xfrm>
          <a:prstGeom prst="rect">
            <a:avLst/>
          </a:prstGeom>
        </p:spPr>
        <p:txBody>
          <a:bodyPr wrap="none">
            <a:spAutoFit/>
          </a:bodyPr>
          <a:lstStyle/>
          <a:p>
            <a:r>
              <a:rPr lang="en-US" altLang="zh-CN" dirty="0">
                <a:solidFill>
                  <a:srgbClr val="C00000"/>
                </a:solidFill>
                <a:latin typeface="+mj-lt"/>
              </a:rPr>
              <a:t>t6</a:t>
            </a:r>
            <a:endParaRPr lang="en-US" dirty="0">
              <a:solidFill>
                <a:srgbClr val="C00000"/>
              </a:solidFill>
              <a:latin typeface="+mj-lt"/>
            </a:endParaRPr>
          </a:p>
        </p:txBody>
      </p:sp>
      <p:sp>
        <p:nvSpPr>
          <p:cNvPr id="65" name="Rectangle 64"/>
          <p:cNvSpPr/>
          <p:nvPr/>
        </p:nvSpPr>
        <p:spPr>
          <a:xfrm>
            <a:off x="4931389" y="4926493"/>
            <a:ext cx="441146" cy="369332"/>
          </a:xfrm>
          <a:prstGeom prst="rect">
            <a:avLst/>
          </a:prstGeom>
        </p:spPr>
        <p:txBody>
          <a:bodyPr wrap="none">
            <a:spAutoFit/>
          </a:bodyPr>
          <a:lstStyle/>
          <a:p>
            <a:r>
              <a:rPr lang="en-US" altLang="zh-CN">
                <a:solidFill>
                  <a:srgbClr val="C00000"/>
                </a:solidFill>
                <a:latin typeface="+mj-lt"/>
              </a:rPr>
              <a:t>t6</a:t>
            </a:r>
            <a:endParaRPr lang="en-US" dirty="0">
              <a:solidFill>
                <a:srgbClr val="C00000"/>
              </a:solidFill>
              <a:latin typeface="+mj-lt"/>
            </a:endParaRPr>
          </a:p>
        </p:txBody>
      </p:sp>
      <p:cxnSp>
        <p:nvCxnSpPr>
          <p:cNvPr id="66" name="Straight Arrow Connector 65"/>
          <p:cNvCxnSpPr/>
          <p:nvPr/>
        </p:nvCxnSpPr>
        <p:spPr>
          <a:xfrm>
            <a:off x="2924173" y="3464937"/>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469023" y="3504111"/>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2833984" y="3784886"/>
            <a:ext cx="458293" cy="369332"/>
          </a:xfrm>
          <a:prstGeom prst="rect">
            <a:avLst/>
          </a:prstGeom>
        </p:spPr>
        <p:txBody>
          <a:bodyPr wrap="square">
            <a:spAutoFit/>
          </a:bodyPr>
          <a:lstStyle/>
          <a:p>
            <a:r>
              <a:rPr lang="en-US" altLang="zh-CN" dirty="0">
                <a:solidFill>
                  <a:srgbClr val="C00000"/>
                </a:solidFill>
                <a:latin typeface="+mj-lt"/>
              </a:rPr>
              <a:t>t1</a:t>
            </a:r>
            <a:endParaRPr lang="en-US" dirty="0">
              <a:solidFill>
                <a:srgbClr val="C00000"/>
              </a:solidFill>
              <a:latin typeface="+mj-lt"/>
            </a:endParaRPr>
          </a:p>
        </p:txBody>
      </p:sp>
      <p:sp>
        <p:nvSpPr>
          <p:cNvPr id="70" name="Rectangle 69"/>
          <p:cNvSpPr/>
          <p:nvPr/>
        </p:nvSpPr>
        <p:spPr>
          <a:xfrm>
            <a:off x="4316977" y="3787528"/>
            <a:ext cx="441146" cy="369332"/>
          </a:xfrm>
          <a:prstGeom prst="rect">
            <a:avLst/>
          </a:prstGeom>
        </p:spPr>
        <p:txBody>
          <a:bodyPr wrap="none">
            <a:spAutoFit/>
          </a:bodyPr>
          <a:lstStyle/>
          <a:p>
            <a:r>
              <a:rPr lang="en-US" altLang="zh-CN" dirty="0">
                <a:solidFill>
                  <a:srgbClr val="C00000"/>
                </a:solidFill>
                <a:latin typeface="+mj-lt"/>
              </a:rPr>
              <a:t>t2</a:t>
            </a:r>
            <a:endParaRPr lang="en-US" dirty="0">
              <a:solidFill>
                <a:srgbClr val="C00000"/>
              </a:solidFill>
              <a:latin typeface="+mj-lt"/>
            </a:endParaRPr>
          </a:p>
        </p:txBody>
      </p:sp>
      <p:sp>
        <p:nvSpPr>
          <p:cNvPr id="71" name="Rectangle 70"/>
          <p:cNvSpPr/>
          <p:nvPr/>
        </p:nvSpPr>
        <p:spPr>
          <a:xfrm>
            <a:off x="2988311" y="4114458"/>
            <a:ext cx="441146" cy="369332"/>
          </a:xfrm>
          <a:prstGeom prst="rect">
            <a:avLst/>
          </a:prstGeom>
        </p:spPr>
        <p:txBody>
          <a:bodyPr wrap="none">
            <a:spAutoFit/>
          </a:bodyPr>
          <a:lstStyle/>
          <a:p>
            <a:r>
              <a:rPr lang="en-US" altLang="zh-CN" dirty="0">
                <a:solidFill>
                  <a:srgbClr val="C00000"/>
                </a:solidFill>
                <a:latin typeface="+mj-lt"/>
              </a:rPr>
              <a:t>t7</a:t>
            </a:r>
            <a:endParaRPr lang="en-US" dirty="0">
              <a:solidFill>
                <a:srgbClr val="C00000"/>
              </a:solidFill>
              <a:latin typeface="+mj-lt"/>
            </a:endParaRPr>
          </a:p>
        </p:txBody>
      </p:sp>
      <p:sp>
        <p:nvSpPr>
          <p:cNvPr id="75" name="Rectangle 74"/>
          <p:cNvSpPr/>
          <p:nvPr/>
        </p:nvSpPr>
        <p:spPr>
          <a:xfrm>
            <a:off x="1510210" y="4107270"/>
            <a:ext cx="441146" cy="369332"/>
          </a:xfrm>
          <a:prstGeom prst="rect">
            <a:avLst/>
          </a:prstGeom>
        </p:spPr>
        <p:txBody>
          <a:bodyPr wrap="none">
            <a:spAutoFit/>
          </a:bodyPr>
          <a:lstStyle/>
          <a:p>
            <a:r>
              <a:rPr lang="en-US" altLang="zh-CN" dirty="0">
                <a:solidFill>
                  <a:srgbClr val="C00000"/>
                </a:solidFill>
                <a:latin typeface="+mj-lt"/>
              </a:rPr>
              <a:t>t8</a:t>
            </a:r>
            <a:endParaRPr lang="en-US" dirty="0">
              <a:solidFill>
                <a:srgbClr val="C00000"/>
              </a:solidFill>
              <a:latin typeface="+mj-lt"/>
            </a:endParaRPr>
          </a:p>
        </p:txBody>
      </p:sp>
      <p:sp>
        <p:nvSpPr>
          <p:cNvPr id="79" name="TextBox 78"/>
          <p:cNvSpPr txBox="1"/>
          <p:nvPr/>
        </p:nvSpPr>
        <p:spPr>
          <a:xfrm>
            <a:off x="523631" y="5291029"/>
            <a:ext cx="3344984" cy="369332"/>
          </a:xfrm>
          <a:prstGeom prst="rect">
            <a:avLst/>
          </a:prstGeom>
          <a:noFill/>
          <a:ln>
            <a:solidFill>
              <a:schemeClr val="tx1">
                <a:lumMod val="65000"/>
                <a:lumOff val="35000"/>
              </a:schemeClr>
            </a:solidFill>
          </a:ln>
        </p:spPr>
        <p:txBody>
          <a:bodyPr wrap="square" rtlCol="0">
            <a:spAutoFit/>
          </a:bodyPr>
          <a:lstStyle/>
          <a:p>
            <a:pPr algn="ctr"/>
            <a:r>
              <a:rPr lang="en-US" dirty="0">
                <a:latin typeface="+mj-lt"/>
              </a:rPr>
              <a:t>Live Tensor</a:t>
            </a:r>
            <a:endParaRPr lang="en-US" dirty="0"/>
          </a:p>
        </p:txBody>
      </p:sp>
      <p:sp>
        <p:nvSpPr>
          <p:cNvPr id="84" name="TextBox 83"/>
          <p:cNvSpPr txBox="1"/>
          <p:nvPr/>
        </p:nvSpPr>
        <p:spPr>
          <a:xfrm>
            <a:off x="4427886" y="5282478"/>
            <a:ext cx="3344984" cy="369332"/>
          </a:xfrm>
          <a:prstGeom prst="rect">
            <a:avLst/>
          </a:prstGeom>
          <a:noFill/>
          <a:ln>
            <a:solidFill>
              <a:schemeClr val="tx1">
                <a:lumMod val="65000"/>
                <a:lumOff val="35000"/>
              </a:schemeClr>
            </a:solidFill>
          </a:ln>
        </p:spPr>
        <p:txBody>
          <a:bodyPr wrap="square" rtlCol="0">
            <a:spAutoFit/>
          </a:bodyPr>
          <a:lstStyle/>
          <a:p>
            <a:pPr algn="ctr"/>
            <a:r>
              <a:rPr lang="en-US" dirty="0">
                <a:latin typeface="+mj-lt"/>
              </a:rPr>
              <a:t>Freed Tensor</a:t>
            </a:r>
            <a:endParaRPr lang="en-US" dirty="0"/>
          </a:p>
        </p:txBody>
      </p:sp>
      <p:sp>
        <p:nvSpPr>
          <p:cNvPr id="76" name="TextBox 75"/>
          <p:cNvSpPr txBox="1"/>
          <p:nvPr/>
        </p:nvSpPr>
        <p:spPr>
          <a:xfrm>
            <a:off x="4398069" y="5898378"/>
            <a:ext cx="4019099" cy="369332"/>
          </a:xfrm>
          <a:prstGeom prst="rect">
            <a:avLst/>
          </a:prstGeom>
          <a:noFill/>
        </p:spPr>
        <p:txBody>
          <a:bodyPr wrap="square" rtlCol="0">
            <a:spAutoFit/>
          </a:bodyPr>
          <a:lstStyle/>
          <a:p>
            <a:r>
              <a:rPr lang="en-US" dirty="0">
                <a:solidFill>
                  <a:schemeClr val="tx2"/>
                </a:solidFill>
                <a:latin typeface="+mj-lt"/>
              </a:rPr>
              <a:t>t0, t1, t2, t3, t4, t5, t6, t7, t8 </a:t>
            </a:r>
          </a:p>
        </p:txBody>
      </p:sp>
    </p:spTree>
    <p:extLst>
      <p:ext uri="{BB962C8B-B14F-4D97-AF65-F5344CB8AC3E}">
        <p14:creationId xmlns:p14="http://schemas.microsoft.com/office/powerpoint/2010/main" val="793326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840980" cy="1371600"/>
          </a:xfrm>
        </p:spPr>
        <p:txBody>
          <a:bodyPr/>
          <a:lstStyle/>
          <a:p>
            <a:r>
              <a:rPr lang="en-US" dirty="0"/>
              <a:t>Architecture evolution</a:t>
            </a:r>
          </a:p>
        </p:txBody>
      </p:sp>
      <p:sp>
        <p:nvSpPr>
          <p:cNvPr id="7" name="TextBox 6"/>
          <p:cNvSpPr txBox="1"/>
          <p:nvPr/>
        </p:nvSpPr>
        <p:spPr>
          <a:xfrm>
            <a:off x="176673" y="6105940"/>
            <a:ext cx="8967327" cy="369332"/>
          </a:xfrm>
          <a:prstGeom prst="rect">
            <a:avLst/>
          </a:prstGeom>
          <a:noFill/>
        </p:spPr>
        <p:txBody>
          <a:bodyPr wrap="none" rtlCol="0">
            <a:spAutoFit/>
          </a:bodyPr>
          <a:lstStyle/>
          <a:p>
            <a:r>
              <a:rPr lang="en-US" dirty="0">
                <a:solidFill>
                  <a:srgbClr val="FF0000"/>
                </a:solidFill>
                <a:latin typeface="+mj-lt"/>
              </a:rPr>
              <a:t>Nonlinear Networks: </a:t>
            </a:r>
            <a:r>
              <a:rPr lang="en-US" dirty="0">
                <a:latin typeface="+mj-lt"/>
              </a:rPr>
              <a:t>Inception(6.7%), </a:t>
            </a:r>
            <a:r>
              <a:rPr lang="en-US" dirty="0" err="1">
                <a:latin typeface="+mj-lt"/>
              </a:rPr>
              <a:t>ResNet</a:t>
            </a:r>
            <a:r>
              <a:rPr lang="en-US" dirty="0">
                <a:latin typeface="+mj-lt"/>
              </a:rPr>
              <a:t> (3.6%), </a:t>
            </a:r>
            <a:r>
              <a:rPr lang="en-US" dirty="0" err="1">
                <a:latin typeface="+mj-lt"/>
              </a:rPr>
              <a:t>DenseNet</a:t>
            </a:r>
            <a:r>
              <a:rPr lang="en-US" dirty="0">
                <a:latin typeface="+mj-lt"/>
              </a:rPr>
              <a:t>(5.3%)</a:t>
            </a:r>
          </a:p>
        </p:txBody>
      </p:sp>
      <p:sp>
        <p:nvSpPr>
          <p:cNvPr id="8" name="TextBox 7"/>
          <p:cNvSpPr txBox="1"/>
          <p:nvPr/>
        </p:nvSpPr>
        <p:spPr>
          <a:xfrm>
            <a:off x="176673" y="5199188"/>
            <a:ext cx="2276136" cy="369332"/>
          </a:xfrm>
          <a:prstGeom prst="rect">
            <a:avLst/>
          </a:prstGeom>
          <a:noFill/>
        </p:spPr>
        <p:txBody>
          <a:bodyPr wrap="none" rtlCol="0">
            <a:spAutoFit/>
          </a:bodyPr>
          <a:lstStyle/>
          <a:p>
            <a:r>
              <a:rPr lang="en-US" dirty="0">
                <a:latin typeface="+mj-lt"/>
              </a:rPr>
              <a:t>Top Accuracies:</a:t>
            </a:r>
          </a:p>
        </p:txBody>
      </p:sp>
      <p:sp>
        <p:nvSpPr>
          <p:cNvPr id="9" name="TextBox 8"/>
          <p:cNvSpPr txBox="1"/>
          <p:nvPr/>
        </p:nvSpPr>
        <p:spPr>
          <a:xfrm>
            <a:off x="176673" y="5652564"/>
            <a:ext cx="5971250" cy="369332"/>
          </a:xfrm>
          <a:prstGeom prst="rect">
            <a:avLst/>
          </a:prstGeom>
          <a:noFill/>
        </p:spPr>
        <p:txBody>
          <a:bodyPr wrap="none" rtlCol="0">
            <a:spAutoFit/>
          </a:bodyPr>
          <a:lstStyle/>
          <a:p>
            <a:r>
              <a:rPr lang="en-US" dirty="0">
                <a:solidFill>
                  <a:srgbClr val="FF0000"/>
                </a:solidFill>
                <a:latin typeface="+mj-lt"/>
              </a:rPr>
              <a:t>Linear Networks: </a:t>
            </a:r>
            <a:r>
              <a:rPr lang="en-US" dirty="0" err="1">
                <a:latin typeface="+mj-lt"/>
              </a:rPr>
              <a:t>AlexNet</a:t>
            </a:r>
            <a:r>
              <a:rPr lang="en-US" dirty="0">
                <a:latin typeface="+mj-lt"/>
              </a:rPr>
              <a:t>(16.4%), VGG (7.3%)</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4130" y="1858370"/>
            <a:ext cx="6144260" cy="3006766"/>
          </a:xfrm>
          <a:prstGeom prst="rect">
            <a:avLst/>
          </a:prstGeom>
        </p:spPr>
      </p:pic>
    </p:spTree>
    <p:extLst>
      <p:ext uri="{BB962C8B-B14F-4D97-AF65-F5344CB8AC3E}">
        <p14:creationId xmlns:p14="http://schemas.microsoft.com/office/powerpoint/2010/main" val="382982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1371600"/>
          </a:xfrm>
        </p:spPr>
        <p:txBody>
          <a:bodyPr/>
          <a:lstStyle/>
          <a:p>
            <a:r>
              <a:rPr lang="en-US" dirty="0"/>
              <a:t>Liveness analysis,</a:t>
            </a:r>
            <a:br>
              <a:rPr lang="en-US" dirty="0"/>
            </a:br>
            <a:r>
              <a:rPr lang="en-US" dirty="0"/>
              <a:t>50% </a:t>
            </a:r>
            <a:r>
              <a:rPr lang="en-US" sz="2800" dirty="0"/>
              <a:t>memory saving</a:t>
            </a:r>
            <a:endParaRPr lang="en-US" dirty="0"/>
          </a:p>
        </p:txBody>
      </p:sp>
      <p:grpSp>
        <p:nvGrpSpPr>
          <p:cNvPr id="14" name="Group 13"/>
          <p:cNvGrpSpPr/>
          <p:nvPr/>
        </p:nvGrpSpPr>
        <p:grpSpPr>
          <a:xfrm>
            <a:off x="2006590" y="3275956"/>
            <a:ext cx="926123" cy="429846"/>
            <a:chOff x="1785814" y="2627795"/>
            <a:chExt cx="926123" cy="429846"/>
          </a:xfrm>
        </p:grpSpPr>
        <p:sp>
          <p:nvSpPr>
            <p:cNvPr id="10" name="Rectangle 9"/>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785814" y="2658052"/>
              <a:ext cx="926123" cy="369332"/>
            </a:xfrm>
            <a:prstGeom prst="rect">
              <a:avLst/>
            </a:prstGeom>
            <a:noFill/>
          </p:spPr>
          <p:txBody>
            <a:bodyPr wrap="square" rtlCol="0">
              <a:spAutoFit/>
            </a:bodyPr>
            <a:lstStyle/>
            <a:p>
              <a:pPr algn="ctr"/>
              <a:r>
                <a:rPr lang="en-US" dirty="0"/>
                <a:t>CONV</a:t>
              </a:r>
            </a:p>
          </p:txBody>
        </p:sp>
      </p:grpSp>
      <p:grpSp>
        <p:nvGrpSpPr>
          <p:cNvPr id="13" name="Group 12"/>
          <p:cNvGrpSpPr/>
          <p:nvPr/>
        </p:nvGrpSpPr>
        <p:grpSpPr>
          <a:xfrm>
            <a:off x="523631" y="3268900"/>
            <a:ext cx="926123" cy="429846"/>
            <a:chOff x="1785813" y="3383165"/>
            <a:chExt cx="926123" cy="429846"/>
          </a:xfrm>
        </p:grpSpPr>
        <p:sp>
          <p:nvSpPr>
            <p:cNvPr id="7" name="TextBox 6"/>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2" name="Rectangle 11"/>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3513978" y="3268900"/>
            <a:ext cx="926123" cy="429846"/>
            <a:chOff x="1785814" y="2627795"/>
            <a:chExt cx="926123" cy="429846"/>
          </a:xfrm>
        </p:grpSpPr>
        <p:sp>
          <p:nvSpPr>
            <p:cNvPr id="16" name="Rectangle 15"/>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18" name="Group 17"/>
          <p:cNvGrpSpPr/>
          <p:nvPr/>
        </p:nvGrpSpPr>
        <p:grpSpPr>
          <a:xfrm>
            <a:off x="5021366" y="3275956"/>
            <a:ext cx="926123" cy="429846"/>
            <a:chOff x="1785814" y="2627795"/>
            <a:chExt cx="926123" cy="429846"/>
          </a:xfrm>
        </p:grpSpPr>
        <p:sp>
          <p:nvSpPr>
            <p:cNvPr id="19" name="Rectangle 1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85814" y="2658052"/>
              <a:ext cx="926123" cy="369332"/>
            </a:xfrm>
            <a:prstGeom prst="rect">
              <a:avLst/>
            </a:prstGeom>
            <a:noFill/>
          </p:spPr>
          <p:txBody>
            <a:bodyPr wrap="square" rtlCol="0">
              <a:spAutoFit/>
            </a:bodyPr>
            <a:lstStyle/>
            <a:p>
              <a:pPr algn="ctr"/>
              <a:r>
                <a:rPr lang="en-US" dirty="0"/>
                <a:t>FC</a:t>
              </a:r>
            </a:p>
          </p:txBody>
        </p:sp>
      </p:grpSp>
      <p:grpSp>
        <p:nvGrpSpPr>
          <p:cNvPr id="21" name="Group 20"/>
          <p:cNvGrpSpPr/>
          <p:nvPr/>
        </p:nvGrpSpPr>
        <p:grpSpPr>
          <a:xfrm>
            <a:off x="6528754" y="3268900"/>
            <a:ext cx="926123" cy="429846"/>
            <a:chOff x="1785814" y="2627795"/>
            <a:chExt cx="926123" cy="429846"/>
          </a:xfrm>
        </p:grpSpPr>
        <p:sp>
          <p:nvSpPr>
            <p:cNvPr id="22" name="Rectangle 21"/>
            <p:cNvSpPr/>
            <p:nvPr/>
          </p:nvSpPr>
          <p:spPr>
            <a:xfrm>
              <a:off x="1785814" y="2627795"/>
              <a:ext cx="926123" cy="4298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785814" y="2658052"/>
              <a:ext cx="926123" cy="369332"/>
            </a:xfrm>
            <a:prstGeom prst="rect">
              <a:avLst/>
            </a:prstGeom>
            <a:noFill/>
          </p:spPr>
          <p:txBody>
            <a:bodyPr wrap="square" rtlCol="0">
              <a:spAutoFit/>
            </a:bodyPr>
            <a:lstStyle/>
            <a:p>
              <a:pPr algn="ctr"/>
              <a:r>
                <a:rPr lang="en-US"/>
                <a:t>S</a:t>
              </a:r>
              <a:endParaRPr lang="en-US" dirty="0"/>
            </a:p>
          </p:txBody>
        </p:sp>
      </p:grpSp>
      <p:grpSp>
        <p:nvGrpSpPr>
          <p:cNvPr id="29" name="Group 28"/>
          <p:cNvGrpSpPr/>
          <p:nvPr/>
        </p:nvGrpSpPr>
        <p:grpSpPr>
          <a:xfrm>
            <a:off x="2006590" y="4250079"/>
            <a:ext cx="926123" cy="429846"/>
            <a:chOff x="1785814" y="2627795"/>
            <a:chExt cx="926123" cy="429846"/>
          </a:xfrm>
        </p:grpSpPr>
        <p:sp>
          <p:nvSpPr>
            <p:cNvPr id="30" name="Rectangle 29"/>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785814" y="2658052"/>
              <a:ext cx="926123" cy="369332"/>
            </a:xfrm>
            <a:prstGeom prst="rect">
              <a:avLst/>
            </a:prstGeom>
            <a:noFill/>
          </p:spPr>
          <p:txBody>
            <a:bodyPr wrap="square" rtlCol="0">
              <a:spAutoFit/>
            </a:bodyPr>
            <a:lstStyle/>
            <a:p>
              <a:pPr algn="ctr"/>
              <a:r>
                <a:rPr lang="en-US" dirty="0"/>
                <a:t>CONV</a:t>
              </a:r>
            </a:p>
          </p:txBody>
        </p:sp>
      </p:grpSp>
      <p:grpSp>
        <p:nvGrpSpPr>
          <p:cNvPr id="32" name="Group 31"/>
          <p:cNvGrpSpPr/>
          <p:nvPr/>
        </p:nvGrpSpPr>
        <p:grpSpPr>
          <a:xfrm>
            <a:off x="523631" y="4243023"/>
            <a:ext cx="926123" cy="429846"/>
            <a:chOff x="1785813" y="3383165"/>
            <a:chExt cx="926123" cy="429846"/>
          </a:xfrm>
        </p:grpSpPr>
        <p:sp>
          <p:nvSpPr>
            <p:cNvPr id="33" name="TextBox 32"/>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34" name="Rectangle 33"/>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501763" y="4243022"/>
            <a:ext cx="926123" cy="429846"/>
            <a:chOff x="1785814" y="2627795"/>
            <a:chExt cx="926123" cy="429846"/>
          </a:xfrm>
        </p:grpSpPr>
        <p:sp>
          <p:nvSpPr>
            <p:cNvPr id="36" name="Rectangle 35"/>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38" name="Group 37"/>
          <p:cNvGrpSpPr/>
          <p:nvPr/>
        </p:nvGrpSpPr>
        <p:grpSpPr>
          <a:xfrm>
            <a:off x="5009151" y="4250078"/>
            <a:ext cx="926123" cy="429846"/>
            <a:chOff x="1785814" y="2627795"/>
            <a:chExt cx="926123" cy="429846"/>
          </a:xfrm>
        </p:grpSpPr>
        <p:sp>
          <p:nvSpPr>
            <p:cNvPr id="39" name="Rectangle 3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785814" y="2658052"/>
              <a:ext cx="926123" cy="369332"/>
            </a:xfrm>
            <a:prstGeom prst="rect">
              <a:avLst/>
            </a:prstGeom>
            <a:noFill/>
          </p:spPr>
          <p:txBody>
            <a:bodyPr wrap="square" rtlCol="0">
              <a:spAutoFit/>
            </a:bodyPr>
            <a:lstStyle/>
            <a:p>
              <a:pPr algn="ctr"/>
              <a:r>
                <a:rPr lang="en-US" dirty="0"/>
                <a:t>FC</a:t>
              </a:r>
            </a:p>
          </p:txBody>
        </p:sp>
      </p:grpSp>
      <p:grpSp>
        <p:nvGrpSpPr>
          <p:cNvPr id="41" name="Group 40"/>
          <p:cNvGrpSpPr/>
          <p:nvPr/>
        </p:nvGrpSpPr>
        <p:grpSpPr>
          <a:xfrm>
            <a:off x="6516539" y="4243022"/>
            <a:ext cx="926123" cy="429846"/>
            <a:chOff x="1785814" y="2627795"/>
            <a:chExt cx="926123" cy="429846"/>
          </a:xfrm>
        </p:grpSpPr>
        <p:sp>
          <p:nvSpPr>
            <p:cNvPr id="42" name="Rectangle 41"/>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785814" y="2658052"/>
              <a:ext cx="926123" cy="369332"/>
            </a:xfrm>
            <a:prstGeom prst="rect">
              <a:avLst/>
            </a:prstGeom>
            <a:noFill/>
          </p:spPr>
          <p:txBody>
            <a:bodyPr wrap="square" rtlCol="0">
              <a:spAutoFit/>
            </a:bodyPr>
            <a:lstStyle/>
            <a:p>
              <a:pPr algn="ctr"/>
              <a:r>
                <a:rPr lang="en-US" dirty="0"/>
                <a:t>S</a:t>
              </a:r>
            </a:p>
          </p:txBody>
        </p:sp>
      </p:grpSp>
      <p:cxnSp>
        <p:nvCxnSpPr>
          <p:cNvPr id="51" name="Straight Arrow Connector 50"/>
          <p:cNvCxnSpPr/>
          <p:nvPr/>
        </p:nvCxnSpPr>
        <p:spPr>
          <a:xfrm>
            <a:off x="2944927" y="348029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464530" y="34886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947489" y="349220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1449754" y="3077732"/>
            <a:ext cx="556836" cy="413147"/>
            <a:chOff x="1567001" y="2466884"/>
            <a:chExt cx="556836" cy="413147"/>
          </a:xfrm>
        </p:grpSpPr>
        <p:cxnSp>
          <p:nvCxnSpPr>
            <p:cNvPr id="25" name="Straight Arrow Connector 24"/>
            <p:cNvCxnSpPr>
              <a:stCxn id="12" idx="3"/>
              <a:endCxn id="10" idx="1"/>
            </p:cNvCxnSpPr>
            <p:nvPr/>
          </p:nvCxnSpPr>
          <p:spPr>
            <a:xfrm>
              <a:off x="1567001" y="28729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591430" y="2466884"/>
              <a:ext cx="486776" cy="369332"/>
            </a:xfrm>
            <a:prstGeom prst="rect">
              <a:avLst/>
            </a:prstGeom>
            <a:noFill/>
          </p:spPr>
          <p:txBody>
            <a:bodyPr wrap="square" rtlCol="0">
              <a:spAutoFit/>
            </a:bodyPr>
            <a:lstStyle/>
            <a:p>
              <a:r>
                <a:rPr lang="en-US" altLang="zh-CN" dirty="0">
                  <a:latin typeface="+mj-lt"/>
                </a:rPr>
                <a:t>t0</a:t>
              </a:r>
              <a:endParaRPr lang="en-US" dirty="0">
                <a:latin typeface="+mj-lt"/>
              </a:endParaRPr>
            </a:p>
          </p:txBody>
        </p:sp>
      </p:grpSp>
      <p:cxnSp>
        <p:nvCxnSpPr>
          <p:cNvPr id="45" name="Straight Arrow Connector 44"/>
          <p:cNvCxnSpPr>
            <a:stCxn id="7" idx="3"/>
          </p:cNvCxnSpPr>
          <p:nvPr/>
        </p:nvCxnSpPr>
        <p:spPr>
          <a:xfrm>
            <a:off x="1449754" y="348382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348788" y="3780400"/>
            <a:ext cx="441146" cy="369332"/>
          </a:xfrm>
          <a:prstGeom prst="rect">
            <a:avLst/>
          </a:prstGeom>
          <a:noFill/>
        </p:spPr>
        <p:txBody>
          <a:bodyPr wrap="none" rtlCol="0">
            <a:spAutoFit/>
          </a:bodyPr>
          <a:lstStyle/>
          <a:p>
            <a:r>
              <a:rPr lang="en-US" altLang="zh-CN">
                <a:latin typeface="+mj-lt"/>
              </a:rPr>
              <a:t>t0</a:t>
            </a:r>
            <a:endParaRPr lang="en-US" dirty="0">
              <a:latin typeface="+mj-lt"/>
            </a:endParaRPr>
          </a:p>
        </p:txBody>
      </p:sp>
      <p:cxnSp>
        <p:nvCxnSpPr>
          <p:cNvPr id="63" name="Straight Arrow Connector 62"/>
          <p:cNvCxnSpPr>
            <a:stCxn id="22" idx="2"/>
            <a:endCxn id="42" idx="0"/>
          </p:cNvCxnSpPr>
          <p:nvPr/>
        </p:nvCxnSpPr>
        <p:spPr>
          <a:xfrm flipH="1">
            <a:off x="6979601" y="3698746"/>
            <a:ext cx="12215" cy="54427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2" idx="1"/>
            <a:endCxn id="39" idx="3"/>
          </p:cNvCxnSpPr>
          <p:nvPr/>
        </p:nvCxnSpPr>
        <p:spPr>
          <a:xfrm flipH="1">
            <a:off x="5935274" y="445794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9" idx="1"/>
            <a:endCxn id="36" idx="3"/>
          </p:cNvCxnSpPr>
          <p:nvPr/>
        </p:nvCxnSpPr>
        <p:spPr>
          <a:xfrm flipH="1" flipV="1">
            <a:off x="4427886" y="445794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2920498" y="4465002"/>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1449753" y="4479231"/>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7" idx="0"/>
            <a:endCxn id="19" idx="0"/>
          </p:cNvCxnSpPr>
          <p:nvPr/>
        </p:nvCxnSpPr>
        <p:spPr>
          <a:xfrm rot="5400000" flipH="1" flipV="1">
            <a:off x="3223960" y="1038690"/>
            <a:ext cx="23201" cy="4497735"/>
          </a:xfrm>
          <a:prstGeom prst="bentConnector3">
            <a:avLst>
              <a:gd name="adj1" fmla="val 1085302"/>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2957142" y="3077732"/>
            <a:ext cx="458293" cy="369332"/>
          </a:xfrm>
          <a:prstGeom prst="rect">
            <a:avLst/>
          </a:prstGeom>
        </p:spPr>
        <p:txBody>
          <a:bodyPr wrap="square">
            <a:spAutoFit/>
          </a:bodyPr>
          <a:lstStyle/>
          <a:p>
            <a:r>
              <a:rPr lang="en-US" altLang="zh-CN" dirty="0">
                <a:latin typeface="+mj-lt"/>
              </a:rPr>
              <a:t>t1</a:t>
            </a:r>
            <a:endParaRPr lang="en-US" dirty="0">
              <a:latin typeface="+mj-lt"/>
            </a:endParaRPr>
          </a:p>
        </p:txBody>
      </p:sp>
      <p:cxnSp>
        <p:nvCxnSpPr>
          <p:cNvPr id="83" name="Elbow Connector 82"/>
          <p:cNvCxnSpPr>
            <a:stCxn id="39" idx="2"/>
            <a:endCxn id="34" idx="2"/>
          </p:cNvCxnSpPr>
          <p:nvPr/>
        </p:nvCxnSpPr>
        <p:spPr>
          <a:xfrm rot="5400000" flipH="1">
            <a:off x="3225925" y="2433637"/>
            <a:ext cx="7055" cy="4485520"/>
          </a:xfrm>
          <a:prstGeom prst="bentConnector3">
            <a:avLst>
              <a:gd name="adj1" fmla="val -3240255"/>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523631" y="1930400"/>
            <a:ext cx="992692" cy="369332"/>
          </a:xfrm>
          <a:prstGeom prst="rect">
            <a:avLst/>
          </a:prstGeom>
          <a:noFill/>
        </p:spPr>
        <p:txBody>
          <a:bodyPr wrap="none" rtlCol="0">
            <a:spAutoFit/>
          </a:bodyPr>
          <a:lstStyle/>
          <a:p>
            <a:r>
              <a:rPr lang="en-US" dirty="0">
                <a:latin typeface="+mj-lt"/>
              </a:rPr>
              <a:t>Step 5</a:t>
            </a:r>
          </a:p>
        </p:txBody>
      </p:sp>
      <p:sp>
        <p:nvSpPr>
          <p:cNvPr id="56" name="Rectangle 55"/>
          <p:cNvSpPr/>
          <p:nvPr/>
        </p:nvSpPr>
        <p:spPr>
          <a:xfrm>
            <a:off x="1670327" y="2708400"/>
            <a:ext cx="441146" cy="369332"/>
          </a:xfrm>
          <a:prstGeom prst="rect">
            <a:avLst/>
          </a:prstGeom>
        </p:spPr>
        <p:txBody>
          <a:bodyPr wrap="none">
            <a:spAutoFit/>
          </a:bodyPr>
          <a:lstStyle/>
          <a:p>
            <a:r>
              <a:rPr lang="en-US" altLang="zh-CN" dirty="0">
                <a:latin typeface="+mj-lt"/>
              </a:rPr>
              <a:t>t0</a:t>
            </a:r>
            <a:endParaRPr lang="en-US" dirty="0">
              <a:latin typeface="+mj-lt"/>
            </a:endParaRPr>
          </a:p>
        </p:txBody>
      </p:sp>
      <p:sp>
        <p:nvSpPr>
          <p:cNvPr id="58" name="Rectangle 57"/>
          <p:cNvSpPr/>
          <p:nvPr/>
        </p:nvSpPr>
        <p:spPr>
          <a:xfrm>
            <a:off x="4490243" y="3110963"/>
            <a:ext cx="441146" cy="369332"/>
          </a:xfrm>
          <a:prstGeom prst="rect">
            <a:avLst/>
          </a:prstGeom>
        </p:spPr>
        <p:txBody>
          <a:bodyPr wrap="none">
            <a:spAutoFit/>
          </a:bodyPr>
          <a:lstStyle/>
          <a:p>
            <a:r>
              <a:rPr lang="en-US" altLang="zh-CN" dirty="0">
                <a:latin typeface="+mj-lt"/>
              </a:rPr>
              <a:t>t2</a:t>
            </a:r>
            <a:endParaRPr lang="en-US" dirty="0">
              <a:latin typeface="+mj-lt"/>
            </a:endParaRPr>
          </a:p>
        </p:txBody>
      </p:sp>
      <p:sp>
        <p:nvSpPr>
          <p:cNvPr id="59" name="Rectangle 58"/>
          <p:cNvSpPr/>
          <p:nvPr/>
        </p:nvSpPr>
        <p:spPr>
          <a:xfrm>
            <a:off x="6005334" y="3117249"/>
            <a:ext cx="441146" cy="369332"/>
          </a:xfrm>
          <a:prstGeom prst="rect">
            <a:avLst/>
          </a:prstGeom>
        </p:spPr>
        <p:txBody>
          <a:bodyPr wrap="none">
            <a:spAutoFit/>
          </a:bodyPr>
          <a:lstStyle/>
          <a:p>
            <a:r>
              <a:rPr lang="en-US" altLang="zh-CN" dirty="0">
                <a:solidFill>
                  <a:srgbClr val="C00000"/>
                </a:solidFill>
                <a:latin typeface="+mj-lt"/>
              </a:rPr>
              <a:t>t3</a:t>
            </a:r>
            <a:endParaRPr lang="en-US" dirty="0">
              <a:solidFill>
                <a:srgbClr val="C00000"/>
              </a:solidFill>
              <a:latin typeface="+mj-lt"/>
            </a:endParaRPr>
          </a:p>
        </p:txBody>
      </p:sp>
      <p:sp>
        <p:nvSpPr>
          <p:cNvPr id="60" name="Rectangle 59"/>
          <p:cNvSpPr/>
          <p:nvPr/>
        </p:nvSpPr>
        <p:spPr>
          <a:xfrm>
            <a:off x="6979600" y="3787528"/>
            <a:ext cx="441146" cy="369332"/>
          </a:xfrm>
          <a:prstGeom prst="rect">
            <a:avLst/>
          </a:prstGeom>
        </p:spPr>
        <p:txBody>
          <a:bodyPr wrap="none">
            <a:spAutoFit/>
          </a:bodyPr>
          <a:lstStyle/>
          <a:p>
            <a:r>
              <a:rPr lang="en-US" altLang="zh-CN" dirty="0">
                <a:latin typeface="+mj-lt"/>
              </a:rPr>
              <a:t>t4</a:t>
            </a:r>
            <a:endParaRPr lang="en-US" dirty="0">
              <a:latin typeface="+mj-lt"/>
            </a:endParaRPr>
          </a:p>
        </p:txBody>
      </p:sp>
      <p:cxnSp>
        <p:nvCxnSpPr>
          <p:cNvPr id="66" name="Straight Arrow Connector 65"/>
          <p:cNvCxnSpPr/>
          <p:nvPr/>
        </p:nvCxnSpPr>
        <p:spPr>
          <a:xfrm>
            <a:off x="2924173" y="3464937"/>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469023" y="3504111"/>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2833984" y="3784886"/>
            <a:ext cx="458293" cy="369332"/>
          </a:xfrm>
          <a:prstGeom prst="rect">
            <a:avLst/>
          </a:prstGeom>
        </p:spPr>
        <p:txBody>
          <a:bodyPr wrap="square">
            <a:spAutoFit/>
          </a:bodyPr>
          <a:lstStyle/>
          <a:p>
            <a:r>
              <a:rPr lang="en-US" altLang="zh-CN" dirty="0">
                <a:latin typeface="+mj-lt"/>
              </a:rPr>
              <a:t>t1</a:t>
            </a:r>
            <a:endParaRPr lang="en-US" dirty="0">
              <a:latin typeface="+mj-lt"/>
            </a:endParaRPr>
          </a:p>
        </p:txBody>
      </p:sp>
      <p:sp>
        <p:nvSpPr>
          <p:cNvPr id="70" name="Rectangle 69"/>
          <p:cNvSpPr/>
          <p:nvPr/>
        </p:nvSpPr>
        <p:spPr>
          <a:xfrm>
            <a:off x="4316977" y="3787528"/>
            <a:ext cx="441146" cy="369332"/>
          </a:xfrm>
          <a:prstGeom prst="rect">
            <a:avLst/>
          </a:prstGeom>
        </p:spPr>
        <p:txBody>
          <a:bodyPr wrap="none">
            <a:spAutoFit/>
          </a:bodyPr>
          <a:lstStyle/>
          <a:p>
            <a:r>
              <a:rPr lang="en-US" altLang="zh-CN" dirty="0">
                <a:latin typeface="+mj-lt"/>
              </a:rPr>
              <a:t>t2</a:t>
            </a:r>
            <a:endParaRPr lang="en-US" dirty="0">
              <a:latin typeface="+mj-lt"/>
            </a:endParaRPr>
          </a:p>
        </p:txBody>
      </p:sp>
      <p:sp>
        <p:nvSpPr>
          <p:cNvPr id="79" name="TextBox 78"/>
          <p:cNvSpPr txBox="1"/>
          <p:nvPr/>
        </p:nvSpPr>
        <p:spPr>
          <a:xfrm>
            <a:off x="523631" y="5291029"/>
            <a:ext cx="3344984" cy="369332"/>
          </a:xfrm>
          <a:prstGeom prst="rect">
            <a:avLst/>
          </a:prstGeom>
          <a:noFill/>
          <a:ln>
            <a:solidFill>
              <a:schemeClr val="tx1">
                <a:lumMod val="65000"/>
                <a:lumOff val="35000"/>
              </a:schemeClr>
            </a:solidFill>
          </a:ln>
        </p:spPr>
        <p:txBody>
          <a:bodyPr wrap="square" rtlCol="0">
            <a:spAutoFit/>
          </a:bodyPr>
          <a:lstStyle/>
          <a:p>
            <a:pPr algn="ctr"/>
            <a:r>
              <a:rPr lang="en-US" dirty="0" err="1">
                <a:latin typeface="+mj-lt"/>
              </a:rPr>
              <a:t>Liveness</a:t>
            </a:r>
            <a:r>
              <a:rPr lang="en-US" dirty="0">
                <a:latin typeface="+mj-lt"/>
              </a:rPr>
              <a:t> Analysis</a:t>
            </a:r>
            <a:endParaRPr lang="en-US" dirty="0"/>
          </a:p>
        </p:txBody>
      </p:sp>
      <p:sp>
        <p:nvSpPr>
          <p:cNvPr id="82" name="TextBox 81"/>
          <p:cNvSpPr txBox="1"/>
          <p:nvPr/>
        </p:nvSpPr>
        <p:spPr>
          <a:xfrm>
            <a:off x="540415" y="5786418"/>
            <a:ext cx="3344984" cy="369332"/>
          </a:xfrm>
          <a:prstGeom prst="rect">
            <a:avLst/>
          </a:prstGeom>
          <a:noFill/>
        </p:spPr>
        <p:txBody>
          <a:bodyPr wrap="square" rtlCol="0">
            <a:spAutoFit/>
          </a:bodyPr>
          <a:lstStyle/>
          <a:p>
            <a:r>
              <a:rPr lang="en-US" dirty="0">
                <a:latin typeface="+mj-lt"/>
              </a:rPr>
              <a:t>t0, t1, t2, t4,</a:t>
            </a:r>
          </a:p>
        </p:txBody>
      </p:sp>
      <p:sp>
        <p:nvSpPr>
          <p:cNvPr id="84" name="TextBox 83"/>
          <p:cNvSpPr txBox="1"/>
          <p:nvPr/>
        </p:nvSpPr>
        <p:spPr>
          <a:xfrm>
            <a:off x="4427886" y="5282478"/>
            <a:ext cx="3344984" cy="369332"/>
          </a:xfrm>
          <a:prstGeom prst="rect">
            <a:avLst/>
          </a:prstGeom>
          <a:noFill/>
          <a:ln>
            <a:solidFill>
              <a:schemeClr val="tx1">
                <a:lumMod val="65000"/>
                <a:lumOff val="35000"/>
              </a:schemeClr>
            </a:solidFill>
          </a:ln>
        </p:spPr>
        <p:txBody>
          <a:bodyPr wrap="square" rtlCol="0">
            <a:spAutoFit/>
          </a:bodyPr>
          <a:lstStyle/>
          <a:p>
            <a:pPr algn="ctr"/>
            <a:r>
              <a:rPr lang="en-US" dirty="0">
                <a:latin typeface="+mj-lt"/>
              </a:rPr>
              <a:t>Baseline</a:t>
            </a:r>
            <a:endParaRPr lang="en-US" dirty="0"/>
          </a:p>
        </p:txBody>
      </p:sp>
      <p:sp>
        <p:nvSpPr>
          <p:cNvPr id="3" name="Rectangle 2"/>
          <p:cNvSpPr/>
          <p:nvPr/>
        </p:nvSpPr>
        <p:spPr>
          <a:xfrm rot="1222434">
            <a:off x="6206402" y="2224229"/>
            <a:ext cx="3132936" cy="461665"/>
          </a:xfrm>
          <a:prstGeom prst="rect">
            <a:avLst/>
          </a:prstGeom>
          <a:noFill/>
        </p:spPr>
        <p:txBody>
          <a:bodyPr wrap="square" lIns="91440" tIns="45720" rIns="91440" bIns="45720">
            <a:spAutoFit/>
          </a:bodyPr>
          <a:lstStyle/>
          <a:p>
            <a:pPr algn="ct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Max Memory !!!</a:t>
            </a:r>
          </a:p>
        </p:txBody>
      </p:sp>
      <p:sp>
        <p:nvSpPr>
          <p:cNvPr id="75" name="TextBox 74"/>
          <p:cNvSpPr txBox="1"/>
          <p:nvPr/>
        </p:nvSpPr>
        <p:spPr>
          <a:xfrm>
            <a:off x="4398069" y="5788898"/>
            <a:ext cx="4019099" cy="369332"/>
          </a:xfrm>
          <a:prstGeom prst="rect">
            <a:avLst/>
          </a:prstGeom>
          <a:noFill/>
        </p:spPr>
        <p:txBody>
          <a:bodyPr wrap="square" rtlCol="0">
            <a:spAutoFit/>
          </a:bodyPr>
          <a:lstStyle/>
          <a:p>
            <a:r>
              <a:rPr lang="en-US" dirty="0">
                <a:latin typeface="+mj-lt"/>
              </a:rPr>
              <a:t>t0, t1, t2, t3, t4, t5, t6, t7, t8 </a:t>
            </a:r>
          </a:p>
        </p:txBody>
      </p:sp>
      <p:sp>
        <p:nvSpPr>
          <p:cNvPr id="4" name="TextBox 3"/>
          <p:cNvSpPr txBox="1"/>
          <p:nvPr/>
        </p:nvSpPr>
        <p:spPr>
          <a:xfrm>
            <a:off x="523631" y="6233053"/>
            <a:ext cx="1420544" cy="369332"/>
          </a:xfrm>
          <a:prstGeom prst="rect">
            <a:avLst/>
          </a:prstGeom>
          <a:noFill/>
        </p:spPr>
        <p:txBody>
          <a:bodyPr wrap="none" rtlCol="0">
            <a:spAutoFit/>
          </a:bodyPr>
          <a:lstStyle/>
          <a:p>
            <a:r>
              <a:rPr lang="en-US" dirty="0">
                <a:solidFill>
                  <a:srgbClr val="D1282E"/>
                </a:solidFill>
                <a:latin typeface="+mj-lt"/>
              </a:rPr>
              <a:t>4 Tensors</a:t>
            </a:r>
          </a:p>
        </p:txBody>
      </p:sp>
      <p:sp>
        <p:nvSpPr>
          <p:cNvPr id="77" name="TextBox 76"/>
          <p:cNvSpPr txBox="1"/>
          <p:nvPr/>
        </p:nvSpPr>
        <p:spPr>
          <a:xfrm>
            <a:off x="4398069" y="6233053"/>
            <a:ext cx="1420544" cy="369332"/>
          </a:xfrm>
          <a:prstGeom prst="rect">
            <a:avLst/>
          </a:prstGeom>
          <a:noFill/>
        </p:spPr>
        <p:txBody>
          <a:bodyPr wrap="none" rtlCol="0">
            <a:spAutoFit/>
          </a:bodyPr>
          <a:lstStyle/>
          <a:p>
            <a:r>
              <a:rPr lang="en-US" dirty="0">
                <a:solidFill>
                  <a:srgbClr val="D1282E"/>
                </a:solidFill>
                <a:latin typeface="+mj-lt"/>
              </a:rPr>
              <a:t>9 Tensors</a:t>
            </a:r>
          </a:p>
        </p:txBody>
      </p:sp>
    </p:spTree>
    <p:extLst>
      <p:ext uri="{BB962C8B-B14F-4D97-AF65-F5344CB8AC3E}">
        <p14:creationId xmlns:p14="http://schemas.microsoft.com/office/powerpoint/2010/main" val="2084980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Liveness analysis,</a:t>
            </a:r>
            <a:br>
              <a:rPr lang="en-US" dirty="0"/>
            </a:br>
            <a:r>
              <a:rPr lang="en-US" sz="2800" dirty="0"/>
              <a:t>on</a:t>
            </a:r>
            <a:r>
              <a:rPr lang="en-US" dirty="0"/>
              <a:t> </a:t>
            </a:r>
            <a:r>
              <a:rPr lang="en-US" dirty="0" err="1"/>
              <a:t>a</a:t>
            </a:r>
            <a:r>
              <a:rPr lang="en-US" sz="2800" dirty="0" err="1"/>
              <a:t>lex</a:t>
            </a:r>
            <a:r>
              <a:rPr lang="en-US" dirty="0" err="1"/>
              <a:t>N</a:t>
            </a:r>
            <a:r>
              <a:rPr lang="en-US" sz="2800" dirty="0" err="1"/>
              <a:t>et</a:t>
            </a:r>
            <a:endParaRPr lang="en-US" sz="2800" dirty="0"/>
          </a:p>
        </p:txBody>
      </p:sp>
      <p:pic>
        <p:nvPicPr>
          <p:cNvPr id="3" name="Picture 2" descr="baselin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248" y="2543385"/>
            <a:ext cx="6258438" cy="2743200"/>
          </a:xfrm>
          <a:prstGeom prst="rect">
            <a:avLst/>
          </a:prstGeom>
        </p:spPr>
      </p:pic>
    </p:spTree>
    <p:extLst>
      <p:ext uri="{BB962C8B-B14F-4D97-AF65-F5344CB8AC3E}">
        <p14:creationId xmlns:p14="http://schemas.microsoft.com/office/powerpoint/2010/main" val="224912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Liveness analysis,</a:t>
            </a:r>
            <a:br>
              <a:rPr lang="en-US" dirty="0"/>
            </a:br>
            <a:r>
              <a:rPr lang="en-US" sz="2800" dirty="0"/>
              <a:t>on</a:t>
            </a:r>
            <a:r>
              <a:rPr lang="en-US" dirty="0"/>
              <a:t> </a:t>
            </a:r>
            <a:r>
              <a:rPr lang="en-US" dirty="0" err="1"/>
              <a:t>a</a:t>
            </a:r>
            <a:r>
              <a:rPr lang="en-US" sz="2800" dirty="0" err="1"/>
              <a:t>lex</a:t>
            </a:r>
            <a:r>
              <a:rPr lang="en-US" dirty="0" err="1"/>
              <a:t>N</a:t>
            </a:r>
            <a:r>
              <a:rPr lang="en-US" sz="2800" dirty="0" err="1"/>
              <a:t>et</a:t>
            </a:r>
            <a:endParaRPr lang="en-US"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4440" y="2542032"/>
            <a:ext cx="6258439" cy="2743200"/>
          </a:xfrm>
          <a:prstGeom prst="rect">
            <a:avLst/>
          </a:prstGeom>
        </p:spPr>
      </p:pic>
    </p:spTree>
    <p:extLst>
      <p:ext uri="{BB962C8B-B14F-4D97-AF65-F5344CB8AC3E}">
        <p14:creationId xmlns:p14="http://schemas.microsoft.com/office/powerpoint/2010/main" val="805841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Liveness</a:t>
            </a:r>
            <a:r>
              <a:rPr lang="en-US" dirty="0"/>
              <a:t> analysis,</a:t>
            </a:r>
            <a:br>
              <a:rPr lang="en-US" dirty="0"/>
            </a:br>
            <a:r>
              <a:rPr lang="en-US" sz="2800" dirty="0"/>
              <a:t>performance issue</a:t>
            </a:r>
          </a:p>
        </p:txBody>
      </p:sp>
      <p:sp>
        <p:nvSpPr>
          <p:cNvPr id="5" name="Rectangle 4"/>
          <p:cNvSpPr/>
          <p:nvPr/>
        </p:nvSpPr>
        <p:spPr>
          <a:xfrm>
            <a:off x="457200" y="1819930"/>
            <a:ext cx="6539338" cy="646331"/>
          </a:xfrm>
          <a:prstGeom prst="rect">
            <a:avLst/>
          </a:prstGeom>
        </p:spPr>
        <p:txBody>
          <a:bodyPr wrap="square">
            <a:spAutoFit/>
          </a:bodyPr>
          <a:lstStyle/>
          <a:p>
            <a:r>
              <a:rPr lang="en-US" dirty="0">
                <a:solidFill>
                  <a:srgbClr val="D1282E"/>
                </a:solidFill>
                <a:latin typeface="+mj-lt"/>
              </a:rPr>
              <a:t>Problem:</a:t>
            </a:r>
          </a:p>
          <a:p>
            <a:r>
              <a:rPr lang="en-US" dirty="0">
                <a:latin typeface="+mj-lt"/>
              </a:rPr>
              <a:t>Frequent Memory Operations, e.g. </a:t>
            </a:r>
            <a:r>
              <a:rPr lang="en-US" dirty="0" err="1">
                <a:latin typeface="+mj-lt"/>
              </a:rPr>
              <a:t>Malloc</a:t>
            </a:r>
            <a:r>
              <a:rPr lang="en-US" dirty="0">
                <a:latin typeface="+mj-lt"/>
              </a:rPr>
              <a:t> and Free</a:t>
            </a:r>
          </a:p>
        </p:txBody>
      </p:sp>
      <p:sp>
        <p:nvSpPr>
          <p:cNvPr id="3" name="TextBox 2"/>
          <p:cNvSpPr txBox="1"/>
          <p:nvPr/>
        </p:nvSpPr>
        <p:spPr>
          <a:xfrm>
            <a:off x="457200" y="2609974"/>
            <a:ext cx="2597442" cy="646331"/>
          </a:xfrm>
          <a:prstGeom prst="rect">
            <a:avLst/>
          </a:prstGeom>
          <a:noFill/>
        </p:spPr>
        <p:txBody>
          <a:bodyPr wrap="none" rtlCol="0">
            <a:spAutoFit/>
          </a:bodyPr>
          <a:lstStyle/>
          <a:p>
            <a:r>
              <a:rPr lang="en-US" dirty="0">
                <a:solidFill>
                  <a:schemeClr val="tx2"/>
                </a:solidFill>
                <a:latin typeface="+mj-lt"/>
              </a:rPr>
              <a:t>Solution: </a:t>
            </a:r>
          </a:p>
          <a:p>
            <a:r>
              <a:rPr lang="en-US" dirty="0">
                <a:latin typeface="+mj-lt"/>
              </a:rPr>
              <a:t>Pre-allocated Heap</a:t>
            </a:r>
          </a:p>
        </p:txBody>
      </p:sp>
      <p:pic>
        <p:nvPicPr>
          <p:cNvPr id="7" name="Picture 6" descr="speedup_malloc.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146" y="3576055"/>
            <a:ext cx="6878837" cy="2811092"/>
          </a:xfrm>
          <a:prstGeom prst="rect">
            <a:avLst/>
          </a:prstGeom>
        </p:spPr>
      </p:pic>
    </p:spTree>
    <p:extLst>
      <p:ext uri="{BB962C8B-B14F-4D97-AF65-F5344CB8AC3E}">
        <p14:creationId xmlns:p14="http://schemas.microsoft.com/office/powerpoint/2010/main" val="2369688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able1_a.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073" y="2087981"/>
            <a:ext cx="7211317" cy="1490988"/>
          </a:xfrm>
          <a:prstGeom prst="rect">
            <a:avLst/>
          </a:prstGeom>
        </p:spPr>
      </p:pic>
      <p:pic>
        <p:nvPicPr>
          <p:cNvPr id="5" name="Picture 4" descr="table1_b.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5073" y="3750112"/>
            <a:ext cx="7211317" cy="1534114"/>
          </a:xfrm>
          <a:prstGeom prst="rect">
            <a:avLst/>
          </a:prstGeom>
        </p:spPr>
      </p:pic>
      <p:grpSp>
        <p:nvGrpSpPr>
          <p:cNvPr id="13" name="Group 12"/>
          <p:cNvGrpSpPr/>
          <p:nvPr/>
        </p:nvGrpSpPr>
        <p:grpSpPr>
          <a:xfrm>
            <a:off x="1453662" y="2485293"/>
            <a:ext cx="5931876" cy="867507"/>
            <a:chOff x="1453662" y="2485293"/>
            <a:chExt cx="5931876" cy="867507"/>
          </a:xfrm>
        </p:grpSpPr>
        <p:sp>
          <p:nvSpPr>
            <p:cNvPr id="3" name="Rectangle 2"/>
            <p:cNvSpPr/>
            <p:nvPr/>
          </p:nvSpPr>
          <p:spPr>
            <a:xfrm>
              <a:off x="1453662" y="2485293"/>
              <a:ext cx="93783" cy="8675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22769" y="2657231"/>
              <a:ext cx="105507" cy="6955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403600" y="2657231"/>
              <a:ext cx="89877" cy="6955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368801" y="2657231"/>
              <a:ext cx="89877" cy="6955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334002" y="2657231"/>
              <a:ext cx="89877" cy="6955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314833" y="2637692"/>
              <a:ext cx="101597" cy="7151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280034" y="2571261"/>
              <a:ext cx="105504" cy="7815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p:cNvSpPr/>
          <p:nvPr/>
        </p:nvSpPr>
        <p:spPr>
          <a:xfrm>
            <a:off x="2422769" y="4235116"/>
            <a:ext cx="93783" cy="8370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429763" y="4623334"/>
            <a:ext cx="93783" cy="4488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392742" y="4349013"/>
            <a:ext cx="93783" cy="7071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362715" y="4349012"/>
            <a:ext cx="93783" cy="7071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332048" y="4349012"/>
            <a:ext cx="93783" cy="7071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318739" y="4269769"/>
            <a:ext cx="93783" cy="7863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291755" y="4269769"/>
            <a:ext cx="93783" cy="7863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1"/>
          <p:cNvSpPr>
            <a:spLocks noGrp="1"/>
          </p:cNvSpPr>
          <p:nvPr>
            <p:ph type="title"/>
          </p:nvPr>
        </p:nvSpPr>
        <p:spPr>
          <a:xfrm>
            <a:off x="457200" y="152718"/>
            <a:ext cx="7620000" cy="1371600"/>
          </a:xfrm>
        </p:spPr>
        <p:txBody>
          <a:bodyPr/>
          <a:lstStyle/>
          <a:p>
            <a:r>
              <a:rPr lang="en-US" sz="2800" dirty="0"/>
              <a:t>Opportunity </a:t>
            </a:r>
            <a:r>
              <a:rPr lang="en-US" altLang="zh-CN" sz="2800" dirty="0"/>
              <a:t>2</a:t>
            </a:r>
            <a:r>
              <a:rPr lang="en-US" sz="2800" dirty="0"/>
              <a:t>: </a:t>
            </a:r>
            <a:br>
              <a:rPr lang="en-US" dirty="0"/>
            </a:br>
            <a:r>
              <a:rPr lang="en-US" dirty="0"/>
              <a:t>using external buffer</a:t>
            </a:r>
          </a:p>
        </p:txBody>
      </p:sp>
    </p:spTree>
    <p:extLst>
      <p:ext uri="{BB962C8B-B14F-4D97-AF65-F5344CB8AC3E}">
        <p14:creationId xmlns:p14="http://schemas.microsoft.com/office/powerpoint/2010/main" val="2813787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676622"/>
          </a:xfrm>
        </p:spPr>
        <p:txBody>
          <a:bodyPr/>
          <a:lstStyle/>
          <a:p>
            <a:r>
              <a:rPr lang="en-US" dirty="0"/>
              <a:t>Unified Tensor POOL (UTP)</a:t>
            </a:r>
          </a:p>
        </p:txBody>
      </p:sp>
      <p:sp>
        <p:nvSpPr>
          <p:cNvPr id="5" name="Rectangle 4"/>
          <p:cNvSpPr/>
          <p:nvPr/>
        </p:nvSpPr>
        <p:spPr>
          <a:xfrm>
            <a:off x="434304" y="1146297"/>
            <a:ext cx="6539338" cy="369332"/>
          </a:xfrm>
          <a:prstGeom prst="rect">
            <a:avLst/>
          </a:prstGeom>
        </p:spPr>
        <p:txBody>
          <a:bodyPr wrap="square">
            <a:spAutoFit/>
          </a:bodyPr>
          <a:lstStyle/>
          <a:p>
            <a:r>
              <a:rPr lang="en-US" dirty="0">
                <a:solidFill>
                  <a:srgbClr val="D1282E"/>
                </a:solidFill>
                <a:latin typeface="+mj-lt"/>
              </a:rPr>
              <a:t>Key Operations:</a:t>
            </a:r>
          </a:p>
        </p:txBody>
      </p:sp>
      <p:sp>
        <p:nvSpPr>
          <p:cNvPr id="7" name="Rounded Rectangle 6"/>
          <p:cNvSpPr/>
          <p:nvPr/>
        </p:nvSpPr>
        <p:spPr>
          <a:xfrm>
            <a:off x="4575543" y="1515628"/>
            <a:ext cx="3969488" cy="15948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57200" y="1523895"/>
            <a:ext cx="3969489" cy="523220"/>
          </a:xfrm>
          <a:prstGeom prst="rect">
            <a:avLst/>
          </a:prstGeom>
          <a:noFill/>
        </p:spPr>
        <p:txBody>
          <a:bodyPr wrap="square" rtlCol="0">
            <a:spAutoFit/>
          </a:bodyPr>
          <a:lstStyle/>
          <a:p>
            <a:pPr algn="ctr"/>
            <a:r>
              <a:rPr lang="en-US" sz="2800" dirty="0">
                <a:solidFill>
                  <a:srgbClr val="C00000"/>
                </a:solidFill>
                <a:latin typeface="+mj-lt"/>
              </a:rPr>
              <a:t>Offload</a:t>
            </a:r>
            <a:endParaRPr lang="en-US" sz="2400" dirty="0">
              <a:solidFill>
                <a:srgbClr val="C00000"/>
              </a:solidFill>
              <a:latin typeface="+mj-lt"/>
            </a:endParaRPr>
          </a:p>
        </p:txBody>
      </p:sp>
      <p:sp>
        <p:nvSpPr>
          <p:cNvPr id="9" name="TextBox 8"/>
          <p:cNvSpPr txBox="1"/>
          <p:nvPr/>
        </p:nvSpPr>
        <p:spPr>
          <a:xfrm>
            <a:off x="4579085" y="1515629"/>
            <a:ext cx="3969490" cy="523220"/>
          </a:xfrm>
          <a:prstGeom prst="rect">
            <a:avLst/>
          </a:prstGeom>
          <a:noFill/>
        </p:spPr>
        <p:txBody>
          <a:bodyPr wrap="square" rtlCol="0">
            <a:spAutoFit/>
          </a:bodyPr>
          <a:lstStyle/>
          <a:p>
            <a:pPr algn="ctr"/>
            <a:r>
              <a:rPr lang="en-US" sz="2800" dirty="0">
                <a:solidFill>
                  <a:srgbClr val="C00000"/>
                </a:solidFill>
                <a:latin typeface="+mj-lt"/>
              </a:rPr>
              <a:t>Pre-fetch</a:t>
            </a:r>
          </a:p>
        </p:txBody>
      </p:sp>
      <p:sp>
        <p:nvSpPr>
          <p:cNvPr id="10" name="Rectangle 9"/>
          <p:cNvSpPr/>
          <p:nvPr/>
        </p:nvSpPr>
        <p:spPr>
          <a:xfrm>
            <a:off x="457200" y="2063840"/>
            <a:ext cx="3969489" cy="923330"/>
          </a:xfrm>
          <a:prstGeom prst="rect">
            <a:avLst/>
          </a:prstGeom>
        </p:spPr>
        <p:txBody>
          <a:bodyPr wrap="square">
            <a:spAutoFit/>
          </a:bodyPr>
          <a:lstStyle/>
          <a:p>
            <a:pPr marL="285750" indent="-285750">
              <a:buFont typeface="Arial" charset="0"/>
              <a:buChar char="•"/>
            </a:pPr>
            <a:r>
              <a:rPr lang="en-US" dirty="0">
                <a:latin typeface="+mj-lt"/>
              </a:rPr>
              <a:t>Move outputs of CONV layers to CPU DRAM</a:t>
            </a:r>
            <a:r>
              <a:rPr lang="en-US" dirty="0"/>
              <a:t> </a:t>
            </a:r>
          </a:p>
          <a:p>
            <a:pPr marL="285750" indent="-285750">
              <a:buFont typeface="Arial" charset="0"/>
              <a:buChar char="•"/>
            </a:pPr>
            <a:endParaRPr lang="en-US" dirty="0"/>
          </a:p>
        </p:txBody>
      </p:sp>
      <p:sp>
        <p:nvSpPr>
          <p:cNvPr id="11" name="Rectangle 10"/>
          <p:cNvSpPr/>
          <p:nvPr/>
        </p:nvSpPr>
        <p:spPr>
          <a:xfrm>
            <a:off x="4579086" y="2028348"/>
            <a:ext cx="3969489" cy="923330"/>
          </a:xfrm>
          <a:prstGeom prst="rect">
            <a:avLst/>
          </a:prstGeom>
        </p:spPr>
        <p:txBody>
          <a:bodyPr wrap="square">
            <a:spAutoFit/>
          </a:bodyPr>
          <a:lstStyle/>
          <a:p>
            <a:pPr marL="285750" indent="-285750">
              <a:buFont typeface="Arial" charset="0"/>
              <a:buChar char="•"/>
            </a:pPr>
            <a:r>
              <a:rPr lang="en-US" dirty="0">
                <a:latin typeface="+mj-lt"/>
              </a:rPr>
              <a:t>Retrieve outputs of CONV layers back to GPU</a:t>
            </a:r>
            <a:endParaRPr lang="en-US" dirty="0"/>
          </a:p>
          <a:p>
            <a:pPr marL="285750" indent="-285750">
              <a:buFont typeface="Arial" charset="0"/>
              <a:buChar char="•"/>
            </a:pPr>
            <a:endParaRPr lang="en-US" dirty="0"/>
          </a:p>
        </p:txBody>
      </p:sp>
      <p:sp>
        <p:nvSpPr>
          <p:cNvPr id="13" name="Rounded Rectangle 12"/>
          <p:cNvSpPr/>
          <p:nvPr/>
        </p:nvSpPr>
        <p:spPr>
          <a:xfrm>
            <a:off x="457201" y="1523895"/>
            <a:ext cx="3969488" cy="15948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p:cNvSpPr txBox="1"/>
          <p:nvPr/>
        </p:nvSpPr>
        <p:spPr>
          <a:xfrm>
            <a:off x="0" y="3227194"/>
            <a:ext cx="9144000" cy="369332"/>
          </a:xfrm>
          <a:prstGeom prst="rect">
            <a:avLst/>
          </a:prstGeom>
          <a:noFill/>
        </p:spPr>
        <p:txBody>
          <a:bodyPr wrap="square" rtlCol="0">
            <a:spAutoFit/>
          </a:bodyPr>
          <a:lstStyle/>
          <a:p>
            <a:pPr algn="ctr"/>
            <a:r>
              <a:rPr lang="en-US" dirty="0">
                <a:solidFill>
                  <a:srgbClr val="C00000"/>
                </a:solidFill>
                <a:latin typeface="+mj-lt"/>
              </a:rPr>
              <a:t>Extensible to Various Physical Memory Pools</a:t>
            </a:r>
          </a:p>
        </p:txBody>
      </p:sp>
      <p:grpSp>
        <p:nvGrpSpPr>
          <p:cNvPr id="4" name="Group 3"/>
          <p:cNvGrpSpPr/>
          <p:nvPr/>
        </p:nvGrpSpPr>
        <p:grpSpPr>
          <a:xfrm>
            <a:off x="1017699" y="3755360"/>
            <a:ext cx="6945665" cy="2375511"/>
            <a:chOff x="1017699" y="3755360"/>
            <a:chExt cx="6945665" cy="2375511"/>
          </a:xfrm>
        </p:grpSpPr>
        <p:pic>
          <p:nvPicPr>
            <p:cNvPr id="126" name="Picture 1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699" y="3755360"/>
              <a:ext cx="6817979" cy="2254062"/>
            </a:xfrm>
            <a:prstGeom prst="rect">
              <a:avLst/>
            </a:prstGeom>
          </p:spPr>
        </p:pic>
        <p:sp>
          <p:nvSpPr>
            <p:cNvPr id="3" name="Rounded Rectangle 2"/>
            <p:cNvSpPr/>
            <p:nvPr/>
          </p:nvSpPr>
          <p:spPr>
            <a:xfrm>
              <a:off x="2839367" y="5430200"/>
              <a:ext cx="5123997" cy="700671"/>
            </a:xfrm>
            <a:prstGeom prst="roundRect">
              <a:avLst/>
            </a:prstGeom>
            <a:noFill/>
            <a:ln w="381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3030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091375" cy="591252"/>
          </a:xfrm>
        </p:spPr>
        <p:txBody>
          <a:bodyPr>
            <a:normAutofit fontScale="90000"/>
          </a:bodyPr>
          <a:lstStyle/>
          <a:p>
            <a:r>
              <a:rPr lang="en-US" dirty="0"/>
              <a:t>Pre-fetch and offload</a:t>
            </a:r>
          </a:p>
        </p:txBody>
      </p:sp>
      <p:sp>
        <p:nvSpPr>
          <p:cNvPr id="55" name="Rounded Rectangle 54"/>
          <p:cNvSpPr/>
          <p:nvPr/>
        </p:nvSpPr>
        <p:spPr>
          <a:xfrm>
            <a:off x="457200" y="1442773"/>
            <a:ext cx="8091375" cy="24080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421394" y="1575393"/>
            <a:ext cx="1085544" cy="646331"/>
          </a:xfrm>
          <a:prstGeom prst="rect">
            <a:avLst/>
          </a:prstGeom>
          <a:noFill/>
        </p:spPr>
        <p:txBody>
          <a:bodyPr wrap="square" rtlCol="0">
            <a:spAutoFit/>
          </a:bodyPr>
          <a:lstStyle/>
          <a:p>
            <a:r>
              <a:rPr lang="en-US" dirty="0">
                <a:latin typeface="+mj-lt"/>
              </a:rPr>
              <a:t>GPU </a:t>
            </a:r>
          </a:p>
          <a:p>
            <a:r>
              <a:rPr lang="en-US" dirty="0">
                <a:latin typeface="+mj-lt"/>
              </a:rPr>
              <a:t>DRAM</a:t>
            </a:r>
          </a:p>
        </p:txBody>
      </p:sp>
      <p:sp>
        <p:nvSpPr>
          <p:cNvPr id="57" name="Rounded Rectangle 56"/>
          <p:cNvSpPr/>
          <p:nvPr/>
        </p:nvSpPr>
        <p:spPr>
          <a:xfrm>
            <a:off x="474921" y="3933916"/>
            <a:ext cx="8091375" cy="7483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43564" y="3996584"/>
            <a:ext cx="1085544" cy="646331"/>
          </a:xfrm>
          <a:prstGeom prst="rect">
            <a:avLst/>
          </a:prstGeom>
          <a:noFill/>
        </p:spPr>
        <p:txBody>
          <a:bodyPr wrap="square" rtlCol="0">
            <a:spAutoFit/>
          </a:bodyPr>
          <a:lstStyle/>
          <a:p>
            <a:r>
              <a:rPr lang="en-US" dirty="0">
                <a:latin typeface="+mj-lt"/>
              </a:rPr>
              <a:t>CPU </a:t>
            </a:r>
          </a:p>
          <a:p>
            <a:r>
              <a:rPr lang="en-US" dirty="0">
                <a:latin typeface="+mj-lt"/>
              </a:rPr>
              <a:t>DRAM</a:t>
            </a:r>
          </a:p>
        </p:txBody>
      </p:sp>
      <p:sp>
        <p:nvSpPr>
          <p:cNvPr id="59" name="TextBox 58"/>
          <p:cNvSpPr txBox="1"/>
          <p:nvPr/>
        </p:nvSpPr>
        <p:spPr>
          <a:xfrm>
            <a:off x="474921" y="816658"/>
            <a:ext cx="3969489" cy="400110"/>
          </a:xfrm>
          <a:prstGeom prst="rect">
            <a:avLst/>
          </a:prstGeom>
          <a:noFill/>
        </p:spPr>
        <p:txBody>
          <a:bodyPr wrap="square" rtlCol="0">
            <a:spAutoFit/>
          </a:bodyPr>
          <a:lstStyle/>
          <a:p>
            <a:pPr algn="ctr"/>
            <a:r>
              <a:rPr lang="en-US" sz="2000" dirty="0">
                <a:latin typeface="+mj-lt"/>
              </a:rPr>
              <a:t>Offload</a:t>
            </a:r>
          </a:p>
        </p:txBody>
      </p:sp>
      <p:sp>
        <p:nvSpPr>
          <p:cNvPr id="60" name="Rounded Rectangle 59"/>
          <p:cNvSpPr/>
          <p:nvPr/>
        </p:nvSpPr>
        <p:spPr>
          <a:xfrm>
            <a:off x="474922" y="816658"/>
            <a:ext cx="3969488" cy="5006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4579085" y="813713"/>
            <a:ext cx="3969489" cy="400110"/>
          </a:xfrm>
          <a:prstGeom prst="rect">
            <a:avLst/>
          </a:prstGeom>
          <a:noFill/>
        </p:spPr>
        <p:txBody>
          <a:bodyPr wrap="square" rtlCol="0">
            <a:spAutoFit/>
          </a:bodyPr>
          <a:lstStyle/>
          <a:p>
            <a:pPr algn="ctr"/>
            <a:r>
              <a:rPr lang="en-US" sz="2000" dirty="0">
                <a:latin typeface="+mj-lt"/>
              </a:rPr>
              <a:t>Pre-fetch</a:t>
            </a:r>
          </a:p>
        </p:txBody>
      </p:sp>
      <p:sp>
        <p:nvSpPr>
          <p:cNvPr id="62" name="Rounded Rectangle 61"/>
          <p:cNvSpPr/>
          <p:nvPr/>
        </p:nvSpPr>
        <p:spPr>
          <a:xfrm>
            <a:off x="4579086" y="813713"/>
            <a:ext cx="3969488" cy="5006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959126" y="4818738"/>
            <a:ext cx="3344984" cy="369332"/>
          </a:xfrm>
          <a:prstGeom prst="rect">
            <a:avLst/>
          </a:prstGeom>
          <a:noFill/>
          <a:ln>
            <a:solidFill>
              <a:schemeClr val="tx1">
                <a:lumMod val="65000"/>
                <a:lumOff val="35000"/>
              </a:schemeClr>
            </a:solidFill>
          </a:ln>
        </p:spPr>
        <p:txBody>
          <a:bodyPr wrap="square" rtlCol="0">
            <a:spAutoFit/>
          </a:bodyPr>
          <a:lstStyle/>
          <a:p>
            <a:pPr algn="ctr"/>
            <a:r>
              <a:rPr lang="en-US" dirty="0">
                <a:latin typeface="+mj-lt"/>
              </a:rPr>
              <a:t>Live Tensor</a:t>
            </a:r>
            <a:endParaRPr lang="en-US" dirty="0"/>
          </a:p>
        </p:txBody>
      </p:sp>
      <p:sp>
        <p:nvSpPr>
          <p:cNvPr id="64" name="TextBox 63"/>
          <p:cNvSpPr txBox="1"/>
          <p:nvPr/>
        </p:nvSpPr>
        <p:spPr>
          <a:xfrm>
            <a:off x="4863381" y="4810187"/>
            <a:ext cx="3344984" cy="369332"/>
          </a:xfrm>
          <a:prstGeom prst="rect">
            <a:avLst/>
          </a:prstGeom>
          <a:noFill/>
          <a:ln>
            <a:solidFill>
              <a:schemeClr val="tx1">
                <a:lumMod val="65000"/>
                <a:lumOff val="35000"/>
              </a:schemeClr>
            </a:solidFill>
          </a:ln>
        </p:spPr>
        <p:txBody>
          <a:bodyPr wrap="square" rtlCol="0">
            <a:spAutoFit/>
          </a:bodyPr>
          <a:lstStyle/>
          <a:p>
            <a:pPr algn="ctr"/>
            <a:r>
              <a:rPr lang="en-US" dirty="0">
                <a:latin typeface="+mj-lt"/>
              </a:rPr>
              <a:t>Freed Tensor</a:t>
            </a:r>
            <a:endParaRPr lang="en-US" dirty="0"/>
          </a:p>
        </p:txBody>
      </p:sp>
      <p:sp>
        <p:nvSpPr>
          <p:cNvPr id="65" name="TextBox 64"/>
          <p:cNvSpPr txBox="1"/>
          <p:nvPr/>
        </p:nvSpPr>
        <p:spPr>
          <a:xfrm>
            <a:off x="959126" y="5396016"/>
            <a:ext cx="3344984" cy="646331"/>
          </a:xfrm>
          <a:prstGeom prst="rect">
            <a:avLst/>
          </a:prstGeom>
          <a:noFill/>
        </p:spPr>
        <p:txBody>
          <a:bodyPr wrap="square" rtlCol="0">
            <a:spAutoFit/>
          </a:bodyPr>
          <a:lstStyle/>
          <a:p>
            <a:r>
              <a:rPr lang="en-US" dirty="0">
                <a:latin typeface="+mj-lt"/>
              </a:rPr>
              <a:t>CPU:</a:t>
            </a:r>
          </a:p>
          <a:p>
            <a:r>
              <a:rPr lang="en-US" dirty="0">
                <a:latin typeface="+mj-lt"/>
              </a:rPr>
              <a:t>GPU:</a:t>
            </a:r>
            <a:r>
              <a:rPr lang="en-US" dirty="0"/>
              <a:t> </a:t>
            </a:r>
            <a:r>
              <a:rPr lang="en-US" dirty="0">
                <a:latin typeface="+mj-lt"/>
              </a:rPr>
              <a:t>t0,</a:t>
            </a:r>
          </a:p>
        </p:txBody>
      </p:sp>
      <p:grpSp>
        <p:nvGrpSpPr>
          <p:cNvPr id="66" name="Group 65"/>
          <p:cNvGrpSpPr/>
          <p:nvPr/>
        </p:nvGrpSpPr>
        <p:grpSpPr>
          <a:xfrm>
            <a:off x="1304329" y="1442773"/>
            <a:ext cx="6931246" cy="1971525"/>
            <a:chOff x="523631" y="2708400"/>
            <a:chExt cx="6931246" cy="1971525"/>
          </a:xfrm>
        </p:grpSpPr>
        <p:grpSp>
          <p:nvGrpSpPr>
            <p:cNvPr id="67" name="Group 66"/>
            <p:cNvGrpSpPr/>
            <p:nvPr/>
          </p:nvGrpSpPr>
          <p:grpSpPr>
            <a:xfrm>
              <a:off x="2006590" y="3275956"/>
              <a:ext cx="926123" cy="429846"/>
              <a:chOff x="1785814" y="2627795"/>
              <a:chExt cx="926123" cy="429846"/>
            </a:xfrm>
          </p:grpSpPr>
          <p:sp>
            <p:nvSpPr>
              <p:cNvPr id="123" name="Rectangle 122"/>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p:cNvSpPr txBox="1"/>
              <p:nvPr/>
            </p:nvSpPr>
            <p:spPr>
              <a:xfrm>
                <a:off x="1785814" y="2658052"/>
                <a:ext cx="926123" cy="369332"/>
              </a:xfrm>
              <a:prstGeom prst="rect">
                <a:avLst/>
              </a:prstGeom>
              <a:noFill/>
            </p:spPr>
            <p:txBody>
              <a:bodyPr wrap="square" rtlCol="0">
                <a:spAutoFit/>
              </a:bodyPr>
              <a:lstStyle/>
              <a:p>
                <a:pPr algn="ctr"/>
                <a:r>
                  <a:rPr lang="en-US" dirty="0"/>
                  <a:t>CONV</a:t>
                </a:r>
              </a:p>
            </p:txBody>
          </p:sp>
        </p:grpSp>
        <p:grpSp>
          <p:nvGrpSpPr>
            <p:cNvPr id="68" name="Group 67"/>
            <p:cNvGrpSpPr/>
            <p:nvPr/>
          </p:nvGrpSpPr>
          <p:grpSpPr>
            <a:xfrm>
              <a:off x="523631" y="3268900"/>
              <a:ext cx="926123" cy="429846"/>
              <a:chOff x="1785813" y="3383165"/>
              <a:chExt cx="926123" cy="429846"/>
            </a:xfrm>
          </p:grpSpPr>
          <p:sp>
            <p:nvSpPr>
              <p:cNvPr id="121" name="TextBox 120"/>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22" name="Rectangle 121"/>
              <p:cNvSpPr/>
              <p:nvPr/>
            </p:nvSpPr>
            <p:spPr>
              <a:xfrm>
                <a:off x="1785813" y="3383165"/>
                <a:ext cx="926123" cy="4298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3513978" y="3268900"/>
              <a:ext cx="926123" cy="429846"/>
              <a:chOff x="1785814" y="2627795"/>
              <a:chExt cx="926123" cy="429846"/>
            </a:xfrm>
          </p:grpSpPr>
          <p:sp>
            <p:nvSpPr>
              <p:cNvPr id="119" name="Rectangle 11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70" name="Group 69"/>
            <p:cNvGrpSpPr/>
            <p:nvPr/>
          </p:nvGrpSpPr>
          <p:grpSpPr>
            <a:xfrm>
              <a:off x="5021366" y="3275956"/>
              <a:ext cx="926123" cy="429846"/>
              <a:chOff x="1785814" y="2627795"/>
              <a:chExt cx="926123" cy="429846"/>
            </a:xfrm>
          </p:grpSpPr>
          <p:sp>
            <p:nvSpPr>
              <p:cNvPr id="117" name="Rectangle 116"/>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1785814" y="2658052"/>
                <a:ext cx="926123" cy="369332"/>
              </a:xfrm>
              <a:prstGeom prst="rect">
                <a:avLst/>
              </a:prstGeom>
              <a:noFill/>
            </p:spPr>
            <p:txBody>
              <a:bodyPr wrap="square" rtlCol="0">
                <a:spAutoFit/>
              </a:bodyPr>
              <a:lstStyle/>
              <a:p>
                <a:pPr algn="ctr"/>
                <a:r>
                  <a:rPr lang="en-US" dirty="0"/>
                  <a:t>FC</a:t>
                </a:r>
              </a:p>
            </p:txBody>
          </p:sp>
        </p:grpSp>
        <p:grpSp>
          <p:nvGrpSpPr>
            <p:cNvPr id="71" name="Group 70"/>
            <p:cNvGrpSpPr/>
            <p:nvPr/>
          </p:nvGrpSpPr>
          <p:grpSpPr>
            <a:xfrm>
              <a:off x="6528754" y="3268900"/>
              <a:ext cx="926123" cy="429846"/>
              <a:chOff x="1785814" y="2627795"/>
              <a:chExt cx="926123" cy="429846"/>
            </a:xfrm>
          </p:grpSpPr>
          <p:sp>
            <p:nvSpPr>
              <p:cNvPr id="115" name="Rectangle 114"/>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1785814" y="2658052"/>
                <a:ext cx="926123" cy="369332"/>
              </a:xfrm>
              <a:prstGeom prst="rect">
                <a:avLst/>
              </a:prstGeom>
              <a:noFill/>
            </p:spPr>
            <p:txBody>
              <a:bodyPr wrap="square" rtlCol="0">
                <a:spAutoFit/>
              </a:bodyPr>
              <a:lstStyle/>
              <a:p>
                <a:pPr algn="ctr"/>
                <a:r>
                  <a:rPr lang="en-US"/>
                  <a:t>S</a:t>
                </a:r>
                <a:endParaRPr lang="en-US" dirty="0"/>
              </a:p>
            </p:txBody>
          </p:sp>
        </p:grpSp>
        <p:grpSp>
          <p:nvGrpSpPr>
            <p:cNvPr id="72" name="Group 71"/>
            <p:cNvGrpSpPr/>
            <p:nvPr/>
          </p:nvGrpSpPr>
          <p:grpSpPr>
            <a:xfrm>
              <a:off x="2006590" y="4250079"/>
              <a:ext cx="926123" cy="429846"/>
              <a:chOff x="1785814" y="2627795"/>
              <a:chExt cx="926123" cy="429846"/>
            </a:xfrm>
          </p:grpSpPr>
          <p:sp>
            <p:nvSpPr>
              <p:cNvPr id="113" name="Rectangle 112"/>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1785814" y="2658052"/>
                <a:ext cx="926123" cy="369332"/>
              </a:xfrm>
              <a:prstGeom prst="rect">
                <a:avLst/>
              </a:prstGeom>
              <a:noFill/>
            </p:spPr>
            <p:txBody>
              <a:bodyPr wrap="square" rtlCol="0">
                <a:spAutoFit/>
              </a:bodyPr>
              <a:lstStyle/>
              <a:p>
                <a:pPr algn="ctr"/>
                <a:r>
                  <a:rPr lang="en-US" dirty="0"/>
                  <a:t>CONV</a:t>
                </a:r>
              </a:p>
            </p:txBody>
          </p:sp>
        </p:grpSp>
        <p:grpSp>
          <p:nvGrpSpPr>
            <p:cNvPr id="73" name="Group 72"/>
            <p:cNvGrpSpPr/>
            <p:nvPr/>
          </p:nvGrpSpPr>
          <p:grpSpPr>
            <a:xfrm>
              <a:off x="523631" y="4243023"/>
              <a:ext cx="926123" cy="429846"/>
              <a:chOff x="1785813" y="3383165"/>
              <a:chExt cx="926123" cy="429846"/>
            </a:xfrm>
          </p:grpSpPr>
          <p:sp>
            <p:nvSpPr>
              <p:cNvPr id="111" name="TextBox 110"/>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12" name="Rectangle 111"/>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p:cNvGrpSpPr/>
            <p:nvPr/>
          </p:nvGrpSpPr>
          <p:grpSpPr>
            <a:xfrm>
              <a:off x="3501763" y="4243022"/>
              <a:ext cx="926123" cy="429846"/>
              <a:chOff x="1785814" y="2627795"/>
              <a:chExt cx="926123" cy="429846"/>
            </a:xfrm>
          </p:grpSpPr>
          <p:sp>
            <p:nvSpPr>
              <p:cNvPr id="109" name="Rectangle 10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75" name="Group 74"/>
            <p:cNvGrpSpPr/>
            <p:nvPr/>
          </p:nvGrpSpPr>
          <p:grpSpPr>
            <a:xfrm>
              <a:off x="5009151" y="4250078"/>
              <a:ext cx="926123" cy="429846"/>
              <a:chOff x="1785814" y="2627795"/>
              <a:chExt cx="926123" cy="429846"/>
            </a:xfrm>
          </p:grpSpPr>
          <p:sp>
            <p:nvSpPr>
              <p:cNvPr id="107" name="Rectangle 106"/>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p:cNvSpPr txBox="1"/>
              <p:nvPr/>
            </p:nvSpPr>
            <p:spPr>
              <a:xfrm>
                <a:off x="1785814" y="2658052"/>
                <a:ext cx="926123" cy="369332"/>
              </a:xfrm>
              <a:prstGeom prst="rect">
                <a:avLst/>
              </a:prstGeom>
              <a:noFill/>
            </p:spPr>
            <p:txBody>
              <a:bodyPr wrap="square" rtlCol="0">
                <a:spAutoFit/>
              </a:bodyPr>
              <a:lstStyle/>
              <a:p>
                <a:pPr algn="ctr"/>
                <a:r>
                  <a:rPr lang="en-US" dirty="0"/>
                  <a:t>FC</a:t>
                </a:r>
              </a:p>
            </p:txBody>
          </p:sp>
        </p:grpSp>
        <p:grpSp>
          <p:nvGrpSpPr>
            <p:cNvPr id="76" name="Group 75"/>
            <p:cNvGrpSpPr/>
            <p:nvPr/>
          </p:nvGrpSpPr>
          <p:grpSpPr>
            <a:xfrm>
              <a:off x="6516539" y="4243022"/>
              <a:ext cx="926123" cy="429846"/>
              <a:chOff x="1785814" y="2627795"/>
              <a:chExt cx="926123" cy="429846"/>
            </a:xfrm>
          </p:grpSpPr>
          <p:sp>
            <p:nvSpPr>
              <p:cNvPr id="105" name="Rectangle 104"/>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1785814" y="2658052"/>
                <a:ext cx="926123" cy="369332"/>
              </a:xfrm>
              <a:prstGeom prst="rect">
                <a:avLst/>
              </a:prstGeom>
              <a:noFill/>
            </p:spPr>
            <p:txBody>
              <a:bodyPr wrap="square" rtlCol="0">
                <a:spAutoFit/>
              </a:bodyPr>
              <a:lstStyle/>
              <a:p>
                <a:pPr algn="ctr"/>
                <a:r>
                  <a:rPr lang="en-US" dirty="0"/>
                  <a:t>S</a:t>
                </a:r>
              </a:p>
            </p:txBody>
          </p:sp>
        </p:grpSp>
        <p:cxnSp>
          <p:nvCxnSpPr>
            <p:cNvPr id="77" name="Straight Arrow Connector 76"/>
            <p:cNvCxnSpPr/>
            <p:nvPr/>
          </p:nvCxnSpPr>
          <p:spPr>
            <a:xfrm>
              <a:off x="2944927" y="348029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4464530" y="34886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947489" y="349220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80" name="Group 79"/>
            <p:cNvGrpSpPr/>
            <p:nvPr/>
          </p:nvGrpSpPr>
          <p:grpSpPr>
            <a:xfrm>
              <a:off x="1449754" y="3077732"/>
              <a:ext cx="556836" cy="413147"/>
              <a:chOff x="1567001" y="2466884"/>
              <a:chExt cx="556836" cy="413147"/>
            </a:xfrm>
          </p:grpSpPr>
          <p:cxnSp>
            <p:nvCxnSpPr>
              <p:cNvPr id="103" name="Straight Arrow Connector 102"/>
              <p:cNvCxnSpPr>
                <a:stCxn id="76" idx="3"/>
                <a:endCxn id="74" idx="1"/>
              </p:cNvCxnSpPr>
              <p:nvPr/>
            </p:nvCxnSpPr>
            <p:spPr>
              <a:xfrm>
                <a:off x="1567001" y="28729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1591430" y="2466884"/>
                <a:ext cx="486776" cy="369332"/>
              </a:xfrm>
              <a:prstGeom prst="rect">
                <a:avLst/>
              </a:prstGeom>
              <a:noFill/>
            </p:spPr>
            <p:txBody>
              <a:bodyPr wrap="square" rtlCol="0">
                <a:spAutoFit/>
              </a:bodyPr>
              <a:lstStyle/>
              <a:p>
                <a:r>
                  <a:rPr lang="en-US" altLang="zh-CN" dirty="0">
                    <a:latin typeface="+mj-lt"/>
                  </a:rPr>
                  <a:t>t0</a:t>
                </a:r>
                <a:endParaRPr lang="en-US" dirty="0">
                  <a:latin typeface="+mj-lt"/>
                </a:endParaRPr>
              </a:p>
            </p:txBody>
          </p:sp>
        </p:grpSp>
        <p:cxnSp>
          <p:nvCxnSpPr>
            <p:cNvPr id="81" name="Straight Arrow Connector 80"/>
            <p:cNvCxnSpPr>
              <a:stCxn id="71" idx="3"/>
            </p:cNvCxnSpPr>
            <p:nvPr/>
          </p:nvCxnSpPr>
          <p:spPr>
            <a:xfrm>
              <a:off x="1449754" y="348382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348788" y="3780400"/>
              <a:ext cx="441146" cy="369332"/>
            </a:xfrm>
            <a:prstGeom prst="rect">
              <a:avLst/>
            </a:prstGeom>
            <a:noFill/>
          </p:spPr>
          <p:txBody>
            <a:bodyPr wrap="none" rtlCol="0">
              <a:spAutoFit/>
            </a:bodyPr>
            <a:lstStyle/>
            <a:p>
              <a:r>
                <a:rPr lang="en-US" altLang="zh-CN" dirty="0">
                  <a:latin typeface="+mj-lt"/>
                </a:rPr>
                <a:t>t0</a:t>
              </a:r>
              <a:endParaRPr lang="en-US" dirty="0">
                <a:latin typeface="+mj-lt"/>
              </a:endParaRPr>
            </a:p>
          </p:txBody>
        </p:sp>
        <p:cxnSp>
          <p:nvCxnSpPr>
            <p:cNvPr id="83" name="Straight Arrow Connector 82"/>
            <p:cNvCxnSpPr>
              <a:stCxn id="86" idx="2"/>
              <a:endCxn id="106" idx="0"/>
            </p:cNvCxnSpPr>
            <p:nvPr/>
          </p:nvCxnSpPr>
          <p:spPr>
            <a:xfrm flipH="1">
              <a:off x="6979601" y="3698746"/>
              <a:ext cx="12215" cy="54427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106" idx="1"/>
              <a:endCxn id="103" idx="3"/>
            </p:cNvCxnSpPr>
            <p:nvPr/>
          </p:nvCxnSpPr>
          <p:spPr>
            <a:xfrm flipH="1">
              <a:off x="5935274" y="445794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103" idx="1"/>
            </p:cNvCxnSpPr>
            <p:nvPr/>
          </p:nvCxnSpPr>
          <p:spPr>
            <a:xfrm flipH="1" flipV="1">
              <a:off x="4427886" y="445794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a:off x="2920498" y="4465002"/>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a:off x="1449753" y="4479231"/>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71" idx="0"/>
              <a:endCxn id="83" idx="0"/>
            </p:cNvCxnSpPr>
            <p:nvPr/>
          </p:nvCxnSpPr>
          <p:spPr>
            <a:xfrm rot="5400000" flipH="1" flipV="1">
              <a:off x="3223960" y="1038690"/>
              <a:ext cx="23201" cy="4497735"/>
            </a:xfrm>
            <a:prstGeom prst="bentConnector3">
              <a:avLst>
                <a:gd name="adj1" fmla="val 10853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103" idx="2"/>
              <a:endCxn id="98" idx="2"/>
            </p:cNvCxnSpPr>
            <p:nvPr/>
          </p:nvCxnSpPr>
          <p:spPr>
            <a:xfrm rot="5400000" flipH="1">
              <a:off x="3225925" y="2433637"/>
              <a:ext cx="7055" cy="4485520"/>
            </a:xfrm>
            <a:prstGeom prst="bentConnector3">
              <a:avLst>
                <a:gd name="adj1" fmla="val -3240255"/>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1670327" y="2708400"/>
              <a:ext cx="441146" cy="369332"/>
            </a:xfrm>
            <a:prstGeom prst="rect">
              <a:avLst/>
            </a:prstGeom>
          </p:spPr>
          <p:txBody>
            <a:bodyPr wrap="none">
              <a:spAutoFit/>
            </a:bodyPr>
            <a:lstStyle/>
            <a:p>
              <a:r>
                <a:rPr lang="en-US" altLang="zh-CN" dirty="0">
                  <a:latin typeface="+mj-lt"/>
                </a:rPr>
                <a:t>t0</a:t>
              </a:r>
              <a:endParaRPr lang="en-US" dirty="0">
                <a:latin typeface="+mj-lt"/>
              </a:endParaRPr>
            </a:p>
          </p:txBody>
        </p:sp>
        <p:cxnSp>
          <p:nvCxnSpPr>
            <p:cNvPr id="97" name="Straight Arrow Connector 96"/>
            <p:cNvCxnSpPr/>
            <p:nvPr/>
          </p:nvCxnSpPr>
          <p:spPr>
            <a:xfrm>
              <a:off x="2924173" y="3464937"/>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4469023" y="3504111"/>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125" name="TextBox 124"/>
          <p:cNvSpPr txBox="1"/>
          <p:nvPr/>
        </p:nvSpPr>
        <p:spPr>
          <a:xfrm>
            <a:off x="6974958" y="347330"/>
            <a:ext cx="992579" cy="369332"/>
          </a:xfrm>
          <a:prstGeom prst="rect">
            <a:avLst/>
          </a:prstGeom>
          <a:noFill/>
        </p:spPr>
        <p:txBody>
          <a:bodyPr wrap="none" rtlCol="0">
            <a:spAutoFit/>
          </a:bodyPr>
          <a:lstStyle/>
          <a:p>
            <a:r>
              <a:rPr lang="en-US" dirty="0">
                <a:latin typeface="+mj-lt"/>
              </a:rPr>
              <a:t>Step 1</a:t>
            </a:r>
          </a:p>
        </p:txBody>
      </p:sp>
    </p:spTree>
    <p:extLst>
      <p:ext uri="{BB962C8B-B14F-4D97-AF65-F5344CB8AC3E}">
        <p14:creationId xmlns:p14="http://schemas.microsoft.com/office/powerpoint/2010/main" val="1181029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091375" cy="591252"/>
          </a:xfrm>
        </p:spPr>
        <p:txBody>
          <a:bodyPr>
            <a:normAutofit fontScale="90000"/>
          </a:bodyPr>
          <a:lstStyle/>
          <a:p>
            <a:r>
              <a:rPr lang="en-US" dirty="0"/>
              <a:t>Pre-fetch </a:t>
            </a:r>
            <a:r>
              <a:rPr lang="en-US"/>
              <a:t>and offload</a:t>
            </a:r>
            <a:endParaRPr lang="en-US" dirty="0"/>
          </a:p>
        </p:txBody>
      </p:sp>
      <p:sp>
        <p:nvSpPr>
          <p:cNvPr id="55" name="Rounded Rectangle 54"/>
          <p:cNvSpPr/>
          <p:nvPr/>
        </p:nvSpPr>
        <p:spPr>
          <a:xfrm>
            <a:off x="457200" y="1442773"/>
            <a:ext cx="8091375" cy="24080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421394" y="1575393"/>
            <a:ext cx="1085544" cy="646331"/>
          </a:xfrm>
          <a:prstGeom prst="rect">
            <a:avLst/>
          </a:prstGeom>
          <a:noFill/>
        </p:spPr>
        <p:txBody>
          <a:bodyPr wrap="square" rtlCol="0">
            <a:spAutoFit/>
          </a:bodyPr>
          <a:lstStyle/>
          <a:p>
            <a:r>
              <a:rPr lang="en-US" dirty="0">
                <a:latin typeface="+mj-lt"/>
              </a:rPr>
              <a:t>GPU </a:t>
            </a:r>
          </a:p>
          <a:p>
            <a:r>
              <a:rPr lang="en-US" dirty="0">
                <a:latin typeface="+mj-lt"/>
              </a:rPr>
              <a:t>DRAM</a:t>
            </a:r>
          </a:p>
        </p:txBody>
      </p:sp>
      <p:sp>
        <p:nvSpPr>
          <p:cNvPr id="57" name="Rounded Rectangle 56"/>
          <p:cNvSpPr/>
          <p:nvPr/>
        </p:nvSpPr>
        <p:spPr>
          <a:xfrm>
            <a:off x="474921" y="3933916"/>
            <a:ext cx="8091375" cy="7483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43564" y="3996584"/>
            <a:ext cx="1085544" cy="646331"/>
          </a:xfrm>
          <a:prstGeom prst="rect">
            <a:avLst/>
          </a:prstGeom>
          <a:noFill/>
        </p:spPr>
        <p:txBody>
          <a:bodyPr wrap="square" rtlCol="0">
            <a:spAutoFit/>
          </a:bodyPr>
          <a:lstStyle/>
          <a:p>
            <a:r>
              <a:rPr lang="en-US" dirty="0">
                <a:latin typeface="+mj-lt"/>
              </a:rPr>
              <a:t>CPU </a:t>
            </a:r>
          </a:p>
          <a:p>
            <a:r>
              <a:rPr lang="en-US" dirty="0">
                <a:latin typeface="+mj-lt"/>
              </a:rPr>
              <a:t>DRAM</a:t>
            </a:r>
          </a:p>
        </p:txBody>
      </p:sp>
      <p:sp>
        <p:nvSpPr>
          <p:cNvPr id="59" name="TextBox 58"/>
          <p:cNvSpPr txBox="1"/>
          <p:nvPr/>
        </p:nvSpPr>
        <p:spPr>
          <a:xfrm>
            <a:off x="474921" y="816658"/>
            <a:ext cx="3969489" cy="523220"/>
          </a:xfrm>
          <a:prstGeom prst="rect">
            <a:avLst/>
          </a:prstGeom>
          <a:noFill/>
        </p:spPr>
        <p:txBody>
          <a:bodyPr wrap="square" rtlCol="0">
            <a:spAutoFit/>
          </a:bodyPr>
          <a:lstStyle/>
          <a:p>
            <a:pPr algn="ctr"/>
            <a:r>
              <a:rPr lang="en-US" sz="2800" dirty="0">
                <a:solidFill>
                  <a:srgbClr val="C00000"/>
                </a:solidFill>
                <a:latin typeface="+mj-lt"/>
              </a:rPr>
              <a:t>Offload(t0)</a:t>
            </a:r>
          </a:p>
        </p:txBody>
      </p:sp>
      <p:sp>
        <p:nvSpPr>
          <p:cNvPr id="60" name="Rounded Rectangle 59"/>
          <p:cNvSpPr/>
          <p:nvPr/>
        </p:nvSpPr>
        <p:spPr>
          <a:xfrm>
            <a:off x="474922" y="816658"/>
            <a:ext cx="3969488" cy="5006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4579085" y="813713"/>
            <a:ext cx="3969489" cy="400110"/>
          </a:xfrm>
          <a:prstGeom prst="rect">
            <a:avLst/>
          </a:prstGeom>
          <a:noFill/>
        </p:spPr>
        <p:txBody>
          <a:bodyPr wrap="square" rtlCol="0">
            <a:spAutoFit/>
          </a:bodyPr>
          <a:lstStyle/>
          <a:p>
            <a:pPr algn="ctr"/>
            <a:r>
              <a:rPr lang="en-US" sz="2000" dirty="0">
                <a:latin typeface="+mj-lt"/>
              </a:rPr>
              <a:t>Pre-fetch</a:t>
            </a:r>
          </a:p>
        </p:txBody>
      </p:sp>
      <p:sp>
        <p:nvSpPr>
          <p:cNvPr id="62" name="Rounded Rectangle 61"/>
          <p:cNvSpPr/>
          <p:nvPr/>
        </p:nvSpPr>
        <p:spPr>
          <a:xfrm>
            <a:off x="4579086" y="813713"/>
            <a:ext cx="3969488" cy="5006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959126" y="4818738"/>
            <a:ext cx="3344984" cy="369332"/>
          </a:xfrm>
          <a:prstGeom prst="rect">
            <a:avLst/>
          </a:prstGeom>
          <a:noFill/>
          <a:ln>
            <a:solidFill>
              <a:schemeClr val="tx1">
                <a:lumMod val="65000"/>
                <a:lumOff val="35000"/>
              </a:schemeClr>
            </a:solidFill>
          </a:ln>
        </p:spPr>
        <p:txBody>
          <a:bodyPr wrap="square" rtlCol="0">
            <a:spAutoFit/>
          </a:bodyPr>
          <a:lstStyle/>
          <a:p>
            <a:pPr algn="ctr"/>
            <a:r>
              <a:rPr lang="en-US" dirty="0">
                <a:latin typeface="+mj-lt"/>
              </a:rPr>
              <a:t>Live Tensor</a:t>
            </a:r>
            <a:endParaRPr lang="en-US" dirty="0"/>
          </a:p>
        </p:txBody>
      </p:sp>
      <p:sp>
        <p:nvSpPr>
          <p:cNvPr id="64" name="TextBox 63"/>
          <p:cNvSpPr txBox="1"/>
          <p:nvPr/>
        </p:nvSpPr>
        <p:spPr>
          <a:xfrm>
            <a:off x="4863381" y="4810187"/>
            <a:ext cx="3344984" cy="369332"/>
          </a:xfrm>
          <a:prstGeom prst="rect">
            <a:avLst/>
          </a:prstGeom>
          <a:noFill/>
          <a:ln>
            <a:solidFill>
              <a:schemeClr val="tx1">
                <a:lumMod val="65000"/>
                <a:lumOff val="35000"/>
              </a:schemeClr>
            </a:solidFill>
          </a:ln>
        </p:spPr>
        <p:txBody>
          <a:bodyPr wrap="square" rtlCol="0">
            <a:spAutoFit/>
          </a:bodyPr>
          <a:lstStyle/>
          <a:p>
            <a:pPr algn="ctr"/>
            <a:r>
              <a:rPr lang="en-US" dirty="0">
                <a:latin typeface="+mj-lt"/>
              </a:rPr>
              <a:t>Freed Tensor</a:t>
            </a:r>
            <a:endParaRPr lang="en-US" dirty="0"/>
          </a:p>
        </p:txBody>
      </p:sp>
      <p:sp>
        <p:nvSpPr>
          <p:cNvPr id="65" name="TextBox 64"/>
          <p:cNvSpPr txBox="1"/>
          <p:nvPr/>
        </p:nvSpPr>
        <p:spPr>
          <a:xfrm>
            <a:off x="959126" y="5396016"/>
            <a:ext cx="3344984" cy="646331"/>
          </a:xfrm>
          <a:prstGeom prst="rect">
            <a:avLst/>
          </a:prstGeom>
          <a:noFill/>
        </p:spPr>
        <p:txBody>
          <a:bodyPr wrap="square" rtlCol="0">
            <a:spAutoFit/>
          </a:bodyPr>
          <a:lstStyle/>
          <a:p>
            <a:r>
              <a:rPr lang="en-US" dirty="0">
                <a:latin typeface="+mj-lt"/>
              </a:rPr>
              <a:t>CPU: </a:t>
            </a:r>
            <a:r>
              <a:rPr lang="en-US" dirty="0">
                <a:solidFill>
                  <a:srgbClr val="00B0F0"/>
                </a:solidFill>
                <a:latin typeface="+mj-lt"/>
              </a:rPr>
              <a:t>t0,</a:t>
            </a:r>
          </a:p>
          <a:p>
            <a:r>
              <a:rPr lang="en-US" dirty="0">
                <a:latin typeface="+mj-lt"/>
              </a:rPr>
              <a:t>GPU: t1,</a:t>
            </a:r>
          </a:p>
        </p:txBody>
      </p:sp>
      <p:grpSp>
        <p:nvGrpSpPr>
          <p:cNvPr id="67" name="Group 66"/>
          <p:cNvGrpSpPr/>
          <p:nvPr/>
        </p:nvGrpSpPr>
        <p:grpSpPr>
          <a:xfrm>
            <a:off x="2787288" y="2010329"/>
            <a:ext cx="926123" cy="429846"/>
            <a:chOff x="1785814" y="2627795"/>
            <a:chExt cx="926123" cy="429846"/>
          </a:xfrm>
        </p:grpSpPr>
        <p:sp>
          <p:nvSpPr>
            <p:cNvPr id="123" name="Rectangle 122"/>
            <p:cNvSpPr/>
            <p:nvPr/>
          </p:nvSpPr>
          <p:spPr>
            <a:xfrm>
              <a:off x="1785814" y="2627795"/>
              <a:ext cx="926123" cy="4298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p:cNvSpPr txBox="1"/>
            <p:nvPr/>
          </p:nvSpPr>
          <p:spPr>
            <a:xfrm>
              <a:off x="1785814" y="2658052"/>
              <a:ext cx="926123" cy="369332"/>
            </a:xfrm>
            <a:prstGeom prst="rect">
              <a:avLst/>
            </a:prstGeom>
            <a:noFill/>
          </p:spPr>
          <p:txBody>
            <a:bodyPr wrap="square" rtlCol="0">
              <a:spAutoFit/>
            </a:bodyPr>
            <a:lstStyle/>
            <a:p>
              <a:pPr algn="ctr"/>
              <a:r>
                <a:rPr lang="en-US" dirty="0"/>
                <a:t>CONV</a:t>
              </a:r>
            </a:p>
          </p:txBody>
        </p:sp>
      </p:grpSp>
      <p:grpSp>
        <p:nvGrpSpPr>
          <p:cNvPr id="68" name="Group 67"/>
          <p:cNvGrpSpPr/>
          <p:nvPr/>
        </p:nvGrpSpPr>
        <p:grpSpPr>
          <a:xfrm>
            <a:off x="1304329" y="2003273"/>
            <a:ext cx="926123" cy="429846"/>
            <a:chOff x="1785813" y="3383165"/>
            <a:chExt cx="926123" cy="429846"/>
          </a:xfrm>
        </p:grpSpPr>
        <p:sp>
          <p:nvSpPr>
            <p:cNvPr id="121" name="TextBox 120"/>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22" name="Rectangle 121"/>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4294676" y="2003273"/>
            <a:ext cx="926123" cy="429846"/>
            <a:chOff x="1785814" y="2627795"/>
            <a:chExt cx="926123" cy="429846"/>
          </a:xfrm>
        </p:grpSpPr>
        <p:sp>
          <p:nvSpPr>
            <p:cNvPr id="119" name="Rectangle 11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70" name="Group 69"/>
          <p:cNvGrpSpPr/>
          <p:nvPr/>
        </p:nvGrpSpPr>
        <p:grpSpPr>
          <a:xfrm>
            <a:off x="5802064" y="2010329"/>
            <a:ext cx="926123" cy="429846"/>
            <a:chOff x="1785814" y="2627795"/>
            <a:chExt cx="926123" cy="429846"/>
          </a:xfrm>
        </p:grpSpPr>
        <p:sp>
          <p:nvSpPr>
            <p:cNvPr id="117" name="Rectangle 116"/>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1785814" y="2658052"/>
              <a:ext cx="926123" cy="369332"/>
            </a:xfrm>
            <a:prstGeom prst="rect">
              <a:avLst/>
            </a:prstGeom>
            <a:noFill/>
          </p:spPr>
          <p:txBody>
            <a:bodyPr wrap="square" rtlCol="0">
              <a:spAutoFit/>
            </a:bodyPr>
            <a:lstStyle/>
            <a:p>
              <a:pPr algn="ctr"/>
              <a:r>
                <a:rPr lang="en-US" dirty="0"/>
                <a:t>FC</a:t>
              </a:r>
            </a:p>
          </p:txBody>
        </p:sp>
      </p:grpSp>
      <p:grpSp>
        <p:nvGrpSpPr>
          <p:cNvPr id="71" name="Group 70"/>
          <p:cNvGrpSpPr/>
          <p:nvPr/>
        </p:nvGrpSpPr>
        <p:grpSpPr>
          <a:xfrm>
            <a:off x="7309452" y="2003273"/>
            <a:ext cx="926123" cy="429846"/>
            <a:chOff x="1785814" y="2627795"/>
            <a:chExt cx="926123" cy="429846"/>
          </a:xfrm>
        </p:grpSpPr>
        <p:sp>
          <p:nvSpPr>
            <p:cNvPr id="115" name="Rectangle 114"/>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1785814" y="2658052"/>
              <a:ext cx="926123" cy="369332"/>
            </a:xfrm>
            <a:prstGeom prst="rect">
              <a:avLst/>
            </a:prstGeom>
            <a:noFill/>
          </p:spPr>
          <p:txBody>
            <a:bodyPr wrap="square" rtlCol="0">
              <a:spAutoFit/>
            </a:bodyPr>
            <a:lstStyle/>
            <a:p>
              <a:pPr algn="ctr"/>
              <a:r>
                <a:rPr lang="en-US"/>
                <a:t>S</a:t>
              </a:r>
              <a:endParaRPr lang="en-US" dirty="0"/>
            </a:p>
          </p:txBody>
        </p:sp>
      </p:grpSp>
      <p:grpSp>
        <p:nvGrpSpPr>
          <p:cNvPr id="72" name="Group 71"/>
          <p:cNvGrpSpPr/>
          <p:nvPr/>
        </p:nvGrpSpPr>
        <p:grpSpPr>
          <a:xfrm>
            <a:off x="2787288" y="2984452"/>
            <a:ext cx="926123" cy="429846"/>
            <a:chOff x="1785814" y="2627795"/>
            <a:chExt cx="926123" cy="429846"/>
          </a:xfrm>
        </p:grpSpPr>
        <p:sp>
          <p:nvSpPr>
            <p:cNvPr id="113" name="Rectangle 112"/>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1785814" y="2658052"/>
              <a:ext cx="926123" cy="369332"/>
            </a:xfrm>
            <a:prstGeom prst="rect">
              <a:avLst/>
            </a:prstGeom>
            <a:noFill/>
          </p:spPr>
          <p:txBody>
            <a:bodyPr wrap="square" rtlCol="0">
              <a:spAutoFit/>
            </a:bodyPr>
            <a:lstStyle/>
            <a:p>
              <a:pPr algn="ctr"/>
              <a:r>
                <a:rPr lang="en-US" dirty="0"/>
                <a:t>CONV</a:t>
              </a:r>
            </a:p>
          </p:txBody>
        </p:sp>
      </p:grpSp>
      <p:grpSp>
        <p:nvGrpSpPr>
          <p:cNvPr id="73" name="Group 72"/>
          <p:cNvGrpSpPr/>
          <p:nvPr/>
        </p:nvGrpSpPr>
        <p:grpSpPr>
          <a:xfrm>
            <a:off x="1304329" y="2977396"/>
            <a:ext cx="926123" cy="429846"/>
            <a:chOff x="1785813" y="3383165"/>
            <a:chExt cx="926123" cy="429846"/>
          </a:xfrm>
        </p:grpSpPr>
        <p:sp>
          <p:nvSpPr>
            <p:cNvPr id="111" name="TextBox 110"/>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12" name="Rectangle 111"/>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p:cNvGrpSpPr/>
          <p:nvPr/>
        </p:nvGrpSpPr>
        <p:grpSpPr>
          <a:xfrm>
            <a:off x="4282461" y="2977395"/>
            <a:ext cx="926123" cy="429846"/>
            <a:chOff x="1785814" y="2627795"/>
            <a:chExt cx="926123" cy="429846"/>
          </a:xfrm>
        </p:grpSpPr>
        <p:sp>
          <p:nvSpPr>
            <p:cNvPr id="109" name="Rectangle 10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75" name="Group 74"/>
          <p:cNvGrpSpPr/>
          <p:nvPr/>
        </p:nvGrpSpPr>
        <p:grpSpPr>
          <a:xfrm>
            <a:off x="5789849" y="2984451"/>
            <a:ext cx="926123" cy="429846"/>
            <a:chOff x="1785814" y="2627795"/>
            <a:chExt cx="926123" cy="429846"/>
          </a:xfrm>
        </p:grpSpPr>
        <p:sp>
          <p:nvSpPr>
            <p:cNvPr id="107" name="Rectangle 106"/>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p:cNvSpPr txBox="1"/>
            <p:nvPr/>
          </p:nvSpPr>
          <p:spPr>
            <a:xfrm>
              <a:off x="1785814" y="2658052"/>
              <a:ext cx="926123" cy="369332"/>
            </a:xfrm>
            <a:prstGeom prst="rect">
              <a:avLst/>
            </a:prstGeom>
            <a:noFill/>
          </p:spPr>
          <p:txBody>
            <a:bodyPr wrap="square" rtlCol="0">
              <a:spAutoFit/>
            </a:bodyPr>
            <a:lstStyle/>
            <a:p>
              <a:pPr algn="ctr"/>
              <a:r>
                <a:rPr lang="en-US" dirty="0"/>
                <a:t>FC</a:t>
              </a:r>
            </a:p>
          </p:txBody>
        </p:sp>
      </p:grpSp>
      <p:grpSp>
        <p:nvGrpSpPr>
          <p:cNvPr id="76" name="Group 75"/>
          <p:cNvGrpSpPr/>
          <p:nvPr/>
        </p:nvGrpSpPr>
        <p:grpSpPr>
          <a:xfrm>
            <a:off x="7297237" y="2977395"/>
            <a:ext cx="926123" cy="429846"/>
            <a:chOff x="1785814" y="2627795"/>
            <a:chExt cx="926123" cy="429846"/>
          </a:xfrm>
        </p:grpSpPr>
        <p:sp>
          <p:nvSpPr>
            <p:cNvPr id="105" name="Rectangle 104"/>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1785814" y="2658052"/>
              <a:ext cx="926123" cy="369332"/>
            </a:xfrm>
            <a:prstGeom prst="rect">
              <a:avLst/>
            </a:prstGeom>
            <a:noFill/>
          </p:spPr>
          <p:txBody>
            <a:bodyPr wrap="square" rtlCol="0">
              <a:spAutoFit/>
            </a:bodyPr>
            <a:lstStyle/>
            <a:p>
              <a:pPr algn="ctr"/>
              <a:r>
                <a:rPr lang="en-US" dirty="0"/>
                <a:t>S</a:t>
              </a:r>
            </a:p>
          </p:txBody>
        </p:sp>
      </p:grpSp>
      <p:cxnSp>
        <p:nvCxnSpPr>
          <p:cNvPr id="77" name="Straight Arrow Connector 76"/>
          <p:cNvCxnSpPr/>
          <p:nvPr/>
        </p:nvCxnSpPr>
        <p:spPr>
          <a:xfrm>
            <a:off x="3725625" y="2214668"/>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5245228" y="2223048"/>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6728187" y="2226576"/>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76" idx="3"/>
            <a:endCxn id="74" idx="1"/>
          </p:cNvCxnSpPr>
          <p:nvPr/>
        </p:nvCxnSpPr>
        <p:spPr>
          <a:xfrm>
            <a:off x="2230452" y="2218196"/>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71" idx="3"/>
          </p:cNvCxnSpPr>
          <p:nvPr/>
        </p:nvCxnSpPr>
        <p:spPr>
          <a:xfrm>
            <a:off x="2230452" y="2218196"/>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504917" y="4137952"/>
            <a:ext cx="595035" cy="369332"/>
          </a:xfrm>
          <a:prstGeom prst="rect">
            <a:avLst/>
          </a:prstGeom>
          <a:noFill/>
        </p:spPr>
        <p:txBody>
          <a:bodyPr wrap="none" rtlCol="0">
            <a:spAutoFit/>
          </a:bodyPr>
          <a:lstStyle/>
          <a:p>
            <a:r>
              <a:rPr lang="en-US" altLang="zh-CN" dirty="0">
                <a:solidFill>
                  <a:srgbClr val="00B0F0"/>
                </a:solidFill>
                <a:latin typeface="+mj-lt"/>
              </a:rPr>
              <a:t>t0, </a:t>
            </a:r>
            <a:endParaRPr lang="en-US" dirty="0">
              <a:solidFill>
                <a:srgbClr val="00B0F0"/>
              </a:solidFill>
              <a:latin typeface="+mj-lt"/>
            </a:endParaRPr>
          </a:p>
        </p:txBody>
      </p:sp>
      <p:cxnSp>
        <p:nvCxnSpPr>
          <p:cNvPr id="83" name="Straight Arrow Connector 82"/>
          <p:cNvCxnSpPr>
            <a:stCxn id="86" idx="2"/>
            <a:endCxn id="106" idx="0"/>
          </p:cNvCxnSpPr>
          <p:nvPr/>
        </p:nvCxnSpPr>
        <p:spPr>
          <a:xfrm flipH="1">
            <a:off x="7760299" y="2433119"/>
            <a:ext cx="12215" cy="54427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106" idx="1"/>
            <a:endCxn id="103" idx="3"/>
          </p:cNvCxnSpPr>
          <p:nvPr/>
        </p:nvCxnSpPr>
        <p:spPr>
          <a:xfrm flipH="1">
            <a:off x="6715972" y="3192318"/>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103" idx="1"/>
          </p:cNvCxnSpPr>
          <p:nvPr/>
        </p:nvCxnSpPr>
        <p:spPr>
          <a:xfrm flipH="1" flipV="1">
            <a:off x="5208584" y="3192318"/>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a:off x="3701196" y="319937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a:off x="2230451" y="3213604"/>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71" idx="0"/>
            <a:endCxn id="83" idx="0"/>
          </p:cNvCxnSpPr>
          <p:nvPr/>
        </p:nvCxnSpPr>
        <p:spPr>
          <a:xfrm rot="5400000" flipH="1" flipV="1">
            <a:off x="4004658" y="-226937"/>
            <a:ext cx="23201" cy="4497735"/>
          </a:xfrm>
          <a:prstGeom prst="bentConnector3">
            <a:avLst>
              <a:gd name="adj1" fmla="val 1085302"/>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3737840" y="1812105"/>
            <a:ext cx="458293" cy="369332"/>
          </a:xfrm>
          <a:prstGeom prst="rect">
            <a:avLst/>
          </a:prstGeom>
        </p:spPr>
        <p:txBody>
          <a:bodyPr wrap="square">
            <a:spAutoFit/>
          </a:bodyPr>
          <a:lstStyle/>
          <a:p>
            <a:r>
              <a:rPr lang="en-US" altLang="zh-CN" dirty="0">
                <a:latin typeface="+mj-lt"/>
              </a:rPr>
              <a:t>t1</a:t>
            </a:r>
            <a:endParaRPr lang="en-US" dirty="0">
              <a:latin typeface="+mj-lt"/>
            </a:endParaRPr>
          </a:p>
        </p:txBody>
      </p:sp>
      <p:cxnSp>
        <p:nvCxnSpPr>
          <p:cNvPr id="90" name="Elbow Connector 89"/>
          <p:cNvCxnSpPr>
            <a:stCxn id="103" idx="2"/>
            <a:endCxn id="98" idx="2"/>
          </p:cNvCxnSpPr>
          <p:nvPr/>
        </p:nvCxnSpPr>
        <p:spPr>
          <a:xfrm rot="5400000" flipH="1">
            <a:off x="4006623" y="1168010"/>
            <a:ext cx="7055" cy="4485520"/>
          </a:xfrm>
          <a:prstGeom prst="bentConnector3">
            <a:avLst>
              <a:gd name="adj1" fmla="val -3240255"/>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3704871" y="2199310"/>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5249721" y="2238484"/>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3614682" y="2519259"/>
            <a:ext cx="458293" cy="369332"/>
          </a:xfrm>
          <a:prstGeom prst="rect">
            <a:avLst/>
          </a:prstGeom>
        </p:spPr>
        <p:txBody>
          <a:bodyPr wrap="square">
            <a:spAutoFit/>
          </a:bodyPr>
          <a:lstStyle/>
          <a:p>
            <a:r>
              <a:rPr lang="en-US" altLang="zh-CN" dirty="0">
                <a:latin typeface="+mj-lt"/>
              </a:rPr>
              <a:t>t1</a:t>
            </a:r>
            <a:endParaRPr lang="en-US" dirty="0">
              <a:latin typeface="+mj-lt"/>
            </a:endParaRPr>
          </a:p>
        </p:txBody>
      </p:sp>
      <p:sp>
        <p:nvSpPr>
          <p:cNvPr id="125" name="TextBox 124"/>
          <p:cNvSpPr txBox="1"/>
          <p:nvPr/>
        </p:nvSpPr>
        <p:spPr>
          <a:xfrm>
            <a:off x="6974958" y="347330"/>
            <a:ext cx="992579" cy="369332"/>
          </a:xfrm>
          <a:prstGeom prst="rect">
            <a:avLst/>
          </a:prstGeom>
          <a:noFill/>
        </p:spPr>
        <p:txBody>
          <a:bodyPr wrap="none" rtlCol="0">
            <a:spAutoFit/>
          </a:bodyPr>
          <a:lstStyle/>
          <a:p>
            <a:r>
              <a:rPr lang="en-US" dirty="0">
                <a:latin typeface="+mj-lt"/>
              </a:rPr>
              <a:t>Step 2</a:t>
            </a:r>
          </a:p>
        </p:txBody>
      </p:sp>
    </p:spTree>
    <p:extLst>
      <p:ext uri="{BB962C8B-B14F-4D97-AF65-F5344CB8AC3E}">
        <p14:creationId xmlns:p14="http://schemas.microsoft.com/office/powerpoint/2010/main" val="1937599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091375" cy="591252"/>
          </a:xfrm>
        </p:spPr>
        <p:txBody>
          <a:bodyPr>
            <a:normAutofit fontScale="90000"/>
          </a:bodyPr>
          <a:lstStyle/>
          <a:p>
            <a:r>
              <a:rPr lang="en-US" dirty="0"/>
              <a:t>Pre-fetch and offload</a:t>
            </a:r>
          </a:p>
        </p:txBody>
      </p:sp>
      <p:sp>
        <p:nvSpPr>
          <p:cNvPr id="55" name="Rounded Rectangle 54"/>
          <p:cNvSpPr/>
          <p:nvPr/>
        </p:nvSpPr>
        <p:spPr>
          <a:xfrm>
            <a:off x="457200" y="1442773"/>
            <a:ext cx="8091375" cy="24080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421394" y="1575393"/>
            <a:ext cx="1085544" cy="646331"/>
          </a:xfrm>
          <a:prstGeom prst="rect">
            <a:avLst/>
          </a:prstGeom>
          <a:noFill/>
        </p:spPr>
        <p:txBody>
          <a:bodyPr wrap="square" rtlCol="0">
            <a:spAutoFit/>
          </a:bodyPr>
          <a:lstStyle/>
          <a:p>
            <a:r>
              <a:rPr lang="en-US" dirty="0">
                <a:latin typeface="+mj-lt"/>
              </a:rPr>
              <a:t>GPU </a:t>
            </a:r>
          </a:p>
          <a:p>
            <a:r>
              <a:rPr lang="en-US" dirty="0">
                <a:latin typeface="+mj-lt"/>
              </a:rPr>
              <a:t>DRAM</a:t>
            </a:r>
          </a:p>
        </p:txBody>
      </p:sp>
      <p:sp>
        <p:nvSpPr>
          <p:cNvPr id="57" name="Rounded Rectangle 56"/>
          <p:cNvSpPr/>
          <p:nvPr/>
        </p:nvSpPr>
        <p:spPr>
          <a:xfrm>
            <a:off x="474921" y="3933916"/>
            <a:ext cx="8091375" cy="7483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43564" y="3996584"/>
            <a:ext cx="1085544" cy="646331"/>
          </a:xfrm>
          <a:prstGeom prst="rect">
            <a:avLst/>
          </a:prstGeom>
          <a:noFill/>
        </p:spPr>
        <p:txBody>
          <a:bodyPr wrap="square" rtlCol="0">
            <a:spAutoFit/>
          </a:bodyPr>
          <a:lstStyle/>
          <a:p>
            <a:r>
              <a:rPr lang="en-US" dirty="0">
                <a:latin typeface="+mj-lt"/>
              </a:rPr>
              <a:t>CPU </a:t>
            </a:r>
          </a:p>
          <a:p>
            <a:r>
              <a:rPr lang="en-US" dirty="0">
                <a:latin typeface="+mj-lt"/>
              </a:rPr>
              <a:t>DRAM</a:t>
            </a:r>
          </a:p>
        </p:txBody>
      </p:sp>
      <p:sp>
        <p:nvSpPr>
          <p:cNvPr id="59" name="TextBox 58"/>
          <p:cNvSpPr txBox="1"/>
          <p:nvPr/>
        </p:nvSpPr>
        <p:spPr>
          <a:xfrm>
            <a:off x="474921" y="816658"/>
            <a:ext cx="3969489" cy="523220"/>
          </a:xfrm>
          <a:prstGeom prst="rect">
            <a:avLst/>
          </a:prstGeom>
          <a:noFill/>
        </p:spPr>
        <p:txBody>
          <a:bodyPr wrap="square" rtlCol="0">
            <a:spAutoFit/>
          </a:bodyPr>
          <a:lstStyle/>
          <a:p>
            <a:pPr algn="ctr"/>
            <a:r>
              <a:rPr lang="en-US" sz="2800" dirty="0">
                <a:solidFill>
                  <a:srgbClr val="C00000"/>
                </a:solidFill>
                <a:latin typeface="+mj-lt"/>
              </a:rPr>
              <a:t>Offload(t1)</a:t>
            </a:r>
          </a:p>
        </p:txBody>
      </p:sp>
      <p:sp>
        <p:nvSpPr>
          <p:cNvPr id="60" name="Rounded Rectangle 59"/>
          <p:cNvSpPr/>
          <p:nvPr/>
        </p:nvSpPr>
        <p:spPr>
          <a:xfrm>
            <a:off x="474922" y="816658"/>
            <a:ext cx="3969488" cy="5006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4579085" y="813713"/>
            <a:ext cx="3969489" cy="400110"/>
          </a:xfrm>
          <a:prstGeom prst="rect">
            <a:avLst/>
          </a:prstGeom>
          <a:noFill/>
        </p:spPr>
        <p:txBody>
          <a:bodyPr wrap="square" rtlCol="0">
            <a:spAutoFit/>
          </a:bodyPr>
          <a:lstStyle/>
          <a:p>
            <a:pPr algn="ctr"/>
            <a:r>
              <a:rPr lang="en-US" sz="2000" dirty="0">
                <a:latin typeface="+mj-lt"/>
              </a:rPr>
              <a:t>Pre-fetch</a:t>
            </a:r>
          </a:p>
        </p:txBody>
      </p:sp>
      <p:sp>
        <p:nvSpPr>
          <p:cNvPr id="62" name="Rounded Rectangle 61"/>
          <p:cNvSpPr/>
          <p:nvPr/>
        </p:nvSpPr>
        <p:spPr>
          <a:xfrm>
            <a:off x="4579086" y="813713"/>
            <a:ext cx="3969488" cy="5006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959126" y="4818738"/>
            <a:ext cx="3344984" cy="369332"/>
          </a:xfrm>
          <a:prstGeom prst="rect">
            <a:avLst/>
          </a:prstGeom>
          <a:noFill/>
          <a:ln>
            <a:solidFill>
              <a:schemeClr val="tx1">
                <a:lumMod val="65000"/>
                <a:lumOff val="35000"/>
              </a:schemeClr>
            </a:solidFill>
          </a:ln>
        </p:spPr>
        <p:txBody>
          <a:bodyPr wrap="square" rtlCol="0">
            <a:spAutoFit/>
          </a:bodyPr>
          <a:lstStyle/>
          <a:p>
            <a:pPr algn="ctr"/>
            <a:r>
              <a:rPr lang="en-US" dirty="0">
                <a:latin typeface="+mj-lt"/>
              </a:rPr>
              <a:t>Live Tensor</a:t>
            </a:r>
            <a:endParaRPr lang="en-US" dirty="0"/>
          </a:p>
        </p:txBody>
      </p:sp>
      <p:sp>
        <p:nvSpPr>
          <p:cNvPr id="64" name="TextBox 63"/>
          <p:cNvSpPr txBox="1"/>
          <p:nvPr/>
        </p:nvSpPr>
        <p:spPr>
          <a:xfrm>
            <a:off x="4863381" y="4810187"/>
            <a:ext cx="3344984" cy="369332"/>
          </a:xfrm>
          <a:prstGeom prst="rect">
            <a:avLst/>
          </a:prstGeom>
          <a:noFill/>
          <a:ln>
            <a:solidFill>
              <a:schemeClr val="tx1">
                <a:lumMod val="65000"/>
                <a:lumOff val="35000"/>
              </a:schemeClr>
            </a:solidFill>
          </a:ln>
        </p:spPr>
        <p:txBody>
          <a:bodyPr wrap="square" rtlCol="0">
            <a:spAutoFit/>
          </a:bodyPr>
          <a:lstStyle/>
          <a:p>
            <a:pPr algn="ctr"/>
            <a:r>
              <a:rPr lang="en-US" dirty="0">
                <a:latin typeface="+mj-lt"/>
              </a:rPr>
              <a:t>Freed Tensor</a:t>
            </a:r>
            <a:endParaRPr lang="en-US" dirty="0"/>
          </a:p>
        </p:txBody>
      </p:sp>
      <p:sp>
        <p:nvSpPr>
          <p:cNvPr id="65" name="TextBox 64"/>
          <p:cNvSpPr txBox="1"/>
          <p:nvPr/>
        </p:nvSpPr>
        <p:spPr>
          <a:xfrm>
            <a:off x="959126" y="5396016"/>
            <a:ext cx="3344984" cy="646331"/>
          </a:xfrm>
          <a:prstGeom prst="rect">
            <a:avLst/>
          </a:prstGeom>
          <a:noFill/>
        </p:spPr>
        <p:txBody>
          <a:bodyPr wrap="square" rtlCol="0">
            <a:spAutoFit/>
          </a:bodyPr>
          <a:lstStyle/>
          <a:p>
            <a:r>
              <a:rPr lang="en-US" dirty="0">
                <a:latin typeface="+mj-lt"/>
              </a:rPr>
              <a:t>CPU: </a:t>
            </a:r>
            <a:r>
              <a:rPr lang="en-US" dirty="0">
                <a:solidFill>
                  <a:srgbClr val="00B0F0"/>
                </a:solidFill>
                <a:latin typeface="+mj-lt"/>
              </a:rPr>
              <a:t>t0, t1,</a:t>
            </a:r>
          </a:p>
          <a:p>
            <a:r>
              <a:rPr lang="en-US" dirty="0">
                <a:latin typeface="+mj-lt"/>
              </a:rPr>
              <a:t>GPU: t2,</a:t>
            </a:r>
          </a:p>
        </p:txBody>
      </p:sp>
      <p:grpSp>
        <p:nvGrpSpPr>
          <p:cNvPr id="67" name="Group 66"/>
          <p:cNvGrpSpPr/>
          <p:nvPr/>
        </p:nvGrpSpPr>
        <p:grpSpPr>
          <a:xfrm>
            <a:off x="2787288" y="2010329"/>
            <a:ext cx="926123" cy="429846"/>
            <a:chOff x="1785814" y="2627795"/>
            <a:chExt cx="926123" cy="429846"/>
          </a:xfrm>
        </p:grpSpPr>
        <p:sp>
          <p:nvSpPr>
            <p:cNvPr id="123" name="Rectangle 122"/>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p:cNvSpPr txBox="1"/>
            <p:nvPr/>
          </p:nvSpPr>
          <p:spPr>
            <a:xfrm>
              <a:off x="1785814" y="2658052"/>
              <a:ext cx="926123" cy="369332"/>
            </a:xfrm>
            <a:prstGeom prst="rect">
              <a:avLst/>
            </a:prstGeom>
            <a:noFill/>
          </p:spPr>
          <p:txBody>
            <a:bodyPr wrap="square" rtlCol="0">
              <a:spAutoFit/>
            </a:bodyPr>
            <a:lstStyle/>
            <a:p>
              <a:pPr algn="ctr"/>
              <a:r>
                <a:rPr lang="en-US" dirty="0"/>
                <a:t>CONV</a:t>
              </a:r>
            </a:p>
          </p:txBody>
        </p:sp>
      </p:grpSp>
      <p:grpSp>
        <p:nvGrpSpPr>
          <p:cNvPr id="68" name="Group 67"/>
          <p:cNvGrpSpPr/>
          <p:nvPr/>
        </p:nvGrpSpPr>
        <p:grpSpPr>
          <a:xfrm>
            <a:off x="1304329" y="2003273"/>
            <a:ext cx="926123" cy="429846"/>
            <a:chOff x="1785813" y="3383165"/>
            <a:chExt cx="926123" cy="429846"/>
          </a:xfrm>
        </p:grpSpPr>
        <p:sp>
          <p:nvSpPr>
            <p:cNvPr id="121" name="TextBox 120"/>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22" name="Rectangle 121"/>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4294676" y="2003273"/>
            <a:ext cx="926123" cy="429846"/>
            <a:chOff x="1785814" y="2627795"/>
            <a:chExt cx="926123" cy="429846"/>
          </a:xfrm>
        </p:grpSpPr>
        <p:sp>
          <p:nvSpPr>
            <p:cNvPr id="119" name="Rectangle 118"/>
            <p:cNvSpPr/>
            <p:nvPr/>
          </p:nvSpPr>
          <p:spPr>
            <a:xfrm>
              <a:off x="1785814" y="2627795"/>
              <a:ext cx="926123" cy="4298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70" name="Group 69"/>
          <p:cNvGrpSpPr/>
          <p:nvPr/>
        </p:nvGrpSpPr>
        <p:grpSpPr>
          <a:xfrm>
            <a:off x="5802064" y="2010329"/>
            <a:ext cx="926123" cy="429846"/>
            <a:chOff x="1785814" y="2627795"/>
            <a:chExt cx="926123" cy="429846"/>
          </a:xfrm>
        </p:grpSpPr>
        <p:sp>
          <p:nvSpPr>
            <p:cNvPr id="117" name="Rectangle 116"/>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1785814" y="2658052"/>
              <a:ext cx="926123" cy="369332"/>
            </a:xfrm>
            <a:prstGeom prst="rect">
              <a:avLst/>
            </a:prstGeom>
            <a:noFill/>
          </p:spPr>
          <p:txBody>
            <a:bodyPr wrap="square" rtlCol="0">
              <a:spAutoFit/>
            </a:bodyPr>
            <a:lstStyle/>
            <a:p>
              <a:pPr algn="ctr"/>
              <a:r>
                <a:rPr lang="en-US" dirty="0"/>
                <a:t>FC</a:t>
              </a:r>
            </a:p>
          </p:txBody>
        </p:sp>
      </p:grpSp>
      <p:grpSp>
        <p:nvGrpSpPr>
          <p:cNvPr id="71" name="Group 70"/>
          <p:cNvGrpSpPr/>
          <p:nvPr/>
        </p:nvGrpSpPr>
        <p:grpSpPr>
          <a:xfrm>
            <a:off x="7309452" y="2003273"/>
            <a:ext cx="926123" cy="429846"/>
            <a:chOff x="1785814" y="2627795"/>
            <a:chExt cx="926123" cy="429846"/>
          </a:xfrm>
        </p:grpSpPr>
        <p:sp>
          <p:nvSpPr>
            <p:cNvPr id="115" name="Rectangle 114"/>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1785814" y="2658052"/>
              <a:ext cx="926123" cy="369332"/>
            </a:xfrm>
            <a:prstGeom prst="rect">
              <a:avLst/>
            </a:prstGeom>
            <a:noFill/>
          </p:spPr>
          <p:txBody>
            <a:bodyPr wrap="square" rtlCol="0">
              <a:spAutoFit/>
            </a:bodyPr>
            <a:lstStyle/>
            <a:p>
              <a:pPr algn="ctr"/>
              <a:r>
                <a:rPr lang="en-US"/>
                <a:t>S</a:t>
              </a:r>
              <a:endParaRPr lang="en-US" dirty="0"/>
            </a:p>
          </p:txBody>
        </p:sp>
      </p:grpSp>
      <p:grpSp>
        <p:nvGrpSpPr>
          <p:cNvPr id="72" name="Group 71"/>
          <p:cNvGrpSpPr/>
          <p:nvPr/>
        </p:nvGrpSpPr>
        <p:grpSpPr>
          <a:xfrm>
            <a:off x="2787288" y="2984452"/>
            <a:ext cx="926123" cy="429846"/>
            <a:chOff x="1785814" y="2627795"/>
            <a:chExt cx="926123" cy="429846"/>
          </a:xfrm>
        </p:grpSpPr>
        <p:sp>
          <p:nvSpPr>
            <p:cNvPr id="113" name="Rectangle 112"/>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1785814" y="2658052"/>
              <a:ext cx="926123" cy="369332"/>
            </a:xfrm>
            <a:prstGeom prst="rect">
              <a:avLst/>
            </a:prstGeom>
            <a:noFill/>
          </p:spPr>
          <p:txBody>
            <a:bodyPr wrap="square" rtlCol="0">
              <a:spAutoFit/>
            </a:bodyPr>
            <a:lstStyle/>
            <a:p>
              <a:pPr algn="ctr"/>
              <a:r>
                <a:rPr lang="en-US" dirty="0"/>
                <a:t>CONV</a:t>
              </a:r>
            </a:p>
          </p:txBody>
        </p:sp>
      </p:grpSp>
      <p:grpSp>
        <p:nvGrpSpPr>
          <p:cNvPr id="73" name="Group 72"/>
          <p:cNvGrpSpPr/>
          <p:nvPr/>
        </p:nvGrpSpPr>
        <p:grpSpPr>
          <a:xfrm>
            <a:off x="1304329" y="2977396"/>
            <a:ext cx="926123" cy="429846"/>
            <a:chOff x="1785813" y="3383165"/>
            <a:chExt cx="926123" cy="429846"/>
          </a:xfrm>
        </p:grpSpPr>
        <p:sp>
          <p:nvSpPr>
            <p:cNvPr id="111" name="TextBox 110"/>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12" name="Rectangle 111"/>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p:cNvGrpSpPr/>
          <p:nvPr/>
        </p:nvGrpSpPr>
        <p:grpSpPr>
          <a:xfrm>
            <a:off x="4282461" y="2977395"/>
            <a:ext cx="926123" cy="429846"/>
            <a:chOff x="1785814" y="2627795"/>
            <a:chExt cx="926123" cy="429846"/>
          </a:xfrm>
        </p:grpSpPr>
        <p:sp>
          <p:nvSpPr>
            <p:cNvPr id="109" name="Rectangle 10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75" name="Group 74"/>
          <p:cNvGrpSpPr/>
          <p:nvPr/>
        </p:nvGrpSpPr>
        <p:grpSpPr>
          <a:xfrm>
            <a:off x="5789849" y="2984451"/>
            <a:ext cx="926123" cy="429846"/>
            <a:chOff x="1785814" y="2627795"/>
            <a:chExt cx="926123" cy="429846"/>
          </a:xfrm>
        </p:grpSpPr>
        <p:sp>
          <p:nvSpPr>
            <p:cNvPr id="107" name="Rectangle 106"/>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p:cNvSpPr txBox="1"/>
            <p:nvPr/>
          </p:nvSpPr>
          <p:spPr>
            <a:xfrm>
              <a:off x="1785814" y="2658052"/>
              <a:ext cx="926123" cy="369332"/>
            </a:xfrm>
            <a:prstGeom prst="rect">
              <a:avLst/>
            </a:prstGeom>
            <a:noFill/>
          </p:spPr>
          <p:txBody>
            <a:bodyPr wrap="square" rtlCol="0">
              <a:spAutoFit/>
            </a:bodyPr>
            <a:lstStyle/>
            <a:p>
              <a:pPr algn="ctr"/>
              <a:r>
                <a:rPr lang="en-US" dirty="0"/>
                <a:t>FC</a:t>
              </a:r>
            </a:p>
          </p:txBody>
        </p:sp>
      </p:grpSp>
      <p:grpSp>
        <p:nvGrpSpPr>
          <p:cNvPr id="76" name="Group 75"/>
          <p:cNvGrpSpPr/>
          <p:nvPr/>
        </p:nvGrpSpPr>
        <p:grpSpPr>
          <a:xfrm>
            <a:off x="7297237" y="2977395"/>
            <a:ext cx="926123" cy="429846"/>
            <a:chOff x="1785814" y="2627795"/>
            <a:chExt cx="926123" cy="429846"/>
          </a:xfrm>
        </p:grpSpPr>
        <p:sp>
          <p:nvSpPr>
            <p:cNvPr id="105" name="Rectangle 104"/>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1785814" y="2658052"/>
              <a:ext cx="926123" cy="369332"/>
            </a:xfrm>
            <a:prstGeom prst="rect">
              <a:avLst/>
            </a:prstGeom>
            <a:noFill/>
          </p:spPr>
          <p:txBody>
            <a:bodyPr wrap="square" rtlCol="0">
              <a:spAutoFit/>
            </a:bodyPr>
            <a:lstStyle/>
            <a:p>
              <a:pPr algn="ctr"/>
              <a:r>
                <a:rPr lang="en-US" dirty="0"/>
                <a:t>S</a:t>
              </a:r>
            </a:p>
          </p:txBody>
        </p:sp>
      </p:grpSp>
      <p:cxnSp>
        <p:nvCxnSpPr>
          <p:cNvPr id="77" name="Straight Arrow Connector 76"/>
          <p:cNvCxnSpPr/>
          <p:nvPr/>
        </p:nvCxnSpPr>
        <p:spPr>
          <a:xfrm>
            <a:off x="3725625" y="2214668"/>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5245228" y="2223048"/>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6728187" y="2226576"/>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76" idx="3"/>
            <a:endCxn id="74" idx="1"/>
          </p:cNvCxnSpPr>
          <p:nvPr/>
        </p:nvCxnSpPr>
        <p:spPr>
          <a:xfrm>
            <a:off x="2230452" y="2218196"/>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71" idx="3"/>
          </p:cNvCxnSpPr>
          <p:nvPr/>
        </p:nvCxnSpPr>
        <p:spPr>
          <a:xfrm>
            <a:off x="2230452" y="2218196"/>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504917" y="4137952"/>
            <a:ext cx="1005403" cy="369332"/>
          </a:xfrm>
          <a:prstGeom prst="rect">
            <a:avLst/>
          </a:prstGeom>
          <a:noFill/>
        </p:spPr>
        <p:txBody>
          <a:bodyPr wrap="none" rtlCol="0">
            <a:spAutoFit/>
          </a:bodyPr>
          <a:lstStyle/>
          <a:p>
            <a:r>
              <a:rPr lang="en-US" altLang="zh-CN" dirty="0">
                <a:solidFill>
                  <a:srgbClr val="00B0F0"/>
                </a:solidFill>
                <a:latin typeface="+mj-lt"/>
              </a:rPr>
              <a:t>t0, t1, </a:t>
            </a:r>
            <a:endParaRPr lang="en-US" dirty="0">
              <a:solidFill>
                <a:srgbClr val="00B0F0"/>
              </a:solidFill>
              <a:latin typeface="+mj-lt"/>
            </a:endParaRPr>
          </a:p>
        </p:txBody>
      </p:sp>
      <p:cxnSp>
        <p:nvCxnSpPr>
          <p:cNvPr id="83" name="Straight Arrow Connector 82"/>
          <p:cNvCxnSpPr>
            <a:stCxn id="86" idx="2"/>
            <a:endCxn id="106" idx="0"/>
          </p:cNvCxnSpPr>
          <p:nvPr/>
        </p:nvCxnSpPr>
        <p:spPr>
          <a:xfrm flipH="1">
            <a:off x="7760299" y="2433119"/>
            <a:ext cx="12215" cy="54427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106" idx="1"/>
            <a:endCxn id="103" idx="3"/>
          </p:cNvCxnSpPr>
          <p:nvPr/>
        </p:nvCxnSpPr>
        <p:spPr>
          <a:xfrm flipH="1">
            <a:off x="6715972" y="3192318"/>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103" idx="1"/>
          </p:cNvCxnSpPr>
          <p:nvPr/>
        </p:nvCxnSpPr>
        <p:spPr>
          <a:xfrm flipH="1" flipV="1">
            <a:off x="5208584" y="3192318"/>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a:off x="3701196" y="319937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a:off x="2230451" y="3213604"/>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71" idx="0"/>
            <a:endCxn id="83" idx="0"/>
          </p:cNvCxnSpPr>
          <p:nvPr/>
        </p:nvCxnSpPr>
        <p:spPr>
          <a:xfrm rot="5400000" flipH="1" flipV="1">
            <a:off x="4004658" y="-226937"/>
            <a:ext cx="23201" cy="4497735"/>
          </a:xfrm>
          <a:prstGeom prst="bentConnector3">
            <a:avLst>
              <a:gd name="adj1" fmla="val 10853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103" idx="2"/>
            <a:endCxn id="98" idx="2"/>
          </p:cNvCxnSpPr>
          <p:nvPr/>
        </p:nvCxnSpPr>
        <p:spPr>
          <a:xfrm rot="5400000" flipH="1">
            <a:off x="4006623" y="1168010"/>
            <a:ext cx="7055" cy="4485520"/>
          </a:xfrm>
          <a:prstGeom prst="bentConnector3">
            <a:avLst>
              <a:gd name="adj1" fmla="val -3240255"/>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3704871" y="2199310"/>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5249721" y="2238484"/>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6974958" y="347330"/>
            <a:ext cx="992579" cy="369332"/>
          </a:xfrm>
          <a:prstGeom prst="rect">
            <a:avLst/>
          </a:prstGeom>
          <a:noFill/>
        </p:spPr>
        <p:txBody>
          <a:bodyPr wrap="none" rtlCol="0">
            <a:spAutoFit/>
          </a:bodyPr>
          <a:lstStyle/>
          <a:p>
            <a:r>
              <a:rPr lang="en-US" dirty="0">
                <a:latin typeface="+mj-lt"/>
              </a:rPr>
              <a:t>Step 3</a:t>
            </a:r>
          </a:p>
        </p:txBody>
      </p:sp>
      <p:sp>
        <p:nvSpPr>
          <p:cNvPr id="66" name="Rectangle 65"/>
          <p:cNvSpPr/>
          <p:nvPr/>
        </p:nvSpPr>
        <p:spPr>
          <a:xfrm>
            <a:off x="5089101" y="2514637"/>
            <a:ext cx="458293" cy="369332"/>
          </a:xfrm>
          <a:prstGeom prst="rect">
            <a:avLst/>
          </a:prstGeom>
        </p:spPr>
        <p:txBody>
          <a:bodyPr wrap="square">
            <a:spAutoFit/>
          </a:bodyPr>
          <a:lstStyle/>
          <a:p>
            <a:r>
              <a:rPr lang="en-US" altLang="zh-CN" dirty="0">
                <a:latin typeface="+mj-lt"/>
              </a:rPr>
              <a:t>t2</a:t>
            </a:r>
            <a:endParaRPr lang="en-US" dirty="0">
              <a:latin typeface="+mj-lt"/>
            </a:endParaRPr>
          </a:p>
        </p:txBody>
      </p:sp>
      <p:sp>
        <p:nvSpPr>
          <p:cNvPr id="80" name="Rectangle 79"/>
          <p:cNvSpPr/>
          <p:nvPr/>
        </p:nvSpPr>
        <p:spPr>
          <a:xfrm>
            <a:off x="5270070" y="1843748"/>
            <a:ext cx="458293" cy="369332"/>
          </a:xfrm>
          <a:prstGeom prst="rect">
            <a:avLst/>
          </a:prstGeom>
        </p:spPr>
        <p:txBody>
          <a:bodyPr wrap="square">
            <a:spAutoFit/>
          </a:bodyPr>
          <a:lstStyle/>
          <a:p>
            <a:r>
              <a:rPr lang="en-US" altLang="zh-CN" dirty="0">
                <a:latin typeface="+mj-lt"/>
              </a:rPr>
              <a:t>t2</a:t>
            </a:r>
            <a:endParaRPr lang="en-US" dirty="0">
              <a:latin typeface="+mj-lt"/>
            </a:endParaRPr>
          </a:p>
        </p:txBody>
      </p:sp>
    </p:spTree>
    <p:extLst>
      <p:ext uri="{BB962C8B-B14F-4D97-AF65-F5344CB8AC3E}">
        <p14:creationId xmlns:p14="http://schemas.microsoft.com/office/powerpoint/2010/main" val="843649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091375" cy="591252"/>
          </a:xfrm>
        </p:spPr>
        <p:txBody>
          <a:bodyPr>
            <a:normAutofit fontScale="90000"/>
          </a:bodyPr>
          <a:lstStyle/>
          <a:p>
            <a:r>
              <a:rPr lang="en-US" dirty="0"/>
              <a:t>Pre-fetch </a:t>
            </a:r>
            <a:r>
              <a:rPr lang="en-US"/>
              <a:t>and offload</a:t>
            </a:r>
            <a:endParaRPr lang="en-US" dirty="0"/>
          </a:p>
        </p:txBody>
      </p:sp>
      <p:sp>
        <p:nvSpPr>
          <p:cNvPr id="55" name="Rounded Rectangle 54"/>
          <p:cNvSpPr/>
          <p:nvPr/>
        </p:nvSpPr>
        <p:spPr>
          <a:xfrm>
            <a:off x="457200" y="1442773"/>
            <a:ext cx="8091375" cy="24080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421394" y="1575393"/>
            <a:ext cx="1085544" cy="646331"/>
          </a:xfrm>
          <a:prstGeom prst="rect">
            <a:avLst/>
          </a:prstGeom>
          <a:noFill/>
        </p:spPr>
        <p:txBody>
          <a:bodyPr wrap="square" rtlCol="0">
            <a:spAutoFit/>
          </a:bodyPr>
          <a:lstStyle/>
          <a:p>
            <a:r>
              <a:rPr lang="en-US" dirty="0">
                <a:latin typeface="+mj-lt"/>
              </a:rPr>
              <a:t>GPU </a:t>
            </a:r>
          </a:p>
          <a:p>
            <a:r>
              <a:rPr lang="en-US" dirty="0">
                <a:latin typeface="+mj-lt"/>
              </a:rPr>
              <a:t>DRAM</a:t>
            </a:r>
          </a:p>
        </p:txBody>
      </p:sp>
      <p:sp>
        <p:nvSpPr>
          <p:cNvPr id="57" name="Rounded Rectangle 56"/>
          <p:cNvSpPr/>
          <p:nvPr/>
        </p:nvSpPr>
        <p:spPr>
          <a:xfrm>
            <a:off x="474921" y="3933916"/>
            <a:ext cx="8091375" cy="7483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43564" y="3996584"/>
            <a:ext cx="1085544" cy="646331"/>
          </a:xfrm>
          <a:prstGeom prst="rect">
            <a:avLst/>
          </a:prstGeom>
          <a:noFill/>
        </p:spPr>
        <p:txBody>
          <a:bodyPr wrap="square" rtlCol="0">
            <a:spAutoFit/>
          </a:bodyPr>
          <a:lstStyle/>
          <a:p>
            <a:r>
              <a:rPr lang="en-US" dirty="0">
                <a:latin typeface="+mj-lt"/>
              </a:rPr>
              <a:t>CPU </a:t>
            </a:r>
          </a:p>
          <a:p>
            <a:r>
              <a:rPr lang="en-US" dirty="0">
                <a:latin typeface="+mj-lt"/>
              </a:rPr>
              <a:t>DRAM</a:t>
            </a:r>
          </a:p>
        </p:txBody>
      </p:sp>
      <p:sp>
        <p:nvSpPr>
          <p:cNvPr id="59" name="TextBox 58"/>
          <p:cNvSpPr txBox="1"/>
          <p:nvPr/>
        </p:nvSpPr>
        <p:spPr>
          <a:xfrm>
            <a:off x="474921" y="816658"/>
            <a:ext cx="3969489" cy="400110"/>
          </a:xfrm>
          <a:prstGeom prst="rect">
            <a:avLst/>
          </a:prstGeom>
          <a:noFill/>
        </p:spPr>
        <p:txBody>
          <a:bodyPr wrap="square" rtlCol="0">
            <a:spAutoFit/>
          </a:bodyPr>
          <a:lstStyle/>
          <a:p>
            <a:pPr algn="ctr"/>
            <a:r>
              <a:rPr lang="en-US" sz="2000" dirty="0">
                <a:latin typeface="+mj-lt"/>
              </a:rPr>
              <a:t>Offload</a:t>
            </a:r>
          </a:p>
        </p:txBody>
      </p:sp>
      <p:sp>
        <p:nvSpPr>
          <p:cNvPr id="60" name="Rounded Rectangle 59"/>
          <p:cNvSpPr/>
          <p:nvPr/>
        </p:nvSpPr>
        <p:spPr>
          <a:xfrm>
            <a:off x="474922" y="816658"/>
            <a:ext cx="3969488" cy="5006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4579085" y="813713"/>
            <a:ext cx="3969489" cy="400110"/>
          </a:xfrm>
          <a:prstGeom prst="rect">
            <a:avLst/>
          </a:prstGeom>
          <a:noFill/>
        </p:spPr>
        <p:txBody>
          <a:bodyPr wrap="square" rtlCol="0">
            <a:spAutoFit/>
          </a:bodyPr>
          <a:lstStyle/>
          <a:p>
            <a:pPr algn="ctr"/>
            <a:r>
              <a:rPr lang="en-US" sz="2000" dirty="0">
                <a:latin typeface="+mj-lt"/>
              </a:rPr>
              <a:t>Pre-fetch</a:t>
            </a:r>
          </a:p>
        </p:txBody>
      </p:sp>
      <p:sp>
        <p:nvSpPr>
          <p:cNvPr id="62" name="Rounded Rectangle 61"/>
          <p:cNvSpPr/>
          <p:nvPr/>
        </p:nvSpPr>
        <p:spPr>
          <a:xfrm>
            <a:off x="4579086" y="813713"/>
            <a:ext cx="3969488" cy="5006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959126" y="4818738"/>
            <a:ext cx="3344984" cy="369332"/>
          </a:xfrm>
          <a:prstGeom prst="rect">
            <a:avLst/>
          </a:prstGeom>
          <a:noFill/>
          <a:ln>
            <a:solidFill>
              <a:schemeClr val="tx1">
                <a:lumMod val="65000"/>
                <a:lumOff val="35000"/>
              </a:schemeClr>
            </a:solidFill>
          </a:ln>
        </p:spPr>
        <p:txBody>
          <a:bodyPr wrap="square" rtlCol="0">
            <a:spAutoFit/>
          </a:bodyPr>
          <a:lstStyle/>
          <a:p>
            <a:pPr algn="ctr"/>
            <a:r>
              <a:rPr lang="en-US" dirty="0">
                <a:latin typeface="+mj-lt"/>
              </a:rPr>
              <a:t>Live Tensor</a:t>
            </a:r>
            <a:endParaRPr lang="en-US" dirty="0"/>
          </a:p>
        </p:txBody>
      </p:sp>
      <p:sp>
        <p:nvSpPr>
          <p:cNvPr id="64" name="TextBox 63"/>
          <p:cNvSpPr txBox="1"/>
          <p:nvPr/>
        </p:nvSpPr>
        <p:spPr>
          <a:xfrm>
            <a:off x="4863381" y="4810187"/>
            <a:ext cx="3344984" cy="369332"/>
          </a:xfrm>
          <a:prstGeom prst="rect">
            <a:avLst/>
          </a:prstGeom>
          <a:noFill/>
          <a:ln>
            <a:solidFill>
              <a:schemeClr val="tx1">
                <a:lumMod val="65000"/>
                <a:lumOff val="35000"/>
              </a:schemeClr>
            </a:solidFill>
          </a:ln>
        </p:spPr>
        <p:txBody>
          <a:bodyPr wrap="square" rtlCol="0">
            <a:spAutoFit/>
          </a:bodyPr>
          <a:lstStyle/>
          <a:p>
            <a:pPr algn="ctr"/>
            <a:r>
              <a:rPr lang="en-US" dirty="0">
                <a:latin typeface="+mj-lt"/>
              </a:rPr>
              <a:t>Freed Tensor</a:t>
            </a:r>
            <a:endParaRPr lang="en-US" dirty="0"/>
          </a:p>
        </p:txBody>
      </p:sp>
      <p:sp>
        <p:nvSpPr>
          <p:cNvPr id="65" name="TextBox 64"/>
          <p:cNvSpPr txBox="1"/>
          <p:nvPr/>
        </p:nvSpPr>
        <p:spPr>
          <a:xfrm>
            <a:off x="959126" y="5396016"/>
            <a:ext cx="3344984" cy="646331"/>
          </a:xfrm>
          <a:prstGeom prst="rect">
            <a:avLst/>
          </a:prstGeom>
          <a:noFill/>
        </p:spPr>
        <p:txBody>
          <a:bodyPr wrap="square" rtlCol="0">
            <a:spAutoFit/>
          </a:bodyPr>
          <a:lstStyle/>
          <a:p>
            <a:r>
              <a:rPr lang="en-US" dirty="0">
                <a:latin typeface="+mj-lt"/>
              </a:rPr>
              <a:t>CPU: </a:t>
            </a:r>
            <a:r>
              <a:rPr lang="en-US" altLang="zh-CN" dirty="0">
                <a:solidFill>
                  <a:srgbClr val="00B0F0"/>
                </a:solidFill>
                <a:latin typeface="+mj-lt"/>
              </a:rPr>
              <a:t>t0, t1, </a:t>
            </a:r>
            <a:endParaRPr lang="en-US" dirty="0">
              <a:latin typeface="+mj-lt"/>
            </a:endParaRPr>
          </a:p>
          <a:p>
            <a:r>
              <a:rPr lang="en-US" dirty="0">
                <a:latin typeface="+mj-lt"/>
              </a:rPr>
              <a:t>GPU: t2, t3,</a:t>
            </a:r>
          </a:p>
        </p:txBody>
      </p:sp>
      <p:grpSp>
        <p:nvGrpSpPr>
          <p:cNvPr id="66" name="Group 65"/>
          <p:cNvGrpSpPr/>
          <p:nvPr/>
        </p:nvGrpSpPr>
        <p:grpSpPr>
          <a:xfrm>
            <a:off x="1304329" y="1845336"/>
            <a:ext cx="6931246" cy="1568962"/>
            <a:chOff x="523631" y="3110963"/>
            <a:chExt cx="6931246" cy="1568962"/>
          </a:xfrm>
        </p:grpSpPr>
        <p:grpSp>
          <p:nvGrpSpPr>
            <p:cNvPr id="67" name="Group 66"/>
            <p:cNvGrpSpPr/>
            <p:nvPr/>
          </p:nvGrpSpPr>
          <p:grpSpPr>
            <a:xfrm>
              <a:off x="2006590" y="3275956"/>
              <a:ext cx="926123" cy="429846"/>
              <a:chOff x="1785814" y="2627795"/>
              <a:chExt cx="926123" cy="429846"/>
            </a:xfrm>
          </p:grpSpPr>
          <p:sp>
            <p:nvSpPr>
              <p:cNvPr id="123" name="Rectangle 122"/>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p:cNvSpPr txBox="1"/>
              <p:nvPr/>
            </p:nvSpPr>
            <p:spPr>
              <a:xfrm>
                <a:off x="1785814" y="2658052"/>
                <a:ext cx="926123" cy="369332"/>
              </a:xfrm>
              <a:prstGeom prst="rect">
                <a:avLst/>
              </a:prstGeom>
              <a:noFill/>
            </p:spPr>
            <p:txBody>
              <a:bodyPr wrap="square" rtlCol="0">
                <a:spAutoFit/>
              </a:bodyPr>
              <a:lstStyle/>
              <a:p>
                <a:pPr algn="ctr"/>
                <a:r>
                  <a:rPr lang="en-US" dirty="0"/>
                  <a:t>CONV</a:t>
                </a:r>
              </a:p>
            </p:txBody>
          </p:sp>
        </p:grpSp>
        <p:grpSp>
          <p:nvGrpSpPr>
            <p:cNvPr id="68" name="Group 67"/>
            <p:cNvGrpSpPr/>
            <p:nvPr/>
          </p:nvGrpSpPr>
          <p:grpSpPr>
            <a:xfrm>
              <a:off x="523631" y="3268900"/>
              <a:ext cx="926123" cy="429846"/>
              <a:chOff x="1785813" y="3383165"/>
              <a:chExt cx="926123" cy="429846"/>
            </a:xfrm>
          </p:grpSpPr>
          <p:sp>
            <p:nvSpPr>
              <p:cNvPr id="121" name="TextBox 120"/>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22" name="Rectangle 121"/>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3513978" y="3268900"/>
              <a:ext cx="926123" cy="429846"/>
              <a:chOff x="1785814" y="2627795"/>
              <a:chExt cx="926123" cy="429846"/>
            </a:xfrm>
          </p:grpSpPr>
          <p:sp>
            <p:nvSpPr>
              <p:cNvPr id="119" name="Rectangle 11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70" name="Group 69"/>
            <p:cNvGrpSpPr/>
            <p:nvPr/>
          </p:nvGrpSpPr>
          <p:grpSpPr>
            <a:xfrm>
              <a:off x="5021366" y="3275956"/>
              <a:ext cx="926123" cy="429846"/>
              <a:chOff x="1785814" y="2627795"/>
              <a:chExt cx="926123" cy="429846"/>
            </a:xfrm>
          </p:grpSpPr>
          <p:sp>
            <p:nvSpPr>
              <p:cNvPr id="117" name="Rectangle 116"/>
              <p:cNvSpPr/>
              <p:nvPr/>
            </p:nvSpPr>
            <p:spPr>
              <a:xfrm>
                <a:off x="1785814" y="2627795"/>
                <a:ext cx="926123" cy="4298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1785814" y="2658052"/>
                <a:ext cx="926123" cy="369332"/>
              </a:xfrm>
              <a:prstGeom prst="rect">
                <a:avLst/>
              </a:prstGeom>
              <a:noFill/>
            </p:spPr>
            <p:txBody>
              <a:bodyPr wrap="square" rtlCol="0">
                <a:spAutoFit/>
              </a:bodyPr>
              <a:lstStyle/>
              <a:p>
                <a:pPr algn="ctr"/>
                <a:r>
                  <a:rPr lang="en-US" dirty="0"/>
                  <a:t>FC</a:t>
                </a:r>
              </a:p>
            </p:txBody>
          </p:sp>
        </p:grpSp>
        <p:grpSp>
          <p:nvGrpSpPr>
            <p:cNvPr id="71" name="Group 70"/>
            <p:cNvGrpSpPr/>
            <p:nvPr/>
          </p:nvGrpSpPr>
          <p:grpSpPr>
            <a:xfrm>
              <a:off x="6528754" y="3268900"/>
              <a:ext cx="926123" cy="429846"/>
              <a:chOff x="1785814" y="2627795"/>
              <a:chExt cx="926123" cy="429846"/>
            </a:xfrm>
          </p:grpSpPr>
          <p:sp>
            <p:nvSpPr>
              <p:cNvPr id="115" name="Rectangle 114"/>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1785814" y="2658052"/>
                <a:ext cx="926123" cy="369332"/>
              </a:xfrm>
              <a:prstGeom prst="rect">
                <a:avLst/>
              </a:prstGeom>
              <a:noFill/>
            </p:spPr>
            <p:txBody>
              <a:bodyPr wrap="square" rtlCol="0">
                <a:spAutoFit/>
              </a:bodyPr>
              <a:lstStyle/>
              <a:p>
                <a:pPr algn="ctr"/>
                <a:r>
                  <a:rPr lang="en-US"/>
                  <a:t>S</a:t>
                </a:r>
                <a:endParaRPr lang="en-US" dirty="0"/>
              </a:p>
            </p:txBody>
          </p:sp>
        </p:grpSp>
        <p:grpSp>
          <p:nvGrpSpPr>
            <p:cNvPr id="72" name="Group 71"/>
            <p:cNvGrpSpPr/>
            <p:nvPr/>
          </p:nvGrpSpPr>
          <p:grpSpPr>
            <a:xfrm>
              <a:off x="2006590" y="4250079"/>
              <a:ext cx="926123" cy="429846"/>
              <a:chOff x="1785814" y="2627795"/>
              <a:chExt cx="926123" cy="429846"/>
            </a:xfrm>
          </p:grpSpPr>
          <p:sp>
            <p:nvSpPr>
              <p:cNvPr id="113" name="Rectangle 112"/>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1785814" y="2658052"/>
                <a:ext cx="926123" cy="369332"/>
              </a:xfrm>
              <a:prstGeom prst="rect">
                <a:avLst/>
              </a:prstGeom>
              <a:noFill/>
            </p:spPr>
            <p:txBody>
              <a:bodyPr wrap="square" rtlCol="0">
                <a:spAutoFit/>
              </a:bodyPr>
              <a:lstStyle/>
              <a:p>
                <a:pPr algn="ctr"/>
                <a:r>
                  <a:rPr lang="en-US" dirty="0"/>
                  <a:t>CONV</a:t>
                </a:r>
              </a:p>
            </p:txBody>
          </p:sp>
        </p:grpSp>
        <p:grpSp>
          <p:nvGrpSpPr>
            <p:cNvPr id="73" name="Group 72"/>
            <p:cNvGrpSpPr/>
            <p:nvPr/>
          </p:nvGrpSpPr>
          <p:grpSpPr>
            <a:xfrm>
              <a:off x="523631" y="4243023"/>
              <a:ext cx="926123" cy="429846"/>
              <a:chOff x="1785813" y="3383165"/>
              <a:chExt cx="926123" cy="429846"/>
            </a:xfrm>
          </p:grpSpPr>
          <p:sp>
            <p:nvSpPr>
              <p:cNvPr id="111" name="TextBox 110"/>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12" name="Rectangle 111"/>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p:cNvGrpSpPr/>
            <p:nvPr/>
          </p:nvGrpSpPr>
          <p:grpSpPr>
            <a:xfrm>
              <a:off x="3501763" y="4243022"/>
              <a:ext cx="926123" cy="429846"/>
              <a:chOff x="1785814" y="2627795"/>
              <a:chExt cx="926123" cy="429846"/>
            </a:xfrm>
          </p:grpSpPr>
          <p:sp>
            <p:nvSpPr>
              <p:cNvPr id="109" name="Rectangle 10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75" name="Group 74"/>
            <p:cNvGrpSpPr/>
            <p:nvPr/>
          </p:nvGrpSpPr>
          <p:grpSpPr>
            <a:xfrm>
              <a:off x="5009151" y="4250078"/>
              <a:ext cx="926123" cy="429846"/>
              <a:chOff x="1785814" y="2627795"/>
              <a:chExt cx="926123" cy="429846"/>
            </a:xfrm>
          </p:grpSpPr>
          <p:sp>
            <p:nvSpPr>
              <p:cNvPr id="107" name="Rectangle 106"/>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p:cNvSpPr txBox="1"/>
              <p:nvPr/>
            </p:nvSpPr>
            <p:spPr>
              <a:xfrm>
                <a:off x="1785814" y="2658052"/>
                <a:ext cx="926123" cy="369332"/>
              </a:xfrm>
              <a:prstGeom prst="rect">
                <a:avLst/>
              </a:prstGeom>
              <a:noFill/>
            </p:spPr>
            <p:txBody>
              <a:bodyPr wrap="square" rtlCol="0">
                <a:spAutoFit/>
              </a:bodyPr>
              <a:lstStyle/>
              <a:p>
                <a:pPr algn="ctr"/>
                <a:r>
                  <a:rPr lang="en-US" dirty="0"/>
                  <a:t>FC</a:t>
                </a:r>
              </a:p>
            </p:txBody>
          </p:sp>
        </p:grpSp>
        <p:grpSp>
          <p:nvGrpSpPr>
            <p:cNvPr id="76" name="Group 75"/>
            <p:cNvGrpSpPr/>
            <p:nvPr/>
          </p:nvGrpSpPr>
          <p:grpSpPr>
            <a:xfrm>
              <a:off x="6516539" y="4243022"/>
              <a:ext cx="926123" cy="429846"/>
              <a:chOff x="1785814" y="2627795"/>
              <a:chExt cx="926123" cy="429846"/>
            </a:xfrm>
          </p:grpSpPr>
          <p:sp>
            <p:nvSpPr>
              <p:cNvPr id="105" name="Rectangle 104"/>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1785814" y="2658052"/>
                <a:ext cx="926123" cy="369332"/>
              </a:xfrm>
              <a:prstGeom prst="rect">
                <a:avLst/>
              </a:prstGeom>
              <a:noFill/>
            </p:spPr>
            <p:txBody>
              <a:bodyPr wrap="square" rtlCol="0">
                <a:spAutoFit/>
              </a:bodyPr>
              <a:lstStyle/>
              <a:p>
                <a:pPr algn="ctr"/>
                <a:r>
                  <a:rPr lang="en-US" dirty="0"/>
                  <a:t>S</a:t>
                </a:r>
              </a:p>
            </p:txBody>
          </p:sp>
        </p:grpSp>
        <p:cxnSp>
          <p:nvCxnSpPr>
            <p:cNvPr id="77" name="Straight Arrow Connector 76"/>
            <p:cNvCxnSpPr/>
            <p:nvPr/>
          </p:nvCxnSpPr>
          <p:spPr>
            <a:xfrm>
              <a:off x="2944927" y="348029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4464530" y="34886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947489" y="349220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76" idx="3"/>
              <a:endCxn id="74" idx="1"/>
            </p:cNvCxnSpPr>
            <p:nvPr/>
          </p:nvCxnSpPr>
          <p:spPr>
            <a:xfrm>
              <a:off x="1449754" y="348382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71" idx="3"/>
            </p:cNvCxnSpPr>
            <p:nvPr/>
          </p:nvCxnSpPr>
          <p:spPr>
            <a:xfrm>
              <a:off x="1449754" y="348382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86" idx="2"/>
              <a:endCxn id="106" idx="0"/>
            </p:cNvCxnSpPr>
            <p:nvPr/>
          </p:nvCxnSpPr>
          <p:spPr>
            <a:xfrm flipH="1">
              <a:off x="6979601" y="3698746"/>
              <a:ext cx="12215" cy="54427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106" idx="1"/>
              <a:endCxn id="103" idx="3"/>
            </p:cNvCxnSpPr>
            <p:nvPr/>
          </p:nvCxnSpPr>
          <p:spPr>
            <a:xfrm flipH="1">
              <a:off x="5935274" y="445794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103" idx="1"/>
              <a:endCxn id="100" idx="3"/>
            </p:cNvCxnSpPr>
            <p:nvPr/>
          </p:nvCxnSpPr>
          <p:spPr>
            <a:xfrm flipH="1" flipV="1">
              <a:off x="4427886" y="445794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a:off x="2920498" y="4465002"/>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a:off x="1449753" y="4479231"/>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71" idx="0"/>
              <a:endCxn id="83" idx="0"/>
            </p:cNvCxnSpPr>
            <p:nvPr/>
          </p:nvCxnSpPr>
          <p:spPr>
            <a:xfrm rot="5400000" flipH="1" flipV="1">
              <a:off x="3223960" y="1038690"/>
              <a:ext cx="23201" cy="4497735"/>
            </a:xfrm>
            <a:prstGeom prst="bentConnector3">
              <a:avLst>
                <a:gd name="adj1" fmla="val 10853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103" idx="2"/>
              <a:endCxn id="98" idx="2"/>
            </p:cNvCxnSpPr>
            <p:nvPr/>
          </p:nvCxnSpPr>
          <p:spPr>
            <a:xfrm rot="5400000" flipH="1">
              <a:off x="3225925" y="2433637"/>
              <a:ext cx="7055" cy="4485520"/>
            </a:xfrm>
            <a:prstGeom prst="bentConnector3">
              <a:avLst>
                <a:gd name="adj1" fmla="val -3240255"/>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4490243" y="3110963"/>
              <a:ext cx="441146" cy="369332"/>
            </a:xfrm>
            <a:prstGeom prst="rect">
              <a:avLst/>
            </a:prstGeom>
          </p:spPr>
          <p:txBody>
            <a:bodyPr wrap="none">
              <a:spAutoFit/>
            </a:bodyPr>
            <a:lstStyle/>
            <a:p>
              <a:r>
                <a:rPr lang="en-US" altLang="zh-CN" dirty="0">
                  <a:latin typeface="+mj-lt"/>
                </a:rPr>
                <a:t>t2</a:t>
              </a:r>
              <a:endParaRPr lang="en-US" dirty="0">
                <a:latin typeface="+mj-lt"/>
              </a:endParaRPr>
            </a:p>
          </p:txBody>
        </p:sp>
        <p:sp>
          <p:nvSpPr>
            <p:cNvPr id="93" name="Rectangle 92"/>
            <p:cNvSpPr/>
            <p:nvPr/>
          </p:nvSpPr>
          <p:spPr>
            <a:xfrm>
              <a:off x="6005334" y="3117249"/>
              <a:ext cx="441146" cy="369332"/>
            </a:xfrm>
            <a:prstGeom prst="rect">
              <a:avLst/>
            </a:prstGeom>
          </p:spPr>
          <p:txBody>
            <a:bodyPr wrap="none">
              <a:spAutoFit/>
            </a:bodyPr>
            <a:lstStyle/>
            <a:p>
              <a:r>
                <a:rPr lang="en-US" altLang="zh-CN" dirty="0">
                  <a:latin typeface="+mj-lt"/>
                </a:rPr>
                <a:t>t3</a:t>
              </a:r>
              <a:endParaRPr lang="en-US" dirty="0">
                <a:latin typeface="+mj-lt"/>
              </a:endParaRPr>
            </a:p>
          </p:txBody>
        </p:sp>
        <p:cxnSp>
          <p:nvCxnSpPr>
            <p:cNvPr id="97" name="Straight Arrow Connector 96"/>
            <p:cNvCxnSpPr/>
            <p:nvPr/>
          </p:nvCxnSpPr>
          <p:spPr>
            <a:xfrm>
              <a:off x="2924173" y="3464937"/>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4469023" y="3504111"/>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4316977" y="3787528"/>
              <a:ext cx="441146" cy="369332"/>
            </a:xfrm>
            <a:prstGeom prst="rect">
              <a:avLst/>
            </a:prstGeom>
          </p:spPr>
          <p:txBody>
            <a:bodyPr wrap="none">
              <a:spAutoFit/>
            </a:bodyPr>
            <a:lstStyle/>
            <a:p>
              <a:r>
                <a:rPr lang="en-US" altLang="zh-CN" dirty="0">
                  <a:latin typeface="+mj-lt"/>
                </a:rPr>
                <a:t>t2</a:t>
              </a:r>
              <a:endParaRPr lang="en-US" dirty="0">
                <a:latin typeface="+mj-lt"/>
              </a:endParaRPr>
            </a:p>
          </p:txBody>
        </p:sp>
      </p:grpSp>
      <p:sp>
        <p:nvSpPr>
          <p:cNvPr id="125" name="TextBox 124"/>
          <p:cNvSpPr txBox="1"/>
          <p:nvPr/>
        </p:nvSpPr>
        <p:spPr>
          <a:xfrm>
            <a:off x="6974958" y="347330"/>
            <a:ext cx="992579" cy="369332"/>
          </a:xfrm>
          <a:prstGeom prst="rect">
            <a:avLst/>
          </a:prstGeom>
          <a:noFill/>
        </p:spPr>
        <p:txBody>
          <a:bodyPr wrap="none" rtlCol="0">
            <a:spAutoFit/>
          </a:bodyPr>
          <a:lstStyle/>
          <a:p>
            <a:r>
              <a:rPr lang="en-US" dirty="0">
                <a:latin typeface="+mj-lt"/>
              </a:rPr>
              <a:t>Step 4</a:t>
            </a:r>
          </a:p>
        </p:txBody>
      </p:sp>
      <p:sp>
        <p:nvSpPr>
          <p:cNvPr id="126" name="TextBox 125"/>
          <p:cNvSpPr txBox="1"/>
          <p:nvPr/>
        </p:nvSpPr>
        <p:spPr>
          <a:xfrm>
            <a:off x="1504917" y="4137952"/>
            <a:ext cx="1005403" cy="369332"/>
          </a:xfrm>
          <a:prstGeom prst="rect">
            <a:avLst/>
          </a:prstGeom>
          <a:noFill/>
        </p:spPr>
        <p:txBody>
          <a:bodyPr wrap="none" rtlCol="0">
            <a:spAutoFit/>
          </a:bodyPr>
          <a:lstStyle/>
          <a:p>
            <a:r>
              <a:rPr lang="en-US" altLang="zh-CN" dirty="0">
                <a:solidFill>
                  <a:srgbClr val="00B0F0"/>
                </a:solidFill>
                <a:latin typeface="+mj-lt"/>
              </a:rPr>
              <a:t>t0, t1, </a:t>
            </a:r>
            <a:endParaRPr lang="en-US" dirty="0">
              <a:solidFill>
                <a:srgbClr val="00B0F0"/>
              </a:solidFill>
              <a:latin typeface="+mj-lt"/>
            </a:endParaRPr>
          </a:p>
        </p:txBody>
      </p:sp>
    </p:spTree>
    <p:extLst>
      <p:ext uri="{BB962C8B-B14F-4D97-AF65-F5344CB8AC3E}">
        <p14:creationId xmlns:p14="http://schemas.microsoft.com/office/powerpoint/2010/main" val="1281989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119534" cy="1371600"/>
          </a:xfrm>
        </p:spPr>
        <p:txBody>
          <a:bodyPr/>
          <a:lstStyle/>
          <a:p>
            <a:r>
              <a:rPr lang="en-US" dirty="0"/>
              <a:t>Depth matters</a:t>
            </a:r>
          </a:p>
        </p:txBody>
      </p:sp>
      <p:pic>
        <p:nvPicPr>
          <p:cNvPr id="3" name="Picture 2"/>
          <p:cNvPicPr>
            <a:picLocks noChangeAspect="1"/>
          </p:cNvPicPr>
          <p:nvPr/>
        </p:nvPicPr>
        <p:blipFill>
          <a:blip r:embed="rId3"/>
          <a:stretch>
            <a:fillRect/>
          </a:stretch>
        </p:blipFill>
        <p:spPr>
          <a:xfrm>
            <a:off x="1185988" y="1818196"/>
            <a:ext cx="6174275" cy="3576764"/>
          </a:xfrm>
          <a:prstGeom prst="rect">
            <a:avLst/>
          </a:prstGeom>
        </p:spPr>
      </p:pic>
      <p:sp>
        <p:nvSpPr>
          <p:cNvPr id="9" name="Rectangle 8"/>
          <p:cNvSpPr/>
          <p:nvPr/>
        </p:nvSpPr>
        <p:spPr>
          <a:xfrm>
            <a:off x="5841491" y="6550223"/>
            <a:ext cx="3179075" cy="307777"/>
          </a:xfrm>
          <a:prstGeom prst="rect">
            <a:avLst/>
          </a:prstGeom>
        </p:spPr>
        <p:txBody>
          <a:bodyPr wrap="none">
            <a:spAutoFit/>
          </a:bodyPr>
          <a:lstStyle/>
          <a:p>
            <a:r>
              <a:rPr lang="en-US" sz="1400" dirty="0"/>
              <a:t>Figure copyright by </a:t>
            </a:r>
            <a:r>
              <a:rPr lang="en-US" sz="1400" dirty="0" err="1"/>
              <a:t>Kaiming</a:t>
            </a:r>
            <a:r>
              <a:rPr lang="en-US" sz="1400" dirty="0"/>
              <a:t> He, 2016</a:t>
            </a:r>
          </a:p>
        </p:txBody>
      </p:sp>
      <p:grpSp>
        <p:nvGrpSpPr>
          <p:cNvPr id="6" name="Group 5"/>
          <p:cNvGrpSpPr/>
          <p:nvPr/>
        </p:nvGrpSpPr>
        <p:grpSpPr>
          <a:xfrm>
            <a:off x="457199" y="2364243"/>
            <a:ext cx="5160748" cy="2183694"/>
            <a:chOff x="457199" y="2364243"/>
            <a:chExt cx="5160748" cy="2183694"/>
          </a:xfrm>
        </p:grpSpPr>
        <p:grpSp>
          <p:nvGrpSpPr>
            <p:cNvPr id="17" name="Group 16"/>
            <p:cNvGrpSpPr/>
            <p:nvPr/>
          </p:nvGrpSpPr>
          <p:grpSpPr>
            <a:xfrm>
              <a:off x="1588168" y="2440005"/>
              <a:ext cx="952901" cy="293570"/>
              <a:chOff x="1588168" y="2435192"/>
              <a:chExt cx="952901" cy="293570"/>
            </a:xfrm>
          </p:grpSpPr>
          <p:cxnSp>
            <p:nvCxnSpPr>
              <p:cNvPr id="7" name="Straight Connector 6"/>
              <p:cNvCxnSpPr/>
              <p:nvPr/>
            </p:nvCxnSpPr>
            <p:spPr>
              <a:xfrm flipV="1">
                <a:off x="1588168" y="2435192"/>
                <a:ext cx="952901" cy="4812"/>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588168" y="2435192"/>
                <a:ext cx="0" cy="29357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588168" y="2728762"/>
                <a:ext cx="952901" cy="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541069" y="2435192"/>
                <a:ext cx="0" cy="29357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2486527" y="3704123"/>
              <a:ext cx="747562" cy="266298"/>
              <a:chOff x="1588168" y="2435192"/>
              <a:chExt cx="952901" cy="293570"/>
            </a:xfrm>
          </p:grpSpPr>
          <p:cxnSp>
            <p:nvCxnSpPr>
              <p:cNvPr id="19" name="Straight Connector 18"/>
              <p:cNvCxnSpPr/>
              <p:nvPr/>
            </p:nvCxnSpPr>
            <p:spPr>
              <a:xfrm flipV="1">
                <a:off x="1588168" y="2435192"/>
                <a:ext cx="952901" cy="4812"/>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588168" y="2435192"/>
                <a:ext cx="0" cy="29357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588168" y="2728762"/>
                <a:ext cx="952901" cy="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541069" y="2435192"/>
                <a:ext cx="0" cy="29357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3303070" y="3704123"/>
              <a:ext cx="725103" cy="266298"/>
              <a:chOff x="1588168" y="2435192"/>
              <a:chExt cx="952901" cy="293570"/>
            </a:xfrm>
          </p:grpSpPr>
          <p:cxnSp>
            <p:nvCxnSpPr>
              <p:cNvPr id="24" name="Straight Connector 23"/>
              <p:cNvCxnSpPr/>
              <p:nvPr/>
            </p:nvCxnSpPr>
            <p:spPr>
              <a:xfrm flipV="1">
                <a:off x="1588168" y="2435192"/>
                <a:ext cx="952901" cy="4812"/>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588168" y="2435192"/>
                <a:ext cx="0" cy="29357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588168" y="2728762"/>
                <a:ext cx="952901" cy="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541069" y="2435192"/>
                <a:ext cx="0" cy="29357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4082717" y="4308911"/>
              <a:ext cx="747562" cy="239026"/>
              <a:chOff x="1588168" y="2435192"/>
              <a:chExt cx="952901" cy="293570"/>
            </a:xfrm>
          </p:grpSpPr>
          <p:cxnSp>
            <p:nvCxnSpPr>
              <p:cNvPr id="29" name="Straight Connector 28"/>
              <p:cNvCxnSpPr/>
              <p:nvPr/>
            </p:nvCxnSpPr>
            <p:spPr>
              <a:xfrm flipV="1">
                <a:off x="1588168" y="2435192"/>
                <a:ext cx="952901" cy="4812"/>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588168" y="2435192"/>
                <a:ext cx="0" cy="29357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588168" y="2728762"/>
                <a:ext cx="952901" cy="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541069" y="2435192"/>
                <a:ext cx="0" cy="29357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4870385" y="4308911"/>
              <a:ext cx="747562" cy="239026"/>
              <a:chOff x="1588168" y="2435192"/>
              <a:chExt cx="952901" cy="293570"/>
            </a:xfrm>
          </p:grpSpPr>
          <p:cxnSp>
            <p:nvCxnSpPr>
              <p:cNvPr id="34" name="Straight Connector 33"/>
              <p:cNvCxnSpPr/>
              <p:nvPr/>
            </p:nvCxnSpPr>
            <p:spPr>
              <a:xfrm flipV="1">
                <a:off x="1588168" y="2435192"/>
                <a:ext cx="952901" cy="4812"/>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588168" y="2435192"/>
                <a:ext cx="0" cy="29357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588168" y="2728762"/>
                <a:ext cx="952901" cy="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541069" y="2435192"/>
                <a:ext cx="0" cy="29357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 name="TextBox 4"/>
            <p:cNvSpPr txBox="1"/>
            <p:nvPr/>
          </p:nvSpPr>
          <p:spPr>
            <a:xfrm>
              <a:off x="457199" y="2364243"/>
              <a:ext cx="1056700" cy="369332"/>
            </a:xfrm>
            <a:prstGeom prst="rect">
              <a:avLst/>
            </a:prstGeom>
            <a:noFill/>
          </p:spPr>
          <p:txBody>
            <a:bodyPr wrap="none" rtlCol="0">
              <a:spAutoFit/>
            </a:bodyPr>
            <a:lstStyle/>
            <a:p>
              <a:r>
                <a:rPr lang="en-US" dirty="0">
                  <a:solidFill>
                    <a:srgbClr val="C00000"/>
                  </a:solidFill>
                  <a:latin typeface="+mj-lt"/>
                </a:rPr>
                <a:t>DEPTH</a:t>
              </a:r>
            </a:p>
          </p:txBody>
        </p:sp>
      </p:grpSp>
    </p:spTree>
    <p:extLst>
      <p:ext uri="{BB962C8B-B14F-4D97-AF65-F5344CB8AC3E}">
        <p14:creationId xmlns:p14="http://schemas.microsoft.com/office/powerpoint/2010/main" val="319788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091375" cy="591252"/>
          </a:xfrm>
        </p:spPr>
        <p:txBody>
          <a:bodyPr>
            <a:normAutofit fontScale="90000"/>
          </a:bodyPr>
          <a:lstStyle/>
          <a:p>
            <a:r>
              <a:rPr lang="en-US" dirty="0"/>
              <a:t>Pre-fetch </a:t>
            </a:r>
            <a:r>
              <a:rPr lang="en-US"/>
              <a:t>and offload</a:t>
            </a:r>
            <a:endParaRPr lang="en-US" dirty="0"/>
          </a:p>
        </p:txBody>
      </p:sp>
      <p:sp>
        <p:nvSpPr>
          <p:cNvPr id="55" name="Rounded Rectangle 54"/>
          <p:cNvSpPr/>
          <p:nvPr/>
        </p:nvSpPr>
        <p:spPr>
          <a:xfrm>
            <a:off x="457200" y="1442773"/>
            <a:ext cx="8091375" cy="24080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421394" y="1575393"/>
            <a:ext cx="1085544" cy="646331"/>
          </a:xfrm>
          <a:prstGeom prst="rect">
            <a:avLst/>
          </a:prstGeom>
          <a:noFill/>
        </p:spPr>
        <p:txBody>
          <a:bodyPr wrap="square" rtlCol="0">
            <a:spAutoFit/>
          </a:bodyPr>
          <a:lstStyle/>
          <a:p>
            <a:r>
              <a:rPr lang="en-US" dirty="0">
                <a:latin typeface="+mj-lt"/>
              </a:rPr>
              <a:t>GPU </a:t>
            </a:r>
          </a:p>
          <a:p>
            <a:r>
              <a:rPr lang="en-US" dirty="0">
                <a:latin typeface="+mj-lt"/>
              </a:rPr>
              <a:t>DRAM</a:t>
            </a:r>
          </a:p>
        </p:txBody>
      </p:sp>
      <p:sp>
        <p:nvSpPr>
          <p:cNvPr id="57" name="Rounded Rectangle 56"/>
          <p:cNvSpPr/>
          <p:nvPr/>
        </p:nvSpPr>
        <p:spPr>
          <a:xfrm>
            <a:off x="474921" y="3933916"/>
            <a:ext cx="8091375" cy="7483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43564" y="3996584"/>
            <a:ext cx="1085544" cy="646331"/>
          </a:xfrm>
          <a:prstGeom prst="rect">
            <a:avLst/>
          </a:prstGeom>
          <a:noFill/>
        </p:spPr>
        <p:txBody>
          <a:bodyPr wrap="square" rtlCol="0">
            <a:spAutoFit/>
          </a:bodyPr>
          <a:lstStyle/>
          <a:p>
            <a:r>
              <a:rPr lang="en-US" dirty="0">
                <a:latin typeface="+mj-lt"/>
              </a:rPr>
              <a:t>CPU </a:t>
            </a:r>
          </a:p>
          <a:p>
            <a:r>
              <a:rPr lang="en-US" dirty="0">
                <a:latin typeface="+mj-lt"/>
              </a:rPr>
              <a:t>DRAM</a:t>
            </a:r>
          </a:p>
        </p:txBody>
      </p:sp>
      <p:sp>
        <p:nvSpPr>
          <p:cNvPr id="59" name="TextBox 58"/>
          <p:cNvSpPr txBox="1"/>
          <p:nvPr/>
        </p:nvSpPr>
        <p:spPr>
          <a:xfrm>
            <a:off x="474921" y="816658"/>
            <a:ext cx="3969489" cy="400110"/>
          </a:xfrm>
          <a:prstGeom prst="rect">
            <a:avLst/>
          </a:prstGeom>
          <a:noFill/>
        </p:spPr>
        <p:txBody>
          <a:bodyPr wrap="square" rtlCol="0">
            <a:spAutoFit/>
          </a:bodyPr>
          <a:lstStyle/>
          <a:p>
            <a:pPr algn="ctr"/>
            <a:r>
              <a:rPr lang="en-US" sz="2000" dirty="0">
                <a:latin typeface="+mj-lt"/>
              </a:rPr>
              <a:t>Offload</a:t>
            </a:r>
          </a:p>
        </p:txBody>
      </p:sp>
      <p:sp>
        <p:nvSpPr>
          <p:cNvPr id="60" name="Rounded Rectangle 59"/>
          <p:cNvSpPr/>
          <p:nvPr/>
        </p:nvSpPr>
        <p:spPr>
          <a:xfrm>
            <a:off x="474922" y="816658"/>
            <a:ext cx="3969488" cy="5006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4579085" y="813713"/>
            <a:ext cx="3969489" cy="400110"/>
          </a:xfrm>
          <a:prstGeom prst="rect">
            <a:avLst/>
          </a:prstGeom>
          <a:noFill/>
        </p:spPr>
        <p:txBody>
          <a:bodyPr wrap="square" rtlCol="0">
            <a:spAutoFit/>
          </a:bodyPr>
          <a:lstStyle/>
          <a:p>
            <a:pPr algn="ctr"/>
            <a:r>
              <a:rPr lang="en-US" sz="2000" dirty="0">
                <a:latin typeface="+mj-lt"/>
              </a:rPr>
              <a:t>Pre-fetch</a:t>
            </a:r>
          </a:p>
        </p:txBody>
      </p:sp>
      <p:sp>
        <p:nvSpPr>
          <p:cNvPr id="62" name="Rounded Rectangle 61"/>
          <p:cNvSpPr/>
          <p:nvPr/>
        </p:nvSpPr>
        <p:spPr>
          <a:xfrm>
            <a:off x="4579086" y="813713"/>
            <a:ext cx="3969488" cy="5006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959126" y="4818738"/>
            <a:ext cx="3344984" cy="369332"/>
          </a:xfrm>
          <a:prstGeom prst="rect">
            <a:avLst/>
          </a:prstGeom>
          <a:noFill/>
          <a:ln>
            <a:solidFill>
              <a:schemeClr val="tx1">
                <a:lumMod val="65000"/>
                <a:lumOff val="35000"/>
              </a:schemeClr>
            </a:solidFill>
          </a:ln>
        </p:spPr>
        <p:txBody>
          <a:bodyPr wrap="square" rtlCol="0">
            <a:spAutoFit/>
          </a:bodyPr>
          <a:lstStyle/>
          <a:p>
            <a:pPr algn="ctr"/>
            <a:r>
              <a:rPr lang="en-US" dirty="0">
                <a:latin typeface="+mj-lt"/>
              </a:rPr>
              <a:t>Live Tensor</a:t>
            </a:r>
            <a:endParaRPr lang="en-US" dirty="0"/>
          </a:p>
        </p:txBody>
      </p:sp>
      <p:sp>
        <p:nvSpPr>
          <p:cNvPr id="64" name="TextBox 63"/>
          <p:cNvSpPr txBox="1"/>
          <p:nvPr/>
        </p:nvSpPr>
        <p:spPr>
          <a:xfrm>
            <a:off x="4863381" y="4810187"/>
            <a:ext cx="3344984" cy="369332"/>
          </a:xfrm>
          <a:prstGeom prst="rect">
            <a:avLst/>
          </a:prstGeom>
          <a:noFill/>
          <a:ln>
            <a:solidFill>
              <a:schemeClr val="tx1">
                <a:lumMod val="65000"/>
                <a:lumOff val="35000"/>
              </a:schemeClr>
            </a:solidFill>
          </a:ln>
        </p:spPr>
        <p:txBody>
          <a:bodyPr wrap="square" rtlCol="0">
            <a:spAutoFit/>
          </a:bodyPr>
          <a:lstStyle/>
          <a:p>
            <a:pPr algn="ctr"/>
            <a:r>
              <a:rPr lang="en-US" dirty="0">
                <a:latin typeface="+mj-lt"/>
              </a:rPr>
              <a:t>Freed Tensor</a:t>
            </a:r>
            <a:endParaRPr lang="en-US" dirty="0"/>
          </a:p>
        </p:txBody>
      </p:sp>
      <p:sp>
        <p:nvSpPr>
          <p:cNvPr id="65" name="TextBox 64"/>
          <p:cNvSpPr txBox="1"/>
          <p:nvPr/>
        </p:nvSpPr>
        <p:spPr>
          <a:xfrm>
            <a:off x="959126" y="5396016"/>
            <a:ext cx="3344984" cy="646331"/>
          </a:xfrm>
          <a:prstGeom prst="rect">
            <a:avLst/>
          </a:prstGeom>
          <a:noFill/>
        </p:spPr>
        <p:txBody>
          <a:bodyPr wrap="square" rtlCol="0">
            <a:spAutoFit/>
          </a:bodyPr>
          <a:lstStyle/>
          <a:p>
            <a:r>
              <a:rPr lang="en-US" dirty="0">
                <a:latin typeface="+mj-lt"/>
              </a:rPr>
              <a:t>CPU: </a:t>
            </a:r>
            <a:r>
              <a:rPr lang="en-US" altLang="zh-CN" dirty="0">
                <a:solidFill>
                  <a:srgbClr val="00B0F0"/>
                </a:solidFill>
                <a:latin typeface="+mj-lt"/>
              </a:rPr>
              <a:t>t0, t1, </a:t>
            </a:r>
            <a:endParaRPr lang="en-US" dirty="0">
              <a:latin typeface="+mj-lt"/>
            </a:endParaRPr>
          </a:p>
          <a:p>
            <a:r>
              <a:rPr lang="en-US" dirty="0">
                <a:latin typeface="+mj-lt"/>
              </a:rPr>
              <a:t>GPU: t2, t4,</a:t>
            </a:r>
          </a:p>
        </p:txBody>
      </p:sp>
      <p:grpSp>
        <p:nvGrpSpPr>
          <p:cNvPr id="66" name="Group 65"/>
          <p:cNvGrpSpPr/>
          <p:nvPr/>
        </p:nvGrpSpPr>
        <p:grpSpPr>
          <a:xfrm>
            <a:off x="1304329" y="1845336"/>
            <a:ext cx="6931246" cy="1568962"/>
            <a:chOff x="523631" y="3110963"/>
            <a:chExt cx="6931246" cy="1568962"/>
          </a:xfrm>
        </p:grpSpPr>
        <p:grpSp>
          <p:nvGrpSpPr>
            <p:cNvPr id="67" name="Group 66"/>
            <p:cNvGrpSpPr/>
            <p:nvPr/>
          </p:nvGrpSpPr>
          <p:grpSpPr>
            <a:xfrm>
              <a:off x="2006590" y="3275956"/>
              <a:ext cx="926123" cy="429846"/>
              <a:chOff x="1785814" y="2627795"/>
              <a:chExt cx="926123" cy="429846"/>
            </a:xfrm>
          </p:grpSpPr>
          <p:sp>
            <p:nvSpPr>
              <p:cNvPr id="123" name="Rectangle 122"/>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p:cNvSpPr txBox="1"/>
              <p:nvPr/>
            </p:nvSpPr>
            <p:spPr>
              <a:xfrm>
                <a:off x="1785814" y="2658052"/>
                <a:ext cx="926123" cy="369332"/>
              </a:xfrm>
              <a:prstGeom prst="rect">
                <a:avLst/>
              </a:prstGeom>
              <a:noFill/>
            </p:spPr>
            <p:txBody>
              <a:bodyPr wrap="square" rtlCol="0">
                <a:spAutoFit/>
              </a:bodyPr>
              <a:lstStyle/>
              <a:p>
                <a:pPr algn="ctr"/>
                <a:r>
                  <a:rPr lang="en-US" dirty="0"/>
                  <a:t>CONV</a:t>
                </a:r>
              </a:p>
            </p:txBody>
          </p:sp>
        </p:grpSp>
        <p:grpSp>
          <p:nvGrpSpPr>
            <p:cNvPr id="68" name="Group 67"/>
            <p:cNvGrpSpPr/>
            <p:nvPr/>
          </p:nvGrpSpPr>
          <p:grpSpPr>
            <a:xfrm>
              <a:off x="523631" y="3268900"/>
              <a:ext cx="926123" cy="429846"/>
              <a:chOff x="1785813" y="3383165"/>
              <a:chExt cx="926123" cy="429846"/>
            </a:xfrm>
          </p:grpSpPr>
          <p:sp>
            <p:nvSpPr>
              <p:cNvPr id="121" name="TextBox 120"/>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22" name="Rectangle 121"/>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3513978" y="3268900"/>
              <a:ext cx="926123" cy="429846"/>
              <a:chOff x="1785814" y="2627795"/>
              <a:chExt cx="926123" cy="429846"/>
            </a:xfrm>
          </p:grpSpPr>
          <p:sp>
            <p:nvSpPr>
              <p:cNvPr id="119" name="Rectangle 11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70" name="Group 69"/>
            <p:cNvGrpSpPr/>
            <p:nvPr/>
          </p:nvGrpSpPr>
          <p:grpSpPr>
            <a:xfrm>
              <a:off x="5021366" y="3275956"/>
              <a:ext cx="926123" cy="429846"/>
              <a:chOff x="1785814" y="2627795"/>
              <a:chExt cx="926123" cy="429846"/>
            </a:xfrm>
          </p:grpSpPr>
          <p:sp>
            <p:nvSpPr>
              <p:cNvPr id="117" name="Rectangle 116"/>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1785814" y="2658052"/>
                <a:ext cx="926123" cy="369332"/>
              </a:xfrm>
              <a:prstGeom prst="rect">
                <a:avLst/>
              </a:prstGeom>
              <a:noFill/>
            </p:spPr>
            <p:txBody>
              <a:bodyPr wrap="square" rtlCol="0">
                <a:spAutoFit/>
              </a:bodyPr>
              <a:lstStyle/>
              <a:p>
                <a:pPr algn="ctr"/>
                <a:r>
                  <a:rPr lang="en-US" dirty="0"/>
                  <a:t>FC</a:t>
                </a:r>
              </a:p>
            </p:txBody>
          </p:sp>
        </p:grpSp>
        <p:grpSp>
          <p:nvGrpSpPr>
            <p:cNvPr id="71" name="Group 70"/>
            <p:cNvGrpSpPr/>
            <p:nvPr/>
          </p:nvGrpSpPr>
          <p:grpSpPr>
            <a:xfrm>
              <a:off x="6528754" y="3268900"/>
              <a:ext cx="926123" cy="429846"/>
              <a:chOff x="1785814" y="2627795"/>
              <a:chExt cx="926123" cy="429846"/>
            </a:xfrm>
          </p:grpSpPr>
          <p:sp>
            <p:nvSpPr>
              <p:cNvPr id="115" name="Rectangle 114"/>
              <p:cNvSpPr/>
              <p:nvPr/>
            </p:nvSpPr>
            <p:spPr>
              <a:xfrm>
                <a:off x="1785814" y="2627795"/>
                <a:ext cx="926123" cy="4298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1785814" y="2658052"/>
                <a:ext cx="926123" cy="369332"/>
              </a:xfrm>
              <a:prstGeom prst="rect">
                <a:avLst/>
              </a:prstGeom>
              <a:noFill/>
            </p:spPr>
            <p:txBody>
              <a:bodyPr wrap="square" rtlCol="0">
                <a:spAutoFit/>
              </a:bodyPr>
              <a:lstStyle/>
              <a:p>
                <a:pPr algn="ctr"/>
                <a:r>
                  <a:rPr lang="en-US"/>
                  <a:t>S</a:t>
                </a:r>
                <a:endParaRPr lang="en-US" dirty="0"/>
              </a:p>
            </p:txBody>
          </p:sp>
        </p:grpSp>
        <p:grpSp>
          <p:nvGrpSpPr>
            <p:cNvPr id="72" name="Group 71"/>
            <p:cNvGrpSpPr/>
            <p:nvPr/>
          </p:nvGrpSpPr>
          <p:grpSpPr>
            <a:xfrm>
              <a:off x="2006590" y="4250079"/>
              <a:ext cx="926123" cy="429846"/>
              <a:chOff x="1785814" y="2627795"/>
              <a:chExt cx="926123" cy="429846"/>
            </a:xfrm>
          </p:grpSpPr>
          <p:sp>
            <p:nvSpPr>
              <p:cNvPr id="113" name="Rectangle 112"/>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1785814" y="2658052"/>
                <a:ext cx="926123" cy="369332"/>
              </a:xfrm>
              <a:prstGeom prst="rect">
                <a:avLst/>
              </a:prstGeom>
              <a:noFill/>
            </p:spPr>
            <p:txBody>
              <a:bodyPr wrap="square" rtlCol="0">
                <a:spAutoFit/>
              </a:bodyPr>
              <a:lstStyle/>
              <a:p>
                <a:pPr algn="ctr"/>
                <a:r>
                  <a:rPr lang="en-US" dirty="0"/>
                  <a:t>CONV</a:t>
                </a:r>
              </a:p>
            </p:txBody>
          </p:sp>
        </p:grpSp>
        <p:grpSp>
          <p:nvGrpSpPr>
            <p:cNvPr id="73" name="Group 72"/>
            <p:cNvGrpSpPr/>
            <p:nvPr/>
          </p:nvGrpSpPr>
          <p:grpSpPr>
            <a:xfrm>
              <a:off x="523631" y="4243023"/>
              <a:ext cx="926123" cy="429846"/>
              <a:chOff x="1785813" y="3383165"/>
              <a:chExt cx="926123" cy="429846"/>
            </a:xfrm>
          </p:grpSpPr>
          <p:sp>
            <p:nvSpPr>
              <p:cNvPr id="111" name="TextBox 110"/>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12" name="Rectangle 111"/>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p:cNvGrpSpPr/>
            <p:nvPr/>
          </p:nvGrpSpPr>
          <p:grpSpPr>
            <a:xfrm>
              <a:off x="3501763" y="4243022"/>
              <a:ext cx="926123" cy="429846"/>
              <a:chOff x="1785814" y="2627795"/>
              <a:chExt cx="926123" cy="429846"/>
            </a:xfrm>
          </p:grpSpPr>
          <p:sp>
            <p:nvSpPr>
              <p:cNvPr id="109" name="Rectangle 10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75" name="Group 74"/>
            <p:cNvGrpSpPr/>
            <p:nvPr/>
          </p:nvGrpSpPr>
          <p:grpSpPr>
            <a:xfrm>
              <a:off x="5009151" y="4250078"/>
              <a:ext cx="926123" cy="429846"/>
              <a:chOff x="1785814" y="2627795"/>
              <a:chExt cx="926123" cy="429846"/>
            </a:xfrm>
          </p:grpSpPr>
          <p:sp>
            <p:nvSpPr>
              <p:cNvPr id="107" name="Rectangle 106"/>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p:cNvSpPr txBox="1"/>
              <p:nvPr/>
            </p:nvSpPr>
            <p:spPr>
              <a:xfrm>
                <a:off x="1785814" y="2658052"/>
                <a:ext cx="926123" cy="369332"/>
              </a:xfrm>
              <a:prstGeom prst="rect">
                <a:avLst/>
              </a:prstGeom>
              <a:noFill/>
            </p:spPr>
            <p:txBody>
              <a:bodyPr wrap="square" rtlCol="0">
                <a:spAutoFit/>
              </a:bodyPr>
              <a:lstStyle/>
              <a:p>
                <a:pPr algn="ctr"/>
                <a:r>
                  <a:rPr lang="en-US" dirty="0"/>
                  <a:t>FC</a:t>
                </a:r>
              </a:p>
            </p:txBody>
          </p:sp>
        </p:grpSp>
        <p:grpSp>
          <p:nvGrpSpPr>
            <p:cNvPr id="76" name="Group 75"/>
            <p:cNvGrpSpPr/>
            <p:nvPr/>
          </p:nvGrpSpPr>
          <p:grpSpPr>
            <a:xfrm>
              <a:off x="6516539" y="4243022"/>
              <a:ext cx="926123" cy="429846"/>
              <a:chOff x="1785814" y="2627795"/>
              <a:chExt cx="926123" cy="429846"/>
            </a:xfrm>
          </p:grpSpPr>
          <p:sp>
            <p:nvSpPr>
              <p:cNvPr id="105" name="Rectangle 104"/>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1785814" y="2658052"/>
                <a:ext cx="926123" cy="369332"/>
              </a:xfrm>
              <a:prstGeom prst="rect">
                <a:avLst/>
              </a:prstGeom>
              <a:noFill/>
            </p:spPr>
            <p:txBody>
              <a:bodyPr wrap="square" rtlCol="0">
                <a:spAutoFit/>
              </a:bodyPr>
              <a:lstStyle/>
              <a:p>
                <a:pPr algn="ctr"/>
                <a:r>
                  <a:rPr lang="en-US" dirty="0"/>
                  <a:t>S</a:t>
                </a:r>
              </a:p>
            </p:txBody>
          </p:sp>
        </p:grpSp>
        <p:cxnSp>
          <p:nvCxnSpPr>
            <p:cNvPr id="77" name="Straight Arrow Connector 76"/>
            <p:cNvCxnSpPr/>
            <p:nvPr/>
          </p:nvCxnSpPr>
          <p:spPr>
            <a:xfrm>
              <a:off x="2944927" y="348029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4464530" y="34886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947489" y="349220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76" idx="3"/>
              <a:endCxn id="74" idx="1"/>
            </p:cNvCxnSpPr>
            <p:nvPr/>
          </p:nvCxnSpPr>
          <p:spPr>
            <a:xfrm>
              <a:off x="1449754" y="348382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71" idx="3"/>
            </p:cNvCxnSpPr>
            <p:nvPr/>
          </p:nvCxnSpPr>
          <p:spPr>
            <a:xfrm>
              <a:off x="1449754" y="348382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86" idx="2"/>
              <a:endCxn id="106" idx="0"/>
            </p:cNvCxnSpPr>
            <p:nvPr/>
          </p:nvCxnSpPr>
          <p:spPr>
            <a:xfrm flipH="1">
              <a:off x="6979601" y="3698746"/>
              <a:ext cx="12215" cy="54427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106" idx="1"/>
              <a:endCxn id="103" idx="3"/>
            </p:cNvCxnSpPr>
            <p:nvPr/>
          </p:nvCxnSpPr>
          <p:spPr>
            <a:xfrm flipH="1">
              <a:off x="5935274" y="445794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103" idx="1"/>
              <a:endCxn id="100" idx="3"/>
            </p:cNvCxnSpPr>
            <p:nvPr/>
          </p:nvCxnSpPr>
          <p:spPr>
            <a:xfrm flipH="1" flipV="1">
              <a:off x="4427886" y="445794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a:off x="2920498" y="4465002"/>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a:off x="1449753" y="4479231"/>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71" idx="0"/>
              <a:endCxn id="83" idx="0"/>
            </p:cNvCxnSpPr>
            <p:nvPr/>
          </p:nvCxnSpPr>
          <p:spPr>
            <a:xfrm rot="5400000" flipH="1" flipV="1">
              <a:off x="3223960" y="1038690"/>
              <a:ext cx="23201" cy="4497735"/>
            </a:xfrm>
            <a:prstGeom prst="bentConnector3">
              <a:avLst>
                <a:gd name="adj1" fmla="val 10853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103" idx="2"/>
              <a:endCxn id="98" idx="2"/>
            </p:cNvCxnSpPr>
            <p:nvPr/>
          </p:nvCxnSpPr>
          <p:spPr>
            <a:xfrm rot="5400000" flipH="1">
              <a:off x="3225925" y="2433637"/>
              <a:ext cx="7055" cy="4485520"/>
            </a:xfrm>
            <a:prstGeom prst="bentConnector3">
              <a:avLst>
                <a:gd name="adj1" fmla="val -3240255"/>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4490243" y="3110963"/>
              <a:ext cx="441146" cy="369332"/>
            </a:xfrm>
            <a:prstGeom prst="rect">
              <a:avLst/>
            </a:prstGeom>
          </p:spPr>
          <p:txBody>
            <a:bodyPr wrap="none">
              <a:spAutoFit/>
            </a:bodyPr>
            <a:lstStyle/>
            <a:p>
              <a:r>
                <a:rPr lang="en-US" altLang="zh-CN" dirty="0">
                  <a:latin typeface="+mj-lt"/>
                </a:rPr>
                <a:t>t2</a:t>
              </a:r>
              <a:endParaRPr lang="en-US" dirty="0">
                <a:latin typeface="+mj-lt"/>
              </a:endParaRPr>
            </a:p>
          </p:txBody>
        </p:sp>
        <p:sp>
          <p:nvSpPr>
            <p:cNvPr id="93" name="Rectangle 92"/>
            <p:cNvSpPr/>
            <p:nvPr/>
          </p:nvSpPr>
          <p:spPr>
            <a:xfrm>
              <a:off x="6005334" y="3117249"/>
              <a:ext cx="441146" cy="369332"/>
            </a:xfrm>
            <a:prstGeom prst="rect">
              <a:avLst/>
            </a:prstGeom>
          </p:spPr>
          <p:txBody>
            <a:bodyPr wrap="none">
              <a:spAutoFit/>
            </a:bodyPr>
            <a:lstStyle/>
            <a:p>
              <a:r>
                <a:rPr lang="en-US" altLang="zh-CN" dirty="0">
                  <a:solidFill>
                    <a:srgbClr val="C00000"/>
                  </a:solidFill>
                  <a:latin typeface="+mj-lt"/>
                </a:rPr>
                <a:t>t3</a:t>
              </a:r>
              <a:endParaRPr lang="en-US" dirty="0">
                <a:solidFill>
                  <a:srgbClr val="C00000"/>
                </a:solidFill>
                <a:latin typeface="+mj-lt"/>
              </a:endParaRPr>
            </a:p>
          </p:txBody>
        </p:sp>
        <p:cxnSp>
          <p:nvCxnSpPr>
            <p:cNvPr id="97" name="Straight Arrow Connector 96"/>
            <p:cNvCxnSpPr/>
            <p:nvPr/>
          </p:nvCxnSpPr>
          <p:spPr>
            <a:xfrm>
              <a:off x="2924173" y="3464937"/>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4469023" y="3504111"/>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4316977" y="3787528"/>
              <a:ext cx="441146" cy="369332"/>
            </a:xfrm>
            <a:prstGeom prst="rect">
              <a:avLst/>
            </a:prstGeom>
          </p:spPr>
          <p:txBody>
            <a:bodyPr wrap="none">
              <a:spAutoFit/>
            </a:bodyPr>
            <a:lstStyle/>
            <a:p>
              <a:r>
                <a:rPr lang="en-US" altLang="zh-CN" dirty="0">
                  <a:latin typeface="+mj-lt"/>
                </a:rPr>
                <a:t>t2</a:t>
              </a:r>
              <a:endParaRPr lang="en-US" dirty="0">
                <a:latin typeface="+mj-lt"/>
              </a:endParaRPr>
            </a:p>
          </p:txBody>
        </p:sp>
      </p:grpSp>
      <p:sp>
        <p:nvSpPr>
          <p:cNvPr id="125" name="TextBox 124"/>
          <p:cNvSpPr txBox="1"/>
          <p:nvPr/>
        </p:nvSpPr>
        <p:spPr>
          <a:xfrm>
            <a:off x="6974958" y="347330"/>
            <a:ext cx="992579" cy="369332"/>
          </a:xfrm>
          <a:prstGeom prst="rect">
            <a:avLst/>
          </a:prstGeom>
          <a:noFill/>
        </p:spPr>
        <p:txBody>
          <a:bodyPr wrap="none" rtlCol="0">
            <a:spAutoFit/>
          </a:bodyPr>
          <a:lstStyle/>
          <a:p>
            <a:r>
              <a:rPr lang="en-US" dirty="0">
                <a:latin typeface="+mj-lt"/>
              </a:rPr>
              <a:t>Step 5</a:t>
            </a:r>
          </a:p>
        </p:txBody>
      </p:sp>
      <p:sp>
        <p:nvSpPr>
          <p:cNvPr id="126" name="TextBox 125"/>
          <p:cNvSpPr txBox="1"/>
          <p:nvPr/>
        </p:nvSpPr>
        <p:spPr>
          <a:xfrm>
            <a:off x="1504917" y="4137952"/>
            <a:ext cx="1005403" cy="369332"/>
          </a:xfrm>
          <a:prstGeom prst="rect">
            <a:avLst/>
          </a:prstGeom>
          <a:noFill/>
        </p:spPr>
        <p:txBody>
          <a:bodyPr wrap="none" rtlCol="0">
            <a:spAutoFit/>
          </a:bodyPr>
          <a:lstStyle/>
          <a:p>
            <a:r>
              <a:rPr lang="en-US" altLang="zh-CN" dirty="0">
                <a:solidFill>
                  <a:srgbClr val="00B0F0"/>
                </a:solidFill>
                <a:latin typeface="+mj-lt"/>
              </a:rPr>
              <a:t>t0, t1, </a:t>
            </a:r>
            <a:endParaRPr lang="en-US" dirty="0">
              <a:solidFill>
                <a:srgbClr val="00B0F0"/>
              </a:solidFill>
              <a:latin typeface="+mj-lt"/>
            </a:endParaRPr>
          </a:p>
        </p:txBody>
      </p:sp>
      <p:sp>
        <p:nvSpPr>
          <p:cNvPr id="80" name="Rectangle 79"/>
          <p:cNvSpPr/>
          <p:nvPr/>
        </p:nvSpPr>
        <p:spPr>
          <a:xfrm>
            <a:off x="7760298" y="2521901"/>
            <a:ext cx="441146" cy="369332"/>
          </a:xfrm>
          <a:prstGeom prst="rect">
            <a:avLst/>
          </a:prstGeom>
        </p:spPr>
        <p:txBody>
          <a:bodyPr wrap="none">
            <a:spAutoFit/>
          </a:bodyPr>
          <a:lstStyle/>
          <a:p>
            <a:r>
              <a:rPr lang="en-US" altLang="zh-CN" dirty="0">
                <a:latin typeface="+mj-lt"/>
              </a:rPr>
              <a:t>t4</a:t>
            </a:r>
            <a:endParaRPr lang="en-US" dirty="0">
              <a:latin typeface="+mj-lt"/>
            </a:endParaRPr>
          </a:p>
        </p:txBody>
      </p:sp>
      <p:sp>
        <p:nvSpPr>
          <p:cNvPr id="82" name="TextBox 81"/>
          <p:cNvSpPr txBox="1"/>
          <p:nvPr/>
        </p:nvSpPr>
        <p:spPr>
          <a:xfrm>
            <a:off x="4863381" y="5396016"/>
            <a:ext cx="4019099" cy="369332"/>
          </a:xfrm>
          <a:prstGeom prst="rect">
            <a:avLst/>
          </a:prstGeom>
          <a:noFill/>
        </p:spPr>
        <p:txBody>
          <a:bodyPr wrap="square" rtlCol="0">
            <a:spAutoFit/>
          </a:bodyPr>
          <a:lstStyle/>
          <a:p>
            <a:r>
              <a:rPr lang="en-US" dirty="0">
                <a:solidFill>
                  <a:schemeClr val="tx2"/>
                </a:solidFill>
                <a:latin typeface="+mj-lt"/>
              </a:rPr>
              <a:t>t3,</a:t>
            </a:r>
          </a:p>
        </p:txBody>
      </p:sp>
    </p:spTree>
    <p:extLst>
      <p:ext uri="{BB962C8B-B14F-4D97-AF65-F5344CB8AC3E}">
        <p14:creationId xmlns:p14="http://schemas.microsoft.com/office/powerpoint/2010/main" val="1276729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091375" cy="591252"/>
          </a:xfrm>
        </p:spPr>
        <p:txBody>
          <a:bodyPr>
            <a:normAutofit fontScale="90000"/>
          </a:bodyPr>
          <a:lstStyle/>
          <a:p>
            <a:r>
              <a:rPr lang="en-US" dirty="0"/>
              <a:t>Pre-fetch </a:t>
            </a:r>
            <a:r>
              <a:rPr lang="en-US"/>
              <a:t>and offload</a:t>
            </a:r>
            <a:endParaRPr lang="en-US" dirty="0"/>
          </a:p>
        </p:txBody>
      </p:sp>
      <p:sp>
        <p:nvSpPr>
          <p:cNvPr id="55" name="Rounded Rectangle 54"/>
          <p:cNvSpPr/>
          <p:nvPr/>
        </p:nvSpPr>
        <p:spPr>
          <a:xfrm>
            <a:off x="457200" y="1442773"/>
            <a:ext cx="8091375" cy="24080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421394" y="1575393"/>
            <a:ext cx="1085544" cy="646331"/>
          </a:xfrm>
          <a:prstGeom prst="rect">
            <a:avLst/>
          </a:prstGeom>
          <a:noFill/>
        </p:spPr>
        <p:txBody>
          <a:bodyPr wrap="square" rtlCol="0">
            <a:spAutoFit/>
          </a:bodyPr>
          <a:lstStyle/>
          <a:p>
            <a:r>
              <a:rPr lang="en-US" dirty="0">
                <a:latin typeface="+mj-lt"/>
              </a:rPr>
              <a:t>GPU </a:t>
            </a:r>
          </a:p>
          <a:p>
            <a:r>
              <a:rPr lang="en-US" dirty="0">
                <a:latin typeface="+mj-lt"/>
              </a:rPr>
              <a:t>DRAM</a:t>
            </a:r>
          </a:p>
        </p:txBody>
      </p:sp>
      <p:sp>
        <p:nvSpPr>
          <p:cNvPr id="57" name="Rounded Rectangle 56"/>
          <p:cNvSpPr/>
          <p:nvPr/>
        </p:nvSpPr>
        <p:spPr>
          <a:xfrm>
            <a:off x="474921" y="3933916"/>
            <a:ext cx="8091375" cy="7483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43564" y="3996584"/>
            <a:ext cx="1085544" cy="646331"/>
          </a:xfrm>
          <a:prstGeom prst="rect">
            <a:avLst/>
          </a:prstGeom>
          <a:noFill/>
        </p:spPr>
        <p:txBody>
          <a:bodyPr wrap="square" rtlCol="0">
            <a:spAutoFit/>
          </a:bodyPr>
          <a:lstStyle/>
          <a:p>
            <a:r>
              <a:rPr lang="en-US" dirty="0">
                <a:latin typeface="+mj-lt"/>
              </a:rPr>
              <a:t>CPU </a:t>
            </a:r>
          </a:p>
          <a:p>
            <a:r>
              <a:rPr lang="en-US" dirty="0">
                <a:latin typeface="+mj-lt"/>
              </a:rPr>
              <a:t>DRAM</a:t>
            </a:r>
          </a:p>
        </p:txBody>
      </p:sp>
      <p:sp>
        <p:nvSpPr>
          <p:cNvPr id="59" name="TextBox 58"/>
          <p:cNvSpPr txBox="1"/>
          <p:nvPr/>
        </p:nvSpPr>
        <p:spPr>
          <a:xfrm>
            <a:off x="474921" y="816658"/>
            <a:ext cx="3969489" cy="400110"/>
          </a:xfrm>
          <a:prstGeom prst="rect">
            <a:avLst/>
          </a:prstGeom>
          <a:noFill/>
        </p:spPr>
        <p:txBody>
          <a:bodyPr wrap="square" rtlCol="0">
            <a:spAutoFit/>
          </a:bodyPr>
          <a:lstStyle/>
          <a:p>
            <a:pPr algn="ctr"/>
            <a:r>
              <a:rPr lang="en-US" sz="2000" dirty="0">
                <a:latin typeface="+mj-lt"/>
              </a:rPr>
              <a:t>Offload</a:t>
            </a:r>
          </a:p>
        </p:txBody>
      </p:sp>
      <p:sp>
        <p:nvSpPr>
          <p:cNvPr id="60" name="Rounded Rectangle 59"/>
          <p:cNvSpPr/>
          <p:nvPr/>
        </p:nvSpPr>
        <p:spPr>
          <a:xfrm>
            <a:off x="474922" y="816658"/>
            <a:ext cx="3969488" cy="5006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4579085" y="813713"/>
            <a:ext cx="3969489" cy="400110"/>
          </a:xfrm>
          <a:prstGeom prst="rect">
            <a:avLst/>
          </a:prstGeom>
          <a:noFill/>
        </p:spPr>
        <p:txBody>
          <a:bodyPr wrap="square" rtlCol="0">
            <a:spAutoFit/>
          </a:bodyPr>
          <a:lstStyle/>
          <a:p>
            <a:pPr algn="ctr"/>
            <a:r>
              <a:rPr lang="en-US" sz="2000" dirty="0">
                <a:latin typeface="+mj-lt"/>
              </a:rPr>
              <a:t>Pre-fetch</a:t>
            </a:r>
          </a:p>
        </p:txBody>
      </p:sp>
      <p:sp>
        <p:nvSpPr>
          <p:cNvPr id="62" name="Rounded Rectangle 61"/>
          <p:cNvSpPr/>
          <p:nvPr/>
        </p:nvSpPr>
        <p:spPr>
          <a:xfrm>
            <a:off x="4579086" y="813713"/>
            <a:ext cx="3969488" cy="5006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959126" y="4818738"/>
            <a:ext cx="3344984" cy="369332"/>
          </a:xfrm>
          <a:prstGeom prst="rect">
            <a:avLst/>
          </a:prstGeom>
          <a:noFill/>
          <a:ln>
            <a:solidFill>
              <a:schemeClr val="tx1">
                <a:lumMod val="65000"/>
                <a:lumOff val="35000"/>
              </a:schemeClr>
            </a:solidFill>
          </a:ln>
        </p:spPr>
        <p:txBody>
          <a:bodyPr wrap="square" rtlCol="0">
            <a:spAutoFit/>
          </a:bodyPr>
          <a:lstStyle/>
          <a:p>
            <a:pPr algn="ctr"/>
            <a:r>
              <a:rPr lang="en-US" dirty="0">
                <a:latin typeface="+mj-lt"/>
              </a:rPr>
              <a:t>Live Tensor</a:t>
            </a:r>
            <a:endParaRPr lang="en-US" dirty="0"/>
          </a:p>
        </p:txBody>
      </p:sp>
      <p:sp>
        <p:nvSpPr>
          <p:cNvPr id="64" name="TextBox 63"/>
          <p:cNvSpPr txBox="1"/>
          <p:nvPr/>
        </p:nvSpPr>
        <p:spPr>
          <a:xfrm>
            <a:off x="4863381" y="4810187"/>
            <a:ext cx="3344984" cy="369332"/>
          </a:xfrm>
          <a:prstGeom prst="rect">
            <a:avLst/>
          </a:prstGeom>
          <a:noFill/>
          <a:ln>
            <a:solidFill>
              <a:schemeClr val="tx1">
                <a:lumMod val="65000"/>
                <a:lumOff val="35000"/>
              </a:schemeClr>
            </a:solidFill>
          </a:ln>
        </p:spPr>
        <p:txBody>
          <a:bodyPr wrap="square" rtlCol="0">
            <a:spAutoFit/>
          </a:bodyPr>
          <a:lstStyle/>
          <a:p>
            <a:pPr algn="ctr"/>
            <a:r>
              <a:rPr lang="en-US" dirty="0">
                <a:latin typeface="+mj-lt"/>
              </a:rPr>
              <a:t>Freed Tensor</a:t>
            </a:r>
            <a:endParaRPr lang="en-US" dirty="0"/>
          </a:p>
        </p:txBody>
      </p:sp>
      <p:sp>
        <p:nvSpPr>
          <p:cNvPr id="65" name="TextBox 64"/>
          <p:cNvSpPr txBox="1"/>
          <p:nvPr/>
        </p:nvSpPr>
        <p:spPr>
          <a:xfrm>
            <a:off x="959126" y="5396016"/>
            <a:ext cx="3344984" cy="646331"/>
          </a:xfrm>
          <a:prstGeom prst="rect">
            <a:avLst/>
          </a:prstGeom>
          <a:noFill/>
        </p:spPr>
        <p:txBody>
          <a:bodyPr wrap="square" rtlCol="0">
            <a:spAutoFit/>
          </a:bodyPr>
          <a:lstStyle/>
          <a:p>
            <a:r>
              <a:rPr lang="en-US" dirty="0">
                <a:latin typeface="+mj-lt"/>
              </a:rPr>
              <a:t>CPU: </a:t>
            </a:r>
            <a:r>
              <a:rPr lang="en-US" altLang="zh-CN" dirty="0">
                <a:solidFill>
                  <a:srgbClr val="00B0F0"/>
                </a:solidFill>
                <a:latin typeface="+mj-lt"/>
              </a:rPr>
              <a:t>t0, t1, </a:t>
            </a:r>
            <a:endParaRPr lang="en-US" dirty="0">
              <a:latin typeface="+mj-lt"/>
            </a:endParaRPr>
          </a:p>
          <a:p>
            <a:r>
              <a:rPr lang="en-US" dirty="0">
                <a:latin typeface="+mj-lt"/>
              </a:rPr>
              <a:t>GPU: t2, t5,</a:t>
            </a:r>
          </a:p>
        </p:txBody>
      </p:sp>
      <p:grpSp>
        <p:nvGrpSpPr>
          <p:cNvPr id="66" name="Group 65"/>
          <p:cNvGrpSpPr/>
          <p:nvPr/>
        </p:nvGrpSpPr>
        <p:grpSpPr>
          <a:xfrm>
            <a:off x="1304329" y="1845336"/>
            <a:ext cx="6931246" cy="1568962"/>
            <a:chOff x="523631" y="3110963"/>
            <a:chExt cx="6931246" cy="1568962"/>
          </a:xfrm>
        </p:grpSpPr>
        <p:grpSp>
          <p:nvGrpSpPr>
            <p:cNvPr id="67" name="Group 66"/>
            <p:cNvGrpSpPr/>
            <p:nvPr/>
          </p:nvGrpSpPr>
          <p:grpSpPr>
            <a:xfrm>
              <a:off x="2006590" y="3275956"/>
              <a:ext cx="926123" cy="429846"/>
              <a:chOff x="1785814" y="2627795"/>
              <a:chExt cx="926123" cy="429846"/>
            </a:xfrm>
          </p:grpSpPr>
          <p:sp>
            <p:nvSpPr>
              <p:cNvPr id="123" name="Rectangle 122"/>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p:cNvSpPr txBox="1"/>
              <p:nvPr/>
            </p:nvSpPr>
            <p:spPr>
              <a:xfrm>
                <a:off x="1785814" y="2658052"/>
                <a:ext cx="926123" cy="369332"/>
              </a:xfrm>
              <a:prstGeom prst="rect">
                <a:avLst/>
              </a:prstGeom>
              <a:noFill/>
            </p:spPr>
            <p:txBody>
              <a:bodyPr wrap="square" rtlCol="0">
                <a:spAutoFit/>
              </a:bodyPr>
              <a:lstStyle/>
              <a:p>
                <a:pPr algn="ctr"/>
                <a:r>
                  <a:rPr lang="en-US" dirty="0"/>
                  <a:t>CONV</a:t>
                </a:r>
              </a:p>
            </p:txBody>
          </p:sp>
        </p:grpSp>
        <p:grpSp>
          <p:nvGrpSpPr>
            <p:cNvPr id="68" name="Group 67"/>
            <p:cNvGrpSpPr/>
            <p:nvPr/>
          </p:nvGrpSpPr>
          <p:grpSpPr>
            <a:xfrm>
              <a:off x="523631" y="3268900"/>
              <a:ext cx="926123" cy="429846"/>
              <a:chOff x="1785813" y="3383165"/>
              <a:chExt cx="926123" cy="429846"/>
            </a:xfrm>
          </p:grpSpPr>
          <p:sp>
            <p:nvSpPr>
              <p:cNvPr id="121" name="TextBox 120"/>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22" name="Rectangle 121"/>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3513978" y="3268900"/>
              <a:ext cx="926123" cy="429846"/>
              <a:chOff x="1785814" y="2627795"/>
              <a:chExt cx="926123" cy="429846"/>
            </a:xfrm>
          </p:grpSpPr>
          <p:sp>
            <p:nvSpPr>
              <p:cNvPr id="119" name="Rectangle 11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70" name="Group 69"/>
            <p:cNvGrpSpPr/>
            <p:nvPr/>
          </p:nvGrpSpPr>
          <p:grpSpPr>
            <a:xfrm>
              <a:off x="5021366" y="3275956"/>
              <a:ext cx="926123" cy="429846"/>
              <a:chOff x="1785814" y="2627795"/>
              <a:chExt cx="926123" cy="429846"/>
            </a:xfrm>
          </p:grpSpPr>
          <p:sp>
            <p:nvSpPr>
              <p:cNvPr id="117" name="Rectangle 116"/>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1785814" y="2658052"/>
                <a:ext cx="926123" cy="369332"/>
              </a:xfrm>
              <a:prstGeom prst="rect">
                <a:avLst/>
              </a:prstGeom>
              <a:noFill/>
            </p:spPr>
            <p:txBody>
              <a:bodyPr wrap="square" rtlCol="0">
                <a:spAutoFit/>
              </a:bodyPr>
              <a:lstStyle/>
              <a:p>
                <a:pPr algn="ctr"/>
                <a:r>
                  <a:rPr lang="en-US" dirty="0"/>
                  <a:t>FC</a:t>
                </a:r>
              </a:p>
            </p:txBody>
          </p:sp>
        </p:grpSp>
        <p:grpSp>
          <p:nvGrpSpPr>
            <p:cNvPr id="71" name="Group 70"/>
            <p:cNvGrpSpPr/>
            <p:nvPr/>
          </p:nvGrpSpPr>
          <p:grpSpPr>
            <a:xfrm>
              <a:off x="6528754" y="3268900"/>
              <a:ext cx="926123" cy="429846"/>
              <a:chOff x="1785814" y="2627795"/>
              <a:chExt cx="926123" cy="429846"/>
            </a:xfrm>
          </p:grpSpPr>
          <p:sp>
            <p:nvSpPr>
              <p:cNvPr id="115" name="Rectangle 114"/>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1785814" y="2658052"/>
                <a:ext cx="926123" cy="369332"/>
              </a:xfrm>
              <a:prstGeom prst="rect">
                <a:avLst/>
              </a:prstGeom>
              <a:noFill/>
            </p:spPr>
            <p:txBody>
              <a:bodyPr wrap="square" rtlCol="0">
                <a:spAutoFit/>
              </a:bodyPr>
              <a:lstStyle/>
              <a:p>
                <a:pPr algn="ctr"/>
                <a:r>
                  <a:rPr lang="en-US"/>
                  <a:t>S</a:t>
                </a:r>
                <a:endParaRPr lang="en-US" dirty="0"/>
              </a:p>
            </p:txBody>
          </p:sp>
        </p:grpSp>
        <p:grpSp>
          <p:nvGrpSpPr>
            <p:cNvPr id="72" name="Group 71"/>
            <p:cNvGrpSpPr/>
            <p:nvPr/>
          </p:nvGrpSpPr>
          <p:grpSpPr>
            <a:xfrm>
              <a:off x="2006590" y="4250079"/>
              <a:ext cx="926123" cy="429846"/>
              <a:chOff x="1785814" y="2627795"/>
              <a:chExt cx="926123" cy="429846"/>
            </a:xfrm>
          </p:grpSpPr>
          <p:sp>
            <p:nvSpPr>
              <p:cNvPr id="113" name="Rectangle 112"/>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1785814" y="2658052"/>
                <a:ext cx="926123" cy="369332"/>
              </a:xfrm>
              <a:prstGeom prst="rect">
                <a:avLst/>
              </a:prstGeom>
              <a:noFill/>
            </p:spPr>
            <p:txBody>
              <a:bodyPr wrap="square" rtlCol="0">
                <a:spAutoFit/>
              </a:bodyPr>
              <a:lstStyle/>
              <a:p>
                <a:pPr algn="ctr"/>
                <a:r>
                  <a:rPr lang="en-US" dirty="0"/>
                  <a:t>CONV</a:t>
                </a:r>
              </a:p>
            </p:txBody>
          </p:sp>
        </p:grpSp>
        <p:grpSp>
          <p:nvGrpSpPr>
            <p:cNvPr id="73" name="Group 72"/>
            <p:cNvGrpSpPr/>
            <p:nvPr/>
          </p:nvGrpSpPr>
          <p:grpSpPr>
            <a:xfrm>
              <a:off x="523631" y="4243023"/>
              <a:ext cx="926123" cy="429846"/>
              <a:chOff x="1785813" y="3383165"/>
              <a:chExt cx="926123" cy="429846"/>
            </a:xfrm>
          </p:grpSpPr>
          <p:sp>
            <p:nvSpPr>
              <p:cNvPr id="111" name="TextBox 110"/>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12" name="Rectangle 111"/>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p:cNvGrpSpPr/>
            <p:nvPr/>
          </p:nvGrpSpPr>
          <p:grpSpPr>
            <a:xfrm>
              <a:off x="3501763" y="4243022"/>
              <a:ext cx="926123" cy="429846"/>
              <a:chOff x="1785814" y="2627795"/>
              <a:chExt cx="926123" cy="429846"/>
            </a:xfrm>
          </p:grpSpPr>
          <p:sp>
            <p:nvSpPr>
              <p:cNvPr id="109" name="Rectangle 10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75" name="Group 74"/>
            <p:cNvGrpSpPr/>
            <p:nvPr/>
          </p:nvGrpSpPr>
          <p:grpSpPr>
            <a:xfrm>
              <a:off x="5009151" y="4250078"/>
              <a:ext cx="926123" cy="429846"/>
              <a:chOff x="1785814" y="2627795"/>
              <a:chExt cx="926123" cy="429846"/>
            </a:xfrm>
          </p:grpSpPr>
          <p:sp>
            <p:nvSpPr>
              <p:cNvPr id="107" name="Rectangle 106"/>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p:cNvSpPr txBox="1"/>
              <p:nvPr/>
            </p:nvSpPr>
            <p:spPr>
              <a:xfrm>
                <a:off x="1785814" y="2658052"/>
                <a:ext cx="926123" cy="369332"/>
              </a:xfrm>
              <a:prstGeom prst="rect">
                <a:avLst/>
              </a:prstGeom>
              <a:noFill/>
            </p:spPr>
            <p:txBody>
              <a:bodyPr wrap="square" rtlCol="0">
                <a:spAutoFit/>
              </a:bodyPr>
              <a:lstStyle/>
              <a:p>
                <a:pPr algn="ctr"/>
                <a:r>
                  <a:rPr lang="en-US" dirty="0"/>
                  <a:t>FC</a:t>
                </a:r>
              </a:p>
            </p:txBody>
          </p:sp>
        </p:grpSp>
        <p:grpSp>
          <p:nvGrpSpPr>
            <p:cNvPr id="76" name="Group 75"/>
            <p:cNvGrpSpPr/>
            <p:nvPr/>
          </p:nvGrpSpPr>
          <p:grpSpPr>
            <a:xfrm>
              <a:off x="6516539" y="4243022"/>
              <a:ext cx="926123" cy="429846"/>
              <a:chOff x="1785814" y="2627795"/>
              <a:chExt cx="926123" cy="429846"/>
            </a:xfrm>
          </p:grpSpPr>
          <p:sp>
            <p:nvSpPr>
              <p:cNvPr id="105" name="Rectangle 104"/>
              <p:cNvSpPr/>
              <p:nvPr/>
            </p:nvSpPr>
            <p:spPr>
              <a:xfrm>
                <a:off x="1785814" y="2627795"/>
                <a:ext cx="926123" cy="4298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1785814" y="2658052"/>
                <a:ext cx="926123" cy="369332"/>
              </a:xfrm>
              <a:prstGeom prst="rect">
                <a:avLst/>
              </a:prstGeom>
              <a:noFill/>
            </p:spPr>
            <p:txBody>
              <a:bodyPr wrap="square" rtlCol="0">
                <a:spAutoFit/>
              </a:bodyPr>
              <a:lstStyle/>
              <a:p>
                <a:pPr algn="ctr"/>
                <a:r>
                  <a:rPr lang="en-US" dirty="0"/>
                  <a:t>S</a:t>
                </a:r>
              </a:p>
            </p:txBody>
          </p:sp>
        </p:grpSp>
        <p:cxnSp>
          <p:nvCxnSpPr>
            <p:cNvPr id="77" name="Straight Arrow Connector 76"/>
            <p:cNvCxnSpPr/>
            <p:nvPr/>
          </p:nvCxnSpPr>
          <p:spPr>
            <a:xfrm>
              <a:off x="2944927" y="348029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4464530" y="34886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947489" y="349220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76" idx="3"/>
              <a:endCxn id="74" idx="1"/>
            </p:cNvCxnSpPr>
            <p:nvPr/>
          </p:nvCxnSpPr>
          <p:spPr>
            <a:xfrm>
              <a:off x="1449754" y="348382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71" idx="3"/>
            </p:cNvCxnSpPr>
            <p:nvPr/>
          </p:nvCxnSpPr>
          <p:spPr>
            <a:xfrm>
              <a:off x="1449754" y="348382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86" idx="2"/>
              <a:endCxn id="106" idx="0"/>
            </p:cNvCxnSpPr>
            <p:nvPr/>
          </p:nvCxnSpPr>
          <p:spPr>
            <a:xfrm flipH="1">
              <a:off x="6979601" y="3698746"/>
              <a:ext cx="12215" cy="54427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106" idx="1"/>
              <a:endCxn id="103" idx="3"/>
            </p:cNvCxnSpPr>
            <p:nvPr/>
          </p:nvCxnSpPr>
          <p:spPr>
            <a:xfrm flipH="1">
              <a:off x="5935274" y="445794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103" idx="1"/>
              <a:endCxn id="100" idx="3"/>
            </p:cNvCxnSpPr>
            <p:nvPr/>
          </p:nvCxnSpPr>
          <p:spPr>
            <a:xfrm flipH="1" flipV="1">
              <a:off x="4427886" y="445794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a:off x="2920498" y="4465002"/>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a:off x="1449753" y="4479231"/>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71" idx="0"/>
              <a:endCxn id="83" idx="0"/>
            </p:cNvCxnSpPr>
            <p:nvPr/>
          </p:nvCxnSpPr>
          <p:spPr>
            <a:xfrm rot="5400000" flipH="1" flipV="1">
              <a:off x="3223960" y="1038690"/>
              <a:ext cx="23201" cy="4497735"/>
            </a:xfrm>
            <a:prstGeom prst="bentConnector3">
              <a:avLst>
                <a:gd name="adj1" fmla="val 10853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103" idx="2"/>
              <a:endCxn id="98" idx="2"/>
            </p:cNvCxnSpPr>
            <p:nvPr/>
          </p:nvCxnSpPr>
          <p:spPr>
            <a:xfrm rot="5400000" flipH="1">
              <a:off x="3225925" y="2433637"/>
              <a:ext cx="7055" cy="4485520"/>
            </a:xfrm>
            <a:prstGeom prst="bentConnector3">
              <a:avLst>
                <a:gd name="adj1" fmla="val -3240255"/>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4490243" y="3110963"/>
              <a:ext cx="441146" cy="369332"/>
            </a:xfrm>
            <a:prstGeom prst="rect">
              <a:avLst/>
            </a:prstGeom>
          </p:spPr>
          <p:txBody>
            <a:bodyPr wrap="none">
              <a:spAutoFit/>
            </a:bodyPr>
            <a:lstStyle/>
            <a:p>
              <a:r>
                <a:rPr lang="en-US" altLang="zh-CN" dirty="0">
                  <a:latin typeface="+mj-lt"/>
                </a:rPr>
                <a:t>t2</a:t>
              </a:r>
              <a:endParaRPr lang="en-US" dirty="0">
                <a:latin typeface="+mj-lt"/>
              </a:endParaRPr>
            </a:p>
          </p:txBody>
        </p:sp>
        <p:sp>
          <p:nvSpPr>
            <p:cNvPr id="93" name="Rectangle 92"/>
            <p:cNvSpPr/>
            <p:nvPr/>
          </p:nvSpPr>
          <p:spPr>
            <a:xfrm>
              <a:off x="6005334" y="3117249"/>
              <a:ext cx="441146" cy="369332"/>
            </a:xfrm>
            <a:prstGeom prst="rect">
              <a:avLst/>
            </a:prstGeom>
          </p:spPr>
          <p:txBody>
            <a:bodyPr wrap="none">
              <a:spAutoFit/>
            </a:bodyPr>
            <a:lstStyle/>
            <a:p>
              <a:r>
                <a:rPr lang="en-US" altLang="zh-CN" dirty="0">
                  <a:solidFill>
                    <a:srgbClr val="C00000"/>
                  </a:solidFill>
                  <a:latin typeface="+mj-lt"/>
                </a:rPr>
                <a:t>t3</a:t>
              </a:r>
              <a:endParaRPr lang="en-US" dirty="0">
                <a:solidFill>
                  <a:srgbClr val="C00000"/>
                </a:solidFill>
                <a:latin typeface="+mj-lt"/>
              </a:endParaRPr>
            </a:p>
          </p:txBody>
        </p:sp>
        <p:cxnSp>
          <p:nvCxnSpPr>
            <p:cNvPr id="97" name="Straight Arrow Connector 96"/>
            <p:cNvCxnSpPr/>
            <p:nvPr/>
          </p:nvCxnSpPr>
          <p:spPr>
            <a:xfrm>
              <a:off x="2924173" y="3464937"/>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4469023" y="3504111"/>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4316977" y="3787528"/>
              <a:ext cx="441146" cy="369332"/>
            </a:xfrm>
            <a:prstGeom prst="rect">
              <a:avLst/>
            </a:prstGeom>
          </p:spPr>
          <p:txBody>
            <a:bodyPr wrap="none">
              <a:spAutoFit/>
            </a:bodyPr>
            <a:lstStyle/>
            <a:p>
              <a:r>
                <a:rPr lang="en-US" altLang="zh-CN" dirty="0">
                  <a:latin typeface="+mj-lt"/>
                </a:rPr>
                <a:t>t2</a:t>
              </a:r>
              <a:endParaRPr lang="en-US" dirty="0">
                <a:latin typeface="+mj-lt"/>
              </a:endParaRPr>
            </a:p>
          </p:txBody>
        </p:sp>
      </p:grpSp>
      <p:sp>
        <p:nvSpPr>
          <p:cNvPr id="125" name="TextBox 124"/>
          <p:cNvSpPr txBox="1"/>
          <p:nvPr/>
        </p:nvSpPr>
        <p:spPr>
          <a:xfrm>
            <a:off x="6974958" y="347330"/>
            <a:ext cx="992579" cy="369332"/>
          </a:xfrm>
          <a:prstGeom prst="rect">
            <a:avLst/>
          </a:prstGeom>
          <a:noFill/>
        </p:spPr>
        <p:txBody>
          <a:bodyPr wrap="none" rtlCol="0">
            <a:spAutoFit/>
          </a:bodyPr>
          <a:lstStyle/>
          <a:p>
            <a:r>
              <a:rPr lang="en-US" dirty="0">
                <a:latin typeface="+mj-lt"/>
              </a:rPr>
              <a:t>Step 6</a:t>
            </a:r>
          </a:p>
        </p:txBody>
      </p:sp>
      <p:sp>
        <p:nvSpPr>
          <p:cNvPr id="126" name="TextBox 125"/>
          <p:cNvSpPr txBox="1"/>
          <p:nvPr/>
        </p:nvSpPr>
        <p:spPr>
          <a:xfrm>
            <a:off x="1504917" y="4137952"/>
            <a:ext cx="1005403" cy="369332"/>
          </a:xfrm>
          <a:prstGeom prst="rect">
            <a:avLst/>
          </a:prstGeom>
          <a:noFill/>
        </p:spPr>
        <p:txBody>
          <a:bodyPr wrap="none" rtlCol="0">
            <a:spAutoFit/>
          </a:bodyPr>
          <a:lstStyle/>
          <a:p>
            <a:r>
              <a:rPr lang="en-US" altLang="zh-CN" dirty="0">
                <a:solidFill>
                  <a:srgbClr val="00B0F0"/>
                </a:solidFill>
                <a:latin typeface="+mj-lt"/>
              </a:rPr>
              <a:t>t0, t1, </a:t>
            </a:r>
            <a:endParaRPr lang="en-US" dirty="0">
              <a:solidFill>
                <a:srgbClr val="00B0F0"/>
              </a:solidFill>
              <a:latin typeface="+mj-lt"/>
            </a:endParaRPr>
          </a:p>
        </p:txBody>
      </p:sp>
      <p:sp>
        <p:nvSpPr>
          <p:cNvPr id="80" name="Rectangle 79"/>
          <p:cNvSpPr/>
          <p:nvPr/>
        </p:nvSpPr>
        <p:spPr>
          <a:xfrm>
            <a:off x="7760298" y="2521901"/>
            <a:ext cx="441146" cy="369332"/>
          </a:xfrm>
          <a:prstGeom prst="rect">
            <a:avLst/>
          </a:prstGeom>
        </p:spPr>
        <p:txBody>
          <a:bodyPr wrap="none">
            <a:spAutoFit/>
          </a:bodyPr>
          <a:lstStyle/>
          <a:p>
            <a:r>
              <a:rPr lang="en-US" altLang="zh-CN" dirty="0">
                <a:solidFill>
                  <a:srgbClr val="C00000"/>
                </a:solidFill>
                <a:latin typeface="+mj-lt"/>
              </a:rPr>
              <a:t>t4</a:t>
            </a:r>
            <a:endParaRPr lang="en-US" dirty="0">
              <a:solidFill>
                <a:srgbClr val="C00000"/>
              </a:solidFill>
              <a:latin typeface="+mj-lt"/>
            </a:endParaRPr>
          </a:p>
        </p:txBody>
      </p:sp>
      <p:sp>
        <p:nvSpPr>
          <p:cNvPr id="82" name="TextBox 81"/>
          <p:cNvSpPr txBox="1"/>
          <p:nvPr/>
        </p:nvSpPr>
        <p:spPr>
          <a:xfrm>
            <a:off x="4863381" y="5396016"/>
            <a:ext cx="4019099" cy="369332"/>
          </a:xfrm>
          <a:prstGeom prst="rect">
            <a:avLst/>
          </a:prstGeom>
          <a:noFill/>
        </p:spPr>
        <p:txBody>
          <a:bodyPr wrap="square" rtlCol="0">
            <a:spAutoFit/>
          </a:bodyPr>
          <a:lstStyle/>
          <a:p>
            <a:r>
              <a:rPr lang="en-US" dirty="0">
                <a:solidFill>
                  <a:schemeClr val="tx2"/>
                </a:solidFill>
                <a:latin typeface="+mj-lt"/>
              </a:rPr>
              <a:t>t3, t4,</a:t>
            </a:r>
          </a:p>
        </p:txBody>
      </p:sp>
      <p:sp>
        <p:nvSpPr>
          <p:cNvPr id="89" name="Rectangle 88"/>
          <p:cNvSpPr/>
          <p:nvPr/>
        </p:nvSpPr>
        <p:spPr>
          <a:xfrm>
            <a:off x="6785301" y="3229631"/>
            <a:ext cx="441146" cy="369332"/>
          </a:xfrm>
          <a:prstGeom prst="rect">
            <a:avLst/>
          </a:prstGeom>
        </p:spPr>
        <p:txBody>
          <a:bodyPr wrap="none">
            <a:spAutoFit/>
          </a:bodyPr>
          <a:lstStyle/>
          <a:p>
            <a:r>
              <a:rPr lang="en-US" altLang="zh-CN" dirty="0">
                <a:latin typeface="+mj-lt"/>
              </a:rPr>
              <a:t>t5</a:t>
            </a:r>
            <a:endParaRPr lang="en-US" dirty="0">
              <a:latin typeface="+mj-lt"/>
            </a:endParaRPr>
          </a:p>
        </p:txBody>
      </p:sp>
    </p:spTree>
    <p:extLst>
      <p:ext uri="{BB962C8B-B14F-4D97-AF65-F5344CB8AC3E}">
        <p14:creationId xmlns:p14="http://schemas.microsoft.com/office/powerpoint/2010/main" val="369458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091375" cy="591252"/>
          </a:xfrm>
        </p:spPr>
        <p:txBody>
          <a:bodyPr>
            <a:normAutofit fontScale="90000"/>
          </a:bodyPr>
          <a:lstStyle/>
          <a:p>
            <a:r>
              <a:rPr lang="en-US" dirty="0"/>
              <a:t>Pre-fetch </a:t>
            </a:r>
            <a:r>
              <a:rPr lang="en-US"/>
              <a:t>and offload</a:t>
            </a:r>
            <a:endParaRPr lang="en-US" dirty="0"/>
          </a:p>
        </p:txBody>
      </p:sp>
      <p:sp>
        <p:nvSpPr>
          <p:cNvPr id="55" name="Rounded Rectangle 54"/>
          <p:cNvSpPr/>
          <p:nvPr/>
        </p:nvSpPr>
        <p:spPr>
          <a:xfrm>
            <a:off x="457200" y="1442773"/>
            <a:ext cx="8091375" cy="24080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421394" y="1575393"/>
            <a:ext cx="1085544" cy="646331"/>
          </a:xfrm>
          <a:prstGeom prst="rect">
            <a:avLst/>
          </a:prstGeom>
          <a:noFill/>
        </p:spPr>
        <p:txBody>
          <a:bodyPr wrap="square" rtlCol="0">
            <a:spAutoFit/>
          </a:bodyPr>
          <a:lstStyle/>
          <a:p>
            <a:r>
              <a:rPr lang="en-US" dirty="0">
                <a:latin typeface="+mj-lt"/>
              </a:rPr>
              <a:t>GPU </a:t>
            </a:r>
          </a:p>
          <a:p>
            <a:r>
              <a:rPr lang="en-US" dirty="0">
                <a:latin typeface="+mj-lt"/>
              </a:rPr>
              <a:t>DRAM</a:t>
            </a:r>
          </a:p>
        </p:txBody>
      </p:sp>
      <p:sp>
        <p:nvSpPr>
          <p:cNvPr id="57" name="Rounded Rectangle 56"/>
          <p:cNvSpPr/>
          <p:nvPr/>
        </p:nvSpPr>
        <p:spPr>
          <a:xfrm>
            <a:off x="474921" y="3933916"/>
            <a:ext cx="8091375" cy="7483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43564" y="3996584"/>
            <a:ext cx="1085544" cy="646331"/>
          </a:xfrm>
          <a:prstGeom prst="rect">
            <a:avLst/>
          </a:prstGeom>
          <a:noFill/>
        </p:spPr>
        <p:txBody>
          <a:bodyPr wrap="square" rtlCol="0">
            <a:spAutoFit/>
          </a:bodyPr>
          <a:lstStyle/>
          <a:p>
            <a:r>
              <a:rPr lang="en-US" dirty="0">
                <a:latin typeface="+mj-lt"/>
              </a:rPr>
              <a:t>CPU </a:t>
            </a:r>
          </a:p>
          <a:p>
            <a:r>
              <a:rPr lang="en-US" dirty="0">
                <a:latin typeface="+mj-lt"/>
              </a:rPr>
              <a:t>DRAM</a:t>
            </a:r>
          </a:p>
        </p:txBody>
      </p:sp>
      <p:sp>
        <p:nvSpPr>
          <p:cNvPr id="59" name="TextBox 58"/>
          <p:cNvSpPr txBox="1"/>
          <p:nvPr/>
        </p:nvSpPr>
        <p:spPr>
          <a:xfrm>
            <a:off x="474921" y="816658"/>
            <a:ext cx="3969489" cy="400110"/>
          </a:xfrm>
          <a:prstGeom prst="rect">
            <a:avLst/>
          </a:prstGeom>
          <a:noFill/>
        </p:spPr>
        <p:txBody>
          <a:bodyPr wrap="square" rtlCol="0">
            <a:spAutoFit/>
          </a:bodyPr>
          <a:lstStyle/>
          <a:p>
            <a:pPr algn="ctr"/>
            <a:r>
              <a:rPr lang="en-US" sz="2000" dirty="0">
                <a:latin typeface="+mj-lt"/>
              </a:rPr>
              <a:t>Offload</a:t>
            </a:r>
          </a:p>
        </p:txBody>
      </p:sp>
      <p:sp>
        <p:nvSpPr>
          <p:cNvPr id="60" name="Rounded Rectangle 59"/>
          <p:cNvSpPr/>
          <p:nvPr/>
        </p:nvSpPr>
        <p:spPr>
          <a:xfrm>
            <a:off x="474922" y="816658"/>
            <a:ext cx="3969488" cy="5006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4579085" y="813713"/>
            <a:ext cx="3969489" cy="523220"/>
          </a:xfrm>
          <a:prstGeom prst="rect">
            <a:avLst/>
          </a:prstGeom>
          <a:noFill/>
        </p:spPr>
        <p:txBody>
          <a:bodyPr wrap="square" rtlCol="0">
            <a:spAutoFit/>
          </a:bodyPr>
          <a:lstStyle/>
          <a:p>
            <a:pPr algn="ctr"/>
            <a:r>
              <a:rPr lang="en-US" sz="2800" dirty="0">
                <a:solidFill>
                  <a:srgbClr val="C00000"/>
                </a:solidFill>
                <a:latin typeface="+mj-lt"/>
              </a:rPr>
              <a:t>Pre-fetch(t1)</a:t>
            </a:r>
          </a:p>
        </p:txBody>
      </p:sp>
      <p:sp>
        <p:nvSpPr>
          <p:cNvPr id="62" name="Rounded Rectangle 61"/>
          <p:cNvSpPr/>
          <p:nvPr/>
        </p:nvSpPr>
        <p:spPr>
          <a:xfrm>
            <a:off x="4579086" y="813713"/>
            <a:ext cx="3969488" cy="5006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959126" y="4818738"/>
            <a:ext cx="3344984" cy="369332"/>
          </a:xfrm>
          <a:prstGeom prst="rect">
            <a:avLst/>
          </a:prstGeom>
          <a:noFill/>
          <a:ln>
            <a:solidFill>
              <a:schemeClr val="tx1">
                <a:lumMod val="65000"/>
                <a:lumOff val="35000"/>
              </a:schemeClr>
            </a:solidFill>
          </a:ln>
        </p:spPr>
        <p:txBody>
          <a:bodyPr wrap="square" rtlCol="0">
            <a:spAutoFit/>
          </a:bodyPr>
          <a:lstStyle/>
          <a:p>
            <a:pPr algn="ctr"/>
            <a:r>
              <a:rPr lang="en-US" dirty="0">
                <a:latin typeface="+mj-lt"/>
              </a:rPr>
              <a:t>Live Tensor</a:t>
            </a:r>
            <a:endParaRPr lang="en-US" dirty="0"/>
          </a:p>
        </p:txBody>
      </p:sp>
      <p:sp>
        <p:nvSpPr>
          <p:cNvPr id="64" name="TextBox 63"/>
          <p:cNvSpPr txBox="1"/>
          <p:nvPr/>
        </p:nvSpPr>
        <p:spPr>
          <a:xfrm>
            <a:off x="4863381" y="4810187"/>
            <a:ext cx="3344984" cy="369332"/>
          </a:xfrm>
          <a:prstGeom prst="rect">
            <a:avLst/>
          </a:prstGeom>
          <a:noFill/>
          <a:ln>
            <a:solidFill>
              <a:schemeClr val="tx1">
                <a:lumMod val="65000"/>
                <a:lumOff val="35000"/>
              </a:schemeClr>
            </a:solidFill>
          </a:ln>
        </p:spPr>
        <p:txBody>
          <a:bodyPr wrap="square" rtlCol="0">
            <a:spAutoFit/>
          </a:bodyPr>
          <a:lstStyle/>
          <a:p>
            <a:pPr algn="ctr"/>
            <a:r>
              <a:rPr lang="en-US" dirty="0">
                <a:latin typeface="+mj-lt"/>
              </a:rPr>
              <a:t>Freed Tensor</a:t>
            </a:r>
            <a:endParaRPr lang="en-US" dirty="0"/>
          </a:p>
        </p:txBody>
      </p:sp>
      <p:sp>
        <p:nvSpPr>
          <p:cNvPr id="65" name="TextBox 64"/>
          <p:cNvSpPr txBox="1"/>
          <p:nvPr/>
        </p:nvSpPr>
        <p:spPr>
          <a:xfrm>
            <a:off x="959126" y="5396016"/>
            <a:ext cx="3344984" cy="646331"/>
          </a:xfrm>
          <a:prstGeom prst="rect">
            <a:avLst/>
          </a:prstGeom>
          <a:noFill/>
        </p:spPr>
        <p:txBody>
          <a:bodyPr wrap="square" rtlCol="0">
            <a:spAutoFit/>
          </a:bodyPr>
          <a:lstStyle/>
          <a:p>
            <a:r>
              <a:rPr lang="en-US" dirty="0">
                <a:latin typeface="+mj-lt"/>
              </a:rPr>
              <a:t>CPU: </a:t>
            </a:r>
            <a:r>
              <a:rPr lang="en-US" altLang="zh-CN" dirty="0">
                <a:solidFill>
                  <a:srgbClr val="00B0F0"/>
                </a:solidFill>
                <a:latin typeface="+mj-lt"/>
              </a:rPr>
              <a:t>t0, t1, </a:t>
            </a:r>
            <a:endParaRPr lang="en-US" dirty="0">
              <a:latin typeface="+mj-lt"/>
            </a:endParaRPr>
          </a:p>
          <a:p>
            <a:r>
              <a:rPr lang="en-US" dirty="0">
                <a:latin typeface="+mj-lt"/>
              </a:rPr>
              <a:t>GPU: t6</a:t>
            </a:r>
          </a:p>
        </p:txBody>
      </p:sp>
      <p:grpSp>
        <p:nvGrpSpPr>
          <p:cNvPr id="66" name="Group 65"/>
          <p:cNvGrpSpPr/>
          <p:nvPr/>
        </p:nvGrpSpPr>
        <p:grpSpPr>
          <a:xfrm>
            <a:off x="1304329" y="1845336"/>
            <a:ext cx="6931246" cy="1568962"/>
            <a:chOff x="523631" y="3110963"/>
            <a:chExt cx="6931246" cy="1568962"/>
          </a:xfrm>
        </p:grpSpPr>
        <p:grpSp>
          <p:nvGrpSpPr>
            <p:cNvPr id="67" name="Group 66"/>
            <p:cNvGrpSpPr/>
            <p:nvPr/>
          </p:nvGrpSpPr>
          <p:grpSpPr>
            <a:xfrm>
              <a:off x="2006590" y="3275956"/>
              <a:ext cx="926123" cy="429846"/>
              <a:chOff x="1785814" y="2627795"/>
              <a:chExt cx="926123" cy="429846"/>
            </a:xfrm>
          </p:grpSpPr>
          <p:sp>
            <p:nvSpPr>
              <p:cNvPr id="123" name="Rectangle 122"/>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p:cNvSpPr txBox="1"/>
              <p:nvPr/>
            </p:nvSpPr>
            <p:spPr>
              <a:xfrm>
                <a:off x="1785814" y="2658052"/>
                <a:ext cx="926123" cy="369332"/>
              </a:xfrm>
              <a:prstGeom prst="rect">
                <a:avLst/>
              </a:prstGeom>
              <a:noFill/>
            </p:spPr>
            <p:txBody>
              <a:bodyPr wrap="square" rtlCol="0">
                <a:spAutoFit/>
              </a:bodyPr>
              <a:lstStyle/>
              <a:p>
                <a:pPr algn="ctr"/>
                <a:r>
                  <a:rPr lang="en-US" dirty="0"/>
                  <a:t>CONV</a:t>
                </a:r>
              </a:p>
            </p:txBody>
          </p:sp>
        </p:grpSp>
        <p:grpSp>
          <p:nvGrpSpPr>
            <p:cNvPr id="68" name="Group 67"/>
            <p:cNvGrpSpPr/>
            <p:nvPr/>
          </p:nvGrpSpPr>
          <p:grpSpPr>
            <a:xfrm>
              <a:off x="523631" y="3268900"/>
              <a:ext cx="926123" cy="429846"/>
              <a:chOff x="1785813" y="3383165"/>
              <a:chExt cx="926123" cy="429846"/>
            </a:xfrm>
          </p:grpSpPr>
          <p:sp>
            <p:nvSpPr>
              <p:cNvPr id="121" name="TextBox 120"/>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22" name="Rectangle 121"/>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3513978" y="3268900"/>
              <a:ext cx="926123" cy="429846"/>
              <a:chOff x="1785814" y="2627795"/>
              <a:chExt cx="926123" cy="429846"/>
            </a:xfrm>
          </p:grpSpPr>
          <p:sp>
            <p:nvSpPr>
              <p:cNvPr id="119" name="Rectangle 11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70" name="Group 69"/>
            <p:cNvGrpSpPr/>
            <p:nvPr/>
          </p:nvGrpSpPr>
          <p:grpSpPr>
            <a:xfrm>
              <a:off x="5021366" y="3275956"/>
              <a:ext cx="926123" cy="429846"/>
              <a:chOff x="1785814" y="2627795"/>
              <a:chExt cx="926123" cy="429846"/>
            </a:xfrm>
          </p:grpSpPr>
          <p:sp>
            <p:nvSpPr>
              <p:cNvPr id="117" name="Rectangle 116"/>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1785814" y="2658052"/>
                <a:ext cx="926123" cy="369332"/>
              </a:xfrm>
              <a:prstGeom prst="rect">
                <a:avLst/>
              </a:prstGeom>
              <a:noFill/>
            </p:spPr>
            <p:txBody>
              <a:bodyPr wrap="square" rtlCol="0">
                <a:spAutoFit/>
              </a:bodyPr>
              <a:lstStyle/>
              <a:p>
                <a:pPr algn="ctr"/>
                <a:r>
                  <a:rPr lang="en-US" dirty="0"/>
                  <a:t>FC</a:t>
                </a:r>
              </a:p>
            </p:txBody>
          </p:sp>
        </p:grpSp>
        <p:grpSp>
          <p:nvGrpSpPr>
            <p:cNvPr id="71" name="Group 70"/>
            <p:cNvGrpSpPr/>
            <p:nvPr/>
          </p:nvGrpSpPr>
          <p:grpSpPr>
            <a:xfrm>
              <a:off x="6528754" y="3268900"/>
              <a:ext cx="926123" cy="429846"/>
              <a:chOff x="1785814" y="2627795"/>
              <a:chExt cx="926123" cy="429846"/>
            </a:xfrm>
          </p:grpSpPr>
          <p:sp>
            <p:nvSpPr>
              <p:cNvPr id="115" name="Rectangle 114"/>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1785814" y="2658052"/>
                <a:ext cx="926123" cy="369332"/>
              </a:xfrm>
              <a:prstGeom prst="rect">
                <a:avLst/>
              </a:prstGeom>
              <a:noFill/>
            </p:spPr>
            <p:txBody>
              <a:bodyPr wrap="square" rtlCol="0">
                <a:spAutoFit/>
              </a:bodyPr>
              <a:lstStyle/>
              <a:p>
                <a:pPr algn="ctr"/>
                <a:r>
                  <a:rPr lang="en-US"/>
                  <a:t>S</a:t>
                </a:r>
                <a:endParaRPr lang="en-US" dirty="0"/>
              </a:p>
            </p:txBody>
          </p:sp>
        </p:grpSp>
        <p:grpSp>
          <p:nvGrpSpPr>
            <p:cNvPr id="72" name="Group 71"/>
            <p:cNvGrpSpPr/>
            <p:nvPr/>
          </p:nvGrpSpPr>
          <p:grpSpPr>
            <a:xfrm>
              <a:off x="2006590" y="4250079"/>
              <a:ext cx="926123" cy="429846"/>
              <a:chOff x="1785814" y="2627795"/>
              <a:chExt cx="926123" cy="429846"/>
            </a:xfrm>
          </p:grpSpPr>
          <p:sp>
            <p:nvSpPr>
              <p:cNvPr id="113" name="Rectangle 112"/>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1785814" y="2658052"/>
                <a:ext cx="926123" cy="369332"/>
              </a:xfrm>
              <a:prstGeom prst="rect">
                <a:avLst/>
              </a:prstGeom>
              <a:noFill/>
            </p:spPr>
            <p:txBody>
              <a:bodyPr wrap="square" rtlCol="0">
                <a:spAutoFit/>
              </a:bodyPr>
              <a:lstStyle/>
              <a:p>
                <a:pPr algn="ctr"/>
                <a:r>
                  <a:rPr lang="en-US" dirty="0"/>
                  <a:t>CONV</a:t>
                </a:r>
              </a:p>
            </p:txBody>
          </p:sp>
        </p:grpSp>
        <p:grpSp>
          <p:nvGrpSpPr>
            <p:cNvPr id="73" name="Group 72"/>
            <p:cNvGrpSpPr/>
            <p:nvPr/>
          </p:nvGrpSpPr>
          <p:grpSpPr>
            <a:xfrm>
              <a:off x="523631" y="4243023"/>
              <a:ext cx="926123" cy="429846"/>
              <a:chOff x="1785813" y="3383165"/>
              <a:chExt cx="926123" cy="429846"/>
            </a:xfrm>
          </p:grpSpPr>
          <p:sp>
            <p:nvSpPr>
              <p:cNvPr id="111" name="TextBox 110"/>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12" name="Rectangle 111"/>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p:cNvGrpSpPr/>
            <p:nvPr/>
          </p:nvGrpSpPr>
          <p:grpSpPr>
            <a:xfrm>
              <a:off x="3501763" y="4243022"/>
              <a:ext cx="926123" cy="429846"/>
              <a:chOff x="1785814" y="2627795"/>
              <a:chExt cx="926123" cy="429846"/>
            </a:xfrm>
          </p:grpSpPr>
          <p:sp>
            <p:nvSpPr>
              <p:cNvPr id="109" name="Rectangle 10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75" name="Group 74"/>
            <p:cNvGrpSpPr/>
            <p:nvPr/>
          </p:nvGrpSpPr>
          <p:grpSpPr>
            <a:xfrm>
              <a:off x="5009151" y="4250078"/>
              <a:ext cx="926123" cy="429846"/>
              <a:chOff x="1785814" y="2627795"/>
              <a:chExt cx="926123" cy="429846"/>
            </a:xfrm>
          </p:grpSpPr>
          <p:sp>
            <p:nvSpPr>
              <p:cNvPr id="107" name="Rectangle 106"/>
              <p:cNvSpPr/>
              <p:nvPr/>
            </p:nvSpPr>
            <p:spPr>
              <a:xfrm>
                <a:off x="1785814" y="2627795"/>
                <a:ext cx="926123" cy="4298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p:cNvSpPr txBox="1"/>
              <p:nvPr/>
            </p:nvSpPr>
            <p:spPr>
              <a:xfrm>
                <a:off x="1785814" y="2658052"/>
                <a:ext cx="926123" cy="369332"/>
              </a:xfrm>
              <a:prstGeom prst="rect">
                <a:avLst/>
              </a:prstGeom>
              <a:noFill/>
            </p:spPr>
            <p:txBody>
              <a:bodyPr wrap="square" rtlCol="0">
                <a:spAutoFit/>
              </a:bodyPr>
              <a:lstStyle/>
              <a:p>
                <a:pPr algn="ctr"/>
                <a:r>
                  <a:rPr lang="en-US" dirty="0"/>
                  <a:t>FC</a:t>
                </a:r>
              </a:p>
            </p:txBody>
          </p:sp>
        </p:grpSp>
        <p:grpSp>
          <p:nvGrpSpPr>
            <p:cNvPr id="76" name="Group 75"/>
            <p:cNvGrpSpPr/>
            <p:nvPr/>
          </p:nvGrpSpPr>
          <p:grpSpPr>
            <a:xfrm>
              <a:off x="6516539" y="4243022"/>
              <a:ext cx="926123" cy="429846"/>
              <a:chOff x="1785814" y="2627795"/>
              <a:chExt cx="926123" cy="429846"/>
            </a:xfrm>
          </p:grpSpPr>
          <p:sp>
            <p:nvSpPr>
              <p:cNvPr id="105" name="Rectangle 104"/>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1785814" y="2658052"/>
                <a:ext cx="926123" cy="369332"/>
              </a:xfrm>
              <a:prstGeom prst="rect">
                <a:avLst/>
              </a:prstGeom>
              <a:noFill/>
            </p:spPr>
            <p:txBody>
              <a:bodyPr wrap="square" rtlCol="0">
                <a:spAutoFit/>
              </a:bodyPr>
              <a:lstStyle/>
              <a:p>
                <a:pPr algn="ctr"/>
                <a:r>
                  <a:rPr lang="en-US" dirty="0"/>
                  <a:t>S</a:t>
                </a:r>
              </a:p>
            </p:txBody>
          </p:sp>
        </p:grpSp>
        <p:cxnSp>
          <p:nvCxnSpPr>
            <p:cNvPr id="77" name="Straight Arrow Connector 76"/>
            <p:cNvCxnSpPr/>
            <p:nvPr/>
          </p:nvCxnSpPr>
          <p:spPr>
            <a:xfrm>
              <a:off x="2944927" y="348029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4464530" y="34886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947489" y="349220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76" idx="3"/>
              <a:endCxn id="74" idx="1"/>
            </p:cNvCxnSpPr>
            <p:nvPr/>
          </p:nvCxnSpPr>
          <p:spPr>
            <a:xfrm>
              <a:off x="1449754" y="348382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71" idx="3"/>
            </p:cNvCxnSpPr>
            <p:nvPr/>
          </p:nvCxnSpPr>
          <p:spPr>
            <a:xfrm>
              <a:off x="1449754" y="348382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86" idx="2"/>
              <a:endCxn id="106" idx="0"/>
            </p:cNvCxnSpPr>
            <p:nvPr/>
          </p:nvCxnSpPr>
          <p:spPr>
            <a:xfrm flipH="1">
              <a:off x="6979601" y="3698746"/>
              <a:ext cx="12215" cy="54427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106" idx="1"/>
              <a:endCxn id="103" idx="3"/>
            </p:cNvCxnSpPr>
            <p:nvPr/>
          </p:nvCxnSpPr>
          <p:spPr>
            <a:xfrm flipH="1">
              <a:off x="5935274" y="445794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103" idx="1"/>
              <a:endCxn id="100" idx="3"/>
            </p:cNvCxnSpPr>
            <p:nvPr/>
          </p:nvCxnSpPr>
          <p:spPr>
            <a:xfrm flipH="1" flipV="1">
              <a:off x="4427886" y="445794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a:off x="2920498" y="4465002"/>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a:off x="1449753" y="4479231"/>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71" idx="0"/>
              <a:endCxn id="83" idx="0"/>
            </p:cNvCxnSpPr>
            <p:nvPr/>
          </p:nvCxnSpPr>
          <p:spPr>
            <a:xfrm rot="5400000" flipH="1" flipV="1">
              <a:off x="3223960" y="1038690"/>
              <a:ext cx="23201" cy="4497735"/>
            </a:xfrm>
            <a:prstGeom prst="bentConnector3">
              <a:avLst>
                <a:gd name="adj1" fmla="val 10853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103" idx="2"/>
              <a:endCxn id="98" idx="2"/>
            </p:cNvCxnSpPr>
            <p:nvPr/>
          </p:nvCxnSpPr>
          <p:spPr>
            <a:xfrm rot="5400000" flipH="1">
              <a:off x="3225925" y="2433637"/>
              <a:ext cx="7055" cy="4485520"/>
            </a:xfrm>
            <a:prstGeom prst="bentConnector3">
              <a:avLst>
                <a:gd name="adj1" fmla="val -3240255"/>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4490243" y="3110963"/>
              <a:ext cx="441146" cy="369332"/>
            </a:xfrm>
            <a:prstGeom prst="rect">
              <a:avLst/>
            </a:prstGeom>
          </p:spPr>
          <p:txBody>
            <a:bodyPr wrap="none">
              <a:spAutoFit/>
            </a:bodyPr>
            <a:lstStyle/>
            <a:p>
              <a:r>
                <a:rPr lang="en-US" altLang="zh-CN" dirty="0">
                  <a:solidFill>
                    <a:srgbClr val="C00000"/>
                  </a:solidFill>
                  <a:latin typeface="+mj-lt"/>
                </a:rPr>
                <a:t>t2</a:t>
              </a:r>
              <a:endParaRPr lang="en-US" dirty="0">
                <a:solidFill>
                  <a:srgbClr val="C00000"/>
                </a:solidFill>
                <a:latin typeface="+mj-lt"/>
              </a:endParaRPr>
            </a:p>
          </p:txBody>
        </p:sp>
        <p:sp>
          <p:nvSpPr>
            <p:cNvPr id="93" name="Rectangle 92"/>
            <p:cNvSpPr/>
            <p:nvPr/>
          </p:nvSpPr>
          <p:spPr>
            <a:xfrm>
              <a:off x="6005334" y="3117249"/>
              <a:ext cx="441146" cy="369332"/>
            </a:xfrm>
            <a:prstGeom prst="rect">
              <a:avLst/>
            </a:prstGeom>
          </p:spPr>
          <p:txBody>
            <a:bodyPr wrap="none">
              <a:spAutoFit/>
            </a:bodyPr>
            <a:lstStyle/>
            <a:p>
              <a:r>
                <a:rPr lang="en-US" altLang="zh-CN" dirty="0">
                  <a:solidFill>
                    <a:srgbClr val="C00000"/>
                  </a:solidFill>
                  <a:latin typeface="+mj-lt"/>
                </a:rPr>
                <a:t>t3</a:t>
              </a:r>
              <a:endParaRPr lang="en-US" dirty="0">
                <a:solidFill>
                  <a:srgbClr val="C00000"/>
                </a:solidFill>
                <a:latin typeface="+mj-lt"/>
              </a:endParaRPr>
            </a:p>
          </p:txBody>
        </p:sp>
        <p:cxnSp>
          <p:nvCxnSpPr>
            <p:cNvPr id="97" name="Straight Arrow Connector 96"/>
            <p:cNvCxnSpPr/>
            <p:nvPr/>
          </p:nvCxnSpPr>
          <p:spPr>
            <a:xfrm>
              <a:off x="2924173" y="3464937"/>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4469023" y="3504111"/>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4316977" y="3787528"/>
              <a:ext cx="441146" cy="369332"/>
            </a:xfrm>
            <a:prstGeom prst="rect">
              <a:avLst/>
            </a:prstGeom>
          </p:spPr>
          <p:txBody>
            <a:bodyPr wrap="none">
              <a:spAutoFit/>
            </a:bodyPr>
            <a:lstStyle/>
            <a:p>
              <a:r>
                <a:rPr lang="en-US" altLang="zh-CN" dirty="0">
                  <a:solidFill>
                    <a:srgbClr val="C00000"/>
                  </a:solidFill>
                  <a:latin typeface="+mj-lt"/>
                </a:rPr>
                <a:t>t2</a:t>
              </a:r>
              <a:endParaRPr lang="en-US" dirty="0">
                <a:solidFill>
                  <a:srgbClr val="C00000"/>
                </a:solidFill>
                <a:latin typeface="+mj-lt"/>
              </a:endParaRPr>
            </a:p>
          </p:txBody>
        </p:sp>
      </p:grpSp>
      <p:sp>
        <p:nvSpPr>
          <p:cNvPr id="125" name="TextBox 124"/>
          <p:cNvSpPr txBox="1"/>
          <p:nvPr/>
        </p:nvSpPr>
        <p:spPr>
          <a:xfrm>
            <a:off x="6974958" y="347330"/>
            <a:ext cx="992579" cy="369332"/>
          </a:xfrm>
          <a:prstGeom prst="rect">
            <a:avLst/>
          </a:prstGeom>
          <a:noFill/>
        </p:spPr>
        <p:txBody>
          <a:bodyPr wrap="none" rtlCol="0">
            <a:spAutoFit/>
          </a:bodyPr>
          <a:lstStyle/>
          <a:p>
            <a:r>
              <a:rPr lang="en-US" dirty="0">
                <a:latin typeface="+mj-lt"/>
              </a:rPr>
              <a:t>Step 7</a:t>
            </a:r>
          </a:p>
        </p:txBody>
      </p:sp>
      <p:sp>
        <p:nvSpPr>
          <p:cNvPr id="126" name="TextBox 125"/>
          <p:cNvSpPr txBox="1"/>
          <p:nvPr/>
        </p:nvSpPr>
        <p:spPr>
          <a:xfrm>
            <a:off x="1504917" y="4137952"/>
            <a:ext cx="1005403" cy="369332"/>
          </a:xfrm>
          <a:prstGeom prst="rect">
            <a:avLst/>
          </a:prstGeom>
          <a:noFill/>
        </p:spPr>
        <p:txBody>
          <a:bodyPr wrap="none" rtlCol="0">
            <a:spAutoFit/>
          </a:bodyPr>
          <a:lstStyle/>
          <a:p>
            <a:r>
              <a:rPr lang="en-US" altLang="zh-CN" dirty="0">
                <a:solidFill>
                  <a:srgbClr val="00B0F0"/>
                </a:solidFill>
                <a:latin typeface="+mj-lt"/>
              </a:rPr>
              <a:t>t0, t1, </a:t>
            </a:r>
            <a:endParaRPr lang="en-US" dirty="0">
              <a:solidFill>
                <a:srgbClr val="00B0F0"/>
              </a:solidFill>
              <a:latin typeface="+mj-lt"/>
            </a:endParaRPr>
          </a:p>
        </p:txBody>
      </p:sp>
      <p:sp>
        <p:nvSpPr>
          <p:cNvPr id="80" name="Rectangle 79"/>
          <p:cNvSpPr/>
          <p:nvPr/>
        </p:nvSpPr>
        <p:spPr>
          <a:xfrm>
            <a:off x="7760298" y="2521901"/>
            <a:ext cx="441146" cy="369332"/>
          </a:xfrm>
          <a:prstGeom prst="rect">
            <a:avLst/>
          </a:prstGeom>
        </p:spPr>
        <p:txBody>
          <a:bodyPr wrap="none">
            <a:spAutoFit/>
          </a:bodyPr>
          <a:lstStyle/>
          <a:p>
            <a:r>
              <a:rPr lang="en-US" altLang="zh-CN" dirty="0">
                <a:solidFill>
                  <a:srgbClr val="C00000"/>
                </a:solidFill>
                <a:latin typeface="+mj-lt"/>
              </a:rPr>
              <a:t>t4</a:t>
            </a:r>
            <a:endParaRPr lang="en-US" dirty="0">
              <a:solidFill>
                <a:srgbClr val="C00000"/>
              </a:solidFill>
              <a:latin typeface="+mj-lt"/>
            </a:endParaRPr>
          </a:p>
        </p:txBody>
      </p:sp>
      <p:sp>
        <p:nvSpPr>
          <p:cNvPr id="82" name="TextBox 81"/>
          <p:cNvSpPr txBox="1"/>
          <p:nvPr/>
        </p:nvSpPr>
        <p:spPr>
          <a:xfrm>
            <a:off x="4863381" y="5396016"/>
            <a:ext cx="4019099" cy="369332"/>
          </a:xfrm>
          <a:prstGeom prst="rect">
            <a:avLst/>
          </a:prstGeom>
          <a:noFill/>
        </p:spPr>
        <p:txBody>
          <a:bodyPr wrap="square" rtlCol="0">
            <a:spAutoFit/>
          </a:bodyPr>
          <a:lstStyle/>
          <a:p>
            <a:r>
              <a:rPr lang="en-US" dirty="0">
                <a:solidFill>
                  <a:schemeClr val="tx2"/>
                </a:solidFill>
                <a:latin typeface="+mj-lt"/>
              </a:rPr>
              <a:t>t3, t4, t5, t2,</a:t>
            </a:r>
          </a:p>
        </p:txBody>
      </p:sp>
      <p:sp>
        <p:nvSpPr>
          <p:cNvPr id="89" name="Rectangle 88"/>
          <p:cNvSpPr/>
          <p:nvPr/>
        </p:nvSpPr>
        <p:spPr>
          <a:xfrm>
            <a:off x="6785301" y="3229631"/>
            <a:ext cx="441146" cy="369332"/>
          </a:xfrm>
          <a:prstGeom prst="rect">
            <a:avLst/>
          </a:prstGeom>
        </p:spPr>
        <p:txBody>
          <a:bodyPr wrap="none">
            <a:spAutoFit/>
          </a:bodyPr>
          <a:lstStyle/>
          <a:p>
            <a:r>
              <a:rPr lang="en-US" altLang="zh-CN" dirty="0">
                <a:solidFill>
                  <a:srgbClr val="C00000"/>
                </a:solidFill>
                <a:latin typeface="+mj-lt"/>
              </a:rPr>
              <a:t>t5</a:t>
            </a:r>
            <a:endParaRPr lang="en-US" dirty="0">
              <a:solidFill>
                <a:srgbClr val="C00000"/>
              </a:solidFill>
              <a:latin typeface="+mj-lt"/>
            </a:endParaRPr>
          </a:p>
        </p:txBody>
      </p:sp>
      <p:sp>
        <p:nvSpPr>
          <p:cNvPr id="91" name="Rectangle 90"/>
          <p:cNvSpPr/>
          <p:nvPr/>
        </p:nvSpPr>
        <p:spPr>
          <a:xfrm>
            <a:off x="5288874" y="2853152"/>
            <a:ext cx="441146" cy="369332"/>
          </a:xfrm>
          <a:prstGeom prst="rect">
            <a:avLst/>
          </a:prstGeom>
        </p:spPr>
        <p:txBody>
          <a:bodyPr wrap="none">
            <a:spAutoFit/>
          </a:bodyPr>
          <a:lstStyle/>
          <a:p>
            <a:r>
              <a:rPr lang="en-US" altLang="zh-CN" dirty="0">
                <a:latin typeface="+mj-lt"/>
              </a:rPr>
              <a:t>t6</a:t>
            </a:r>
            <a:endParaRPr lang="en-US" dirty="0">
              <a:latin typeface="+mj-lt"/>
            </a:endParaRPr>
          </a:p>
        </p:txBody>
      </p:sp>
      <p:sp>
        <p:nvSpPr>
          <p:cNvPr id="94" name="Rectangle 93"/>
          <p:cNvSpPr/>
          <p:nvPr/>
        </p:nvSpPr>
        <p:spPr>
          <a:xfrm>
            <a:off x="3614682" y="2519259"/>
            <a:ext cx="458293" cy="369332"/>
          </a:xfrm>
          <a:prstGeom prst="rect">
            <a:avLst/>
          </a:prstGeom>
        </p:spPr>
        <p:txBody>
          <a:bodyPr wrap="square">
            <a:spAutoFit/>
          </a:bodyPr>
          <a:lstStyle/>
          <a:p>
            <a:r>
              <a:rPr lang="en-US" altLang="zh-CN" dirty="0">
                <a:solidFill>
                  <a:srgbClr val="00B0F0"/>
                </a:solidFill>
                <a:latin typeface="+mj-lt"/>
              </a:rPr>
              <a:t>t1</a:t>
            </a:r>
            <a:endParaRPr lang="en-US" dirty="0">
              <a:solidFill>
                <a:srgbClr val="00B0F0"/>
              </a:solidFill>
              <a:latin typeface="+mj-lt"/>
            </a:endParaRPr>
          </a:p>
        </p:txBody>
      </p:sp>
      <p:sp>
        <p:nvSpPr>
          <p:cNvPr id="95" name="Rectangle 94"/>
          <p:cNvSpPr/>
          <p:nvPr/>
        </p:nvSpPr>
        <p:spPr>
          <a:xfrm>
            <a:off x="3737840" y="1812105"/>
            <a:ext cx="458293" cy="369332"/>
          </a:xfrm>
          <a:prstGeom prst="rect">
            <a:avLst/>
          </a:prstGeom>
        </p:spPr>
        <p:txBody>
          <a:bodyPr wrap="square">
            <a:spAutoFit/>
          </a:bodyPr>
          <a:lstStyle/>
          <a:p>
            <a:r>
              <a:rPr lang="en-US" altLang="zh-CN" dirty="0">
                <a:solidFill>
                  <a:srgbClr val="00B0F0"/>
                </a:solidFill>
                <a:latin typeface="+mj-lt"/>
              </a:rPr>
              <a:t>t1</a:t>
            </a:r>
            <a:endParaRPr lang="en-US" dirty="0">
              <a:solidFill>
                <a:srgbClr val="00B0F0"/>
              </a:solidFill>
              <a:latin typeface="+mj-lt"/>
            </a:endParaRPr>
          </a:p>
        </p:txBody>
      </p:sp>
    </p:spTree>
    <p:extLst>
      <p:ext uri="{BB962C8B-B14F-4D97-AF65-F5344CB8AC3E}">
        <p14:creationId xmlns:p14="http://schemas.microsoft.com/office/powerpoint/2010/main" val="7008368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091375" cy="591252"/>
          </a:xfrm>
        </p:spPr>
        <p:txBody>
          <a:bodyPr>
            <a:normAutofit fontScale="90000"/>
          </a:bodyPr>
          <a:lstStyle/>
          <a:p>
            <a:r>
              <a:rPr lang="en-US" dirty="0"/>
              <a:t>Pre-fetch </a:t>
            </a:r>
            <a:r>
              <a:rPr lang="en-US"/>
              <a:t>and offload</a:t>
            </a:r>
            <a:endParaRPr lang="en-US" dirty="0"/>
          </a:p>
        </p:txBody>
      </p:sp>
      <p:sp>
        <p:nvSpPr>
          <p:cNvPr id="55" name="Rounded Rectangle 54"/>
          <p:cNvSpPr/>
          <p:nvPr/>
        </p:nvSpPr>
        <p:spPr>
          <a:xfrm>
            <a:off x="457200" y="1442773"/>
            <a:ext cx="8091375" cy="24080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421394" y="1575393"/>
            <a:ext cx="1085544" cy="646331"/>
          </a:xfrm>
          <a:prstGeom prst="rect">
            <a:avLst/>
          </a:prstGeom>
          <a:noFill/>
        </p:spPr>
        <p:txBody>
          <a:bodyPr wrap="square" rtlCol="0">
            <a:spAutoFit/>
          </a:bodyPr>
          <a:lstStyle/>
          <a:p>
            <a:r>
              <a:rPr lang="en-US" dirty="0">
                <a:latin typeface="+mj-lt"/>
              </a:rPr>
              <a:t>GPU </a:t>
            </a:r>
          </a:p>
          <a:p>
            <a:r>
              <a:rPr lang="en-US" dirty="0">
                <a:latin typeface="+mj-lt"/>
              </a:rPr>
              <a:t>DRAM</a:t>
            </a:r>
          </a:p>
        </p:txBody>
      </p:sp>
      <p:sp>
        <p:nvSpPr>
          <p:cNvPr id="57" name="Rounded Rectangle 56"/>
          <p:cNvSpPr/>
          <p:nvPr/>
        </p:nvSpPr>
        <p:spPr>
          <a:xfrm>
            <a:off x="474921" y="3933916"/>
            <a:ext cx="8091375" cy="7483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43564" y="3996584"/>
            <a:ext cx="1085544" cy="646331"/>
          </a:xfrm>
          <a:prstGeom prst="rect">
            <a:avLst/>
          </a:prstGeom>
          <a:noFill/>
        </p:spPr>
        <p:txBody>
          <a:bodyPr wrap="square" rtlCol="0">
            <a:spAutoFit/>
          </a:bodyPr>
          <a:lstStyle/>
          <a:p>
            <a:r>
              <a:rPr lang="en-US" dirty="0">
                <a:latin typeface="+mj-lt"/>
              </a:rPr>
              <a:t>CPU </a:t>
            </a:r>
          </a:p>
          <a:p>
            <a:r>
              <a:rPr lang="en-US" dirty="0">
                <a:latin typeface="+mj-lt"/>
              </a:rPr>
              <a:t>DRAM</a:t>
            </a:r>
          </a:p>
        </p:txBody>
      </p:sp>
      <p:sp>
        <p:nvSpPr>
          <p:cNvPr id="59" name="TextBox 58"/>
          <p:cNvSpPr txBox="1"/>
          <p:nvPr/>
        </p:nvSpPr>
        <p:spPr>
          <a:xfrm>
            <a:off x="474921" y="816658"/>
            <a:ext cx="3969489" cy="400110"/>
          </a:xfrm>
          <a:prstGeom prst="rect">
            <a:avLst/>
          </a:prstGeom>
          <a:noFill/>
        </p:spPr>
        <p:txBody>
          <a:bodyPr wrap="square" rtlCol="0">
            <a:spAutoFit/>
          </a:bodyPr>
          <a:lstStyle/>
          <a:p>
            <a:pPr algn="ctr"/>
            <a:r>
              <a:rPr lang="en-US" sz="2000" dirty="0">
                <a:latin typeface="+mj-lt"/>
              </a:rPr>
              <a:t>Offload</a:t>
            </a:r>
          </a:p>
        </p:txBody>
      </p:sp>
      <p:sp>
        <p:nvSpPr>
          <p:cNvPr id="60" name="Rounded Rectangle 59"/>
          <p:cNvSpPr/>
          <p:nvPr/>
        </p:nvSpPr>
        <p:spPr>
          <a:xfrm>
            <a:off x="474922" y="816658"/>
            <a:ext cx="3969488" cy="5006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4579085" y="813713"/>
            <a:ext cx="3969489" cy="523220"/>
          </a:xfrm>
          <a:prstGeom prst="rect">
            <a:avLst/>
          </a:prstGeom>
          <a:noFill/>
        </p:spPr>
        <p:txBody>
          <a:bodyPr wrap="square" rtlCol="0">
            <a:spAutoFit/>
          </a:bodyPr>
          <a:lstStyle/>
          <a:p>
            <a:pPr algn="ctr"/>
            <a:r>
              <a:rPr lang="en-US" sz="2800" dirty="0">
                <a:solidFill>
                  <a:srgbClr val="C00000"/>
                </a:solidFill>
                <a:latin typeface="+mj-lt"/>
              </a:rPr>
              <a:t>Pre-fetch(t0)</a:t>
            </a:r>
          </a:p>
        </p:txBody>
      </p:sp>
      <p:sp>
        <p:nvSpPr>
          <p:cNvPr id="62" name="Rounded Rectangle 61"/>
          <p:cNvSpPr/>
          <p:nvPr/>
        </p:nvSpPr>
        <p:spPr>
          <a:xfrm>
            <a:off x="4579086" y="813713"/>
            <a:ext cx="3969488" cy="5006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959126" y="4818738"/>
            <a:ext cx="3344984" cy="369332"/>
          </a:xfrm>
          <a:prstGeom prst="rect">
            <a:avLst/>
          </a:prstGeom>
          <a:noFill/>
          <a:ln>
            <a:solidFill>
              <a:schemeClr val="tx1">
                <a:lumMod val="65000"/>
                <a:lumOff val="35000"/>
              </a:schemeClr>
            </a:solidFill>
          </a:ln>
        </p:spPr>
        <p:txBody>
          <a:bodyPr wrap="square" rtlCol="0">
            <a:spAutoFit/>
          </a:bodyPr>
          <a:lstStyle/>
          <a:p>
            <a:pPr algn="ctr"/>
            <a:r>
              <a:rPr lang="en-US" dirty="0">
                <a:latin typeface="+mj-lt"/>
              </a:rPr>
              <a:t>Live Tensor</a:t>
            </a:r>
            <a:endParaRPr lang="en-US" dirty="0"/>
          </a:p>
        </p:txBody>
      </p:sp>
      <p:sp>
        <p:nvSpPr>
          <p:cNvPr id="64" name="TextBox 63"/>
          <p:cNvSpPr txBox="1"/>
          <p:nvPr/>
        </p:nvSpPr>
        <p:spPr>
          <a:xfrm>
            <a:off x="4863381" y="4810187"/>
            <a:ext cx="3344984" cy="369332"/>
          </a:xfrm>
          <a:prstGeom prst="rect">
            <a:avLst/>
          </a:prstGeom>
          <a:noFill/>
          <a:ln>
            <a:solidFill>
              <a:schemeClr val="tx1">
                <a:lumMod val="65000"/>
                <a:lumOff val="35000"/>
              </a:schemeClr>
            </a:solidFill>
          </a:ln>
        </p:spPr>
        <p:txBody>
          <a:bodyPr wrap="square" rtlCol="0">
            <a:spAutoFit/>
          </a:bodyPr>
          <a:lstStyle/>
          <a:p>
            <a:pPr algn="ctr"/>
            <a:r>
              <a:rPr lang="en-US" dirty="0">
                <a:latin typeface="+mj-lt"/>
              </a:rPr>
              <a:t>Freed Tensor</a:t>
            </a:r>
            <a:endParaRPr lang="en-US" dirty="0"/>
          </a:p>
        </p:txBody>
      </p:sp>
      <p:sp>
        <p:nvSpPr>
          <p:cNvPr id="65" name="TextBox 64"/>
          <p:cNvSpPr txBox="1"/>
          <p:nvPr/>
        </p:nvSpPr>
        <p:spPr>
          <a:xfrm>
            <a:off x="959126" y="5396016"/>
            <a:ext cx="3344984" cy="646331"/>
          </a:xfrm>
          <a:prstGeom prst="rect">
            <a:avLst/>
          </a:prstGeom>
          <a:noFill/>
        </p:spPr>
        <p:txBody>
          <a:bodyPr wrap="square" rtlCol="0">
            <a:spAutoFit/>
          </a:bodyPr>
          <a:lstStyle/>
          <a:p>
            <a:r>
              <a:rPr lang="en-US" dirty="0">
                <a:latin typeface="+mj-lt"/>
              </a:rPr>
              <a:t>CPU: </a:t>
            </a:r>
            <a:r>
              <a:rPr lang="en-US" altLang="zh-CN" dirty="0">
                <a:solidFill>
                  <a:srgbClr val="00B0F0"/>
                </a:solidFill>
                <a:latin typeface="+mj-lt"/>
              </a:rPr>
              <a:t>t0,</a:t>
            </a:r>
            <a:endParaRPr lang="en-US" dirty="0">
              <a:latin typeface="+mj-lt"/>
            </a:endParaRPr>
          </a:p>
          <a:p>
            <a:r>
              <a:rPr lang="en-US" dirty="0">
                <a:latin typeface="+mj-lt"/>
              </a:rPr>
              <a:t>GPU: t6, t7,</a:t>
            </a:r>
          </a:p>
        </p:txBody>
      </p:sp>
      <p:grpSp>
        <p:nvGrpSpPr>
          <p:cNvPr id="66" name="Group 65"/>
          <p:cNvGrpSpPr/>
          <p:nvPr/>
        </p:nvGrpSpPr>
        <p:grpSpPr>
          <a:xfrm>
            <a:off x="1304329" y="1845336"/>
            <a:ext cx="6931246" cy="1568962"/>
            <a:chOff x="523631" y="3110963"/>
            <a:chExt cx="6931246" cy="1568962"/>
          </a:xfrm>
        </p:grpSpPr>
        <p:grpSp>
          <p:nvGrpSpPr>
            <p:cNvPr id="67" name="Group 66"/>
            <p:cNvGrpSpPr/>
            <p:nvPr/>
          </p:nvGrpSpPr>
          <p:grpSpPr>
            <a:xfrm>
              <a:off x="2006590" y="3275956"/>
              <a:ext cx="926123" cy="429846"/>
              <a:chOff x="1785814" y="2627795"/>
              <a:chExt cx="926123" cy="429846"/>
            </a:xfrm>
          </p:grpSpPr>
          <p:sp>
            <p:nvSpPr>
              <p:cNvPr id="123" name="Rectangle 122"/>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p:cNvSpPr txBox="1"/>
              <p:nvPr/>
            </p:nvSpPr>
            <p:spPr>
              <a:xfrm>
                <a:off x="1785814" y="2658052"/>
                <a:ext cx="926123" cy="369332"/>
              </a:xfrm>
              <a:prstGeom prst="rect">
                <a:avLst/>
              </a:prstGeom>
              <a:noFill/>
            </p:spPr>
            <p:txBody>
              <a:bodyPr wrap="square" rtlCol="0">
                <a:spAutoFit/>
              </a:bodyPr>
              <a:lstStyle/>
              <a:p>
                <a:pPr algn="ctr"/>
                <a:r>
                  <a:rPr lang="en-US" dirty="0"/>
                  <a:t>CONV</a:t>
                </a:r>
              </a:p>
            </p:txBody>
          </p:sp>
        </p:grpSp>
        <p:grpSp>
          <p:nvGrpSpPr>
            <p:cNvPr id="68" name="Group 67"/>
            <p:cNvGrpSpPr/>
            <p:nvPr/>
          </p:nvGrpSpPr>
          <p:grpSpPr>
            <a:xfrm>
              <a:off x="523631" y="3268900"/>
              <a:ext cx="926123" cy="429846"/>
              <a:chOff x="1785813" y="3383165"/>
              <a:chExt cx="926123" cy="429846"/>
            </a:xfrm>
          </p:grpSpPr>
          <p:sp>
            <p:nvSpPr>
              <p:cNvPr id="121" name="TextBox 120"/>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22" name="Rectangle 121"/>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3513978" y="3268900"/>
              <a:ext cx="926123" cy="429846"/>
              <a:chOff x="1785814" y="2627795"/>
              <a:chExt cx="926123" cy="429846"/>
            </a:xfrm>
          </p:grpSpPr>
          <p:sp>
            <p:nvSpPr>
              <p:cNvPr id="119" name="Rectangle 11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70" name="Group 69"/>
            <p:cNvGrpSpPr/>
            <p:nvPr/>
          </p:nvGrpSpPr>
          <p:grpSpPr>
            <a:xfrm>
              <a:off x="5021366" y="3275956"/>
              <a:ext cx="926123" cy="429846"/>
              <a:chOff x="1785814" y="2627795"/>
              <a:chExt cx="926123" cy="429846"/>
            </a:xfrm>
          </p:grpSpPr>
          <p:sp>
            <p:nvSpPr>
              <p:cNvPr id="117" name="Rectangle 116"/>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1785814" y="2658052"/>
                <a:ext cx="926123" cy="369332"/>
              </a:xfrm>
              <a:prstGeom prst="rect">
                <a:avLst/>
              </a:prstGeom>
              <a:noFill/>
            </p:spPr>
            <p:txBody>
              <a:bodyPr wrap="square" rtlCol="0">
                <a:spAutoFit/>
              </a:bodyPr>
              <a:lstStyle/>
              <a:p>
                <a:pPr algn="ctr"/>
                <a:r>
                  <a:rPr lang="en-US" dirty="0"/>
                  <a:t>FC</a:t>
                </a:r>
              </a:p>
            </p:txBody>
          </p:sp>
        </p:grpSp>
        <p:grpSp>
          <p:nvGrpSpPr>
            <p:cNvPr id="71" name="Group 70"/>
            <p:cNvGrpSpPr/>
            <p:nvPr/>
          </p:nvGrpSpPr>
          <p:grpSpPr>
            <a:xfrm>
              <a:off x="6528754" y="3268900"/>
              <a:ext cx="926123" cy="429846"/>
              <a:chOff x="1785814" y="2627795"/>
              <a:chExt cx="926123" cy="429846"/>
            </a:xfrm>
          </p:grpSpPr>
          <p:sp>
            <p:nvSpPr>
              <p:cNvPr id="115" name="Rectangle 114"/>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1785814" y="2658052"/>
                <a:ext cx="926123" cy="369332"/>
              </a:xfrm>
              <a:prstGeom prst="rect">
                <a:avLst/>
              </a:prstGeom>
              <a:noFill/>
            </p:spPr>
            <p:txBody>
              <a:bodyPr wrap="square" rtlCol="0">
                <a:spAutoFit/>
              </a:bodyPr>
              <a:lstStyle/>
              <a:p>
                <a:pPr algn="ctr"/>
                <a:r>
                  <a:rPr lang="en-US"/>
                  <a:t>S</a:t>
                </a:r>
                <a:endParaRPr lang="en-US" dirty="0"/>
              </a:p>
            </p:txBody>
          </p:sp>
        </p:grpSp>
        <p:grpSp>
          <p:nvGrpSpPr>
            <p:cNvPr id="72" name="Group 71"/>
            <p:cNvGrpSpPr/>
            <p:nvPr/>
          </p:nvGrpSpPr>
          <p:grpSpPr>
            <a:xfrm>
              <a:off x="2006590" y="4250079"/>
              <a:ext cx="926123" cy="429846"/>
              <a:chOff x="1785814" y="2627795"/>
              <a:chExt cx="926123" cy="429846"/>
            </a:xfrm>
          </p:grpSpPr>
          <p:sp>
            <p:nvSpPr>
              <p:cNvPr id="113" name="Rectangle 112"/>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1785814" y="2658052"/>
                <a:ext cx="926123" cy="369332"/>
              </a:xfrm>
              <a:prstGeom prst="rect">
                <a:avLst/>
              </a:prstGeom>
              <a:noFill/>
            </p:spPr>
            <p:txBody>
              <a:bodyPr wrap="square" rtlCol="0">
                <a:spAutoFit/>
              </a:bodyPr>
              <a:lstStyle/>
              <a:p>
                <a:pPr algn="ctr"/>
                <a:r>
                  <a:rPr lang="en-US" dirty="0"/>
                  <a:t>CONV</a:t>
                </a:r>
              </a:p>
            </p:txBody>
          </p:sp>
        </p:grpSp>
        <p:grpSp>
          <p:nvGrpSpPr>
            <p:cNvPr id="73" name="Group 72"/>
            <p:cNvGrpSpPr/>
            <p:nvPr/>
          </p:nvGrpSpPr>
          <p:grpSpPr>
            <a:xfrm>
              <a:off x="523631" y="4243023"/>
              <a:ext cx="926123" cy="429846"/>
              <a:chOff x="1785813" y="3383165"/>
              <a:chExt cx="926123" cy="429846"/>
            </a:xfrm>
          </p:grpSpPr>
          <p:sp>
            <p:nvSpPr>
              <p:cNvPr id="111" name="TextBox 110"/>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12" name="Rectangle 111"/>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p:cNvGrpSpPr/>
            <p:nvPr/>
          </p:nvGrpSpPr>
          <p:grpSpPr>
            <a:xfrm>
              <a:off x="3501763" y="4243022"/>
              <a:ext cx="926123" cy="429846"/>
              <a:chOff x="1785814" y="2627795"/>
              <a:chExt cx="926123" cy="429846"/>
            </a:xfrm>
          </p:grpSpPr>
          <p:sp>
            <p:nvSpPr>
              <p:cNvPr id="109" name="Rectangle 108"/>
              <p:cNvSpPr/>
              <p:nvPr/>
            </p:nvSpPr>
            <p:spPr>
              <a:xfrm>
                <a:off x="1785814" y="2627795"/>
                <a:ext cx="926123" cy="4298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75" name="Group 74"/>
            <p:cNvGrpSpPr/>
            <p:nvPr/>
          </p:nvGrpSpPr>
          <p:grpSpPr>
            <a:xfrm>
              <a:off x="5009151" y="4250078"/>
              <a:ext cx="926123" cy="429846"/>
              <a:chOff x="1785814" y="2627795"/>
              <a:chExt cx="926123" cy="429846"/>
            </a:xfrm>
          </p:grpSpPr>
          <p:sp>
            <p:nvSpPr>
              <p:cNvPr id="107" name="Rectangle 106"/>
              <p:cNvSpPr/>
              <p:nvPr/>
            </p:nvSpPr>
            <p:spPr>
              <a:xfrm>
                <a:off x="1785814" y="2627795"/>
                <a:ext cx="926123" cy="4298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p:cNvSpPr txBox="1"/>
              <p:nvPr/>
            </p:nvSpPr>
            <p:spPr>
              <a:xfrm>
                <a:off x="1785814" y="2658052"/>
                <a:ext cx="926123" cy="369332"/>
              </a:xfrm>
              <a:prstGeom prst="rect">
                <a:avLst/>
              </a:prstGeom>
              <a:noFill/>
            </p:spPr>
            <p:txBody>
              <a:bodyPr wrap="square" rtlCol="0">
                <a:spAutoFit/>
              </a:bodyPr>
              <a:lstStyle/>
              <a:p>
                <a:pPr algn="ctr"/>
                <a:r>
                  <a:rPr lang="en-US" dirty="0"/>
                  <a:t>FC</a:t>
                </a:r>
              </a:p>
            </p:txBody>
          </p:sp>
        </p:grpSp>
        <p:grpSp>
          <p:nvGrpSpPr>
            <p:cNvPr id="76" name="Group 75"/>
            <p:cNvGrpSpPr/>
            <p:nvPr/>
          </p:nvGrpSpPr>
          <p:grpSpPr>
            <a:xfrm>
              <a:off x="6516539" y="4243022"/>
              <a:ext cx="926123" cy="429846"/>
              <a:chOff x="1785814" y="2627795"/>
              <a:chExt cx="926123" cy="429846"/>
            </a:xfrm>
          </p:grpSpPr>
          <p:sp>
            <p:nvSpPr>
              <p:cNvPr id="105" name="Rectangle 104"/>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1785814" y="2658052"/>
                <a:ext cx="926123" cy="369332"/>
              </a:xfrm>
              <a:prstGeom prst="rect">
                <a:avLst/>
              </a:prstGeom>
              <a:noFill/>
            </p:spPr>
            <p:txBody>
              <a:bodyPr wrap="square" rtlCol="0">
                <a:spAutoFit/>
              </a:bodyPr>
              <a:lstStyle/>
              <a:p>
                <a:pPr algn="ctr"/>
                <a:r>
                  <a:rPr lang="en-US" dirty="0"/>
                  <a:t>S</a:t>
                </a:r>
              </a:p>
            </p:txBody>
          </p:sp>
        </p:grpSp>
        <p:cxnSp>
          <p:nvCxnSpPr>
            <p:cNvPr id="77" name="Straight Arrow Connector 76"/>
            <p:cNvCxnSpPr/>
            <p:nvPr/>
          </p:nvCxnSpPr>
          <p:spPr>
            <a:xfrm>
              <a:off x="2944927" y="348029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4464530" y="34886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947489" y="349220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76" idx="3"/>
              <a:endCxn id="74" idx="1"/>
            </p:cNvCxnSpPr>
            <p:nvPr/>
          </p:nvCxnSpPr>
          <p:spPr>
            <a:xfrm>
              <a:off x="1449754" y="348382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71" idx="3"/>
            </p:cNvCxnSpPr>
            <p:nvPr/>
          </p:nvCxnSpPr>
          <p:spPr>
            <a:xfrm>
              <a:off x="1449754" y="348382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86" idx="2"/>
              <a:endCxn id="106" idx="0"/>
            </p:cNvCxnSpPr>
            <p:nvPr/>
          </p:nvCxnSpPr>
          <p:spPr>
            <a:xfrm flipH="1">
              <a:off x="6979601" y="3698746"/>
              <a:ext cx="12215" cy="54427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106" idx="1"/>
              <a:endCxn id="103" idx="3"/>
            </p:cNvCxnSpPr>
            <p:nvPr/>
          </p:nvCxnSpPr>
          <p:spPr>
            <a:xfrm flipH="1">
              <a:off x="5935274" y="445794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103" idx="1"/>
              <a:endCxn id="100" idx="3"/>
            </p:cNvCxnSpPr>
            <p:nvPr/>
          </p:nvCxnSpPr>
          <p:spPr>
            <a:xfrm flipH="1" flipV="1">
              <a:off x="4427886" y="445794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a:off x="2920498" y="4465002"/>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a:off x="1449753" y="4479231"/>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71" idx="0"/>
              <a:endCxn id="83" idx="0"/>
            </p:cNvCxnSpPr>
            <p:nvPr/>
          </p:nvCxnSpPr>
          <p:spPr>
            <a:xfrm rot="5400000" flipH="1" flipV="1">
              <a:off x="3223960" y="1038690"/>
              <a:ext cx="23201" cy="4497735"/>
            </a:xfrm>
            <a:prstGeom prst="bentConnector3">
              <a:avLst>
                <a:gd name="adj1" fmla="val 10853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103" idx="2"/>
              <a:endCxn id="98" idx="2"/>
            </p:cNvCxnSpPr>
            <p:nvPr/>
          </p:nvCxnSpPr>
          <p:spPr>
            <a:xfrm rot="5400000" flipH="1">
              <a:off x="3225925" y="2433637"/>
              <a:ext cx="7055" cy="4485520"/>
            </a:xfrm>
            <a:prstGeom prst="bentConnector3">
              <a:avLst>
                <a:gd name="adj1" fmla="val -3240255"/>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4490243" y="3110963"/>
              <a:ext cx="441146" cy="369332"/>
            </a:xfrm>
            <a:prstGeom prst="rect">
              <a:avLst/>
            </a:prstGeom>
          </p:spPr>
          <p:txBody>
            <a:bodyPr wrap="none">
              <a:spAutoFit/>
            </a:bodyPr>
            <a:lstStyle/>
            <a:p>
              <a:r>
                <a:rPr lang="en-US" altLang="zh-CN" dirty="0">
                  <a:solidFill>
                    <a:srgbClr val="C00000"/>
                  </a:solidFill>
                  <a:latin typeface="+mj-lt"/>
                </a:rPr>
                <a:t>t2</a:t>
              </a:r>
              <a:endParaRPr lang="en-US" dirty="0">
                <a:solidFill>
                  <a:srgbClr val="C00000"/>
                </a:solidFill>
                <a:latin typeface="+mj-lt"/>
              </a:endParaRPr>
            </a:p>
          </p:txBody>
        </p:sp>
        <p:sp>
          <p:nvSpPr>
            <p:cNvPr id="93" name="Rectangle 92"/>
            <p:cNvSpPr/>
            <p:nvPr/>
          </p:nvSpPr>
          <p:spPr>
            <a:xfrm>
              <a:off x="6005334" y="3117249"/>
              <a:ext cx="441146" cy="369332"/>
            </a:xfrm>
            <a:prstGeom prst="rect">
              <a:avLst/>
            </a:prstGeom>
          </p:spPr>
          <p:txBody>
            <a:bodyPr wrap="none">
              <a:spAutoFit/>
            </a:bodyPr>
            <a:lstStyle/>
            <a:p>
              <a:r>
                <a:rPr lang="en-US" altLang="zh-CN" dirty="0">
                  <a:solidFill>
                    <a:srgbClr val="C00000"/>
                  </a:solidFill>
                  <a:latin typeface="+mj-lt"/>
                </a:rPr>
                <a:t>t3</a:t>
              </a:r>
              <a:endParaRPr lang="en-US" dirty="0">
                <a:solidFill>
                  <a:srgbClr val="C00000"/>
                </a:solidFill>
                <a:latin typeface="+mj-lt"/>
              </a:endParaRPr>
            </a:p>
          </p:txBody>
        </p:sp>
        <p:cxnSp>
          <p:nvCxnSpPr>
            <p:cNvPr id="97" name="Straight Arrow Connector 96"/>
            <p:cNvCxnSpPr/>
            <p:nvPr/>
          </p:nvCxnSpPr>
          <p:spPr>
            <a:xfrm>
              <a:off x="2924173" y="3464937"/>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4469023" y="3504111"/>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4316977" y="3787528"/>
              <a:ext cx="441146" cy="369332"/>
            </a:xfrm>
            <a:prstGeom prst="rect">
              <a:avLst/>
            </a:prstGeom>
          </p:spPr>
          <p:txBody>
            <a:bodyPr wrap="none">
              <a:spAutoFit/>
            </a:bodyPr>
            <a:lstStyle/>
            <a:p>
              <a:r>
                <a:rPr lang="en-US" altLang="zh-CN" dirty="0">
                  <a:solidFill>
                    <a:srgbClr val="C00000"/>
                  </a:solidFill>
                  <a:latin typeface="+mj-lt"/>
                </a:rPr>
                <a:t>t2</a:t>
              </a:r>
              <a:endParaRPr lang="en-US" dirty="0">
                <a:solidFill>
                  <a:srgbClr val="C00000"/>
                </a:solidFill>
                <a:latin typeface="+mj-lt"/>
              </a:endParaRPr>
            </a:p>
          </p:txBody>
        </p:sp>
      </p:grpSp>
      <p:sp>
        <p:nvSpPr>
          <p:cNvPr id="125" name="TextBox 124"/>
          <p:cNvSpPr txBox="1"/>
          <p:nvPr/>
        </p:nvSpPr>
        <p:spPr>
          <a:xfrm>
            <a:off x="6974958" y="347330"/>
            <a:ext cx="992579" cy="369332"/>
          </a:xfrm>
          <a:prstGeom prst="rect">
            <a:avLst/>
          </a:prstGeom>
          <a:noFill/>
        </p:spPr>
        <p:txBody>
          <a:bodyPr wrap="none" rtlCol="0">
            <a:spAutoFit/>
          </a:bodyPr>
          <a:lstStyle/>
          <a:p>
            <a:r>
              <a:rPr lang="en-US" dirty="0">
                <a:latin typeface="+mj-lt"/>
              </a:rPr>
              <a:t>Step 8</a:t>
            </a:r>
          </a:p>
        </p:txBody>
      </p:sp>
      <p:sp>
        <p:nvSpPr>
          <p:cNvPr id="126" name="TextBox 125"/>
          <p:cNvSpPr txBox="1"/>
          <p:nvPr/>
        </p:nvSpPr>
        <p:spPr>
          <a:xfrm>
            <a:off x="1504917" y="4137952"/>
            <a:ext cx="518091" cy="369332"/>
          </a:xfrm>
          <a:prstGeom prst="rect">
            <a:avLst/>
          </a:prstGeom>
          <a:noFill/>
        </p:spPr>
        <p:txBody>
          <a:bodyPr wrap="none" rtlCol="0">
            <a:spAutoFit/>
          </a:bodyPr>
          <a:lstStyle/>
          <a:p>
            <a:r>
              <a:rPr lang="en-US" altLang="zh-CN" dirty="0">
                <a:solidFill>
                  <a:srgbClr val="00B0F0"/>
                </a:solidFill>
                <a:latin typeface="+mj-lt"/>
              </a:rPr>
              <a:t>t0,</a:t>
            </a:r>
            <a:endParaRPr lang="en-US" dirty="0">
              <a:solidFill>
                <a:srgbClr val="00B0F0"/>
              </a:solidFill>
              <a:latin typeface="+mj-lt"/>
            </a:endParaRPr>
          </a:p>
        </p:txBody>
      </p:sp>
      <p:sp>
        <p:nvSpPr>
          <p:cNvPr id="80" name="Rectangle 79"/>
          <p:cNvSpPr/>
          <p:nvPr/>
        </p:nvSpPr>
        <p:spPr>
          <a:xfrm>
            <a:off x="7760298" y="2521901"/>
            <a:ext cx="441146" cy="369332"/>
          </a:xfrm>
          <a:prstGeom prst="rect">
            <a:avLst/>
          </a:prstGeom>
        </p:spPr>
        <p:txBody>
          <a:bodyPr wrap="none">
            <a:spAutoFit/>
          </a:bodyPr>
          <a:lstStyle/>
          <a:p>
            <a:r>
              <a:rPr lang="en-US" altLang="zh-CN" dirty="0">
                <a:solidFill>
                  <a:srgbClr val="C00000"/>
                </a:solidFill>
                <a:latin typeface="+mj-lt"/>
              </a:rPr>
              <a:t>t4</a:t>
            </a:r>
            <a:endParaRPr lang="en-US" dirty="0">
              <a:solidFill>
                <a:srgbClr val="C00000"/>
              </a:solidFill>
              <a:latin typeface="+mj-lt"/>
            </a:endParaRPr>
          </a:p>
        </p:txBody>
      </p:sp>
      <p:sp>
        <p:nvSpPr>
          <p:cNvPr id="82" name="TextBox 81"/>
          <p:cNvSpPr txBox="1"/>
          <p:nvPr/>
        </p:nvSpPr>
        <p:spPr>
          <a:xfrm>
            <a:off x="4863381" y="5396016"/>
            <a:ext cx="4019099" cy="369332"/>
          </a:xfrm>
          <a:prstGeom prst="rect">
            <a:avLst/>
          </a:prstGeom>
          <a:noFill/>
        </p:spPr>
        <p:txBody>
          <a:bodyPr wrap="square" rtlCol="0">
            <a:spAutoFit/>
          </a:bodyPr>
          <a:lstStyle/>
          <a:p>
            <a:r>
              <a:rPr lang="en-US" dirty="0">
                <a:solidFill>
                  <a:schemeClr val="tx2"/>
                </a:solidFill>
                <a:latin typeface="+mj-lt"/>
              </a:rPr>
              <a:t>t3, t4, t5, t2, t1</a:t>
            </a:r>
          </a:p>
        </p:txBody>
      </p:sp>
      <p:sp>
        <p:nvSpPr>
          <p:cNvPr id="89" name="Rectangle 88"/>
          <p:cNvSpPr/>
          <p:nvPr/>
        </p:nvSpPr>
        <p:spPr>
          <a:xfrm>
            <a:off x="6785301" y="3229631"/>
            <a:ext cx="441146" cy="369332"/>
          </a:xfrm>
          <a:prstGeom prst="rect">
            <a:avLst/>
          </a:prstGeom>
        </p:spPr>
        <p:txBody>
          <a:bodyPr wrap="none">
            <a:spAutoFit/>
          </a:bodyPr>
          <a:lstStyle/>
          <a:p>
            <a:r>
              <a:rPr lang="en-US" altLang="zh-CN" dirty="0">
                <a:solidFill>
                  <a:srgbClr val="C00000"/>
                </a:solidFill>
                <a:latin typeface="+mj-lt"/>
              </a:rPr>
              <a:t>t5</a:t>
            </a:r>
            <a:endParaRPr lang="en-US" dirty="0">
              <a:solidFill>
                <a:srgbClr val="C00000"/>
              </a:solidFill>
              <a:latin typeface="+mj-lt"/>
            </a:endParaRPr>
          </a:p>
        </p:txBody>
      </p:sp>
      <p:sp>
        <p:nvSpPr>
          <p:cNvPr id="91" name="Rectangle 90"/>
          <p:cNvSpPr/>
          <p:nvPr/>
        </p:nvSpPr>
        <p:spPr>
          <a:xfrm>
            <a:off x="5288874" y="2853152"/>
            <a:ext cx="441146" cy="369332"/>
          </a:xfrm>
          <a:prstGeom prst="rect">
            <a:avLst/>
          </a:prstGeom>
        </p:spPr>
        <p:txBody>
          <a:bodyPr wrap="none">
            <a:spAutoFit/>
          </a:bodyPr>
          <a:lstStyle/>
          <a:p>
            <a:r>
              <a:rPr lang="en-US" altLang="zh-CN" dirty="0">
                <a:latin typeface="+mj-lt"/>
              </a:rPr>
              <a:t>t6</a:t>
            </a:r>
            <a:endParaRPr lang="en-US" dirty="0">
              <a:latin typeface="+mj-lt"/>
            </a:endParaRPr>
          </a:p>
        </p:txBody>
      </p:sp>
      <p:sp>
        <p:nvSpPr>
          <p:cNvPr id="94" name="Rectangle 93"/>
          <p:cNvSpPr/>
          <p:nvPr/>
        </p:nvSpPr>
        <p:spPr>
          <a:xfrm>
            <a:off x="3614682" y="2519259"/>
            <a:ext cx="458293" cy="369332"/>
          </a:xfrm>
          <a:prstGeom prst="rect">
            <a:avLst/>
          </a:prstGeom>
        </p:spPr>
        <p:txBody>
          <a:bodyPr wrap="square">
            <a:spAutoFit/>
          </a:bodyPr>
          <a:lstStyle/>
          <a:p>
            <a:r>
              <a:rPr lang="en-US" altLang="zh-CN" dirty="0">
                <a:solidFill>
                  <a:srgbClr val="C00000"/>
                </a:solidFill>
                <a:latin typeface="+mj-lt"/>
              </a:rPr>
              <a:t>t1</a:t>
            </a:r>
            <a:endParaRPr lang="en-US" dirty="0">
              <a:solidFill>
                <a:srgbClr val="C00000"/>
              </a:solidFill>
              <a:latin typeface="+mj-lt"/>
            </a:endParaRPr>
          </a:p>
        </p:txBody>
      </p:sp>
      <p:sp>
        <p:nvSpPr>
          <p:cNvPr id="95" name="Rectangle 94"/>
          <p:cNvSpPr/>
          <p:nvPr/>
        </p:nvSpPr>
        <p:spPr>
          <a:xfrm>
            <a:off x="3737840" y="1812105"/>
            <a:ext cx="458293" cy="369332"/>
          </a:xfrm>
          <a:prstGeom prst="rect">
            <a:avLst/>
          </a:prstGeom>
        </p:spPr>
        <p:txBody>
          <a:bodyPr wrap="square">
            <a:spAutoFit/>
          </a:bodyPr>
          <a:lstStyle/>
          <a:p>
            <a:r>
              <a:rPr lang="en-US" altLang="zh-CN" dirty="0">
                <a:solidFill>
                  <a:srgbClr val="C00000"/>
                </a:solidFill>
                <a:latin typeface="+mj-lt"/>
              </a:rPr>
              <a:t>t1</a:t>
            </a:r>
            <a:endParaRPr lang="en-US" dirty="0">
              <a:solidFill>
                <a:srgbClr val="C00000"/>
              </a:solidFill>
              <a:latin typeface="+mj-lt"/>
            </a:endParaRPr>
          </a:p>
        </p:txBody>
      </p:sp>
      <p:sp>
        <p:nvSpPr>
          <p:cNvPr id="96" name="Rectangle 95"/>
          <p:cNvSpPr/>
          <p:nvPr/>
        </p:nvSpPr>
        <p:spPr>
          <a:xfrm>
            <a:off x="3769009" y="2848831"/>
            <a:ext cx="441146" cy="369332"/>
          </a:xfrm>
          <a:prstGeom prst="rect">
            <a:avLst/>
          </a:prstGeom>
        </p:spPr>
        <p:txBody>
          <a:bodyPr wrap="none">
            <a:spAutoFit/>
          </a:bodyPr>
          <a:lstStyle/>
          <a:p>
            <a:r>
              <a:rPr lang="en-US" altLang="zh-CN" dirty="0">
                <a:latin typeface="+mj-lt"/>
              </a:rPr>
              <a:t>t7</a:t>
            </a:r>
            <a:endParaRPr lang="en-US" dirty="0">
              <a:latin typeface="+mj-lt"/>
            </a:endParaRPr>
          </a:p>
        </p:txBody>
      </p:sp>
      <p:sp>
        <p:nvSpPr>
          <p:cNvPr id="99" name="TextBox 98"/>
          <p:cNvSpPr txBox="1"/>
          <p:nvPr/>
        </p:nvSpPr>
        <p:spPr>
          <a:xfrm>
            <a:off x="2254881" y="1812105"/>
            <a:ext cx="486776" cy="369332"/>
          </a:xfrm>
          <a:prstGeom prst="rect">
            <a:avLst/>
          </a:prstGeom>
          <a:noFill/>
        </p:spPr>
        <p:txBody>
          <a:bodyPr wrap="square" rtlCol="0">
            <a:spAutoFit/>
          </a:bodyPr>
          <a:lstStyle/>
          <a:p>
            <a:r>
              <a:rPr lang="en-US" altLang="zh-CN" dirty="0">
                <a:solidFill>
                  <a:srgbClr val="00B0F0"/>
                </a:solidFill>
                <a:latin typeface="+mj-lt"/>
              </a:rPr>
              <a:t>t0</a:t>
            </a:r>
            <a:endParaRPr lang="en-US" dirty="0">
              <a:solidFill>
                <a:srgbClr val="00B0F0"/>
              </a:solidFill>
              <a:latin typeface="+mj-lt"/>
            </a:endParaRPr>
          </a:p>
        </p:txBody>
      </p:sp>
      <p:sp>
        <p:nvSpPr>
          <p:cNvPr id="101" name="TextBox 100"/>
          <p:cNvSpPr txBox="1"/>
          <p:nvPr/>
        </p:nvSpPr>
        <p:spPr>
          <a:xfrm>
            <a:off x="2129486" y="2514773"/>
            <a:ext cx="441146" cy="369332"/>
          </a:xfrm>
          <a:prstGeom prst="rect">
            <a:avLst/>
          </a:prstGeom>
          <a:noFill/>
        </p:spPr>
        <p:txBody>
          <a:bodyPr wrap="none" rtlCol="0">
            <a:spAutoFit/>
          </a:bodyPr>
          <a:lstStyle/>
          <a:p>
            <a:r>
              <a:rPr lang="en-US" altLang="zh-CN" dirty="0">
                <a:solidFill>
                  <a:srgbClr val="00B0F0"/>
                </a:solidFill>
                <a:latin typeface="+mj-lt"/>
              </a:rPr>
              <a:t>t0</a:t>
            </a:r>
            <a:endParaRPr lang="en-US" dirty="0">
              <a:solidFill>
                <a:srgbClr val="00B0F0"/>
              </a:solidFill>
              <a:latin typeface="+mj-lt"/>
            </a:endParaRPr>
          </a:p>
        </p:txBody>
      </p:sp>
      <p:sp>
        <p:nvSpPr>
          <p:cNvPr id="102" name="Rectangle 101"/>
          <p:cNvSpPr/>
          <p:nvPr/>
        </p:nvSpPr>
        <p:spPr>
          <a:xfrm>
            <a:off x="2451025" y="1442773"/>
            <a:ext cx="441146" cy="369332"/>
          </a:xfrm>
          <a:prstGeom prst="rect">
            <a:avLst/>
          </a:prstGeom>
        </p:spPr>
        <p:txBody>
          <a:bodyPr wrap="none">
            <a:spAutoFit/>
          </a:bodyPr>
          <a:lstStyle/>
          <a:p>
            <a:r>
              <a:rPr lang="en-US" altLang="zh-CN" dirty="0">
                <a:solidFill>
                  <a:srgbClr val="00B0F0"/>
                </a:solidFill>
                <a:latin typeface="+mj-lt"/>
              </a:rPr>
              <a:t>t0</a:t>
            </a:r>
            <a:endParaRPr lang="en-US" dirty="0">
              <a:solidFill>
                <a:srgbClr val="00B0F0"/>
              </a:solidFill>
              <a:latin typeface="+mj-lt"/>
            </a:endParaRPr>
          </a:p>
        </p:txBody>
      </p:sp>
    </p:spTree>
    <p:extLst>
      <p:ext uri="{BB962C8B-B14F-4D97-AF65-F5344CB8AC3E}">
        <p14:creationId xmlns:p14="http://schemas.microsoft.com/office/powerpoint/2010/main" val="7519750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091375" cy="591252"/>
          </a:xfrm>
        </p:spPr>
        <p:txBody>
          <a:bodyPr>
            <a:normAutofit fontScale="90000"/>
          </a:bodyPr>
          <a:lstStyle/>
          <a:p>
            <a:r>
              <a:rPr lang="en-US" dirty="0"/>
              <a:t>Pre-fetch </a:t>
            </a:r>
            <a:r>
              <a:rPr lang="en-US"/>
              <a:t>and offload</a:t>
            </a:r>
            <a:endParaRPr lang="en-US" dirty="0"/>
          </a:p>
        </p:txBody>
      </p:sp>
      <p:sp>
        <p:nvSpPr>
          <p:cNvPr id="55" name="Rounded Rectangle 54"/>
          <p:cNvSpPr/>
          <p:nvPr/>
        </p:nvSpPr>
        <p:spPr>
          <a:xfrm>
            <a:off x="457200" y="1442773"/>
            <a:ext cx="8091375" cy="24080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421394" y="1575393"/>
            <a:ext cx="1085544" cy="646331"/>
          </a:xfrm>
          <a:prstGeom prst="rect">
            <a:avLst/>
          </a:prstGeom>
          <a:noFill/>
        </p:spPr>
        <p:txBody>
          <a:bodyPr wrap="square" rtlCol="0">
            <a:spAutoFit/>
          </a:bodyPr>
          <a:lstStyle/>
          <a:p>
            <a:r>
              <a:rPr lang="en-US" dirty="0">
                <a:latin typeface="+mj-lt"/>
              </a:rPr>
              <a:t>GPU </a:t>
            </a:r>
          </a:p>
          <a:p>
            <a:r>
              <a:rPr lang="en-US" dirty="0">
                <a:latin typeface="+mj-lt"/>
              </a:rPr>
              <a:t>DRAM</a:t>
            </a:r>
          </a:p>
        </p:txBody>
      </p:sp>
      <p:sp>
        <p:nvSpPr>
          <p:cNvPr id="57" name="Rounded Rectangle 56"/>
          <p:cNvSpPr/>
          <p:nvPr/>
        </p:nvSpPr>
        <p:spPr>
          <a:xfrm>
            <a:off x="474921" y="3933916"/>
            <a:ext cx="8091375" cy="7483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43564" y="3996584"/>
            <a:ext cx="1085544" cy="646331"/>
          </a:xfrm>
          <a:prstGeom prst="rect">
            <a:avLst/>
          </a:prstGeom>
          <a:noFill/>
        </p:spPr>
        <p:txBody>
          <a:bodyPr wrap="square" rtlCol="0">
            <a:spAutoFit/>
          </a:bodyPr>
          <a:lstStyle/>
          <a:p>
            <a:r>
              <a:rPr lang="en-US" dirty="0">
                <a:latin typeface="+mj-lt"/>
              </a:rPr>
              <a:t>CPU </a:t>
            </a:r>
          </a:p>
          <a:p>
            <a:r>
              <a:rPr lang="en-US" dirty="0">
                <a:latin typeface="+mj-lt"/>
              </a:rPr>
              <a:t>DRAM</a:t>
            </a:r>
          </a:p>
        </p:txBody>
      </p:sp>
      <p:sp>
        <p:nvSpPr>
          <p:cNvPr id="59" name="TextBox 58"/>
          <p:cNvSpPr txBox="1"/>
          <p:nvPr/>
        </p:nvSpPr>
        <p:spPr>
          <a:xfrm>
            <a:off x="474921" y="816658"/>
            <a:ext cx="3969489" cy="400110"/>
          </a:xfrm>
          <a:prstGeom prst="rect">
            <a:avLst/>
          </a:prstGeom>
          <a:noFill/>
        </p:spPr>
        <p:txBody>
          <a:bodyPr wrap="square" rtlCol="0">
            <a:spAutoFit/>
          </a:bodyPr>
          <a:lstStyle/>
          <a:p>
            <a:pPr algn="ctr"/>
            <a:r>
              <a:rPr lang="en-US" sz="2000" dirty="0">
                <a:latin typeface="+mj-lt"/>
              </a:rPr>
              <a:t>Offload</a:t>
            </a:r>
          </a:p>
        </p:txBody>
      </p:sp>
      <p:sp>
        <p:nvSpPr>
          <p:cNvPr id="60" name="Rounded Rectangle 59"/>
          <p:cNvSpPr/>
          <p:nvPr/>
        </p:nvSpPr>
        <p:spPr>
          <a:xfrm>
            <a:off x="474922" y="816658"/>
            <a:ext cx="3969488" cy="5006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p:cNvSpPr/>
          <p:nvPr/>
        </p:nvSpPr>
        <p:spPr>
          <a:xfrm>
            <a:off x="4579086" y="813713"/>
            <a:ext cx="3969488" cy="5006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959126" y="4818738"/>
            <a:ext cx="3344984" cy="369332"/>
          </a:xfrm>
          <a:prstGeom prst="rect">
            <a:avLst/>
          </a:prstGeom>
          <a:noFill/>
          <a:ln>
            <a:solidFill>
              <a:schemeClr val="tx1">
                <a:lumMod val="65000"/>
                <a:lumOff val="35000"/>
              </a:schemeClr>
            </a:solidFill>
          </a:ln>
        </p:spPr>
        <p:txBody>
          <a:bodyPr wrap="square" rtlCol="0">
            <a:spAutoFit/>
          </a:bodyPr>
          <a:lstStyle/>
          <a:p>
            <a:pPr algn="ctr"/>
            <a:r>
              <a:rPr lang="en-US" dirty="0">
                <a:latin typeface="+mj-lt"/>
              </a:rPr>
              <a:t>Live Tensor</a:t>
            </a:r>
            <a:endParaRPr lang="en-US" dirty="0"/>
          </a:p>
        </p:txBody>
      </p:sp>
      <p:sp>
        <p:nvSpPr>
          <p:cNvPr id="64" name="TextBox 63"/>
          <p:cNvSpPr txBox="1"/>
          <p:nvPr/>
        </p:nvSpPr>
        <p:spPr>
          <a:xfrm>
            <a:off x="4863381" y="4810187"/>
            <a:ext cx="3344984" cy="369332"/>
          </a:xfrm>
          <a:prstGeom prst="rect">
            <a:avLst/>
          </a:prstGeom>
          <a:noFill/>
          <a:ln>
            <a:solidFill>
              <a:schemeClr val="tx1">
                <a:lumMod val="65000"/>
                <a:lumOff val="35000"/>
              </a:schemeClr>
            </a:solidFill>
          </a:ln>
        </p:spPr>
        <p:txBody>
          <a:bodyPr wrap="square" rtlCol="0">
            <a:spAutoFit/>
          </a:bodyPr>
          <a:lstStyle/>
          <a:p>
            <a:pPr algn="ctr"/>
            <a:r>
              <a:rPr lang="en-US" dirty="0">
                <a:latin typeface="+mj-lt"/>
              </a:rPr>
              <a:t>Freed Tensor</a:t>
            </a:r>
            <a:endParaRPr lang="en-US" dirty="0"/>
          </a:p>
        </p:txBody>
      </p:sp>
      <p:sp>
        <p:nvSpPr>
          <p:cNvPr id="65" name="TextBox 64"/>
          <p:cNvSpPr txBox="1"/>
          <p:nvPr/>
        </p:nvSpPr>
        <p:spPr>
          <a:xfrm>
            <a:off x="959126" y="5396016"/>
            <a:ext cx="3344984" cy="646331"/>
          </a:xfrm>
          <a:prstGeom prst="rect">
            <a:avLst/>
          </a:prstGeom>
          <a:noFill/>
        </p:spPr>
        <p:txBody>
          <a:bodyPr wrap="square" rtlCol="0">
            <a:spAutoFit/>
          </a:bodyPr>
          <a:lstStyle/>
          <a:p>
            <a:r>
              <a:rPr lang="en-US" dirty="0">
                <a:latin typeface="+mj-lt"/>
              </a:rPr>
              <a:t>CPU:</a:t>
            </a:r>
          </a:p>
          <a:p>
            <a:r>
              <a:rPr lang="en-US" dirty="0">
                <a:latin typeface="+mj-lt"/>
              </a:rPr>
              <a:t>GPU: t6, t8,</a:t>
            </a:r>
          </a:p>
        </p:txBody>
      </p:sp>
      <p:grpSp>
        <p:nvGrpSpPr>
          <p:cNvPr id="66" name="Group 65"/>
          <p:cNvGrpSpPr/>
          <p:nvPr/>
        </p:nvGrpSpPr>
        <p:grpSpPr>
          <a:xfrm>
            <a:off x="1304329" y="1845336"/>
            <a:ext cx="6931246" cy="1568962"/>
            <a:chOff x="523631" y="3110963"/>
            <a:chExt cx="6931246" cy="1568962"/>
          </a:xfrm>
        </p:grpSpPr>
        <p:grpSp>
          <p:nvGrpSpPr>
            <p:cNvPr id="67" name="Group 66"/>
            <p:cNvGrpSpPr/>
            <p:nvPr/>
          </p:nvGrpSpPr>
          <p:grpSpPr>
            <a:xfrm>
              <a:off x="2006590" y="3275956"/>
              <a:ext cx="926123" cy="429846"/>
              <a:chOff x="1785814" y="2627795"/>
              <a:chExt cx="926123" cy="429846"/>
            </a:xfrm>
          </p:grpSpPr>
          <p:sp>
            <p:nvSpPr>
              <p:cNvPr id="123" name="Rectangle 122"/>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p:cNvSpPr txBox="1"/>
              <p:nvPr/>
            </p:nvSpPr>
            <p:spPr>
              <a:xfrm>
                <a:off x="1785814" y="2658052"/>
                <a:ext cx="926123" cy="369332"/>
              </a:xfrm>
              <a:prstGeom prst="rect">
                <a:avLst/>
              </a:prstGeom>
              <a:noFill/>
            </p:spPr>
            <p:txBody>
              <a:bodyPr wrap="square" rtlCol="0">
                <a:spAutoFit/>
              </a:bodyPr>
              <a:lstStyle/>
              <a:p>
                <a:pPr algn="ctr"/>
                <a:r>
                  <a:rPr lang="en-US" dirty="0"/>
                  <a:t>CONV</a:t>
                </a:r>
              </a:p>
            </p:txBody>
          </p:sp>
        </p:grpSp>
        <p:grpSp>
          <p:nvGrpSpPr>
            <p:cNvPr id="68" name="Group 67"/>
            <p:cNvGrpSpPr/>
            <p:nvPr/>
          </p:nvGrpSpPr>
          <p:grpSpPr>
            <a:xfrm>
              <a:off x="523631" y="3268900"/>
              <a:ext cx="926123" cy="429846"/>
              <a:chOff x="1785813" y="3383165"/>
              <a:chExt cx="926123" cy="429846"/>
            </a:xfrm>
          </p:grpSpPr>
          <p:sp>
            <p:nvSpPr>
              <p:cNvPr id="121" name="TextBox 120"/>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22" name="Rectangle 121"/>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3513978" y="3268900"/>
              <a:ext cx="926123" cy="429846"/>
              <a:chOff x="1785814" y="2627795"/>
              <a:chExt cx="926123" cy="429846"/>
            </a:xfrm>
          </p:grpSpPr>
          <p:sp>
            <p:nvSpPr>
              <p:cNvPr id="119" name="Rectangle 11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70" name="Group 69"/>
            <p:cNvGrpSpPr/>
            <p:nvPr/>
          </p:nvGrpSpPr>
          <p:grpSpPr>
            <a:xfrm>
              <a:off x="5021366" y="3275956"/>
              <a:ext cx="926123" cy="429846"/>
              <a:chOff x="1785814" y="2627795"/>
              <a:chExt cx="926123" cy="429846"/>
            </a:xfrm>
          </p:grpSpPr>
          <p:sp>
            <p:nvSpPr>
              <p:cNvPr id="117" name="Rectangle 116"/>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1785814" y="2658052"/>
                <a:ext cx="926123" cy="369332"/>
              </a:xfrm>
              <a:prstGeom prst="rect">
                <a:avLst/>
              </a:prstGeom>
              <a:noFill/>
            </p:spPr>
            <p:txBody>
              <a:bodyPr wrap="square" rtlCol="0">
                <a:spAutoFit/>
              </a:bodyPr>
              <a:lstStyle/>
              <a:p>
                <a:pPr algn="ctr"/>
                <a:r>
                  <a:rPr lang="en-US" dirty="0"/>
                  <a:t>FC</a:t>
                </a:r>
              </a:p>
            </p:txBody>
          </p:sp>
        </p:grpSp>
        <p:grpSp>
          <p:nvGrpSpPr>
            <p:cNvPr id="71" name="Group 70"/>
            <p:cNvGrpSpPr/>
            <p:nvPr/>
          </p:nvGrpSpPr>
          <p:grpSpPr>
            <a:xfrm>
              <a:off x="6528754" y="3268900"/>
              <a:ext cx="926123" cy="429846"/>
              <a:chOff x="1785814" y="2627795"/>
              <a:chExt cx="926123" cy="429846"/>
            </a:xfrm>
          </p:grpSpPr>
          <p:sp>
            <p:nvSpPr>
              <p:cNvPr id="115" name="Rectangle 114"/>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1785814" y="2658052"/>
                <a:ext cx="926123" cy="369332"/>
              </a:xfrm>
              <a:prstGeom prst="rect">
                <a:avLst/>
              </a:prstGeom>
              <a:noFill/>
            </p:spPr>
            <p:txBody>
              <a:bodyPr wrap="square" rtlCol="0">
                <a:spAutoFit/>
              </a:bodyPr>
              <a:lstStyle/>
              <a:p>
                <a:pPr algn="ctr"/>
                <a:r>
                  <a:rPr lang="en-US"/>
                  <a:t>S</a:t>
                </a:r>
                <a:endParaRPr lang="en-US" dirty="0"/>
              </a:p>
            </p:txBody>
          </p:sp>
        </p:grpSp>
        <p:grpSp>
          <p:nvGrpSpPr>
            <p:cNvPr id="72" name="Group 71"/>
            <p:cNvGrpSpPr/>
            <p:nvPr/>
          </p:nvGrpSpPr>
          <p:grpSpPr>
            <a:xfrm>
              <a:off x="2006590" y="4250079"/>
              <a:ext cx="926123" cy="429846"/>
              <a:chOff x="1785814" y="2627795"/>
              <a:chExt cx="926123" cy="429846"/>
            </a:xfrm>
          </p:grpSpPr>
          <p:sp>
            <p:nvSpPr>
              <p:cNvPr id="113" name="Rectangle 112"/>
              <p:cNvSpPr/>
              <p:nvPr/>
            </p:nvSpPr>
            <p:spPr>
              <a:xfrm>
                <a:off x="1785814" y="2627795"/>
                <a:ext cx="926123" cy="4298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1785814" y="2658052"/>
                <a:ext cx="926123" cy="369332"/>
              </a:xfrm>
              <a:prstGeom prst="rect">
                <a:avLst/>
              </a:prstGeom>
              <a:noFill/>
            </p:spPr>
            <p:txBody>
              <a:bodyPr wrap="square" rtlCol="0">
                <a:spAutoFit/>
              </a:bodyPr>
              <a:lstStyle/>
              <a:p>
                <a:pPr algn="ctr"/>
                <a:r>
                  <a:rPr lang="en-US" dirty="0"/>
                  <a:t>CONV</a:t>
                </a:r>
              </a:p>
            </p:txBody>
          </p:sp>
        </p:grpSp>
        <p:grpSp>
          <p:nvGrpSpPr>
            <p:cNvPr id="73" name="Group 72"/>
            <p:cNvGrpSpPr/>
            <p:nvPr/>
          </p:nvGrpSpPr>
          <p:grpSpPr>
            <a:xfrm>
              <a:off x="523631" y="4243023"/>
              <a:ext cx="926123" cy="429846"/>
              <a:chOff x="1785813" y="3383165"/>
              <a:chExt cx="926123" cy="429846"/>
            </a:xfrm>
          </p:grpSpPr>
          <p:sp>
            <p:nvSpPr>
              <p:cNvPr id="111" name="TextBox 110"/>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12" name="Rectangle 111"/>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p:cNvGrpSpPr/>
            <p:nvPr/>
          </p:nvGrpSpPr>
          <p:grpSpPr>
            <a:xfrm>
              <a:off x="3501763" y="4243022"/>
              <a:ext cx="926123" cy="429846"/>
              <a:chOff x="1785814" y="2627795"/>
              <a:chExt cx="926123" cy="429846"/>
            </a:xfrm>
          </p:grpSpPr>
          <p:sp>
            <p:nvSpPr>
              <p:cNvPr id="109" name="Rectangle 108"/>
              <p:cNvSpPr/>
              <p:nvPr/>
            </p:nvSpPr>
            <p:spPr>
              <a:xfrm>
                <a:off x="1785814" y="2627795"/>
                <a:ext cx="926123" cy="4298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75" name="Group 74"/>
            <p:cNvGrpSpPr/>
            <p:nvPr/>
          </p:nvGrpSpPr>
          <p:grpSpPr>
            <a:xfrm>
              <a:off x="5009151" y="4250078"/>
              <a:ext cx="926123" cy="429846"/>
              <a:chOff x="1785814" y="2627795"/>
              <a:chExt cx="926123" cy="429846"/>
            </a:xfrm>
          </p:grpSpPr>
          <p:sp>
            <p:nvSpPr>
              <p:cNvPr id="107" name="Rectangle 106"/>
              <p:cNvSpPr/>
              <p:nvPr/>
            </p:nvSpPr>
            <p:spPr>
              <a:xfrm>
                <a:off x="1785814" y="2627795"/>
                <a:ext cx="926123" cy="4298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p:cNvSpPr txBox="1"/>
              <p:nvPr/>
            </p:nvSpPr>
            <p:spPr>
              <a:xfrm>
                <a:off x="1785814" y="2658052"/>
                <a:ext cx="926123" cy="369332"/>
              </a:xfrm>
              <a:prstGeom prst="rect">
                <a:avLst/>
              </a:prstGeom>
              <a:noFill/>
            </p:spPr>
            <p:txBody>
              <a:bodyPr wrap="square" rtlCol="0">
                <a:spAutoFit/>
              </a:bodyPr>
              <a:lstStyle/>
              <a:p>
                <a:pPr algn="ctr"/>
                <a:r>
                  <a:rPr lang="en-US" dirty="0"/>
                  <a:t>FC</a:t>
                </a:r>
              </a:p>
            </p:txBody>
          </p:sp>
        </p:grpSp>
        <p:grpSp>
          <p:nvGrpSpPr>
            <p:cNvPr id="76" name="Group 75"/>
            <p:cNvGrpSpPr/>
            <p:nvPr/>
          </p:nvGrpSpPr>
          <p:grpSpPr>
            <a:xfrm>
              <a:off x="6516539" y="4243022"/>
              <a:ext cx="926123" cy="429846"/>
              <a:chOff x="1785814" y="2627795"/>
              <a:chExt cx="926123" cy="429846"/>
            </a:xfrm>
          </p:grpSpPr>
          <p:sp>
            <p:nvSpPr>
              <p:cNvPr id="105" name="Rectangle 104"/>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1785814" y="2658052"/>
                <a:ext cx="926123" cy="369332"/>
              </a:xfrm>
              <a:prstGeom prst="rect">
                <a:avLst/>
              </a:prstGeom>
              <a:noFill/>
            </p:spPr>
            <p:txBody>
              <a:bodyPr wrap="square" rtlCol="0">
                <a:spAutoFit/>
              </a:bodyPr>
              <a:lstStyle/>
              <a:p>
                <a:pPr algn="ctr"/>
                <a:r>
                  <a:rPr lang="en-US" dirty="0"/>
                  <a:t>S</a:t>
                </a:r>
              </a:p>
            </p:txBody>
          </p:sp>
        </p:grpSp>
        <p:cxnSp>
          <p:nvCxnSpPr>
            <p:cNvPr id="77" name="Straight Arrow Connector 76"/>
            <p:cNvCxnSpPr/>
            <p:nvPr/>
          </p:nvCxnSpPr>
          <p:spPr>
            <a:xfrm>
              <a:off x="2944927" y="348029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4464530" y="34886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947489" y="349220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76" idx="3"/>
              <a:endCxn id="74" idx="1"/>
            </p:cNvCxnSpPr>
            <p:nvPr/>
          </p:nvCxnSpPr>
          <p:spPr>
            <a:xfrm>
              <a:off x="1449754" y="348382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71" idx="3"/>
            </p:cNvCxnSpPr>
            <p:nvPr/>
          </p:nvCxnSpPr>
          <p:spPr>
            <a:xfrm>
              <a:off x="1449754" y="348382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86" idx="2"/>
              <a:endCxn id="106" idx="0"/>
            </p:cNvCxnSpPr>
            <p:nvPr/>
          </p:nvCxnSpPr>
          <p:spPr>
            <a:xfrm flipH="1">
              <a:off x="6979601" y="3698746"/>
              <a:ext cx="12215" cy="54427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106" idx="1"/>
              <a:endCxn id="103" idx="3"/>
            </p:cNvCxnSpPr>
            <p:nvPr/>
          </p:nvCxnSpPr>
          <p:spPr>
            <a:xfrm flipH="1">
              <a:off x="5935274" y="445794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103" idx="1"/>
              <a:endCxn id="100" idx="3"/>
            </p:cNvCxnSpPr>
            <p:nvPr/>
          </p:nvCxnSpPr>
          <p:spPr>
            <a:xfrm flipH="1" flipV="1">
              <a:off x="4427886" y="445794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a:off x="2920498" y="4465002"/>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a:off x="1449753" y="4479231"/>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71" idx="0"/>
              <a:endCxn id="83" idx="0"/>
            </p:cNvCxnSpPr>
            <p:nvPr/>
          </p:nvCxnSpPr>
          <p:spPr>
            <a:xfrm rot="5400000" flipH="1" flipV="1">
              <a:off x="3223960" y="1038690"/>
              <a:ext cx="23201" cy="4497735"/>
            </a:xfrm>
            <a:prstGeom prst="bentConnector3">
              <a:avLst>
                <a:gd name="adj1" fmla="val 10853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103" idx="2"/>
              <a:endCxn id="98" idx="2"/>
            </p:cNvCxnSpPr>
            <p:nvPr/>
          </p:nvCxnSpPr>
          <p:spPr>
            <a:xfrm rot="5400000" flipH="1">
              <a:off x="3225925" y="2433637"/>
              <a:ext cx="7055" cy="4485520"/>
            </a:xfrm>
            <a:prstGeom prst="bentConnector3">
              <a:avLst>
                <a:gd name="adj1" fmla="val -3240255"/>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4490243" y="3110963"/>
              <a:ext cx="441146" cy="369332"/>
            </a:xfrm>
            <a:prstGeom prst="rect">
              <a:avLst/>
            </a:prstGeom>
          </p:spPr>
          <p:txBody>
            <a:bodyPr wrap="none">
              <a:spAutoFit/>
            </a:bodyPr>
            <a:lstStyle/>
            <a:p>
              <a:r>
                <a:rPr lang="en-US" altLang="zh-CN" dirty="0">
                  <a:solidFill>
                    <a:srgbClr val="C00000"/>
                  </a:solidFill>
                  <a:latin typeface="+mj-lt"/>
                </a:rPr>
                <a:t>t2</a:t>
              </a:r>
              <a:endParaRPr lang="en-US" dirty="0">
                <a:solidFill>
                  <a:srgbClr val="C00000"/>
                </a:solidFill>
                <a:latin typeface="+mj-lt"/>
              </a:endParaRPr>
            </a:p>
          </p:txBody>
        </p:sp>
        <p:sp>
          <p:nvSpPr>
            <p:cNvPr id="93" name="Rectangle 92"/>
            <p:cNvSpPr/>
            <p:nvPr/>
          </p:nvSpPr>
          <p:spPr>
            <a:xfrm>
              <a:off x="6005334" y="3117249"/>
              <a:ext cx="441146" cy="369332"/>
            </a:xfrm>
            <a:prstGeom prst="rect">
              <a:avLst/>
            </a:prstGeom>
          </p:spPr>
          <p:txBody>
            <a:bodyPr wrap="none">
              <a:spAutoFit/>
            </a:bodyPr>
            <a:lstStyle/>
            <a:p>
              <a:r>
                <a:rPr lang="en-US" altLang="zh-CN" dirty="0">
                  <a:solidFill>
                    <a:srgbClr val="C00000"/>
                  </a:solidFill>
                  <a:latin typeface="+mj-lt"/>
                </a:rPr>
                <a:t>t3</a:t>
              </a:r>
              <a:endParaRPr lang="en-US" dirty="0">
                <a:solidFill>
                  <a:srgbClr val="C00000"/>
                </a:solidFill>
                <a:latin typeface="+mj-lt"/>
              </a:endParaRPr>
            </a:p>
          </p:txBody>
        </p:sp>
        <p:cxnSp>
          <p:nvCxnSpPr>
            <p:cNvPr id="97" name="Straight Arrow Connector 96"/>
            <p:cNvCxnSpPr/>
            <p:nvPr/>
          </p:nvCxnSpPr>
          <p:spPr>
            <a:xfrm>
              <a:off x="2924173" y="3464937"/>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4469023" y="3504111"/>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4316977" y="3787528"/>
              <a:ext cx="441146" cy="369332"/>
            </a:xfrm>
            <a:prstGeom prst="rect">
              <a:avLst/>
            </a:prstGeom>
          </p:spPr>
          <p:txBody>
            <a:bodyPr wrap="none">
              <a:spAutoFit/>
            </a:bodyPr>
            <a:lstStyle/>
            <a:p>
              <a:r>
                <a:rPr lang="en-US" altLang="zh-CN" dirty="0">
                  <a:solidFill>
                    <a:srgbClr val="C00000"/>
                  </a:solidFill>
                  <a:latin typeface="+mj-lt"/>
                </a:rPr>
                <a:t>t2</a:t>
              </a:r>
              <a:endParaRPr lang="en-US" dirty="0">
                <a:solidFill>
                  <a:srgbClr val="C00000"/>
                </a:solidFill>
                <a:latin typeface="+mj-lt"/>
              </a:endParaRPr>
            </a:p>
          </p:txBody>
        </p:sp>
      </p:grpSp>
      <p:sp>
        <p:nvSpPr>
          <p:cNvPr id="125" name="TextBox 124"/>
          <p:cNvSpPr txBox="1"/>
          <p:nvPr/>
        </p:nvSpPr>
        <p:spPr>
          <a:xfrm>
            <a:off x="6974958" y="347330"/>
            <a:ext cx="992579" cy="369332"/>
          </a:xfrm>
          <a:prstGeom prst="rect">
            <a:avLst/>
          </a:prstGeom>
          <a:noFill/>
        </p:spPr>
        <p:txBody>
          <a:bodyPr wrap="none" rtlCol="0">
            <a:spAutoFit/>
          </a:bodyPr>
          <a:lstStyle/>
          <a:p>
            <a:r>
              <a:rPr lang="en-US" dirty="0">
                <a:latin typeface="+mj-lt"/>
              </a:rPr>
              <a:t>Step 9</a:t>
            </a:r>
          </a:p>
        </p:txBody>
      </p:sp>
      <p:sp>
        <p:nvSpPr>
          <p:cNvPr id="80" name="Rectangle 79"/>
          <p:cNvSpPr/>
          <p:nvPr/>
        </p:nvSpPr>
        <p:spPr>
          <a:xfrm>
            <a:off x="7760298" y="2521901"/>
            <a:ext cx="441146" cy="369332"/>
          </a:xfrm>
          <a:prstGeom prst="rect">
            <a:avLst/>
          </a:prstGeom>
        </p:spPr>
        <p:txBody>
          <a:bodyPr wrap="none">
            <a:spAutoFit/>
          </a:bodyPr>
          <a:lstStyle/>
          <a:p>
            <a:r>
              <a:rPr lang="en-US" altLang="zh-CN" dirty="0">
                <a:solidFill>
                  <a:srgbClr val="C00000"/>
                </a:solidFill>
                <a:latin typeface="+mj-lt"/>
              </a:rPr>
              <a:t>t4</a:t>
            </a:r>
            <a:endParaRPr lang="en-US" dirty="0">
              <a:solidFill>
                <a:srgbClr val="C00000"/>
              </a:solidFill>
              <a:latin typeface="+mj-lt"/>
            </a:endParaRPr>
          </a:p>
        </p:txBody>
      </p:sp>
      <p:sp>
        <p:nvSpPr>
          <p:cNvPr id="82" name="TextBox 81"/>
          <p:cNvSpPr txBox="1"/>
          <p:nvPr/>
        </p:nvSpPr>
        <p:spPr>
          <a:xfrm>
            <a:off x="4863381" y="5396016"/>
            <a:ext cx="4019099" cy="369332"/>
          </a:xfrm>
          <a:prstGeom prst="rect">
            <a:avLst/>
          </a:prstGeom>
          <a:noFill/>
        </p:spPr>
        <p:txBody>
          <a:bodyPr wrap="square" rtlCol="0">
            <a:spAutoFit/>
          </a:bodyPr>
          <a:lstStyle/>
          <a:p>
            <a:r>
              <a:rPr lang="en-US" dirty="0">
                <a:solidFill>
                  <a:schemeClr val="tx2"/>
                </a:solidFill>
                <a:latin typeface="+mj-lt"/>
              </a:rPr>
              <a:t>t3, t4, t5, t2, t1, t0, t7</a:t>
            </a:r>
          </a:p>
        </p:txBody>
      </p:sp>
      <p:sp>
        <p:nvSpPr>
          <p:cNvPr id="89" name="Rectangle 88"/>
          <p:cNvSpPr/>
          <p:nvPr/>
        </p:nvSpPr>
        <p:spPr>
          <a:xfrm>
            <a:off x="6785301" y="3229631"/>
            <a:ext cx="441146" cy="369332"/>
          </a:xfrm>
          <a:prstGeom prst="rect">
            <a:avLst/>
          </a:prstGeom>
        </p:spPr>
        <p:txBody>
          <a:bodyPr wrap="none">
            <a:spAutoFit/>
          </a:bodyPr>
          <a:lstStyle/>
          <a:p>
            <a:r>
              <a:rPr lang="en-US" altLang="zh-CN" dirty="0">
                <a:solidFill>
                  <a:srgbClr val="C00000"/>
                </a:solidFill>
                <a:latin typeface="+mj-lt"/>
              </a:rPr>
              <a:t>t5</a:t>
            </a:r>
            <a:endParaRPr lang="en-US" dirty="0">
              <a:solidFill>
                <a:srgbClr val="C00000"/>
              </a:solidFill>
              <a:latin typeface="+mj-lt"/>
            </a:endParaRPr>
          </a:p>
        </p:txBody>
      </p:sp>
      <p:sp>
        <p:nvSpPr>
          <p:cNvPr id="91" name="Rectangle 90"/>
          <p:cNvSpPr/>
          <p:nvPr/>
        </p:nvSpPr>
        <p:spPr>
          <a:xfrm>
            <a:off x="5288874" y="2853152"/>
            <a:ext cx="441146" cy="369332"/>
          </a:xfrm>
          <a:prstGeom prst="rect">
            <a:avLst/>
          </a:prstGeom>
        </p:spPr>
        <p:txBody>
          <a:bodyPr wrap="none">
            <a:spAutoFit/>
          </a:bodyPr>
          <a:lstStyle/>
          <a:p>
            <a:r>
              <a:rPr lang="en-US" altLang="zh-CN" dirty="0">
                <a:latin typeface="+mj-lt"/>
              </a:rPr>
              <a:t>t6</a:t>
            </a:r>
            <a:endParaRPr lang="en-US" dirty="0">
              <a:latin typeface="+mj-lt"/>
            </a:endParaRPr>
          </a:p>
        </p:txBody>
      </p:sp>
      <p:sp>
        <p:nvSpPr>
          <p:cNvPr id="94" name="Rectangle 93"/>
          <p:cNvSpPr/>
          <p:nvPr/>
        </p:nvSpPr>
        <p:spPr>
          <a:xfrm>
            <a:off x="3614682" y="2519259"/>
            <a:ext cx="458293" cy="369332"/>
          </a:xfrm>
          <a:prstGeom prst="rect">
            <a:avLst/>
          </a:prstGeom>
        </p:spPr>
        <p:txBody>
          <a:bodyPr wrap="square">
            <a:spAutoFit/>
          </a:bodyPr>
          <a:lstStyle/>
          <a:p>
            <a:r>
              <a:rPr lang="en-US" altLang="zh-CN" dirty="0">
                <a:solidFill>
                  <a:srgbClr val="C00000"/>
                </a:solidFill>
                <a:latin typeface="+mj-lt"/>
              </a:rPr>
              <a:t>t1</a:t>
            </a:r>
            <a:endParaRPr lang="en-US" dirty="0">
              <a:solidFill>
                <a:srgbClr val="C00000"/>
              </a:solidFill>
              <a:latin typeface="+mj-lt"/>
            </a:endParaRPr>
          </a:p>
        </p:txBody>
      </p:sp>
      <p:sp>
        <p:nvSpPr>
          <p:cNvPr id="95" name="Rectangle 94"/>
          <p:cNvSpPr/>
          <p:nvPr/>
        </p:nvSpPr>
        <p:spPr>
          <a:xfrm>
            <a:off x="3737840" y="1812105"/>
            <a:ext cx="458293" cy="369332"/>
          </a:xfrm>
          <a:prstGeom prst="rect">
            <a:avLst/>
          </a:prstGeom>
        </p:spPr>
        <p:txBody>
          <a:bodyPr wrap="square">
            <a:spAutoFit/>
          </a:bodyPr>
          <a:lstStyle/>
          <a:p>
            <a:r>
              <a:rPr lang="en-US" altLang="zh-CN" dirty="0">
                <a:solidFill>
                  <a:srgbClr val="C00000"/>
                </a:solidFill>
                <a:latin typeface="+mj-lt"/>
              </a:rPr>
              <a:t>t1</a:t>
            </a:r>
            <a:endParaRPr lang="en-US" dirty="0">
              <a:solidFill>
                <a:srgbClr val="C00000"/>
              </a:solidFill>
              <a:latin typeface="+mj-lt"/>
            </a:endParaRPr>
          </a:p>
        </p:txBody>
      </p:sp>
      <p:sp>
        <p:nvSpPr>
          <p:cNvPr id="96" name="Rectangle 95"/>
          <p:cNvSpPr/>
          <p:nvPr/>
        </p:nvSpPr>
        <p:spPr>
          <a:xfrm>
            <a:off x="3769009" y="2848831"/>
            <a:ext cx="441146" cy="369332"/>
          </a:xfrm>
          <a:prstGeom prst="rect">
            <a:avLst/>
          </a:prstGeom>
        </p:spPr>
        <p:txBody>
          <a:bodyPr wrap="none">
            <a:spAutoFit/>
          </a:bodyPr>
          <a:lstStyle/>
          <a:p>
            <a:r>
              <a:rPr lang="en-US" altLang="zh-CN" dirty="0">
                <a:solidFill>
                  <a:srgbClr val="C00000"/>
                </a:solidFill>
                <a:latin typeface="+mj-lt"/>
              </a:rPr>
              <a:t>t7</a:t>
            </a:r>
            <a:endParaRPr lang="en-US" dirty="0">
              <a:solidFill>
                <a:srgbClr val="C00000"/>
              </a:solidFill>
              <a:latin typeface="+mj-lt"/>
            </a:endParaRPr>
          </a:p>
        </p:txBody>
      </p:sp>
      <p:sp>
        <p:nvSpPr>
          <p:cNvPr id="99" name="TextBox 98"/>
          <p:cNvSpPr txBox="1"/>
          <p:nvPr/>
        </p:nvSpPr>
        <p:spPr>
          <a:xfrm>
            <a:off x="2254881" y="1812105"/>
            <a:ext cx="486776" cy="369332"/>
          </a:xfrm>
          <a:prstGeom prst="rect">
            <a:avLst/>
          </a:prstGeom>
          <a:noFill/>
        </p:spPr>
        <p:txBody>
          <a:bodyPr wrap="square" rtlCol="0">
            <a:spAutoFit/>
          </a:bodyPr>
          <a:lstStyle/>
          <a:p>
            <a:r>
              <a:rPr lang="en-US" altLang="zh-CN" dirty="0">
                <a:solidFill>
                  <a:srgbClr val="C00000"/>
                </a:solidFill>
                <a:latin typeface="+mj-lt"/>
              </a:rPr>
              <a:t>t0</a:t>
            </a:r>
            <a:endParaRPr lang="en-US" dirty="0">
              <a:solidFill>
                <a:srgbClr val="C00000"/>
              </a:solidFill>
              <a:latin typeface="+mj-lt"/>
            </a:endParaRPr>
          </a:p>
        </p:txBody>
      </p:sp>
      <p:sp>
        <p:nvSpPr>
          <p:cNvPr id="101" name="TextBox 100"/>
          <p:cNvSpPr txBox="1"/>
          <p:nvPr/>
        </p:nvSpPr>
        <p:spPr>
          <a:xfrm>
            <a:off x="2129486" y="2514773"/>
            <a:ext cx="441146" cy="369332"/>
          </a:xfrm>
          <a:prstGeom prst="rect">
            <a:avLst/>
          </a:prstGeom>
          <a:noFill/>
        </p:spPr>
        <p:txBody>
          <a:bodyPr wrap="none" rtlCol="0">
            <a:spAutoFit/>
          </a:bodyPr>
          <a:lstStyle/>
          <a:p>
            <a:r>
              <a:rPr lang="en-US" altLang="zh-CN" dirty="0">
                <a:solidFill>
                  <a:srgbClr val="C00000"/>
                </a:solidFill>
                <a:latin typeface="+mj-lt"/>
              </a:rPr>
              <a:t>t0</a:t>
            </a:r>
            <a:endParaRPr lang="en-US" dirty="0">
              <a:solidFill>
                <a:srgbClr val="C00000"/>
              </a:solidFill>
              <a:latin typeface="+mj-lt"/>
            </a:endParaRPr>
          </a:p>
        </p:txBody>
      </p:sp>
      <p:sp>
        <p:nvSpPr>
          <p:cNvPr id="102" name="Rectangle 101"/>
          <p:cNvSpPr/>
          <p:nvPr/>
        </p:nvSpPr>
        <p:spPr>
          <a:xfrm>
            <a:off x="2451025" y="1442773"/>
            <a:ext cx="441146" cy="369332"/>
          </a:xfrm>
          <a:prstGeom prst="rect">
            <a:avLst/>
          </a:prstGeom>
        </p:spPr>
        <p:txBody>
          <a:bodyPr wrap="none">
            <a:spAutoFit/>
          </a:bodyPr>
          <a:lstStyle/>
          <a:p>
            <a:r>
              <a:rPr lang="en-US" altLang="zh-CN" dirty="0">
                <a:solidFill>
                  <a:srgbClr val="C00000"/>
                </a:solidFill>
                <a:latin typeface="+mj-lt"/>
              </a:rPr>
              <a:t>t0</a:t>
            </a:r>
            <a:endParaRPr lang="en-US" dirty="0">
              <a:solidFill>
                <a:srgbClr val="C00000"/>
              </a:solidFill>
              <a:latin typeface="+mj-lt"/>
            </a:endParaRPr>
          </a:p>
        </p:txBody>
      </p:sp>
      <p:sp>
        <p:nvSpPr>
          <p:cNvPr id="127" name="Rectangle 126"/>
          <p:cNvSpPr/>
          <p:nvPr/>
        </p:nvSpPr>
        <p:spPr>
          <a:xfrm>
            <a:off x="2290908" y="2841643"/>
            <a:ext cx="441146" cy="369332"/>
          </a:xfrm>
          <a:prstGeom prst="rect">
            <a:avLst/>
          </a:prstGeom>
        </p:spPr>
        <p:txBody>
          <a:bodyPr wrap="none">
            <a:spAutoFit/>
          </a:bodyPr>
          <a:lstStyle/>
          <a:p>
            <a:r>
              <a:rPr lang="en-US" altLang="zh-CN" dirty="0">
                <a:latin typeface="+mj-lt"/>
              </a:rPr>
              <a:t>t8</a:t>
            </a:r>
            <a:endParaRPr lang="en-US" dirty="0">
              <a:latin typeface="+mj-lt"/>
            </a:endParaRPr>
          </a:p>
        </p:txBody>
      </p:sp>
      <p:sp>
        <p:nvSpPr>
          <p:cNvPr id="128" name="TextBox 127"/>
          <p:cNvSpPr txBox="1"/>
          <p:nvPr/>
        </p:nvSpPr>
        <p:spPr>
          <a:xfrm>
            <a:off x="4579085" y="813713"/>
            <a:ext cx="3969489" cy="400110"/>
          </a:xfrm>
          <a:prstGeom prst="rect">
            <a:avLst/>
          </a:prstGeom>
          <a:noFill/>
        </p:spPr>
        <p:txBody>
          <a:bodyPr wrap="square" rtlCol="0">
            <a:spAutoFit/>
          </a:bodyPr>
          <a:lstStyle/>
          <a:p>
            <a:pPr algn="ctr"/>
            <a:r>
              <a:rPr lang="en-US" sz="2000" dirty="0">
                <a:latin typeface="+mj-lt"/>
              </a:rPr>
              <a:t>Pre-fetch</a:t>
            </a:r>
          </a:p>
        </p:txBody>
      </p:sp>
    </p:spTree>
    <p:extLst>
      <p:ext uri="{BB962C8B-B14F-4D97-AF65-F5344CB8AC3E}">
        <p14:creationId xmlns:p14="http://schemas.microsoft.com/office/powerpoint/2010/main" val="4083999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091375" cy="591252"/>
          </a:xfrm>
        </p:spPr>
        <p:txBody>
          <a:bodyPr>
            <a:normAutofit fontScale="90000"/>
          </a:bodyPr>
          <a:lstStyle/>
          <a:p>
            <a:r>
              <a:rPr lang="en-US" dirty="0"/>
              <a:t>Pre-fetch and offload</a:t>
            </a:r>
          </a:p>
        </p:txBody>
      </p:sp>
      <p:sp>
        <p:nvSpPr>
          <p:cNvPr id="55" name="Rounded Rectangle 54"/>
          <p:cNvSpPr/>
          <p:nvPr/>
        </p:nvSpPr>
        <p:spPr>
          <a:xfrm>
            <a:off x="457200" y="1442773"/>
            <a:ext cx="8091375" cy="24080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421394" y="1575393"/>
            <a:ext cx="1085544" cy="646331"/>
          </a:xfrm>
          <a:prstGeom prst="rect">
            <a:avLst/>
          </a:prstGeom>
          <a:noFill/>
        </p:spPr>
        <p:txBody>
          <a:bodyPr wrap="square" rtlCol="0">
            <a:spAutoFit/>
          </a:bodyPr>
          <a:lstStyle/>
          <a:p>
            <a:r>
              <a:rPr lang="en-US" dirty="0">
                <a:latin typeface="+mj-lt"/>
              </a:rPr>
              <a:t>GPU </a:t>
            </a:r>
          </a:p>
          <a:p>
            <a:r>
              <a:rPr lang="en-US" dirty="0">
                <a:latin typeface="+mj-lt"/>
              </a:rPr>
              <a:t>DRAM</a:t>
            </a:r>
          </a:p>
        </p:txBody>
      </p:sp>
      <p:sp>
        <p:nvSpPr>
          <p:cNvPr id="57" name="Rounded Rectangle 56"/>
          <p:cNvSpPr/>
          <p:nvPr/>
        </p:nvSpPr>
        <p:spPr>
          <a:xfrm>
            <a:off x="474921" y="3933916"/>
            <a:ext cx="8091375" cy="7483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43564" y="3996584"/>
            <a:ext cx="1085544" cy="646331"/>
          </a:xfrm>
          <a:prstGeom prst="rect">
            <a:avLst/>
          </a:prstGeom>
          <a:noFill/>
        </p:spPr>
        <p:txBody>
          <a:bodyPr wrap="square" rtlCol="0">
            <a:spAutoFit/>
          </a:bodyPr>
          <a:lstStyle/>
          <a:p>
            <a:r>
              <a:rPr lang="en-US" dirty="0">
                <a:latin typeface="+mj-lt"/>
              </a:rPr>
              <a:t>CPU </a:t>
            </a:r>
          </a:p>
          <a:p>
            <a:r>
              <a:rPr lang="en-US" dirty="0">
                <a:latin typeface="+mj-lt"/>
              </a:rPr>
              <a:t>DRAM</a:t>
            </a:r>
          </a:p>
        </p:txBody>
      </p:sp>
      <p:sp>
        <p:nvSpPr>
          <p:cNvPr id="59" name="TextBox 58"/>
          <p:cNvSpPr txBox="1"/>
          <p:nvPr/>
        </p:nvSpPr>
        <p:spPr>
          <a:xfrm>
            <a:off x="474921" y="816658"/>
            <a:ext cx="3969489" cy="400110"/>
          </a:xfrm>
          <a:prstGeom prst="rect">
            <a:avLst/>
          </a:prstGeom>
          <a:noFill/>
        </p:spPr>
        <p:txBody>
          <a:bodyPr wrap="square" rtlCol="0">
            <a:spAutoFit/>
          </a:bodyPr>
          <a:lstStyle/>
          <a:p>
            <a:pPr algn="ctr"/>
            <a:r>
              <a:rPr lang="en-US" sz="2000" dirty="0">
                <a:latin typeface="+mj-lt"/>
              </a:rPr>
              <a:t>Offload</a:t>
            </a:r>
          </a:p>
        </p:txBody>
      </p:sp>
      <p:sp>
        <p:nvSpPr>
          <p:cNvPr id="60" name="Rounded Rectangle 59"/>
          <p:cNvSpPr/>
          <p:nvPr/>
        </p:nvSpPr>
        <p:spPr>
          <a:xfrm>
            <a:off x="474922" y="816658"/>
            <a:ext cx="3969488" cy="5006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p:cNvSpPr/>
          <p:nvPr/>
        </p:nvSpPr>
        <p:spPr>
          <a:xfrm>
            <a:off x="4579086" y="813713"/>
            <a:ext cx="3969488" cy="5006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959126" y="4818738"/>
            <a:ext cx="3344984" cy="369332"/>
          </a:xfrm>
          <a:prstGeom prst="rect">
            <a:avLst/>
          </a:prstGeom>
          <a:noFill/>
          <a:ln>
            <a:solidFill>
              <a:schemeClr val="tx1">
                <a:lumMod val="65000"/>
                <a:lumOff val="35000"/>
              </a:schemeClr>
            </a:solidFill>
          </a:ln>
        </p:spPr>
        <p:txBody>
          <a:bodyPr wrap="square" rtlCol="0">
            <a:spAutoFit/>
          </a:bodyPr>
          <a:lstStyle/>
          <a:p>
            <a:pPr algn="ctr"/>
            <a:r>
              <a:rPr lang="en-US" dirty="0">
                <a:latin typeface="+mj-lt"/>
              </a:rPr>
              <a:t>Live Tensor</a:t>
            </a:r>
            <a:endParaRPr lang="en-US" dirty="0"/>
          </a:p>
        </p:txBody>
      </p:sp>
      <p:sp>
        <p:nvSpPr>
          <p:cNvPr id="64" name="TextBox 63"/>
          <p:cNvSpPr txBox="1"/>
          <p:nvPr/>
        </p:nvSpPr>
        <p:spPr>
          <a:xfrm>
            <a:off x="4863381" y="4810187"/>
            <a:ext cx="3344984" cy="369332"/>
          </a:xfrm>
          <a:prstGeom prst="rect">
            <a:avLst/>
          </a:prstGeom>
          <a:noFill/>
          <a:ln>
            <a:solidFill>
              <a:schemeClr val="tx1">
                <a:lumMod val="65000"/>
                <a:lumOff val="35000"/>
              </a:schemeClr>
            </a:solidFill>
          </a:ln>
        </p:spPr>
        <p:txBody>
          <a:bodyPr wrap="square" rtlCol="0">
            <a:spAutoFit/>
          </a:bodyPr>
          <a:lstStyle/>
          <a:p>
            <a:pPr algn="ctr"/>
            <a:r>
              <a:rPr lang="en-US" dirty="0">
                <a:latin typeface="+mj-lt"/>
              </a:rPr>
              <a:t>Freed Tensor</a:t>
            </a:r>
            <a:endParaRPr lang="en-US" dirty="0"/>
          </a:p>
        </p:txBody>
      </p:sp>
      <p:sp>
        <p:nvSpPr>
          <p:cNvPr id="65" name="TextBox 64"/>
          <p:cNvSpPr txBox="1"/>
          <p:nvPr/>
        </p:nvSpPr>
        <p:spPr>
          <a:xfrm>
            <a:off x="959126" y="5396016"/>
            <a:ext cx="3344984" cy="646331"/>
          </a:xfrm>
          <a:prstGeom prst="rect">
            <a:avLst/>
          </a:prstGeom>
          <a:noFill/>
        </p:spPr>
        <p:txBody>
          <a:bodyPr wrap="square" rtlCol="0">
            <a:spAutoFit/>
          </a:bodyPr>
          <a:lstStyle/>
          <a:p>
            <a:r>
              <a:rPr lang="en-US" dirty="0">
                <a:latin typeface="+mj-lt"/>
              </a:rPr>
              <a:t>CPU:</a:t>
            </a:r>
          </a:p>
          <a:p>
            <a:r>
              <a:rPr lang="en-US" dirty="0">
                <a:latin typeface="+mj-lt"/>
              </a:rPr>
              <a:t>GPU:</a:t>
            </a:r>
          </a:p>
        </p:txBody>
      </p:sp>
      <p:grpSp>
        <p:nvGrpSpPr>
          <p:cNvPr id="66" name="Group 65"/>
          <p:cNvGrpSpPr/>
          <p:nvPr/>
        </p:nvGrpSpPr>
        <p:grpSpPr>
          <a:xfrm>
            <a:off x="1304329" y="1845336"/>
            <a:ext cx="6931246" cy="1568962"/>
            <a:chOff x="523631" y="3110963"/>
            <a:chExt cx="6931246" cy="1568962"/>
          </a:xfrm>
        </p:grpSpPr>
        <p:grpSp>
          <p:nvGrpSpPr>
            <p:cNvPr id="67" name="Group 66"/>
            <p:cNvGrpSpPr/>
            <p:nvPr/>
          </p:nvGrpSpPr>
          <p:grpSpPr>
            <a:xfrm>
              <a:off x="2006590" y="3275956"/>
              <a:ext cx="926123" cy="429846"/>
              <a:chOff x="1785814" y="2627795"/>
              <a:chExt cx="926123" cy="429846"/>
            </a:xfrm>
          </p:grpSpPr>
          <p:sp>
            <p:nvSpPr>
              <p:cNvPr id="123" name="Rectangle 122"/>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p:cNvSpPr txBox="1"/>
              <p:nvPr/>
            </p:nvSpPr>
            <p:spPr>
              <a:xfrm>
                <a:off x="1785814" y="2658052"/>
                <a:ext cx="926123" cy="369332"/>
              </a:xfrm>
              <a:prstGeom prst="rect">
                <a:avLst/>
              </a:prstGeom>
              <a:noFill/>
            </p:spPr>
            <p:txBody>
              <a:bodyPr wrap="square" rtlCol="0">
                <a:spAutoFit/>
              </a:bodyPr>
              <a:lstStyle/>
              <a:p>
                <a:pPr algn="ctr"/>
                <a:r>
                  <a:rPr lang="en-US" dirty="0"/>
                  <a:t>CONV</a:t>
                </a:r>
              </a:p>
            </p:txBody>
          </p:sp>
        </p:grpSp>
        <p:grpSp>
          <p:nvGrpSpPr>
            <p:cNvPr id="68" name="Group 67"/>
            <p:cNvGrpSpPr/>
            <p:nvPr/>
          </p:nvGrpSpPr>
          <p:grpSpPr>
            <a:xfrm>
              <a:off x="523631" y="3268900"/>
              <a:ext cx="926123" cy="429846"/>
              <a:chOff x="1785813" y="3383165"/>
              <a:chExt cx="926123" cy="429846"/>
            </a:xfrm>
          </p:grpSpPr>
          <p:sp>
            <p:nvSpPr>
              <p:cNvPr id="121" name="TextBox 120"/>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22" name="Rectangle 121"/>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3513978" y="3268900"/>
              <a:ext cx="926123" cy="429846"/>
              <a:chOff x="1785814" y="2627795"/>
              <a:chExt cx="926123" cy="429846"/>
            </a:xfrm>
          </p:grpSpPr>
          <p:sp>
            <p:nvSpPr>
              <p:cNvPr id="119" name="Rectangle 11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70" name="Group 69"/>
            <p:cNvGrpSpPr/>
            <p:nvPr/>
          </p:nvGrpSpPr>
          <p:grpSpPr>
            <a:xfrm>
              <a:off x="5021366" y="3275956"/>
              <a:ext cx="926123" cy="429846"/>
              <a:chOff x="1785814" y="2627795"/>
              <a:chExt cx="926123" cy="429846"/>
            </a:xfrm>
          </p:grpSpPr>
          <p:sp>
            <p:nvSpPr>
              <p:cNvPr id="117" name="Rectangle 116"/>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1785814" y="2658052"/>
                <a:ext cx="926123" cy="369332"/>
              </a:xfrm>
              <a:prstGeom prst="rect">
                <a:avLst/>
              </a:prstGeom>
              <a:noFill/>
            </p:spPr>
            <p:txBody>
              <a:bodyPr wrap="square" rtlCol="0">
                <a:spAutoFit/>
              </a:bodyPr>
              <a:lstStyle/>
              <a:p>
                <a:pPr algn="ctr"/>
                <a:r>
                  <a:rPr lang="en-US" dirty="0"/>
                  <a:t>FC</a:t>
                </a:r>
              </a:p>
            </p:txBody>
          </p:sp>
        </p:grpSp>
        <p:grpSp>
          <p:nvGrpSpPr>
            <p:cNvPr id="71" name="Group 70"/>
            <p:cNvGrpSpPr/>
            <p:nvPr/>
          </p:nvGrpSpPr>
          <p:grpSpPr>
            <a:xfrm>
              <a:off x="6528754" y="3268900"/>
              <a:ext cx="926123" cy="429846"/>
              <a:chOff x="1785814" y="2627795"/>
              <a:chExt cx="926123" cy="429846"/>
            </a:xfrm>
          </p:grpSpPr>
          <p:sp>
            <p:nvSpPr>
              <p:cNvPr id="115" name="Rectangle 114"/>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1785814" y="2658052"/>
                <a:ext cx="926123" cy="369332"/>
              </a:xfrm>
              <a:prstGeom prst="rect">
                <a:avLst/>
              </a:prstGeom>
              <a:noFill/>
            </p:spPr>
            <p:txBody>
              <a:bodyPr wrap="square" rtlCol="0">
                <a:spAutoFit/>
              </a:bodyPr>
              <a:lstStyle/>
              <a:p>
                <a:pPr algn="ctr"/>
                <a:r>
                  <a:rPr lang="en-US"/>
                  <a:t>S</a:t>
                </a:r>
                <a:endParaRPr lang="en-US" dirty="0"/>
              </a:p>
            </p:txBody>
          </p:sp>
        </p:grpSp>
        <p:grpSp>
          <p:nvGrpSpPr>
            <p:cNvPr id="72" name="Group 71"/>
            <p:cNvGrpSpPr/>
            <p:nvPr/>
          </p:nvGrpSpPr>
          <p:grpSpPr>
            <a:xfrm>
              <a:off x="2006590" y="4250079"/>
              <a:ext cx="926123" cy="429846"/>
              <a:chOff x="1785814" y="2627795"/>
              <a:chExt cx="926123" cy="429846"/>
            </a:xfrm>
          </p:grpSpPr>
          <p:sp>
            <p:nvSpPr>
              <p:cNvPr id="113" name="Rectangle 112"/>
              <p:cNvSpPr/>
              <p:nvPr/>
            </p:nvSpPr>
            <p:spPr>
              <a:xfrm>
                <a:off x="1785814" y="2627795"/>
                <a:ext cx="926123" cy="4298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1785814" y="2658052"/>
                <a:ext cx="926123" cy="369332"/>
              </a:xfrm>
              <a:prstGeom prst="rect">
                <a:avLst/>
              </a:prstGeom>
              <a:noFill/>
            </p:spPr>
            <p:txBody>
              <a:bodyPr wrap="square" rtlCol="0">
                <a:spAutoFit/>
              </a:bodyPr>
              <a:lstStyle/>
              <a:p>
                <a:pPr algn="ctr"/>
                <a:r>
                  <a:rPr lang="en-US" dirty="0"/>
                  <a:t>CONV</a:t>
                </a:r>
              </a:p>
            </p:txBody>
          </p:sp>
        </p:grpSp>
        <p:grpSp>
          <p:nvGrpSpPr>
            <p:cNvPr id="73" name="Group 72"/>
            <p:cNvGrpSpPr/>
            <p:nvPr/>
          </p:nvGrpSpPr>
          <p:grpSpPr>
            <a:xfrm>
              <a:off x="523631" y="4243023"/>
              <a:ext cx="926123" cy="429846"/>
              <a:chOff x="1785813" y="3383165"/>
              <a:chExt cx="926123" cy="429846"/>
            </a:xfrm>
          </p:grpSpPr>
          <p:sp>
            <p:nvSpPr>
              <p:cNvPr id="111" name="TextBox 110"/>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12" name="Rectangle 111"/>
              <p:cNvSpPr/>
              <p:nvPr/>
            </p:nvSpPr>
            <p:spPr>
              <a:xfrm>
                <a:off x="1785813" y="3383165"/>
                <a:ext cx="926123" cy="4298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p:cNvGrpSpPr/>
            <p:nvPr/>
          </p:nvGrpSpPr>
          <p:grpSpPr>
            <a:xfrm>
              <a:off x="3501763" y="4243022"/>
              <a:ext cx="926123" cy="429846"/>
              <a:chOff x="1785814" y="2627795"/>
              <a:chExt cx="926123" cy="429846"/>
            </a:xfrm>
          </p:grpSpPr>
          <p:sp>
            <p:nvSpPr>
              <p:cNvPr id="109" name="Rectangle 108"/>
              <p:cNvSpPr/>
              <p:nvPr/>
            </p:nvSpPr>
            <p:spPr>
              <a:xfrm>
                <a:off x="1785814" y="2627795"/>
                <a:ext cx="926123" cy="4298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75" name="Group 74"/>
            <p:cNvGrpSpPr/>
            <p:nvPr/>
          </p:nvGrpSpPr>
          <p:grpSpPr>
            <a:xfrm>
              <a:off x="5009151" y="4250078"/>
              <a:ext cx="926123" cy="429846"/>
              <a:chOff x="1785814" y="2627795"/>
              <a:chExt cx="926123" cy="429846"/>
            </a:xfrm>
          </p:grpSpPr>
          <p:sp>
            <p:nvSpPr>
              <p:cNvPr id="107" name="Rectangle 106"/>
              <p:cNvSpPr/>
              <p:nvPr/>
            </p:nvSpPr>
            <p:spPr>
              <a:xfrm>
                <a:off x="1785814" y="2627795"/>
                <a:ext cx="926123" cy="4298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p:cNvSpPr txBox="1"/>
              <p:nvPr/>
            </p:nvSpPr>
            <p:spPr>
              <a:xfrm>
                <a:off x="1785814" y="2658052"/>
                <a:ext cx="926123" cy="369332"/>
              </a:xfrm>
              <a:prstGeom prst="rect">
                <a:avLst/>
              </a:prstGeom>
              <a:noFill/>
            </p:spPr>
            <p:txBody>
              <a:bodyPr wrap="square" rtlCol="0">
                <a:spAutoFit/>
              </a:bodyPr>
              <a:lstStyle/>
              <a:p>
                <a:pPr algn="ctr"/>
                <a:r>
                  <a:rPr lang="en-US" dirty="0"/>
                  <a:t>FC</a:t>
                </a:r>
              </a:p>
            </p:txBody>
          </p:sp>
        </p:grpSp>
        <p:grpSp>
          <p:nvGrpSpPr>
            <p:cNvPr id="76" name="Group 75"/>
            <p:cNvGrpSpPr/>
            <p:nvPr/>
          </p:nvGrpSpPr>
          <p:grpSpPr>
            <a:xfrm>
              <a:off x="6516539" y="4243022"/>
              <a:ext cx="926123" cy="429846"/>
              <a:chOff x="1785814" y="2627795"/>
              <a:chExt cx="926123" cy="429846"/>
            </a:xfrm>
          </p:grpSpPr>
          <p:sp>
            <p:nvSpPr>
              <p:cNvPr id="105" name="Rectangle 104"/>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1785814" y="2658052"/>
                <a:ext cx="926123" cy="369332"/>
              </a:xfrm>
              <a:prstGeom prst="rect">
                <a:avLst/>
              </a:prstGeom>
              <a:noFill/>
            </p:spPr>
            <p:txBody>
              <a:bodyPr wrap="square" rtlCol="0">
                <a:spAutoFit/>
              </a:bodyPr>
              <a:lstStyle/>
              <a:p>
                <a:pPr algn="ctr"/>
                <a:r>
                  <a:rPr lang="en-US" dirty="0"/>
                  <a:t>S</a:t>
                </a:r>
              </a:p>
            </p:txBody>
          </p:sp>
        </p:grpSp>
        <p:cxnSp>
          <p:nvCxnSpPr>
            <p:cNvPr id="77" name="Straight Arrow Connector 76"/>
            <p:cNvCxnSpPr/>
            <p:nvPr/>
          </p:nvCxnSpPr>
          <p:spPr>
            <a:xfrm>
              <a:off x="2944927" y="348029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4464530" y="34886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947489" y="349220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76" idx="3"/>
              <a:endCxn id="74" idx="1"/>
            </p:cNvCxnSpPr>
            <p:nvPr/>
          </p:nvCxnSpPr>
          <p:spPr>
            <a:xfrm>
              <a:off x="1449754" y="348382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71" idx="3"/>
            </p:cNvCxnSpPr>
            <p:nvPr/>
          </p:nvCxnSpPr>
          <p:spPr>
            <a:xfrm>
              <a:off x="1449754" y="348382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86" idx="2"/>
              <a:endCxn id="106" idx="0"/>
            </p:cNvCxnSpPr>
            <p:nvPr/>
          </p:nvCxnSpPr>
          <p:spPr>
            <a:xfrm flipH="1">
              <a:off x="6979601" y="3698746"/>
              <a:ext cx="12215" cy="54427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106" idx="1"/>
              <a:endCxn id="103" idx="3"/>
            </p:cNvCxnSpPr>
            <p:nvPr/>
          </p:nvCxnSpPr>
          <p:spPr>
            <a:xfrm flipH="1">
              <a:off x="5935274" y="445794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103" idx="1"/>
              <a:endCxn id="100" idx="3"/>
            </p:cNvCxnSpPr>
            <p:nvPr/>
          </p:nvCxnSpPr>
          <p:spPr>
            <a:xfrm flipH="1" flipV="1">
              <a:off x="4427886" y="445794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a:off x="2920498" y="4465002"/>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a:off x="1449753" y="4479231"/>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71" idx="0"/>
              <a:endCxn id="83" idx="0"/>
            </p:cNvCxnSpPr>
            <p:nvPr/>
          </p:nvCxnSpPr>
          <p:spPr>
            <a:xfrm rot="5400000" flipH="1" flipV="1">
              <a:off x="3223960" y="1038690"/>
              <a:ext cx="23201" cy="4497735"/>
            </a:xfrm>
            <a:prstGeom prst="bentConnector3">
              <a:avLst>
                <a:gd name="adj1" fmla="val 10853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103" idx="2"/>
              <a:endCxn id="98" idx="2"/>
            </p:cNvCxnSpPr>
            <p:nvPr/>
          </p:nvCxnSpPr>
          <p:spPr>
            <a:xfrm rot="5400000" flipH="1">
              <a:off x="3225925" y="2433637"/>
              <a:ext cx="7055" cy="4485520"/>
            </a:xfrm>
            <a:prstGeom prst="bentConnector3">
              <a:avLst>
                <a:gd name="adj1" fmla="val -3240255"/>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4490243" y="3110963"/>
              <a:ext cx="441146" cy="369332"/>
            </a:xfrm>
            <a:prstGeom prst="rect">
              <a:avLst/>
            </a:prstGeom>
          </p:spPr>
          <p:txBody>
            <a:bodyPr wrap="none">
              <a:spAutoFit/>
            </a:bodyPr>
            <a:lstStyle/>
            <a:p>
              <a:r>
                <a:rPr lang="en-US" altLang="zh-CN" dirty="0">
                  <a:solidFill>
                    <a:srgbClr val="C00000"/>
                  </a:solidFill>
                  <a:latin typeface="+mj-lt"/>
                </a:rPr>
                <a:t>t2</a:t>
              </a:r>
              <a:endParaRPr lang="en-US" dirty="0">
                <a:solidFill>
                  <a:srgbClr val="C00000"/>
                </a:solidFill>
                <a:latin typeface="+mj-lt"/>
              </a:endParaRPr>
            </a:p>
          </p:txBody>
        </p:sp>
        <p:sp>
          <p:nvSpPr>
            <p:cNvPr id="93" name="Rectangle 92"/>
            <p:cNvSpPr/>
            <p:nvPr/>
          </p:nvSpPr>
          <p:spPr>
            <a:xfrm>
              <a:off x="6005334" y="3117249"/>
              <a:ext cx="441146" cy="369332"/>
            </a:xfrm>
            <a:prstGeom prst="rect">
              <a:avLst/>
            </a:prstGeom>
          </p:spPr>
          <p:txBody>
            <a:bodyPr wrap="none">
              <a:spAutoFit/>
            </a:bodyPr>
            <a:lstStyle/>
            <a:p>
              <a:r>
                <a:rPr lang="en-US" altLang="zh-CN" dirty="0">
                  <a:solidFill>
                    <a:srgbClr val="C00000"/>
                  </a:solidFill>
                  <a:latin typeface="+mj-lt"/>
                </a:rPr>
                <a:t>t3</a:t>
              </a:r>
              <a:endParaRPr lang="en-US" dirty="0">
                <a:solidFill>
                  <a:srgbClr val="C00000"/>
                </a:solidFill>
                <a:latin typeface="+mj-lt"/>
              </a:endParaRPr>
            </a:p>
          </p:txBody>
        </p:sp>
        <p:cxnSp>
          <p:nvCxnSpPr>
            <p:cNvPr id="97" name="Straight Arrow Connector 96"/>
            <p:cNvCxnSpPr/>
            <p:nvPr/>
          </p:nvCxnSpPr>
          <p:spPr>
            <a:xfrm>
              <a:off x="2924173" y="3464937"/>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4469023" y="3504111"/>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4316977" y="3787528"/>
              <a:ext cx="441146" cy="369332"/>
            </a:xfrm>
            <a:prstGeom prst="rect">
              <a:avLst/>
            </a:prstGeom>
          </p:spPr>
          <p:txBody>
            <a:bodyPr wrap="none">
              <a:spAutoFit/>
            </a:bodyPr>
            <a:lstStyle/>
            <a:p>
              <a:r>
                <a:rPr lang="en-US" altLang="zh-CN" dirty="0">
                  <a:solidFill>
                    <a:srgbClr val="C00000"/>
                  </a:solidFill>
                  <a:latin typeface="+mj-lt"/>
                </a:rPr>
                <a:t>t2</a:t>
              </a:r>
              <a:endParaRPr lang="en-US" dirty="0">
                <a:solidFill>
                  <a:srgbClr val="C00000"/>
                </a:solidFill>
                <a:latin typeface="+mj-lt"/>
              </a:endParaRPr>
            </a:p>
          </p:txBody>
        </p:sp>
      </p:grpSp>
      <p:sp>
        <p:nvSpPr>
          <p:cNvPr id="125" name="TextBox 124"/>
          <p:cNvSpPr txBox="1"/>
          <p:nvPr/>
        </p:nvSpPr>
        <p:spPr>
          <a:xfrm>
            <a:off x="6974958" y="347330"/>
            <a:ext cx="1146468" cy="369332"/>
          </a:xfrm>
          <a:prstGeom prst="rect">
            <a:avLst/>
          </a:prstGeom>
          <a:noFill/>
        </p:spPr>
        <p:txBody>
          <a:bodyPr wrap="none" rtlCol="0">
            <a:spAutoFit/>
          </a:bodyPr>
          <a:lstStyle/>
          <a:p>
            <a:r>
              <a:rPr lang="en-US" dirty="0">
                <a:latin typeface="+mj-lt"/>
              </a:rPr>
              <a:t>Step 10</a:t>
            </a:r>
          </a:p>
        </p:txBody>
      </p:sp>
      <p:sp>
        <p:nvSpPr>
          <p:cNvPr id="80" name="Rectangle 79"/>
          <p:cNvSpPr/>
          <p:nvPr/>
        </p:nvSpPr>
        <p:spPr>
          <a:xfrm>
            <a:off x="7760298" y="2521901"/>
            <a:ext cx="441146" cy="369332"/>
          </a:xfrm>
          <a:prstGeom prst="rect">
            <a:avLst/>
          </a:prstGeom>
        </p:spPr>
        <p:txBody>
          <a:bodyPr wrap="none">
            <a:spAutoFit/>
          </a:bodyPr>
          <a:lstStyle/>
          <a:p>
            <a:r>
              <a:rPr lang="en-US" altLang="zh-CN" dirty="0">
                <a:solidFill>
                  <a:srgbClr val="C00000"/>
                </a:solidFill>
                <a:latin typeface="+mj-lt"/>
              </a:rPr>
              <a:t>t4</a:t>
            </a:r>
            <a:endParaRPr lang="en-US" dirty="0">
              <a:solidFill>
                <a:srgbClr val="C00000"/>
              </a:solidFill>
              <a:latin typeface="+mj-lt"/>
            </a:endParaRPr>
          </a:p>
        </p:txBody>
      </p:sp>
      <p:sp>
        <p:nvSpPr>
          <p:cNvPr id="89" name="Rectangle 88"/>
          <p:cNvSpPr/>
          <p:nvPr/>
        </p:nvSpPr>
        <p:spPr>
          <a:xfrm>
            <a:off x="6785301" y="3229631"/>
            <a:ext cx="441146" cy="369332"/>
          </a:xfrm>
          <a:prstGeom prst="rect">
            <a:avLst/>
          </a:prstGeom>
        </p:spPr>
        <p:txBody>
          <a:bodyPr wrap="none">
            <a:spAutoFit/>
          </a:bodyPr>
          <a:lstStyle/>
          <a:p>
            <a:r>
              <a:rPr lang="en-US" altLang="zh-CN" dirty="0">
                <a:solidFill>
                  <a:srgbClr val="C00000"/>
                </a:solidFill>
                <a:latin typeface="+mj-lt"/>
              </a:rPr>
              <a:t>t5</a:t>
            </a:r>
            <a:endParaRPr lang="en-US" dirty="0">
              <a:solidFill>
                <a:srgbClr val="C00000"/>
              </a:solidFill>
              <a:latin typeface="+mj-lt"/>
            </a:endParaRPr>
          </a:p>
        </p:txBody>
      </p:sp>
      <p:sp>
        <p:nvSpPr>
          <p:cNvPr id="91" name="Rectangle 90"/>
          <p:cNvSpPr/>
          <p:nvPr/>
        </p:nvSpPr>
        <p:spPr>
          <a:xfrm>
            <a:off x="5288874" y="2853152"/>
            <a:ext cx="441146" cy="369332"/>
          </a:xfrm>
          <a:prstGeom prst="rect">
            <a:avLst/>
          </a:prstGeom>
        </p:spPr>
        <p:txBody>
          <a:bodyPr wrap="none">
            <a:spAutoFit/>
          </a:bodyPr>
          <a:lstStyle/>
          <a:p>
            <a:r>
              <a:rPr lang="en-US" altLang="zh-CN" dirty="0">
                <a:solidFill>
                  <a:srgbClr val="C00000"/>
                </a:solidFill>
                <a:latin typeface="+mj-lt"/>
              </a:rPr>
              <a:t>t6</a:t>
            </a:r>
            <a:endParaRPr lang="en-US" dirty="0">
              <a:solidFill>
                <a:srgbClr val="C00000"/>
              </a:solidFill>
              <a:latin typeface="+mj-lt"/>
            </a:endParaRPr>
          </a:p>
        </p:txBody>
      </p:sp>
      <p:sp>
        <p:nvSpPr>
          <p:cNvPr id="94" name="Rectangle 93"/>
          <p:cNvSpPr/>
          <p:nvPr/>
        </p:nvSpPr>
        <p:spPr>
          <a:xfrm>
            <a:off x="3614682" y="2519259"/>
            <a:ext cx="458293" cy="369332"/>
          </a:xfrm>
          <a:prstGeom prst="rect">
            <a:avLst/>
          </a:prstGeom>
        </p:spPr>
        <p:txBody>
          <a:bodyPr wrap="square">
            <a:spAutoFit/>
          </a:bodyPr>
          <a:lstStyle/>
          <a:p>
            <a:r>
              <a:rPr lang="en-US" altLang="zh-CN" dirty="0">
                <a:solidFill>
                  <a:srgbClr val="C00000"/>
                </a:solidFill>
                <a:latin typeface="+mj-lt"/>
              </a:rPr>
              <a:t>t1</a:t>
            </a:r>
            <a:endParaRPr lang="en-US" dirty="0">
              <a:solidFill>
                <a:srgbClr val="C00000"/>
              </a:solidFill>
              <a:latin typeface="+mj-lt"/>
            </a:endParaRPr>
          </a:p>
        </p:txBody>
      </p:sp>
      <p:sp>
        <p:nvSpPr>
          <p:cNvPr id="95" name="Rectangle 94"/>
          <p:cNvSpPr/>
          <p:nvPr/>
        </p:nvSpPr>
        <p:spPr>
          <a:xfrm>
            <a:off x="3737840" y="1812105"/>
            <a:ext cx="458293" cy="369332"/>
          </a:xfrm>
          <a:prstGeom prst="rect">
            <a:avLst/>
          </a:prstGeom>
        </p:spPr>
        <p:txBody>
          <a:bodyPr wrap="square">
            <a:spAutoFit/>
          </a:bodyPr>
          <a:lstStyle/>
          <a:p>
            <a:r>
              <a:rPr lang="en-US" altLang="zh-CN" dirty="0">
                <a:solidFill>
                  <a:srgbClr val="C00000"/>
                </a:solidFill>
                <a:latin typeface="+mj-lt"/>
              </a:rPr>
              <a:t>t1</a:t>
            </a:r>
            <a:endParaRPr lang="en-US" dirty="0">
              <a:solidFill>
                <a:srgbClr val="C00000"/>
              </a:solidFill>
              <a:latin typeface="+mj-lt"/>
            </a:endParaRPr>
          </a:p>
        </p:txBody>
      </p:sp>
      <p:sp>
        <p:nvSpPr>
          <p:cNvPr id="96" name="Rectangle 95"/>
          <p:cNvSpPr/>
          <p:nvPr/>
        </p:nvSpPr>
        <p:spPr>
          <a:xfrm>
            <a:off x="3769009" y="2848831"/>
            <a:ext cx="441146" cy="369332"/>
          </a:xfrm>
          <a:prstGeom prst="rect">
            <a:avLst/>
          </a:prstGeom>
        </p:spPr>
        <p:txBody>
          <a:bodyPr wrap="none">
            <a:spAutoFit/>
          </a:bodyPr>
          <a:lstStyle/>
          <a:p>
            <a:r>
              <a:rPr lang="en-US" altLang="zh-CN" dirty="0">
                <a:solidFill>
                  <a:srgbClr val="C00000"/>
                </a:solidFill>
                <a:latin typeface="+mj-lt"/>
              </a:rPr>
              <a:t>t7</a:t>
            </a:r>
            <a:endParaRPr lang="en-US" dirty="0">
              <a:solidFill>
                <a:srgbClr val="C00000"/>
              </a:solidFill>
              <a:latin typeface="+mj-lt"/>
            </a:endParaRPr>
          </a:p>
        </p:txBody>
      </p:sp>
      <p:sp>
        <p:nvSpPr>
          <p:cNvPr id="99" name="TextBox 98"/>
          <p:cNvSpPr txBox="1"/>
          <p:nvPr/>
        </p:nvSpPr>
        <p:spPr>
          <a:xfrm>
            <a:off x="2254881" y="1812105"/>
            <a:ext cx="486776" cy="369332"/>
          </a:xfrm>
          <a:prstGeom prst="rect">
            <a:avLst/>
          </a:prstGeom>
          <a:noFill/>
        </p:spPr>
        <p:txBody>
          <a:bodyPr wrap="square" rtlCol="0">
            <a:spAutoFit/>
          </a:bodyPr>
          <a:lstStyle/>
          <a:p>
            <a:r>
              <a:rPr lang="en-US" altLang="zh-CN" dirty="0">
                <a:solidFill>
                  <a:srgbClr val="C00000"/>
                </a:solidFill>
                <a:latin typeface="+mj-lt"/>
              </a:rPr>
              <a:t>t0</a:t>
            </a:r>
            <a:endParaRPr lang="en-US" dirty="0">
              <a:solidFill>
                <a:srgbClr val="C00000"/>
              </a:solidFill>
              <a:latin typeface="+mj-lt"/>
            </a:endParaRPr>
          </a:p>
        </p:txBody>
      </p:sp>
      <p:sp>
        <p:nvSpPr>
          <p:cNvPr id="101" name="TextBox 100"/>
          <p:cNvSpPr txBox="1"/>
          <p:nvPr/>
        </p:nvSpPr>
        <p:spPr>
          <a:xfrm>
            <a:off x="2129486" y="2514773"/>
            <a:ext cx="441146" cy="369332"/>
          </a:xfrm>
          <a:prstGeom prst="rect">
            <a:avLst/>
          </a:prstGeom>
          <a:noFill/>
        </p:spPr>
        <p:txBody>
          <a:bodyPr wrap="none" rtlCol="0">
            <a:spAutoFit/>
          </a:bodyPr>
          <a:lstStyle/>
          <a:p>
            <a:r>
              <a:rPr lang="en-US" altLang="zh-CN" dirty="0">
                <a:solidFill>
                  <a:srgbClr val="C00000"/>
                </a:solidFill>
                <a:latin typeface="+mj-lt"/>
              </a:rPr>
              <a:t>t0</a:t>
            </a:r>
            <a:endParaRPr lang="en-US" dirty="0">
              <a:solidFill>
                <a:srgbClr val="C00000"/>
              </a:solidFill>
              <a:latin typeface="+mj-lt"/>
            </a:endParaRPr>
          </a:p>
        </p:txBody>
      </p:sp>
      <p:sp>
        <p:nvSpPr>
          <p:cNvPr id="102" name="Rectangle 101"/>
          <p:cNvSpPr/>
          <p:nvPr/>
        </p:nvSpPr>
        <p:spPr>
          <a:xfrm>
            <a:off x="2451025" y="1442773"/>
            <a:ext cx="441146" cy="369332"/>
          </a:xfrm>
          <a:prstGeom prst="rect">
            <a:avLst/>
          </a:prstGeom>
        </p:spPr>
        <p:txBody>
          <a:bodyPr wrap="none">
            <a:spAutoFit/>
          </a:bodyPr>
          <a:lstStyle/>
          <a:p>
            <a:r>
              <a:rPr lang="en-US" altLang="zh-CN" dirty="0">
                <a:solidFill>
                  <a:srgbClr val="C00000"/>
                </a:solidFill>
                <a:latin typeface="+mj-lt"/>
              </a:rPr>
              <a:t>t0</a:t>
            </a:r>
            <a:endParaRPr lang="en-US" dirty="0">
              <a:solidFill>
                <a:srgbClr val="C00000"/>
              </a:solidFill>
              <a:latin typeface="+mj-lt"/>
            </a:endParaRPr>
          </a:p>
        </p:txBody>
      </p:sp>
      <p:sp>
        <p:nvSpPr>
          <p:cNvPr id="127" name="Rectangle 126"/>
          <p:cNvSpPr/>
          <p:nvPr/>
        </p:nvSpPr>
        <p:spPr>
          <a:xfrm>
            <a:off x="2290908" y="2841643"/>
            <a:ext cx="441146" cy="369332"/>
          </a:xfrm>
          <a:prstGeom prst="rect">
            <a:avLst/>
          </a:prstGeom>
        </p:spPr>
        <p:txBody>
          <a:bodyPr wrap="none">
            <a:spAutoFit/>
          </a:bodyPr>
          <a:lstStyle/>
          <a:p>
            <a:r>
              <a:rPr lang="en-US" altLang="zh-CN" dirty="0">
                <a:solidFill>
                  <a:srgbClr val="C00000"/>
                </a:solidFill>
                <a:latin typeface="+mj-lt"/>
              </a:rPr>
              <a:t>t8</a:t>
            </a:r>
            <a:endParaRPr lang="en-US" dirty="0">
              <a:solidFill>
                <a:srgbClr val="C00000"/>
              </a:solidFill>
              <a:latin typeface="+mj-lt"/>
            </a:endParaRPr>
          </a:p>
        </p:txBody>
      </p:sp>
      <p:sp>
        <p:nvSpPr>
          <p:cNvPr id="104" name="TextBox 103"/>
          <p:cNvSpPr txBox="1"/>
          <p:nvPr/>
        </p:nvSpPr>
        <p:spPr>
          <a:xfrm>
            <a:off x="4579085" y="813713"/>
            <a:ext cx="3969489" cy="400110"/>
          </a:xfrm>
          <a:prstGeom prst="rect">
            <a:avLst/>
          </a:prstGeom>
          <a:noFill/>
        </p:spPr>
        <p:txBody>
          <a:bodyPr wrap="square" rtlCol="0">
            <a:spAutoFit/>
          </a:bodyPr>
          <a:lstStyle/>
          <a:p>
            <a:pPr algn="ctr"/>
            <a:r>
              <a:rPr lang="en-US" sz="2000" dirty="0">
                <a:latin typeface="+mj-lt"/>
              </a:rPr>
              <a:t>Pre-fetch</a:t>
            </a:r>
          </a:p>
        </p:txBody>
      </p:sp>
      <p:sp>
        <p:nvSpPr>
          <p:cNvPr id="128" name="TextBox 127"/>
          <p:cNvSpPr txBox="1"/>
          <p:nvPr/>
        </p:nvSpPr>
        <p:spPr>
          <a:xfrm>
            <a:off x="4870469" y="5396016"/>
            <a:ext cx="4019099" cy="369332"/>
          </a:xfrm>
          <a:prstGeom prst="rect">
            <a:avLst/>
          </a:prstGeom>
          <a:noFill/>
        </p:spPr>
        <p:txBody>
          <a:bodyPr wrap="square" rtlCol="0">
            <a:spAutoFit/>
          </a:bodyPr>
          <a:lstStyle/>
          <a:p>
            <a:r>
              <a:rPr lang="en-US" dirty="0">
                <a:solidFill>
                  <a:schemeClr val="tx2"/>
                </a:solidFill>
                <a:latin typeface="+mj-lt"/>
              </a:rPr>
              <a:t>t3, t4, t5, t2, t1, t0, t7, t6, t8,</a:t>
            </a:r>
          </a:p>
        </p:txBody>
      </p:sp>
    </p:spTree>
    <p:extLst>
      <p:ext uri="{BB962C8B-B14F-4D97-AF65-F5344CB8AC3E}">
        <p14:creationId xmlns:p14="http://schemas.microsoft.com/office/powerpoint/2010/main" val="14104277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91548" cy="1371600"/>
          </a:xfrm>
        </p:spPr>
        <p:txBody>
          <a:bodyPr>
            <a:normAutofit fontScale="90000"/>
          </a:bodyPr>
          <a:lstStyle/>
          <a:p>
            <a:r>
              <a:rPr lang="en-US" dirty="0" err="1"/>
              <a:t>Liveness</a:t>
            </a:r>
            <a:r>
              <a:rPr lang="en-US" dirty="0"/>
              <a:t> analysis, Pre-</a:t>
            </a:r>
            <a:r>
              <a:rPr lang="en-US" dirty="0" err="1"/>
              <a:t>fetech</a:t>
            </a:r>
            <a:r>
              <a:rPr lang="en-US" dirty="0"/>
              <a:t> and offload </a:t>
            </a:r>
            <a:r>
              <a:rPr lang="en-US" sz="2800" dirty="0"/>
              <a:t>on</a:t>
            </a:r>
            <a:r>
              <a:rPr lang="en-US" dirty="0"/>
              <a:t> </a:t>
            </a:r>
            <a:r>
              <a:rPr lang="en-US" dirty="0" err="1"/>
              <a:t>a</a:t>
            </a:r>
            <a:r>
              <a:rPr lang="en-US" sz="2800" dirty="0" err="1"/>
              <a:t>lex</a:t>
            </a:r>
            <a:r>
              <a:rPr lang="en-US" dirty="0" err="1"/>
              <a:t>N</a:t>
            </a:r>
            <a:r>
              <a:rPr lang="en-US" sz="2800" dirty="0" err="1"/>
              <a:t>et</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4440" y="2542032"/>
            <a:ext cx="6258439" cy="2743200"/>
          </a:xfrm>
          <a:prstGeom prst="rect">
            <a:avLst/>
          </a:prstGeom>
        </p:spPr>
      </p:pic>
      <p:sp>
        <p:nvSpPr>
          <p:cNvPr id="3" name="TextBox 2"/>
          <p:cNvSpPr txBox="1"/>
          <p:nvPr/>
        </p:nvSpPr>
        <p:spPr>
          <a:xfrm>
            <a:off x="3291840" y="2203478"/>
            <a:ext cx="2186752" cy="338554"/>
          </a:xfrm>
          <a:prstGeom prst="rect">
            <a:avLst/>
          </a:prstGeom>
          <a:noFill/>
        </p:spPr>
        <p:txBody>
          <a:bodyPr wrap="none" rtlCol="0">
            <a:spAutoFit/>
          </a:bodyPr>
          <a:lstStyle/>
          <a:p>
            <a:r>
              <a:rPr lang="en-US" sz="1600" dirty="0">
                <a:latin typeface="+mj-lt"/>
              </a:rPr>
              <a:t>Liveness Analysis</a:t>
            </a:r>
          </a:p>
        </p:txBody>
      </p:sp>
    </p:spTree>
    <p:extLst>
      <p:ext uri="{BB962C8B-B14F-4D97-AF65-F5344CB8AC3E}">
        <p14:creationId xmlns:p14="http://schemas.microsoft.com/office/powerpoint/2010/main" val="16691979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91548" cy="1371600"/>
          </a:xfrm>
        </p:spPr>
        <p:txBody>
          <a:bodyPr>
            <a:normAutofit fontScale="90000"/>
          </a:bodyPr>
          <a:lstStyle/>
          <a:p>
            <a:r>
              <a:rPr lang="en-US" dirty="0" err="1"/>
              <a:t>Liveness</a:t>
            </a:r>
            <a:r>
              <a:rPr lang="en-US" dirty="0"/>
              <a:t> analysis, Pre-</a:t>
            </a:r>
            <a:r>
              <a:rPr lang="en-US" dirty="0" err="1"/>
              <a:t>fetech</a:t>
            </a:r>
            <a:r>
              <a:rPr lang="en-US" dirty="0"/>
              <a:t> and offload </a:t>
            </a:r>
            <a:r>
              <a:rPr lang="en-US" sz="2800" dirty="0"/>
              <a:t>on</a:t>
            </a:r>
            <a:r>
              <a:rPr lang="en-US" dirty="0"/>
              <a:t> </a:t>
            </a:r>
            <a:r>
              <a:rPr lang="en-US" dirty="0" err="1"/>
              <a:t>a</a:t>
            </a:r>
            <a:r>
              <a:rPr lang="en-US" sz="2800" dirty="0" err="1"/>
              <a:t>lex</a:t>
            </a:r>
            <a:r>
              <a:rPr lang="en-US" dirty="0" err="1"/>
              <a:t>N</a:t>
            </a:r>
            <a:r>
              <a:rPr lang="en-US" sz="2800" dirty="0" err="1"/>
              <a:t>et</a:t>
            </a:r>
            <a:endParaRPr lang="en-US" dirty="0"/>
          </a:p>
        </p:txBody>
      </p:sp>
      <p:pic>
        <p:nvPicPr>
          <p:cNvPr id="4" name="Picture 3" descr="prefetch_eval.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4440" y="2542032"/>
            <a:ext cx="6258439" cy="2743200"/>
          </a:xfrm>
          <a:prstGeom prst="rect">
            <a:avLst/>
          </a:prstGeom>
        </p:spPr>
      </p:pic>
      <p:sp>
        <p:nvSpPr>
          <p:cNvPr id="7" name="TextBox 6"/>
          <p:cNvSpPr txBox="1"/>
          <p:nvPr/>
        </p:nvSpPr>
        <p:spPr>
          <a:xfrm>
            <a:off x="-1" y="2203478"/>
            <a:ext cx="9033933" cy="338554"/>
          </a:xfrm>
          <a:prstGeom prst="rect">
            <a:avLst/>
          </a:prstGeom>
          <a:noFill/>
        </p:spPr>
        <p:txBody>
          <a:bodyPr wrap="square" rtlCol="0">
            <a:spAutoFit/>
          </a:bodyPr>
          <a:lstStyle/>
          <a:p>
            <a:pPr algn="ctr"/>
            <a:r>
              <a:rPr lang="en-US" sz="1600" dirty="0">
                <a:solidFill>
                  <a:srgbClr val="FF0000"/>
                </a:solidFill>
                <a:latin typeface="+mj-lt"/>
              </a:rPr>
              <a:t>Liveness Analysis + Pre-fetch and Offload</a:t>
            </a:r>
          </a:p>
        </p:txBody>
      </p:sp>
    </p:spTree>
    <p:extLst>
      <p:ext uri="{BB962C8B-B14F-4D97-AF65-F5344CB8AC3E}">
        <p14:creationId xmlns:p14="http://schemas.microsoft.com/office/powerpoint/2010/main" val="15654013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61" y="0"/>
            <a:ext cx="8878188" cy="1375144"/>
          </a:xfrm>
        </p:spPr>
        <p:txBody>
          <a:bodyPr>
            <a:normAutofit/>
          </a:bodyPr>
          <a:lstStyle/>
          <a:p>
            <a:r>
              <a:rPr lang="en-US" sz="2800" dirty="0"/>
              <a:t>The </a:t>
            </a:r>
            <a:r>
              <a:rPr lang="en-US" dirty="0"/>
              <a:t>problem</a:t>
            </a:r>
            <a:r>
              <a:rPr lang="en-US" sz="2800" dirty="0"/>
              <a:t> of </a:t>
            </a:r>
            <a:r>
              <a:rPr lang="en-US" dirty="0"/>
              <a:t>on-demand</a:t>
            </a:r>
            <a:r>
              <a:rPr lang="en-US" sz="2800" dirty="0"/>
              <a:t> offload and pre-fetch</a:t>
            </a:r>
          </a:p>
        </p:txBody>
      </p:sp>
      <p:sp>
        <p:nvSpPr>
          <p:cNvPr id="3" name="TextBox 2"/>
          <p:cNvSpPr txBox="1"/>
          <p:nvPr/>
        </p:nvSpPr>
        <p:spPr>
          <a:xfrm>
            <a:off x="53161" y="1687032"/>
            <a:ext cx="6502890" cy="369332"/>
          </a:xfrm>
          <a:prstGeom prst="rect">
            <a:avLst/>
          </a:prstGeom>
          <a:noFill/>
        </p:spPr>
        <p:txBody>
          <a:bodyPr wrap="none" rtlCol="0">
            <a:spAutoFit/>
          </a:bodyPr>
          <a:lstStyle/>
          <a:p>
            <a:r>
              <a:rPr lang="en-US" dirty="0">
                <a:latin typeface="+mj-lt"/>
              </a:rPr>
              <a:t>What if </a:t>
            </a:r>
            <a:r>
              <a:rPr lang="en-US" dirty="0">
                <a:solidFill>
                  <a:srgbClr val="C00000"/>
                </a:solidFill>
                <a:latin typeface="+mj-lt"/>
              </a:rPr>
              <a:t>a subset of network </a:t>
            </a:r>
            <a:r>
              <a:rPr lang="en-US" dirty="0">
                <a:latin typeface="+mj-lt"/>
              </a:rPr>
              <a:t>can </a:t>
            </a:r>
            <a:r>
              <a:rPr lang="en-US" dirty="0">
                <a:solidFill>
                  <a:srgbClr val="C00000"/>
                </a:solidFill>
                <a:latin typeface="+mj-lt"/>
              </a:rPr>
              <a:t>fit in GPU</a:t>
            </a:r>
            <a:r>
              <a:rPr lang="en-US" dirty="0">
                <a:latin typeface="+mj-lt"/>
              </a:rPr>
              <a:t> </a:t>
            </a:r>
            <a:r>
              <a:rPr lang="en-US" dirty="0">
                <a:solidFill>
                  <a:srgbClr val="D1282E"/>
                </a:solidFill>
                <a:latin typeface="+mj-lt"/>
              </a:rPr>
              <a:t>DRAM</a:t>
            </a:r>
            <a:r>
              <a:rPr lang="en-US" dirty="0">
                <a:latin typeface="+mj-lt"/>
              </a:rPr>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8665" y="2748555"/>
            <a:ext cx="6817979" cy="2254062"/>
          </a:xfrm>
          <a:prstGeom prst="rect">
            <a:avLst/>
          </a:prstGeom>
        </p:spPr>
      </p:pic>
      <p:sp>
        <p:nvSpPr>
          <p:cNvPr id="5" name="Rounded Rectangle 4"/>
          <p:cNvSpPr/>
          <p:nvPr/>
        </p:nvSpPr>
        <p:spPr>
          <a:xfrm>
            <a:off x="989562" y="4416096"/>
            <a:ext cx="1956169" cy="722969"/>
          </a:xfrm>
          <a:prstGeom prst="roundRect">
            <a:avLst/>
          </a:prstGeom>
          <a:noFill/>
          <a:ln w="38100">
            <a:solidFill>
              <a:schemeClr val="tx2"/>
            </a:solidFill>
          </a:ln>
          <a:effectLst>
            <a:outerShdw blurRad="39999" dist="23000" dir="13860000" algn="bl" rotWithShape="0">
              <a:srgbClr val="000000">
                <a:alpha val="4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 name="Group 12"/>
          <p:cNvGrpSpPr/>
          <p:nvPr/>
        </p:nvGrpSpPr>
        <p:grpSpPr>
          <a:xfrm>
            <a:off x="2945732" y="5058379"/>
            <a:ext cx="4117669" cy="522603"/>
            <a:chOff x="2945732" y="5058379"/>
            <a:chExt cx="4117669" cy="522603"/>
          </a:xfrm>
        </p:grpSpPr>
        <p:cxnSp>
          <p:nvCxnSpPr>
            <p:cNvPr id="8" name="Straight Arrow Connector 7"/>
            <p:cNvCxnSpPr/>
            <p:nvPr/>
          </p:nvCxnSpPr>
          <p:spPr>
            <a:xfrm flipH="1" flipV="1">
              <a:off x="2945732" y="5058379"/>
              <a:ext cx="773710" cy="255452"/>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3719442" y="5211650"/>
              <a:ext cx="3343959" cy="369332"/>
            </a:xfrm>
            <a:prstGeom prst="rect">
              <a:avLst/>
            </a:prstGeom>
            <a:noFill/>
          </p:spPr>
          <p:txBody>
            <a:bodyPr wrap="none" rtlCol="0">
              <a:spAutoFit/>
            </a:bodyPr>
            <a:lstStyle/>
            <a:p>
              <a:r>
                <a:rPr lang="en-US" dirty="0">
                  <a:latin typeface="+mj-lt"/>
                </a:rPr>
                <a:t>LRU based Tensor Cache</a:t>
              </a:r>
            </a:p>
          </p:txBody>
        </p:sp>
      </p:grpSp>
    </p:spTree>
    <p:extLst>
      <p:ext uri="{BB962C8B-B14F-4D97-AF65-F5344CB8AC3E}">
        <p14:creationId xmlns:p14="http://schemas.microsoft.com/office/powerpoint/2010/main" val="425264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484249" cy="1371600"/>
          </a:xfrm>
        </p:spPr>
        <p:txBody>
          <a:bodyPr/>
          <a:lstStyle/>
          <a:p>
            <a:r>
              <a:rPr lang="en-US" dirty="0"/>
              <a:t>Benefits of Tensor Cache</a:t>
            </a:r>
          </a:p>
        </p:txBody>
      </p:sp>
      <p:pic>
        <p:nvPicPr>
          <p:cNvPr id="4" name="Picture 3"/>
          <p:cNvPicPr>
            <a:picLocks noChangeAspect="1"/>
          </p:cNvPicPr>
          <p:nvPr/>
        </p:nvPicPr>
        <p:blipFill>
          <a:blip r:embed="rId3"/>
          <a:stretch>
            <a:fillRect/>
          </a:stretch>
        </p:blipFill>
        <p:spPr>
          <a:xfrm>
            <a:off x="1926357" y="1976261"/>
            <a:ext cx="4820232" cy="957800"/>
          </a:xfrm>
          <a:prstGeom prst="rect">
            <a:avLst/>
          </a:prstGeom>
        </p:spPr>
      </p:pic>
      <p:pic>
        <p:nvPicPr>
          <p:cNvPr id="5" name="Picture 4" descr="tensor_cache_speed.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9480" y="3356321"/>
            <a:ext cx="6885003" cy="1902293"/>
          </a:xfrm>
          <a:prstGeom prst="rect">
            <a:avLst/>
          </a:prstGeom>
        </p:spPr>
      </p:pic>
    </p:spTree>
    <p:extLst>
      <p:ext uri="{BB962C8B-B14F-4D97-AF65-F5344CB8AC3E}">
        <p14:creationId xmlns:p14="http://schemas.microsoft.com/office/powerpoint/2010/main" val="3750624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1371600"/>
          </a:xfrm>
        </p:spPr>
        <p:txBody>
          <a:bodyPr>
            <a:normAutofit/>
          </a:bodyPr>
          <a:lstStyle/>
          <a:p>
            <a:r>
              <a:rPr lang="en-US" dirty="0"/>
              <a:t>GPU memory shortage</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5" y="2056253"/>
            <a:ext cx="6245761" cy="3247579"/>
          </a:xfrm>
          <a:prstGeom prst="rect">
            <a:avLst/>
          </a:prstGeom>
        </p:spPr>
      </p:pic>
      <p:grpSp>
        <p:nvGrpSpPr>
          <p:cNvPr id="8" name="Group 7"/>
          <p:cNvGrpSpPr/>
          <p:nvPr/>
        </p:nvGrpSpPr>
        <p:grpSpPr>
          <a:xfrm>
            <a:off x="4811805" y="1708229"/>
            <a:ext cx="3786608" cy="4930494"/>
            <a:chOff x="5015005" y="254567"/>
            <a:chExt cx="3786608" cy="4930494"/>
          </a:xfrm>
        </p:grpSpPr>
        <p:grpSp>
          <p:nvGrpSpPr>
            <p:cNvPr id="17" name="Group 16"/>
            <p:cNvGrpSpPr/>
            <p:nvPr/>
          </p:nvGrpSpPr>
          <p:grpSpPr>
            <a:xfrm>
              <a:off x="5015005" y="254567"/>
              <a:ext cx="3786608" cy="4088903"/>
              <a:chOff x="5015005" y="254567"/>
              <a:chExt cx="3786608" cy="4088903"/>
            </a:xfrm>
          </p:grpSpPr>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4826" y="254567"/>
                <a:ext cx="2566787" cy="2566787"/>
              </a:xfrm>
              <a:prstGeom prst="rect">
                <a:avLst/>
              </a:prstGeom>
            </p:spPr>
          </p:pic>
          <p:sp>
            <p:nvSpPr>
              <p:cNvPr id="13" name="Down Arrow 12"/>
              <p:cNvSpPr/>
              <p:nvPr/>
            </p:nvSpPr>
            <p:spPr>
              <a:xfrm rot="6452932">
                <a:off x="5948905" y="1857830"/>
                <a:ext cx="536378" cy="2404177"/>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39276" y="3425991"/>
                <a:ext cx="917479" cy="917479"/>
              </a:xfrm>
              <a:prstGeom prst="rect">
                <a:avLst/>
              </a:prstGeom>
            </p:spPr>
          </p:pic>
        </p:grpSp>
        <p:sp>
          <p:nvSpPr>
            <p:cNvPr id="3" name="TextBox 2"/>
            <p:cNvSpPr txBox="1"/>
            <p:nvPr/>
          </p:nvSpPr>
          <p:spPr>
            <a:xfrm>
              <a:off x="7259189" y="4538730"/>
              <a:ext cx="1272080" cy="646331"/>
            </a:xfrm>
            <a:prstGeom prst="rect">
              <a:avLst/>
            </a:prstGeom>
            <a:noFill/>
          </p:spPr>
          <p:txBody>
            <a:bodyPr wrap="none" rtlCol="0">
              <a:spAutoFit/>
            </a:bodyPr>
            <a:lstStyle/>
            <a:p>
              <a:r>
                <a:rPr lang="en-US" dirty="0">
                  <a:solidFill>
                    <a:srgbClr val="C00000"/>
                  </a:solidFill>
                  <a:latin typeface="+mj-lt"/>
                </a:rPr>
                <a:t>even for </a:t>
              </a:r>
            </a:p>
            <a:p>
              <a:r>
                <a:rPr lang="en-US" dirty="0">
                  <a:solidFill>
                    <a:srgbClr val="C00000"/>
                  </a:solidFill>
                  <a:latin typeface="+mj-lt"/>
                </a:rPr>
                <a:t>batch of</a:t>
              </a:r>
            </a:p>
          </p:txBody>
        </p:sp>
      </p:grpSp>
      <p:sp>
        <p:nvSpPr>
          <p:cNvPr id="5" name="TextBox 4"/>
          <p:cNvSpPr txBox="1"/>
          <p:nvPr/>
        </p:nvSpPr>
        <p:spPr>
          <a:xfrm>
            <a:off x="8180713" y="6269391"/>
            <a:ext cx="492443" cy="369332"/>
          </a:xfrm>
          <a:prstGeom prst="rect">
            <a:avLst/>
          </a:prstGeom>
          <a:noFill/>
        </p:spPr>
        <p:txBody>
          <a:bodyPr wrap="none" rtlCol="0">
            <a:spAutoFit/>
          </a:bodyPr>
          <a:lstStyle/>
          <a:p>
            <a:r>
              <a:rPr lang="en-US" dirty="0">
                <a:solidFill>
                  <a:schemeClr val="tx2"/>
                </a:solidFill>
                <a:latin typeface="+mj-lt"/>
              </a:rPr>
              <a:t>32</a:t>
            </a:r>
          </a:p>
        </p:txBody>
      </p:sp>
      <p:sp>
        <p:nvSpPr>
          <p:cNvPr id="4" name="TextBox 3"/>
          <p:cNvSpPr txBox="1"/>
          <p:nvPr/>
        </p:nvSpPr>
        <p:spPr>
          <a:xfrm>
            <a:off x="8129587" y="6078603"/>
            <a:ext cx="800219" cy="646331"/>
          </a:xfrm>
          <a:prstGeom prst="rect">
            <a:avLst/>
          </a:prstGeom>
          <a:noFill/>
        </p:spPr>
        <p:txBody>
          <a:bodyPr wrap="none" rtlCol="0">
            <a:spAutoFit/>
          </a:bodyPr>
          <a:lstStyle/>
          <a:p>
            <a:r>
              <a:rPr lang="en-US" altLang="zh-CN" sz="3600" dirty="0">
                <a:solidFill>
                  <a:srgbClr val="C00000"/>
                </a:solidFill>
                <a:latin typeface="+mj-lt"/>
              </a:rPr>
              <a:t>32</a:t>
            </a:r>
            <a:endParaRPr lang="en-US" dirty="0">
              <a:solidFill>
                <a:srgbClr val="C00000"/>
              </a:solidFill>
              <a:latin typeface="+mj-lt"/>
            </a:endParaRPr>
          </a:p>
        </p:txBody>
      </p:sp>
    </p:spTree>
    <p:extLst>
      <p:ext uri="{BB962C8B-B14F-4D97-AF65-F5344CB8AC3E}">
        <p14:creationId xmlns:p14="http://schemas.microsoft.com/office/powerpoint/2010/main" val="217798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able1_a.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073" y="2087981"/>
            <a:ext cx="7211317" cy="1490988"/>
          </a:xfrm>
          <a:prstGeom prst="rect">
            <a:avLst/>
          </a:prstGeom>
        </p:spPr>
      </p:pic>
      <p:pic>
        <p:nvPicPr>
          <p:cNvPr id="5" name="Picture 4" descr="table1_b.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5073" y="3750112"/>
            <a:ext cx="7211317" cy="1534114"/>
          </a:xfrm>
          <a:prstGeom prst="rect">
            <a:avLst/>
          </a:prstGeom>
        </p:spPr>
      </p:pic>
      <p:grpSp>
        <p:nvGrpSpPr>
          <p:cNvPr id="10" name="Group 9"/>
          <p:cNvGrpSpPr/>
          <p:nvPr/>
        </p:nvGrpSpPr>
        <p:grpSpPr>
          <a:xfrm>
            <a:off x="1557988" y="3076352"/>
            <a:ext cx="6331979" cy="287535"/>
            <a:chOff x="1557988" y="3076352"/>
            <a:chExt cx="6331979" cy="287535"/>
          </a:xfrm>
        </p:grpSpPr>
        <p:sp>
          <p:nvSpPr>
            <p:cNvPr id="15" name="Rectangle 14"/>
            <p:cNvSpPr/>
            <p:nvPr/>
          </p:nvSpPr>
          <p:spPr>
            <a:xfrm>
              <a:off x="1557988" y="3189766"/>
              <a:ext cx="674849" cy="1741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525551" y="3076353"/>
              <a:ext cx="600421" cy="2875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473104" y="3076353"/>
              <a:ext cx="600421" cy="2875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471309" y="3076353"/>
              <a:ext cx="600421" cy="2875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436857" y="3076353"/>
              <a:ext cx="600421" cy="2875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402406" y="3076353"/>
              <a:ext cx="507846" cy="2875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390377" y="3076352"/>
              <a:ext cx="499590" cy="2875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1533105" y="4081815"/>
            <a:ext cx="6354654" cy="980469"/>
            <a:chOff x="1533105" y="4081815"/>
            <a:chExt cx="6354654" cy="980469"/>
          </a:xfrm>
        </p:grpSpPr>
        <p:sp>
          <p:nvSpPr>
            <p:cNvPr id="28" name="Rectangle 27"/>
            <p:cNvSpPr/>
            <p:nvPr/>
          </p:nvSpPr>
          <p:spPr>
            <a:xfrm>
              <a:off x="3473104" y="4356918"/>
              <a:ext cx="600421" cy="7053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488337" y="4567340"/>
              <a:ext cx="598942" cy="4949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471310" y="4366339"/>
              <a:ext cx="567318" cy="6959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533105" y="4388178"/>
              <a:ext cx="674849" cy="6741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436413" y="4352258"/>
              <a:ext cx="600865" cy="7100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422659" y="4091233"/>
              <a:ext cx="487593" cy="9710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400166" y="4081815"/>
              <a:ext cx="487593" cy="9710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p:cNvSpPr/>
          <p:nvPr/>
        </p:nvSpPr>
        <p:spPr>
          <a:xfrm>
            <a:off x="622458" y="5603699"/>
            <a:ext cx="7992894" cy="769441"/>
          </a:xfrm>
          <a:prstGeom prst="rect">
            <a:avLst/>
          </a:prstGeom>
          <a:noFill/>
        </p:spPr>
        <p:txBody>
          <a:bodyPr wrap="none" lIns="91440" tIns="45720" rIns="91440" bIns="45720">
            <a:spAutoFit/>
          </a:bodyPr>
          <a:lstStyle/>
          <a:p>
            <a:pPr algn="ctr"/>
            <a:r>
              <a:rPr lang="en-US" sz="4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Cost-aware </a:t>
            </a:r>
            <a:r>
              <a:rPr lang="en-US" sz="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a:t>
            </a:r>
            <a:r>
              <a:rPr lang="en-US" sz="4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e-computations</a:t>
            </a:r>
          </a:p>
        </p:txBody>
      </p:sp>
      <p:sp>
        <p:nvSpPr>
          <p:cNvPr id="37" name="Title 1"/>
          <p:cNvSpPr>
            <a:spLocks noGrp="1"/>
          </p:cNvSpPr>
          <p:nvPr>
            <p:ph type="title"/>
          </p:nvPr>
        </p:nvSpPr>
        <p:spPr>
          <a:xfrm>
            <a:off x="457200" y="152718"/>
            <a:ext cx="7620000" cy="1371600"/>
          </a:xfrm>
        </p:spPr>
        <p:txBody>
          <a:bodyPr/>
          <a:lstStyle/>
          <a:p>
            <a:r>
              <a:rPr lang="en-US" sz="2800" dirty="0"/>
              <a:t>Opportunity </a:t>
            </a:r>
            <a:r>
              <a:rPr lang="en-US" altLang="zh-CN" sz="2800" dirty="0"/>
              <a:t>3</a:t>
            </a:r>
            <a:r>
              <a:rPr lang="en-US" sz="2800" dirty="0"/>
              <a:t>: </a:t>
            </a:r>
            <a:br>
              <a:rPr lang="en-US" dirty="0"/>
            </a:br>
            <a:r>
              <a:rPr lang="en-US" dirty="0"/>
              <a:t>using external buffer</a:t>
            </a:r>
          </a:p>
        </p:txBody>
      </p:sp>
    </p:spTree>
    <p:extLst>
      <p:ext uri="{BB962C8B-B14F-4D97-AF65-F5344CB8AC3E}">
        <p14:creationId xmlns:p14="http://schemas.microsoft.com/office/powerpoint/2010/main" val="247203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497096" y="2525058"/>
            <a:ext cx="926123" cy="429846"/>
            <a:chOff x="1785814" y="2627795"/>
            <a:chExt cx="926123" cy="429846"/>
          </a:xfrm>
        </p:grpSpPr>
        <p:sp>
          <p:nvSpPr>
            <p:cNvPr id="10" name="Rectangle 9"/>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13" name="Group 12"/>
          <p:cNvGrpSpPr/>
          <p:nvPr/>
        </p:nvGrpSpPr>
        <p:grpSpPr>
          <a:xfrm>
            <a:off x="1014137" y="2518002"/>
            <a:ext cx="926123" cy="429846"/>
            <a:chOff x="1785813" y="3383165"/>
            <a:chExt cx="926123" cy="429846"/>
          </a:xfrm>
        </p:grpSpPr>
        <p:sp>
          <p:nvSpPr>
            <p:cNvPr id="7" name="TextBox 6"/>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2" name="Rectangle 11"/>
            <p:cNvSpPr/>
            <p:nvPr/>
          </p:nvSpPr>
          <p:spPr>
            <a:xfrm>
              <a:off x="1785813" y="3383165"/>
              <a:ext cx="926123" cy="4298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4004484" y="2518002"/>
            <a:ext cx="926123" cy="429846"/>
            <a:chOff x="1785814" y="2627795"/>
            <a:chExt cx="926123" cy="429846"/>
          </a:xfrm>
        </p:grpSpPr>
        <p:sp>
          <p:nvSpPr>
            <p:cNvPr id="16" name="Rectangle 15"/>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18" name="Group 17"/>
          <p:cNvGrpSpPr/>
          <p:nvPr/>
        </p:nvGrpSpPr>
        <p:grpSpPr>
          <a:xfrm>
            <a:off x="5511872" y="2525058"/>
            <a:ext cx="926123" cy="429846"/>
            <a:chOff x="1785814" y="2627795"/>
            <a:chExt cx="926123" cy="429846"/>
          </a:xfrm>
        </p:grpSpPr>
        <p:sp>
          <p:nvSpPr>
            <p:cNvPr id="19" name="Rectangle 1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85814" y="2658052"/>
              <a:ext cx="926123" cy="369332"/>
            </a:xfrm>
            <a:prstGeom prst="rect">
              <a:avLst/>
            </a:prstGeom>
            <a:noFill/>
          </p:spPr>
          <p:txBody>
            <a:bodyPr wrap="square" rtlCol="0">
              <a:spAutoFit/>
            </a:bodyPr>
            <a:lstStyle/>
            <a:p>
              <a:pPr algn="ctr"/>
              <a:r>
                <a:rPr lang="en-US" dirty="0"/>
                <a:t>BN</a:t>
              </a:r>
            </a:p>
          </p:txBody>
        </p:sp>
      </p:grpSp>
      <p:grpSp>
        <p:nvGrpSpPr>
          <p:cNvPr id="21" name="Group 20"/>
          <p:cNvGrpSpPr/>
          <p:nvPr/>
        </p:nvGrpSpPr>
        <p:grpSpPr>
          <a:xfrm>
            <a:off x="7019260" y="2518002"/>
            <a:ext cx="926123" cy="429846"/>
            <a:chOff x="1785814" y="2627795"/>
            <a:chExt cx="926123" cy="429846"/>
          </a:xfrm>
        </p:grpSpPr>
        <p:sp>
          <p:nvSpPr>
            <p:cNvPr id="22" name="Rectangle 21"/>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29" name="Group 28"/>
          <p:cNvGrpSpPr/>
          <p:nvPr/>
        </p:nvGrpSpPr>
        <p:grpSpPr>
          <a:xfrm>
            <a:off x="2497096" y="3499181"/>
            <a:ext cx="926123" cy="429846"/>
            <a:chOff x="1785814" y="2627795"/>
            <a:chExt cx="926123" cy="429846"/>
          </a:xfrm>
        </p:grpSpPr>
        <p:sp>
          <p:nvSpPr>
            <p:cNvPr id="30" name="Rectangle 29"/>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32" name="Group 31"/>
          <p:cNvGrpSpPr/>
          <p:nvPr/>
        </p:nvGrpSpPr>
        <p:grpSpPr>
          <a:xfrm>
            <a:off x="1014137" y="3492125"/>
            <a:ext cx="926123" cy="429846"/>
            <a:chOff x="1785813" y="3383165"/>
            <a:chExt cx="926123" cy="429846"/>
          </a:xfrm>
        </p:grpSpPr>
        <p:sp>
          <p:nvSpPr>
            <p:cNvPr id="33" name="TextBox 32"/>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34" name="Rectangle 33"/>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992269" y="3492124"/>
            <a:ext cx="926123" cy="429846"/>
            <a:chOff x="1785814" y="2627795"/>
            <a:chExt cx="926123" cy="429846"/>
          </a:xfrm>
        </p:grpSpPr>
        <p:sp>
          <p:nvSpPr>
            <p:cNvPr id="36" name="Rectangle 35"/>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38" name="Group 37"/>
          <p:cNvGrpSpPr/>
          <p:nvPr/>
        </p:nvGrpSpPr>
        <p:grpSpPr>
          <a:xfrm>
            <a:off x="5499657" y="3499180"/>
            <a:ext cx="926123" cy="429846"/>
            <a:chOff x="1785814" y="2627795"/>
            <a:chExt cx="926123" cy="429846"/>
          </a:xfrm>
        </p:grpSpPr>
        <p:sp>
          <p:nvSpPr>
            <p:cNvPr id="39" name="Rectangle 3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785814" y="2658052"/>
              <a:ext cx="926123" cy="369332"/>
            </a:xfrm>
            <a:prstGeom prst="rect">
              <a:avLst/>
            </a:prstGeom>
            <a:noFill/>
          </p:spPr>
          <p:txBody>
            <a:bodyPr wrap="square" rtlCol="0">
              <a:spAutoFit/>
            </a:bodyPr>
            <a:lstStyle/>
            <a:p>
              <a:pPr algn="ctr"/>
              <a:r>
                <a:rPr lang="en-US" dirty="0"/>
                <a:t>BN</a:t>
              </a:r>
            </a:p>
          </p:txBody>
        </p:sp>
      </p:grpSp>
      <p:grpSp>
        <p:nvGrpSpPr>
          <p:cNvPr id="41" name="Group 40"/>
          <p:cNvGrpSpPr/>
          <p:nvPr/>
        </p:nvGrpSpPr>
        <p:grpSpPr>
          <a:xfrm>
            <a:off x="7007045" y="3492124"/>
            <a:ext cx="926123" cy="429846"/>
            <a:chOff x="1785814" y="2627795"/>
            <a:chExt cx="926123" cy="429846"/>
          </a:xfrm>
        </p:grpSpPr>
        <p:sp>
          <p:nvSpPr>
            <p:cNvPr id="42" name="Rectangle 41"/>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cxnSp>
        <p:nvCxnSpPr>
          <p:cNvPr id="51" name="Straight Arrow Connector 50"/>
          <p:cNvCxnSpPr/>
          <p:nvPr/>
        </p:nvCxnSpPr>
        <p:spPr>
          <a:xfrm>
            <a:off x="3435433" y="2729397"/>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955036" y="2737777"/>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6437995" y="274130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1940260" y="2326834"/>
            <a:ext cx="556836" cy="413147"/>
            <a:chOff x="1567001" y="2466884"/>
            <a:chExt cx="556836" cy="413147"/>
          </a:xfrm>
        </p:grpSpPr>
        <p:cxnSp>
          <p:nvCxnSpPr>
            <p:cNvPr id="25" name="Straight Arrow Connector 24"/>
            <p:cNvCxnSpPr>
              <a:stCxn id="12" idx="3"/>
              <a:endCxn id="10" idx="1"/>
            </p:cNvCxnSpPr>
            <p:nvPr/>
          </p:nvCxnSpPr>
          <p:spPr>
            <a:xfrm>
              <a:off x="1567001" y="28729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591430" y="2466884"/>
              <a:ext cx="486776" cy="369332"/>
            </a:xfrm>
            <a:prstGeom prst="rect">
              <a:avLst/>
            </a:prstGeom>
            <a:noFill/>
          </p:spPr>
          <p:txBody>
            <a:bodyPr wrap="square" rtlCol="0">
              <a:spAutoFit/>
            </a:bodyPr>
            <a:lstStyle/>
            <a:p>
              <a:r>
                <a:rPr lang="en-US" altLang="zh-CN" dirty="0">
                  <a:solidFill>
                    <a:srgbClr val="C00000"/>
                  </a:solidFill>
                  <a:latin typeface="+mj-lt"/>
                </a:rPr>
                <a:t>t0</a:t>
              </a:r>
              <a:endParaRPr lang="en-US" dirty="0">
                <a:solidFill>
                  <a:srgbClr val="C00000"/>
                </a:solidFill>
                <a:latin typeface="+mj-lt"/>
              </a:endParaRPr>
            </a:p>
          </p:txBody>
        </p:sp>
      </p:grpSp>
      <p:cxnSp>
        <p:nvCxnSpPr>
          <p:cNvPr id="45" name="Straight Arrow Connector 44"/>
          <p:cNvCxnSpPr>
            <a:stCxn id="7" idx="3"/>
          </p:cNvCxnSpPr>
          <p:nvPr/>
        </p:nvCxnSpPr>
        <p:spPr>
          <a:xfrm>
            <a:off x="1940260" y="2732925"/>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839294" y="3029502"/>
            <a:ext cx="441146" cy="369332"/>
          </a:xfrm>
          <a:prstGeom prst="rect">
            <a:avLst/>
          </a:prstGeom>
          <a:noFill/>
        </p:spPr>
        <p:txBody>
          <a:bodyPr wrap="none" rtlCol="0">
            <a:spAutoFit/>
          </a:bodyPr>
          <a:lstStyle/>
          <a:p>
            <a:r>
              <a:rPr lang="en-US" altLang="zh-CN" dirty="0">
                <a:solidFill>
                  <a:srgbClr val="C00000"/>
                </a:solidFill>
                <a:latin typeface="+mj-lt"/>
              </a:rPr>
              <a:t>t0</a:t>
            </a:r>
            <a:endParaRPr lang="en-US" dirty="0">
              <a:solidFill>
                <a:srgbClr val="C00000"/>
              </a:solidFill>
              <a:latin typeface="+mj-lt"/>
            </a:endParaRPr>
          </a:p>
        </p:txBody>
      </p:sp>
      <p:cxnSp>
        <p:nvCxnSpPr>
          <p:cNvPr id="68" name="Straight Arrow Connector 67"/>
          <p:cNvCxnSpPr>
            <a:stCxn id="42" idx="1"/>
            <a:endCxn id="39" idx="3"/>
          </p:cNvCxnSpPr>
          <p:nvPr/>
        </p:nvCxnSpPr>
        <p:spPr>
          <a:xfrm flipH="1">
            <a:off x="6425780" y="3707047"/>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9" idx="1"/>
            <a:endCxn id="36" idx="3"/>
          </p:cNvCxnSpPr>
          <p:nvPr/>
        </p:nvCxnSpPr>
        <p:spPr>
          <a:xfrm flipH="1" flipV="1">
            <a:off x="4918392" y="3707047"/>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3411004" y="3714104"/>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1940259" y="3728333"/>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414679" y="2714039"/>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959529" y="275321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457200" y="273422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a:off x="432872" y="372480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7933168" y="273645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7945383" y="3699991"/>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6431887" y="273645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4820476" y="4568498"/>
            <a:ext cx="2559803" cy="369332"/>
          </a:xfrm>
          <a:prstGeom prst="rect">
            <a:avLst/>
          </a:prstGeom>
          <a:noFill/>
        </p:spPr>
        <p:txBody>
          <a:bodyPr wrap="none" rtlCol="0">
            <a:spAutoFit/>
          </a:bodyPr>
          <a:lstStyle/>
          <a:p>
            <a:r>
              <a:rPr lang="en-US" dirty="0">
                <a:latin typeface="+mj-lt"/>
              </a:rPr>
              <a:t>Max Live Tensor: 1</a:t>
            </a:r>
          </a:p>
        </p:txBody>
      </p:sp>
      <p:sp>
        <p:nvSpPr>
          <p:cNvPr id="57" name="Title 1"/>
          <p:cNvSpPr>
            <a:spLocks noGrp="1"/>
          </p:cNvSpPr>
          <p:nvPr>
            <p:ph type="title"/>
          </p:nvPr>
        </p:nvSpPr>
        <p:spPr>
          <a:xfrm>
            <a:off x="457200" y="152718"/>
            <a:ext cx="7620000" cy="1034185"/>
          </a:xfrm>
        </p:spPr>
        <p:txBody>
          <a:bodyPr>
            <a:normAutofit fontScale="90000"/>
          </a:bodyPr>
          <a:lstStyle/>
          <a:p>
            <a:r>
              <a:rPr lang="en-US" sz="2800" dirty="0"/>
              <a:t>How to re-compute?</a:t>
            </a:r>
            <a:br>
              <a:rPr lang="en-US" dirty="0"/>
            </a:br>
            <a:r>
              <a:rPr lang="en-US" dirty="0"/>
              <a:t>Memory centric strategy</a:t>
            </a:r>
          </a:p>
        </p:txBody>
      </p:sp>
    </p:spTree>
    <p:extLst>
      <p:ext uri="{BB962C8B-B14F-4D97-AF65-F5344CB8AC3E}">
        <p14:creationId xmlns:p14="http://schemas.microsoft.com/office/powerpoint/2010/main" val="18750467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497096" y="2525058"/>
            <a:ext cx="926123" cy="429846"/>
            <a:chOff x="1785814" y="2627795"/>
            <a:chExt cx="926123" cy="429846"/>
          </a:xfrm>
        </p:grpSpPr>
        <p:sp>
          <p:nvSpPr>
            <p:cNvPr id="10" name="Rectangle 9"/>
            <p:cNvSpPr/>
            <p:nvPr/>
          </p:nvSpPr>
          <p:spPr>
            <a:xfrm>
              <a:off x="1785814" y="2627795"/>
              <a:ext cx="926123" cy="4298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13" name="Group 12"/>
          <p:cNvGrpSpPr/>
          <p:nvPr/>
        </p:nvGrpSpPr>
        <p:grpSpPr>
          <a:xfrm>
            <a:off x="1014137" y="2518002"/>
            <a:ext cx="926123" cy="429846"/>
            <a:chOff x="1785813" y="3383165"/>
            <a:chExt cx="926123" cy="429846"/>
          </a:xfrm>
        </p:grpSpPr>
        <p:sp>
          <p:nvSpPr>
            <p:cNvPr id="7" name="TextBox 6"/>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2" name="Rectangle 11"/>
            <p:cNvSpPr/>
            <p:nvPr/>
          </p:nvSpPr>
          <p:spPr>
            <a:xfrm>
              <a:off x="1785813" y="338316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4004484" y="2518002"/>
            <a:ext cx="926123" cy="429846"/>
            <a:chOff x="1785814" y="2627795"/>
            <a:chExt cx="926123" cy="429846"/>
          </a:xfrm>
        </p:grpSpPr>
        <p:sp>
          <p:nvSpPr>
            <p:cNvPr id="16" name="Rectangle 15"/>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18" name="Group 17"/>
          <p:cNvGrpSpPr/>
          <p:nvPr/>
        </p:nvGrpSpPr>
        <p:grpSpPr>
          <a:xfrm>
            <a:off x="5511872" y="2525058"/>
            <a:ext cx="926123" cy="429846"/>
            <a:chOff x="1785814" y="2627795"/>
            <a:chExt cx="926123" cy="429846"/>
          </a:xfrm>
        </p:grpSpPr>
        <p:sp>
          <p:nvSpPr>
            <p:cNvPr id="19" name="Rectangle 1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85814" y="2658052"/>
              <a:ext cx="926123" cy="369332"/>
            </a:xfrm>
            <a:prstGeom prst="rect">
              <a:avLst/>
            </a:prstGeom>
            <a:noFill/>
          </p:spPr>
          <p:txBody>
            <a:bodyPr wrap="square" rtlCol="0">
              <a:spAutoFit/>
            </a:bodyPr>
            <a:lstStyle/>
            <a:p>
              <a:pPr algn="ctr"/>
              <a:r>
                <a:rPr lang="en-US" dirty="0"/>
                <a:t>BN</a:t>
              </a:r>
            </a:p>
          </p:txBody>
        </p:sp>
      </p:grpSp>
      <p:grpSp>
        <p:nvGrpSpPr>
          <p:cNvPr id="21" name="Group 20"/>
          <p:cNvGrpSpPr/>
          <p:nvPr/>
        </p:nvGrpSpPr>
        <p:grpSpPr>
          <a:xfrm>
            <a:off x="7019260" y="2518002"/>
            <a:ext cx="926123" cy="429846"/>
            <a:chOff x="1785814" y="2627795"/>
            <a:chExt cx="926123" cy="429846"/>
          </a:xfrm>
        </p:grpSpPr>
        <p:sp>
          <p:nvSpPr>
            <p:cNvPr id="22" name="Rectangle 21"/>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29" name="Group 28"/>
          <p:cNvGrpSpPr/>
          <p:nvPr/>
        </p:nvGrpSpPr>
        <p:grpSpPr>
          <a:xfrm>
            <a:off x="2497096" y="3499181"/>
            <a:ext cx="926123" cy="429846"/>
            <a:chOff x="1785814" y="2627795"/>
            <a:chExt cx="926123" cy="429846"/>
          </a:xfrm>
        </p:grpSpPr>
        <p:sp>
          <p:nvSpPr>
            <p:cNvPr id="30" name="Rectangle 29"/>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32" name="Group 31"/>
          <p:cNvGrpSpPr/>
          <p:nvPr/>
        </p:nvGrpSpPr>
        <p:grpSpPr>
          <a:xfrm>
            <a:off x="1014137" y="3492125"/>
            <a:ext cx="926123" cy="429846"/>
            <a:chOff x="1785813" y="3383165"/>
            <a:chExt cx="926123" cy="429846"/>
          </a:xfrm>
        </p:grpSpPr>
        <p:sp>
          <p:nvSpPr>
            <p:cNvPr id="33" name="TextBox 32"/>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34" name="Rectangle 33"/>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992269" y="3492124"/>
            <a:ext cx="926123" cy="429846"/>
            <a:chOff x="1785814" y="2627795"/>
            <a:chExt cx="926123" cy="429846"/>
          </a:xfrm>
        </p:grpSpPr>
        <p:sp>
          <p:nvSpPr>
            <p:cNvPr id="36" name="Rectangle 35"/>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38" name="Group 37"/>
          <p:cNvGrpSpPr/>
          <p:nvPr/>
        </p:nvGrpSpPr>
        <p:grpSpPr>
          <a:xfrm>
            <a:off x="5499657" y="3499180"/>
            <a:ext cx="926123" cy="429846"/>
            <a:chOff x="1785814" y="2627795"/>
            <a:chExt cx="926123" cy="429846"/>
          </a:xfrm>
        </p:grpSpPr>
        <p:sp>
          <p:nvSpPr>
            <p:cNvPr id="39" name="Rectangle 3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785814" y="2658052"/>
              <a:ext cx="926123" cy="369332"/>
            </a:xfrm>
            <a:prstGeom prst="rect">
              <a:avLst/>
            </a:prstGeom>
            <a:noFill/>
          </p:spPr>
          <p:txBody>
            <a:bodyPr wrap="square" rtlCol="0">
              <a:spAutoFit/>
            </a:bodyPr>
            <a:lstStyle/>
            <a:p>
              <a:pPr algn="ctr"/>
              <a:r>
                <a:rPr lang="en-US" dirty="0"/>
                <a:t>BN</a:t>
              </a:r>
            </a:p>
          </p:txBody>
        </p:sp>
      </p:grpSp>
      <p:grpSp>
        <p:nvGrpSpPr>
          <p:cNvPr id="41" name="Group 40"/>
          <p:cNvGrpSpPr/>
          <p:nvPr/>
        </p:nvGrpSpPr>
        <p:grpSpPr>
          <a:xfrm>
            <a:off x="7007045" y="3492124"/>
            <a:ext cx="926123" cy="429846"/>
            <a:chOff x="1785814" y="2627795"/>
            <a:chExt cx="926123" cy="429846"/>
          </a:xfrm>
        </p:grpSpPr>
        <p:sp>
          <p:nvSpPr>
            <p:cNvPr id="42" name="Rectangle 41"/>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cxnSp>
        <p:nvCxnSpPr>
          <p:cNvPr id="51" name="Straight Arrow Connector 50"/>
          <p:cNvCxnSpPr/>
          <p:nvPr/>
        </p:nvCxnSpPr>
        <p:spPr>
          <a:xfrm>
            <a:off x="3435433" y="2729397"/>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955036" y="2737777"/>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6437995" y="274130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1940260" y="2326834"/>
            <a:ext cx="556836" cy="413147"/>
            <a:chOff x="1567001" y="2466884"/>
            <a:chExt cx="556836" cy="413147"/>
          </a:xfrm>
        </p:grpSpPr>
        <p:cxnSp>
          <p:nvCxnSpPr>
            <p:cNvPr id="25" name="Straight Arrow Connector 24"/>
            <p:cNvCxnSpPr>
              <a:stCxn id="12" idx="3"/>
              <a:endCxn id="10" idx="1"/>
            </p:cNvCxnSpPr>
            <p:nvPr/>
          </p:nvCxnSpPr>
          <p:spPr>
            <a:xfrm>
              <a:off x="1567001" y="28729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591430" y="2466884"/>
              <a:ext cx="486776" cy="369332"/>
            </a:xfrm>
            <a:prstGeom prst="rect">
              <a:avLst/>
            </a:prstGeom>
            <a:noFill/>
          </p:spPr>
          <p:txBody>
            <a:bodyPr wrap="square" rtlCol="0">
              <a:spAutoFit/>
            </a:bodyPr>
            <a:lstStyle/>
            <a:p>
              <a:r>
                <a:rPr lang="en-US" altLang="zh-CN" dirty="0">
                  <a:solidFill>
                    <a:srgbClr val="C00000"/>
                  </a:solidFill>
                  <a:latin typeface="+mj-lt"/>
                </a:rPr>
                <a:t>t0</a:t>
              </a:r>
              <a:endParaRPr lang="en-US" dirty="0">
                <a:solidFill>
                  <a:srgbClr val="C00000"/>
                </a:solidFill>
                <a:latin typeface="+mj-lt"/>
              </a:endParaRPr>
            </a:p>
          </p:txBody>
        </p:sp>
      </p:grpSp>
      <p:cxnSp>
        <p:nvCxnSpPr>
          <p:cNvPr id="45" name="Straight Arrow Connector 44"/>
          <p:cNvCxnSpPr>
            <a:stCxn id="7" idx="3"/>
          </p:cNvCxnSpPr>
          <p:nvPr/>
        </p:nvCxnSpPr>
        <p:spPr>
          <a:xfrm>
            <a:off x="1940260" y="2732925"/>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839294" y="3029502"/>
            <a:ext cx="441146" cy="369332"/>
          </a:xfrm>
          <a:prstGeom prst="rect">
            <a:avLst/>
          </a:prstGeom>
          <a:noFill/>
        </p:spPr>
        <p:txBody>
          <a:bodyPr wrap="none" rtlCol="0">
            <a:spAutoFit/>
          </a:bodyPr>
          <a:lstStyle/>
          <a:p>
            <a:r>
              <a:rPr lang="en-US" altLang="zh-CN" dirty="0">
                <a:solidFill>
                  <a:srgbClr val="C00000"/>
                </a:solidFill>
                <a:latin typeface="+mj-lt"/>
              </a:rPr>
              <a:t>t0</a:t>
            </a:r>
            <a:endParaRPr lang="en-US" dirty="0">
              <a:solidFill>
                <a:srgbClr val="C00000"/>
              </a:solidFill>
              <a:latin typeface="+mj-lt"/>
            </a:endParaRPr>
          </a:p>
        </p:txBody>
      </p:sp>
      <p:cxnSp>
        <p:nvCxnSpPr>
          <p:cNvPr id="68" name="Straight Arrow Connector 67"/>
          <p:cNvCxnSpPr>
            <a:stCxn id="42" idx="1"/>
            <a:endCxn id="39" idx="3"/>
          </p:cNvCxnSpPr>
          <p:nvPr/>
        </p:nvCxnSpPr>
        <p:spPr>
          <a:xfrm flipH="1">
            <a:off x="6425780" y="3707047"/>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9" idx="1"/>
            <a:endCxn id="36" idx="3"/>
          </p:cNvCxnSpPr>
          <p:nvPr/>
        </p:nvCxnSpPr>
        <p:spPr>
          <a:xfrm flipH="1" flipV="1">
            <a:off x="4918392" y="3707047"/>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3411004" y="3714104"/>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1940259" y="3728333"/>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3447648" y="2326834"/>
            <a:ext cx="458293" cy="369332"/>
          </a:xfrm>
          <a:prstGeom prst="rect">
            <a:avLst/>
          </a:prstGeom>
        </p:spPr>
        <p:txBody>
          <a:bodyPr wrap="square">
            <a:spAutoFit/>
          </a:bodyPr>
          <a:lstStyle/>
          <a:p>
            <a:r>
              <a:rPr lang="en-US" altLang="zh-CN" dirty="0">
                <a:solidFill>
                  <a:srgbClr val="C00000"/>
                </a:solidFill>
                <a:latin typeface="+mj-lt"/>
              </a:rPr>
              <a:t>t1</a:t>
            </a:r>
            <a:endParaRPr lang="en-US" dirty="0">
              <a:solidFill>
                <a:srgbClr val="C00000"/>
              </a:solidFill>
              <a:latin typeface="+mj-lt"/>
            </a:endParaRPr>
          </a:p>
        </p:txBody>
      </p:sp>
      <p:cxnSp>
        <p:nvCxnSpPr>
          <p:cNvPr id="66" name="Straight Arrow Connector 65"/>
          <p:cNvCxnSpPr/>
          <p:nvPr/>
        </p:nvCxnSpPr>
        <p:spPr>
          <a:xfrm>
            <a:off x="3414679" y="2714039"/>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959529" y="275321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3324490" y="3033988"/>
            <a:ext cx="458293" cy="369332"/>
          </a:xfrm>
          <a:prstGeom prst="rect">
            <a:avLst/>
          </a:prstGeom>
        </p:spPr>
        <p:txBody>
          <a:bodyPr wrap="square">
            <a:spAutoFit/>
          </a:bodyPr>
          <a:lstStyle/>
          <a:p>
            <a:r>
              <a:rPr lang="en-US" altLang="zh-CN" dirty="0">
                <a:solidFill>
                  <a:srgbClr val="C00000"/>
                </a:solidFill>
                <a:latin typeface="+mj-lt"/>
              </a:rPr>
              <a:t>t1</a:t>
            </a:r>
            <a:endParaRPr lang="en-US" dirty="0">
              <a:solidFill>
                <a:srgbClr val="C00000"/>
              </a:solidFill>
              <a:latin typeface="+mj-lt"/>
            </a:endParaRPr>
          </a:p>
        </p:txBody>
      </p:sp>
      <p:cxnSp>
        <p:nvCxnSpPr>
          <p:cNvPr id="82" name="Straight Arrow Connector 81"/>
          <p:cNvCxnSpPr/>
          <p:nvPr/>
        </p:nvCxnSpPr>
        <p:spPr>
          <a:xfrm>
            <a:off x="457200" y="273422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a:off x="432872" y="372480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7933168" y="273645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7945383" y="3699991"/>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6431887" y="273645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4820476" y="4568498"/>
            <a:ext cx="2559803" cy="369332"/>
          </a:xfrm>
          <a:prstGeom prst="rect">
            <a:avLst/>
          </a:prstGeom>
          <a:noFill/>
        </p:spPr>
        <p:txBody>
          <a:bodyPr wrap="none" rtlCol="0">
            <a:spAutoFit/>
          </a:bodyPr>
          <a:lstStyle/>
          <a:p>
            <a:r>
              <a:rPr lang="en-US" dirty="0">
                <a:latin typeface="+mj-lt"/>
              </a:rPr>
              <a:t>Max Live Tensor: 2</a:t>
            </a:r>
          </a:p>
        </p:txBody>
      </p:sp>
      <p:sp>
        <p:nvSpPr>
          <p:cNvPr id="58" name="Title 1"/>
          <p:cNvSpPr>
            <a:spLocks noGrp="1"/>
          </p:cNvSpPr>
          <p:nvPr>
            <p:ph type="title"/>
          </p:nvPr>
        </p:nvSpPr>
        <p:spPr>
          <a:xfrm>
            <a:off x="457200" y="152718"/>
            <a:ext cx="7620000" cy="1034185"/>
          </a:xfrm>
        </p:spPr>
        <p:txBody>
          <a:bodyPr>
            <a:normAutofit fontScale="90000"/>
          </a:bodyPr>
          <a:lstStyle/>
          <a:p>
            <a:r>
              <a:rPr lang="en-US" sz="2800" dirty="0"/>
              <a:t>How to re-compute?</a:t>
            </a:r>
            <a:br>
              <a:rPr lang="en-US" dirty="0"/>
            </a:br>
            <a:r>
              <a:rPr lang="en-US" dirty="0"/>
              <a:t>Memory centric strategy</a:t>
            </a:r>
          </a:p>
        </p:txBody>
      </p:sp>
    </p:spTree>
    <p:extLst>
      <p:ext uri="{BB962C8B-B14F-4D97-AF65-F5344CB8AC3E}">
        <p14:creationId xmlns:p14="http://schemas.microsoft.com/office/powerpoint/2010/main" val="8705424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497096" y="2525058"/>
            <a:ext cx="926123" cy="429846"/>
            <a:chOff x="1785814" y="2627795"/>
            <a:chExt cx="926123" cy="429846"/>
          </a:xfrm>
        </p:grpSpPr>
        <p:sp>
          <p:nvSpPr>
            <p:cNvPr id="10" name="Rectangle 9"/>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13" name="Group 12"/>
          <p:cNvGrpSpPr/>
          <p:nvPr/>
        </p:nvGrpSpPr>
        <p:grpSpPr>
          <a:xfrm>
            <a:off x="1014137" y="2518002"/>
            <a:ext cx="926123" cy="429846"/>
            <a:chOff x="1785813" y="3383165"/>
            <a:chExt cx="926123" cy="429846"/>
          </a:xfrm>
        </p:grpSpPr>
        <p:sp>
          <p:nvSpPr>
            <p:cNvPr id="7" name="TextBox 6"/>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2" name="Rectangle 11"/>
            <p:cNvSpPr/>
            <p:nvPr/>
          </p:nvSpPr>
          <p:spPr>
            <a:xfrm>
              <a:off x="1785813" y="338316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4004484" y="2518002"/>
            <a:ext cx="926123" cy="429846"/>
            <a:chOff x="1785814" y="2627795"/>
            <a:chExt cx="926123" cy="429846"/>
          </a:xfrm>
        </p:grpSpPr>
        <p:sp>
          <p:nvSpPr>
            <p:cNvPr id="16" name="Rectangle 15"/>
            <p:cNvSpPr/>
            <p:nvPr/>
          </p:nvSpPr>
          <p:spPr>
            <a:xfrm>
              <a:off x="1785814" y="2627795"/>
              <a:ext cx="926123" cy="4298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18" name="Group 17"/>
          <p:cNvGrpSpPr/>
          <p:nvPr/>
        </p:nvGrpSpPr>
        <p:grpSpPr>
          <a:xfrm>
            <a:off x="5511872" y="2525058"/>
            <a:ext cx="926123" cy="429846"/>
            <a:chOff x="1785814" y="2627795"/>
            <a:chExt cx="926123" cy="429846"/>
          </a:xfrm>
        </p:grpSpPr>
        <p:sp>
          <p:nvSpPr>
            <p:cNvPr id="19" name="Rectangle 1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85814" y="2658052"/>
              <a:ext cx="926123" cy="369332"/>
            </a:xfrm>
            <a:prstGeom prst="rect">
              <a:avLst/>
            </a:prstGeom>
            <a:noFill/>
          </p:spPr>
          <p:txBody>
            <a:bodyPr wrap="square" rtlCol="0">
              <a:spAutoFit/>
            </a:bodyPr>
            <a:lstStyle/>
            <a:p>
              <a:pPr algn="ctr"/>
              <a:r>
                <a:rPr lang="en-US" dirty="0"/>
                <a:t>BN</a:t>
              </a:r>
            </a:p>
          </p:txBody>
        </p:sp>
      </p:grpSp>
      <p:grpSp>
        <p:nvGrpSpPr>
          <p:cNvPr id="21" name="Group 20"/>
          <p:cNvGrpSpPr/>
          <p:nvPr/>
        </p:nvGrpSpPr>
        <p:grpSpPr>
          <a:xfrm>
            <a:off x="7019260" y="2518002"/>
            <a:ext cx="926123" cy="429846"/>
            <a:chOff x="1785814" y="2627795"/>
            <a:chExt cx="926123" cy="429846"/>
          </a:xfrm>
        </p:grpSpPr>
        <p:sp>
          <p:nvSpPr>
            <p:cNvPr id="22" name="Rectangle 21"/>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29" name="Group 28"/>
          <p:cNvGrpSpPr/>
          <p:nvPr/>
        </p:nvGrpSpPr>
        <p:grpSpPr>
          <a:xfrm>
            <a:off x="2497096" y="3499181"/>
            <a:ext cx="926123" cy="429846"/>
            <a:chOff x="1785814" y="2627795"/>
            <a:chExt cx="926123" cy="429846"/>
          </a:xfrm>
        </p:grpSpPr>
        <p:sp>
          <p:nvSpPr>
            <p:cNvPr id="30" name="Rectangle 29"/>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32" name="Group 31"/>
          <p:cNvGrpSpPr/>
          <p:nvPr/>
        </p:nvGrpSpPr>
        <p:grpSpPr>
          <a:xfrm>
            <a:off x="1014137" y="3492125"/>
            <a:ext cx="926123" cy="429846"/>
            <a:chOff x="1785813" y="3383165"/>
            <a:chExt cx="926123" cy="429846"/>
          </a:xfrm>
        </p:grpSpPr>
        <p:sp>
          <p:nvSpPr>
            <p:cNvPr id="33" name="TextBox 32"/>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34" name="Rectangle 33"/>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992269" y="3492124"/>
            <a:ext cx="926123" cy="429846"/>
            <a:chOff x="1785814" y="2627795"/>
            <a:chExt cx="926123" cy="429846"/>
          </a:xfrm>
        </p:grpSpPr>
        <p:sp>
          <p:nvSpPr>
            <p:cNvPr id="36" name="Rectangle 35"/>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38" name="Group 37"/>
          <p:cNvGrpSpPr/>
          <p:nvPr/>
        </p:nvGrpSpPr>
        <p:grpSpPr>
          <a:xfrm>
            <a:off x="5499657" y="3499180"/>
            <a:ext cx="926123" cy="429846"/>
            <a:chOff x="1785814" y="2627795"/>
            <a:chExt cx="926123" cy="429846"/>
          </a:xfrm>
        </p:grpSpPr>
        <p:sp>
          <p:nvSpPr>
            <p:cNvPr id="39" name="Rectangle 3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785814" y="2658052"/>
              <a:ext cx="926123" cy="369332"/>
            </a:xfrm>
            <a:prstGeom prst="rect">
              <a:avLst/>
            </a:prstGeom>
            <a:noFill/>
          </p:spPr>
          <p:txBody>
            <a:bodyPr wrap="square" rtlCol="0">
              <a:spAutoFit/>
            </a:bodyPr>
            <a:lstStyle/>
            <a:p>
              <a:pPr algn="ctr"/>
              <a:r>
                <a:rPr lang="en-US" dirty="0"/>
                <a:t>BN</a:t>
              </a:r>
            </a:p>
          </p:txBody>
        </p:sp>
      </p:grpSp>
      <p:grpSp>
        <p:nvGrpSpPr>
          <p:cNvPr id="41" name="Group 40"/>
          <p:cNvGrpSpPr/>
          <p:nvPr/>
        </p:nvGrpSpPr>
        <p:grpSpPr>
          <a:xfrm>
            <a:off x="7007045" y="3492124"/>
            <a:ext cx="926123" cy="429846"/>
            <a:chOff x="1785814" y="2627795"/>
            <a:chExt cx="926123" cy="429846"/>
          </a:xfrm>
        </p:grpSpPr>
        <p:sp>
          <p:nvSpPr>
            <p:cNvPr id="42" name="Rectangle 41"/>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cxnSp>
        <p:nvCxnSpPr>
          <p:cNvPr id="51" name="Straight Arrow Connector 50"/>
          <p:cNvCxnSpPr/>
          <p:nvPr/>
        </p:nvCxnSpPr>
        <p:spPr>
          <a:xfrm>
            <a:off x="3435433" y="2729397"/>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955036" y="2737777"/>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6437995" y="274130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1940260" y="2326834"/>
            <a:ext cx="556836" cy="413147"/>
            <a:chOff x="1567001" y="2466884"/>
            <a:chExt cx="556836" cy="413147"/>
          </a:xfrm>
        </p:grpSpPr>
        <p:cxnSp>
          <p:nvCxnSpPr>
            <p:cNvPr id="25" name="Straight Arrow Connector 24"/>
            <p:cNvCxnSpPr>
              <a:stCxn id="12" idx="3"/>
              <a:endCxn id="10" idx="1"/>
            </p:cNvCxnSpPr>
            <p:nvPr/>
          </p:nvCxnSpPr>
          <p:spPr>
            <a:xfrm>
              <a:off x="1567001" y="28729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591430" y="2466884"/>
              <a:ext cx="486776" cy="369332"/>
            </a:xfrm>
            <a:prstGeom prst="rect">
              <a:avLst/>
            </a:prstGeom>
            <a:noFill/>
          </p:spPr>
          <p:txBody>
            <a:bodyPr wrap="square" rtlCol="0">
              <a:spAutoFit/>
            </a:bodyPr>
            <a:lstStyle/>
            <a:p>
              <a:r>
                <a:rPr lang="en-US" altLang="zh-CN" dirty="0">
                  <a:solidFill>
                    <a:srgbClr val="C00000"/>
                  </a:solidFill>
                  <a:latin typeface="+mj-lt"/>
                </a:rPr>
                <a:t>t0</a:t>
              </a:r>
              <a:endParaRPr lang="en-US" dirty="0">
                <a:solidFill>
                  <a:srgbClr val="C00000"/>
                </a:solidFill>
                <a:latin typeface="+mj-lt"/>
              </a:endParaRPr>
            </a:p>
          </p:txBody>
        </p:sp>
      </p:grpSp>
      <p:cxnSp>
        <p:nvCxnSpPr>
          <p:cNvPr id="45" name="Straight Arrow Connector 44"/>
          <p:cNvCxnSpPr>
            <a:stCxn id="7" idx="3"/>
          </p:cNvCxnSpPr>
          <p:nvPr/>
        </p:nvCxnSpPr>
        <p:spPr>
          <a:xfrm>
            <a:off x="1940260" y="2732925"/>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839294" y="3029502"/>
            <a:ext cx="441146" cy="369332"/>
          </a:xfrm>
          <a:prstGeom prst="rect">
            <a:avLst/>
          </a:prstGeom>
          <a:noFill/>
        </p:spPr>
        <p:txBody>
          <a:bodyPr wrap="none" rtlCol="0">
            <a:spAutoFit/>
          </a:bodyPr>
          <a:lstStyle/>
          <a:p>
            <a:r>
              <a:rPr lang="en-US" altLang="zh-CN" dirty="0">
                <a:solidFill>
                  <a:srgbClr val="C00000"/>
                </a:solidFill>
                <a:latin typeface="+mj-lt"/>
              </a:rPr>
              <a:t>t0</a:t>
            </a:r>
            <a:endParaRPr lang="en-US" dirty="0">
              <a:solidFill>
                <a:srgbClr val="C00000"/>
              </a:solidFill>
              <a:latin typeface="+mj-lt"/>
            </a:endParaRPr>
          </a:p>
        </p:txBody>
      </p:sp>
      <p:cxnSp>
        <p:nvCxnSpPr>
          <p:cNvPr id="68" name="Straight Arrow Connector 67"/>
          <p:cNvCxnSpPr>
            <a:stCxn id="42" idx="1"/>
            <a:endCxn id="39" idx="3"/>
          </p:cNvCxnSpPr>
          <p:nvPr/>
        </p:nvCxnSpPr>
        <p:spPr>
          <a:xfrm flipH="1">
            <a:off x="6425780" y="3707047"/>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9" idx="1"/>
            <a:endCxn id="36" idx="3"/>
          </p:cNvCxnSpPr>
          <p:nvPr/>
        </p:nvCxnSpPr>
        <p:spPr>
          <a:xfrm flipH="1" flipV="1">
            <a:off x="4918392" y="3707047"/>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3411004" y="3714104"/>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1940259" y="3728333"/>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4980749" y="2360065"/>
            <a:ext cx="441146" cy="369332"/>
          </a:xfrm>
          <a:prstGeom prst="rect">
            <a:avLst/>
          </a:prstGeom>
        </p:spPr>
        <p:txBody>
          <a:bodyPr wrap="none">
            <a:spAutoFit/>
          </a:bodyPr>
          <a:lstStyle/>
          <a:p>
            <a:r>
              <a:rPr lang="en-US" altLang="zh-CN" dirty="0">
                <a:solidFill>
                  <a:srgbClr val="C00000"/>
                </a:solidFill>
                <a:latin typeface="+mj-lt"/>
              </a:rPr>
              <a:t>t2</a:t>
            </a:r>
            <a:endParaRPr lang="en-US" dirty="0">
              <a:solidFill>
                <a:srgbClr val="C00000"/>
              </a:solidFill>
              <a:latin typeface="+mj-lt"/>
            </a:endParaRPr>
          </a:p>
        </p:txBody>
      </p:sp>
      <p:cxnSp>
        <p:nvCxnSpPr>
          <p:cNvPr id="66" name="Straight Arrow Connector 65"/>
          <p:cNvCxnSpPr/>
          <p:nvPr/>
        </p:nvCxnSpPr>
        <p:spPr>
          <a:xfrm>
            <a:off x="3414679" y="2714039"/>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959529" y="275321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4807483" y="3036630"/>
            <a:ext cx="441146" cy="369332"/>
          </a:xfrm>
          <a:prstGeom prst="rect">
            <a:avLst/>
          </a:prstGeom>
        </p:spPr>
        <p:txBody>
          <a:bodyPr wrap="none">
            <a:spAutoFit/>
          </a:bodyPr>
          <a:lstStyle/>
          <a:p>
            <a:r>
              <a:rPr lang="en-US" altLang="zh-CN" dirty="0">
                <a:solidFill>
                  <a:srgbClr val="C00000"/>
                </a:solidFill>
                <a:latin typeface="+mj-lt"/>
              </a:rPr>
              <a:t>t2</a:t>
            </a:r>
            <a:endParaRPr lang="en-US" dirty="0">
              <a:solidFill>
                <a:srgbClr val="C00000"/>
              </a:solidFill>
              <a:latin typeface="+mj-lt"/>
            </a:endParaRPr>
          </a:p>
        </p:txBody>
      </p:sp>
      <p:cxnSp>
        <p:nvCxnSpPr>
          <p:cNvPr id="82" name="Straight Arrow Connector 81"/>
          <p:cNvCxnSpPr/>
          <p:nvPr/>
        </p:nvCxnSpPr>
        <p:spPr>
          <a:xfrm>
            <a:off x="457200" y="273422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a:off x="432872" y="372480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7933168" y="273645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7945383" y="3699991"/>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6431887" y="273645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4820476" y="4568498"/>
            <a:ext cx="2559803" cy="369332"/>
          </a:xfrm>
          <a:prstGeom prst="rect">
            <a:avLst/>
          </a:prstGeom>
          <a:noFill/>
        </p:spPr>
        <p:txBody>
          <a:bodyPr wrap="none" rtlCol="0">
            <a:spAutoFit/>
          </a:bodyPr>
          <a:lstStyle/>
          <a:p>
            <a:r>
              <a:rPr lang="en-US" dirty="0">
                <a:latin typeface="+mj-lt"/>
              </a:rPr>
              <a:t>Max Live Tensor: 2</a:t>
            </a:r>
          </a:p>
        </p:txBody>
      </p:sp>
      <p:sp>
        <p:nvSpPr>
          <p:cNvPr id="59" name="Title 1"/>
          <p:cNvSpPr>
            <a:spLocks noGrp="1"/>
          </p:cNvSpPr>
          <p:nvPr>
            <p:ph type="title"/>
          </p:nvPr>
        </p:nvSpPr>
        <p:spPr>
          <a:xfrm>
            <a:off x="457200" y="152718"/>
            <a:ext cx="7620000" cy="1034185"/>
          </a:xfrm>
        </p:spPr>
        <p:txBody>
          <a:bodyPr>
            <a:normAutofit fontScale="90000"/>
          </a:bodyPr>
          <a:lstStyle/>
          <a:p>
            <a:r>
              <a:rPr lang="en-US" sz="2800" dirty="0"/>
              <a:t>How to re-compute?</a:t>
            </a:r>
            <a:br>
              <a:rPr lang="en-US" dirty="0"/>
            </a:br>
            <a:r>
              <a:rPr lang="en-US" dirty="0"/>
              <a:t>Memory centric strategy</a:t>
            </a:r>
          </a:p>
        </p:txBody>
      </p:sp>
    </p:spTree>
    <p:extLst>
      <p:ext uri="{BB962C8B-B14F-4D97-AF65-F5344CB8AC3E}">
        <p14:creationId xmlns:p14="http://schemas.microsoft.com/office/powerpoint/2010/main" val="10472019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497096" y="2525058"/>
            <a:ext cx="926123" cy="429846"/>
            <a:chOff x="1785814" y="2627795"/>
            <a:chExt cx="926123" cy="429846"/>
          </a:xfrm>
        </p:grpSpPr>
        <p:sp>
          <p:nvSpPr>
            <p:cNvPr id="10" name="Rectangle 9"/>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13" name="Group 12"/>
          <p:cNvGrpSpPr/>
          <p:nvPr/>
        </p:nvGrpSpPr>
        <p:grpSpPr>
          <a:xfrm>
            <a:off x="1014137" y="2518002"/>
            <a:ext cx="926123" cy="429846"/>
            <a:chOff x="1785813" y="3383165"/>
            <a:chExt cx="926123" cy="429846"/>
          </a:xfrm>
        </p:grpSpPr>
        <p:sp>
          <p:nvSpPr>
            <p:cNvPr id="7" name="TextBox 6"/>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2" name="Rectangle 11"/>
            <p:cNvSpPr/>
            <p:nvPr/>
          </p:nvSpPr>
          <p:spPr>
            <a:xfrm>
              <a:off x="1785813" y="338316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4004484" y="2518002"/>
            <a:ext cx="926123" cy="429846"/>
            <a:chOff x="1785814" y="2627795"/>
            <a:chExt cx="926123" cy="429846"/>
          </a:xfrm>
        </p:grpSpPr>
        <p:sp>
          <p:nvSpPr>
            <p:cNvPr id="16" name="Rectangle 15"/>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18" name="Group 17"/>
          <p:cNvGrpSpPr/>
          <p:nvPr/>
        </p:nvGrpSpPr>
        <p:grpSpPr>
          <a:xfrm>
            <a:off x="5511872" y="2525058"/>
            <a:ext cx="926123" cy="429846"/>
            <a:chOff x="1785814" y="2627795"/>
            <a:chExt cx="926123" cy="429846"/>
          </a:xfrm>
        </p:grpSpPr>
        <p:sp>
          <p:nvSpPr>
            <p:cNvPr id="19" name="Rectangle 18"/>
            <p:cNvSpPr/>
            <p:nvPr/>
          </p:nvSpPr>
          <p:spPr>
            <a:xfrm>
              <a:off x="1785814" y="2627795"/>
              <a:ext cx="926123" cy="4298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85814" y="2658052"/>
              <a:ext cx="926123" cy="369332"/>
            </a:xfrm>
            <a:prstGeom prst="rect">
              <a:avLst/>
            </a:prstGeom>
            <a:noFill/>
          </p:spPr>
          <p:txBody>
            <a:bodyPr wrap="square" rtlCol="0">
              <a:spAutoFit/>
            </a:bodyPr>
            <a:lstStyle/>
            <a:p>
              <a:pPr algn="ctr"/>
              <a:r>
                <a:rPr lang="en-US" dirty="0"/>
                <a:t>BN</a:t>
              </a:r>
            </a:p>
          </p:txBody>
        </p:sp>
      </p:grpSp>
      <p:grpSp>
        <p:nvGrpSpPr>
          <p:cNvPr id="21" name="Group 20"/>
          <p:cNvGrpSpPr/>
          <p:nvPr/>
        </p:nvGrpSpPr>
        <p:grpSpPr>
          <a:xfrm>
            <a:off x="7019260" y="2518002"/>
            <a:ext cx="926123" cy="429846"/>
            <a:chOff x="1785814" y="2627795"/>
            <a:chExt cx="926123" cy="429846"/>
          </a:xfrm>
        </p:grpSpPr>
        <p:sp>
          <p:nvSpPr>
            <p:cNvPr id="22" name="Rectangle 21"/>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29" name="Group 28"/>
          <p:cNvGrpSpPr/>
          <p:nvPr/>
        </p:nvGrpSpPr>
        <p:grpSpPr>
          <a:xfrm>
            <a:off x="2497096" y="3499181"/>
            <a:ext cx="926123" cy="429846"/>
            <a:chOff x="1785814" y="2627795"/>
            <a:chExt cx="926123" cy="429846"/>
          </a:xfrm>
        </p:grpSpPr>
        <p:sp>
          <p:nvSpPr>
            <p:cNvPr id="30" name="Rectangle 29"/>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32" name="Group 31"/>
          <p:cNvGrpSpPr/>
          <p:nvPr/>
        </p:nvGrpSpPr>
        <p:grpSpPr>
          <a:xfrm>
            <a:off x="1014137" y="3492125"/>
            <a:ext cx="926123" cy="429846"/>
            <a:chOff x="1785813" y="3383165"/>
            <a:chExt cx="926123" cy="429846"/>
          </a:xfrm>
        </p:grpSpPr>
        <p:sp>
          <p:nvSpPr>
            <p:cNvPr id="33" name="TextBox 32"/>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34" name="Rectangle 33"/>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992269" y="3492124"/>
            <a:ext cx="926123" cy="429846"/>
            <a:chOff x="1785814" y="2627795"/>
            <a:chExt cx="926123" cy="429846"/>
          </a:xfrm>
        </p:grpSpPr>
        <p:sp>
          <p:nvSpPr>
            <p:cNvPr id="36" name="Rectangle 35"/>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38" name="Group 37"/>
          <p:cNvGrpSpPr/>
          <p:nvPr/>
        </p:nvGrpSpPr>
        <p:grpSpPr>
          <a:xfrm>
            <a:off x="5499657" y="3499180"/>
            <a:ext cx="926123" cy="429846"/>
            <a:chOff x="1785814" y="2627795"/>
            <a:chExt cx="926123" cy="429846"/>
          </a:xfrm>
        </p:grpSpPr>
        <p:sp>
          <p:nvSpPr>
            <p:cNvPr id="39" name="Rectangle 3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785814" y="2658052"/>
              <a:ext cx="926123" cy="369332"/>
            </a:xfrm>
            <a:prstGeom prst="rect">
              <a:avLst/>
            </a:prstGeom>
            <a:noFill/>
          </p:spPr>
          <p:txBody>
            <a:bodyPr wrap="square" rtlCol="0">
              <a:spAutoFit/>
            </a:bodyPr>
            <a:lstStyle/>
            <a:p>
              <a:pPr algn="ctr"/>
              <a:r>
                <a:rPr lang="en-US" dirty="0"/>
                <a:t>BN</a:t>
              </a:r>
            </a:p>
          </p:txBody>
        </p:sp>
      </p:grpSp>
      <p:grpSp>
        <p:nvGrpSpPr>
          <p:cNvPr id="41" name="Group 40"/>
          <p:cNvGrpSpPr/>
          <p:nvPr/>
        </p:nvGrpSpPr>
        <p:grpSpPr>
          <a:xfrm>
            <a:off x="7007045" y="3492124"/>
            <a:ext cx="926123" cy="429846"/>
            <a:chOff x="1785814" y="2627795"/>
            <a:chExt cx="926123" cy="429846"/>
          </a:xfrm>
        </p:grpSpPr>
        <p:sp>
          <p:nvSpPr>
            <p:cNvPr id="42" name="Rectangle 41"/>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cxnSp>
        <p:nvCxnSpPr>
          <p:cNvPr id="51" name="Straight Arrow Connector 50"/>
          <p:cNvCxnSpPr/>
          <p:nvPr/>
        </p:nvCxnSpPr>
        <p:spPr>
          <a:xfrm>
            <a:off x="3435433" y="2729397"/>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955036" y="2737777"/>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6437995" y="274130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1940260" y="2326834"/>
            <a:ext cx="556836" cy="413147"/>
            <a:chOff x="1567001" y="2466884"/>
            <a:chExt cx="556836" cy="413147"/>
          </a:xfrm>
        </p:grpSpPr>
        <p:cxnSp>
          <p:nvCxnSpPr>
            <p:cNvPr id="25" name="Straight Arrow Connector 24"/>
            <p:cNvCxnSpPr>
              <a:stCxn id="12" idx="3"/>
              <a:endCxn id="10" idx="1"/>
            </p:cNvCxnSpPr>
            <p:nvPr/>
          </p:nvCxnSpPr>
          <p:spPr>
            <a:xfrm>
              <a:off x="1567001" y="28729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591430" y="2466884"/>
              <a:ext cx="486776" cy="369332"/>
            </a:xfrm>
            <a:prstGeom prst="rect">
              <a:avLst/>
            </a:prstGeom>
            <a:noFill/>
          </p:spPr>
          <p:txBody>
            <a:bodyPr wrap="square" rtlCol="0">
              <a:spAutoFit/>
            </a:bodyPr>
            <a:lstStyle/>
            <a:p>
              <a:r>
                <a:rPr lang="en-US" altLang="zh-CN" dirty="0">
                  <a:solidFill>
                    <a:srgbClr val="C00000"/>
                  </a:solidFill>
                  <a:latin typeface="+mj-lt"/>
                </a:rPr>
                <a:t>t0</a:t>
              </a:r>
              <a:endParaRPr lang="en-US" dirty="0">
                <a:solidFill>
                  <a:srgbClr val="C00000"/>
                </a:solidFill>
                <a:latin typeface="+mj-lt"/>
              </a:endParaRPr>
            </a:p>
          </p:txBody>
        </p:sp>
      </p:grpSp>
      <p:cxnSp>
        <p:nvCxnSpPr>
          <p:cNvPr id="45" name="Straight Arrow Connector 44"/>
          <p:cNvCxnSpPr>
            <a:stCxn id="7" idx="3"/>
          </p:cNvCxnSpPr>
          <p:nvPr/>
        </p:nvCxnSpPr>
        <p:spPr>
          <a:xfrm>
            <a:off x="1940260" y="2732925"/>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839294" y="3029502"/>
            <a:ext cx="441146" cy="369332"/>
          </a:xfrm>
          <a:prstGeom prst="rect">
            <a:avLst/>
          </a:prstGeom>
          <a:noFill/>
        </p:spPr>
        <p:txBody>
          <a:bodyPr wrap="none" rtlCol="0">
            <a:spAutoFit/>
          </a:bodyPr>
          <a:lstStyle/>
          <a:p>
            <a:r>
              <a:rPr lang="en-US" altLang="zh-CN" dirty="0">
                <a:solidFill>
                  <a:srgbClr val="C00000"/>
                </a:solidFill>
                <a:latin typeface="+mj-lt"/>
              </a:rPr>
              <a:t>t0</a:t>
            </a:r>
            <a:endParaRPr lang="en-US" dirty="0">
              <a:solidFill>
                <a:srgbClr val="C00000"/>
              </a:solidFill>
              <a:latin typeface="+mj-lt"/>
            </a:endParaRPr>
          </a:p>
        </p:txBody>
      </p:sp>
      <p:cxnSp>
        <p:nvCxnSpPr>
          <p:cNvPr id="68" name="Straight Arrow Connector 67"/>
          <p:cNvCxnSpPr>
            <a:stCxn id="42" idx="1"/>
            <a:endCxn id="39" idx="3"/>
          </p:cNvCxnSpPr>
          <p:nvPr/>
        </p:nvCxnSpPr>
        <p:spPr>
          <a:xfrm flipH="1">
            <a:off x="6425780" y="3707047"/>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9" idx="1"/>
            <a:endCxn id="36" idx="3"/>
          </p:cNvCxnSpPr>
          <p:nvPr/>
        </p:nvCxnSpPr>
        <p:spPr>
          <a:xfrm flipH="1" flipV="1">
            <a:off x="4918392" y="3707047"/>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3411004" y="3714104"/>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1940259" y="3728333"/>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6495840" y="2366351"/>
            <a:ext cx="441146" cy="369332"/>
          </a:xfrm>
          <a:prstGeom prst="rect">
            <a:avLst/>
          </a:prstGeom>
        </p:spPr>
        <p:txBody>
          <a:bodyPr wrap="none">
            <a:spAutoFit/>
          </a:bodyPr>
          <a:lstStyle/>
          <a:p>
            <a:r>
              <a:rPr lang="en-US" altLang="zh-CN" dirty="0">
                <a:solidFill>
                  <a:srgbClr val="C00000"/>
                </a:solidFill>
                <a:latin typeface="+mj-lt"/>
              </a:rPr>
              <a:t>t3</a:t>
            </a:r>
            <a:endParaRPr lang="en-US" dirty="0">
              <a:solidFill>
                <a:srgbClr val="C00000"/>
              </a:solidFill>
              <a:latin typeface="+mj-lt"/>
            </a:endParaRPr>
          </a:p>
        </p:txBody>
      </p:sp>
      <p:cxnSp>
        <p:nvCxnSpPr>
          <p:cNvPr id="66" name="Straight Arrow Connector 65"/>
          <p:cNvCxnSpPr/>
          <p:nvPr/>
        </p:nvCxnSpPr>
        <p:spPr>
          <a:xfrm>
            <a:off x="3414679" y="2714039"/>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959529" y="275321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457200" y="273422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a:off x="432872" y="372480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7933168" y="273645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7945383" y="3699991"/>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6431887" y="273645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6297974" y="3012551"/>
            <a:ext cx="441146" cy="369332"/>
          </a:xfrm>
          <a:prstGeom prst="rect">
            <a:avLst/>
          </a:prstGeom>
        </p:spPr>
        <p:txBody>
          <a:bodyPr wrap="none">
            <a:spAutoFit/>
          </a:bodyPr>
          <a:lstStyle/>
          <a:p>
            <a:r>
              <a:rPr lang="en-US" altLang="zh-CN" dirty="0">
                <a:solidFill>
                  <a:srgbClr val="C00000"/>
                </a:solidFill>
                <a:latin typeface="+mj-lt"/>
              </a:rPr>
              <a:t>t3</a:t>
            </a:r>
            <a:endParaRPr lang="en-US" dirty="0">
              <a:solidFill>
                <a:srgbClr val="C00000"/>
              </a:solidFill>
              <a:latin typeface="+mj-lt"/>
            </a:endParaRPr>
          </a:p>
        </p:txBody>
      </p:sp>
      <p:sp>
        <p:nvSpPr>
          <p:cNvPr id="85" name="TextBox 84"/>
          <p:cNvSpPr txBox="1"/>
          <p:nvPr/>
        </p:nvSpPr>
        <p:spPr>
          <a:xfrm>
            <a:off x="4820476" y="4568498"/>
            <a:ext cx="2559803" cy="369332"/>
          </a:xfrm>
          <a:prstGeom prst="rect">
            <a:avLst/>
          </a:prstGeom>
          <a:noFill/>
        </p:spPr>
        <p:txBody>
          <a:bodyPr wrap="none" rtlCol="0">
            <a:spAutoFit/>
          </a:bodyPr>
          <a:lstStyle/>
          <a:p>
            <a:r>
              <a:rPr lang="en-US" dirty="0">
                <a:latin typeface="+mj-lt"/>
              </a:rPr>
              <a:t>Max Live Tensor: 2</a:t>
            </a:r>
          </a:p>
        </p:txBody>
      </p:sp>
      <p:sp>
        <p:nvSpPr>
          <p:cNvPr id="58" name="Title 1"/>
          <p:cNvSpPr>
            <a:spLocks noGrp="1"/>
          </p:cNvSpPr>
          <p:nvPr>
            <p:ph type="title"/>
          </p:nvPr>
        </p:nvSpPr>
        <p:spPr>
          <a:xfrm>
            <a:off x="457200" y="152718"/>
            <a:ext cx="7620000" cy="1034185"/>
          </a:xfrm>
        </p:spPr>
        <p:txBody>
          <a:bodyPr>
            <a:normAutofit fontScale="90000"/>
          </a:bodyPr>
          <a:lstStyle/>
          <a:p>
            <a:r>
              <a:rPr lang="en-US" sz="2800" dirty="0"/>
              <a:t>How to re-compute?</a:t>
            </a:r>
            <a:br>
              <a:rPr lang="en-US" dirty="0"/>
            </a:br>
            <a:r>
              <a:rPr lang="en-US" dirty="0"/>
              <a:t>Memory centric strategy</a:t>
            </a:r>
          </a:p>
        </p:txBody>
      </p:sp>
    </p:spTree>
    <p:extLst>
      <p:ext uri="{BB962C8B-B14F-4D97-AF65-F5344CB8AC3E}">
        <p14:creationId xmlns:p14="http://schemas.microsoft.com/office/powerpoint/2010/main" val="6380240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497096" y="2525058"/>
            <a:ext cx="926123" cy="429846"/>
            <a:chOff x="1785814" y="2627795"/>
            <a:chExt cx="926123" cy="429846"/>
          </a:xfrm>
        </p:grpSpPr>
        <p:sp>
          <p:nvSpPr>
            <p:cNvPr id="10" name="Rectangle 9"/>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13" name="Group 12"/>
          <p:cNvGrpSpPr/>
          <p:nvPr/>
        </p:nvGrpSpPr>
        <p:grpSpPr>
          <a:xfrm>
            <a:off x="1014137" y="2518002"/>
            <a:ext cx="926123" cy="429846"/>
            <a:chOff x="1785813" y="3383165"/>
            <a:chExt cx="926123" cy="429846"/>
          </a:xfrm>
        </p:grpSpPr>
        <p:sp>
          <p:nvSpPr>
            <p:cNvPr id="7" name="TextBox 6"/>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2" name="Rectangle 11"/>
            <p:cNvSpPr/>
            <p:nvPr/>
          </p:nvSpPr>
          <p:spPr>
            <a:xfrm>
              <a:off x="1785813" y="338316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4004484" y="2518002"/>
            <a:ext cx="926123" cy="429846"/>
            <a:chOff x="1785814" y="2627795"/>
            <a:chExt cx="926123" cy="429846"/>
          </a:xfrm>
        </p:grpSpPr>
        <p:sp>
          <p:nvSpPr>
            <p:cNvPr id="16" name="Rectangle 15"/>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18" name="Group 17"/>
          <p:cNvGrpSpPr/>
          <p:nvPr/>
        </p:nvGrpSpPr>
        <p:grpSpPr>
          <a:xfrm>
            <a:off x="5511872" y="2525058"/>
            <a:ext cx="926123" cy="429846"/>
            <a:chOff x="1785814" y="2627795"/>
            <a:chExt cx="926123" cy="429846"/>
          </a:xfrm>
        </p:grpSpPr>
        <p:sp>
          <p:nvSpPr>
            <p:cNvPr id="19" name="Rectangle 1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85814" y="2658052"/>
              <a:ext cx="926123" cy="369332"/>
            </a:xfrm>
            <a:prstGeom prst="rect">
              <a:avLst/>
            </a:prstGeom>
            <a:noFill/>
          </p:spPr>
          <p:txBody>
            <a:bodyPr wrap="square" rtlCol="0">
              <a:spAutoFit/>
            </a:bodyPr>
            <a:lstStyle/>
            <a:p>
              <a:pPr algn="ctr"/>
              <a:r>
                <a:rPr lang="en-US" dirty="0"/>
                <a:t>BN</a:t>
              </a:r>
            </a:p>
          </p:txBody>
        </p:sp>
      </p:grpSp>
      <p:grpSp>
        <p:nvGrpSpPr>
          <p:cNvPr id="21" name="Group 20"/>
          <p:cNvGrpSpPr/>
          <p:nvPr/>
        </p:nvGrpSpPr>
        <p:grpSpPr>
          <a:xfrm>
            <a:off x="7019260" y="2518002"/>
            <a:ext cx="926123" cy="429846"/>
            <a:chOff x="1785814" y="2627795"/>
            <a:chExt cx="926123" cy="429846"/>
          </a:xfrm>
        </p:grpSpPr>
        <p:sp>
          <p:nvSpPr>
            <p:cNvPr id="22" name="Rectangle 21"/>
            <p:cNvSpPr/>
            <p:nvPr/>
          </p:nvSpPr>
          <p:spPr>
            <a:xfrm>
              <a:off x="1785814" y="2627795"/>
              <a:ext cx="926123" cy="4298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29" name="Group 28"/>
          <p:cNvGrpSpPr/>
          <p:nvPr/>
        </p:nvGrpSpPr>
        <p:grpSpPr>
          <a:xfrm>
            <a:off x="2497096" y="3499181"/>
            <a:ext cx="926123" cy="429846"/>
            <a:chOff x="1785814" y="2627795"/>
            <a:chExt cx="926123" cy="429846"/>
          </a:xfrm>
        </p:grpSpPr>
        <p:sp>
          <p:nvSpPr>
            <p:cNvPr id="30" name="Rectangle 29"/>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32" name="Group 31"/>
          <p:cNvGrpSpPr/>
          <p:nvPr/>
        </p:nvGrpSpPr>
        <p:grpSpPr>
          <a:xfrm>
            <a:off x="1014137" y="3492125"/>
            <a:ext cx="926123" cy="429846"/>
            <a:chOff x="1785813" y="3383165"/>
            <a:chExt cx="926123" cy="429846"/>
          </a:xfrm>
        </p:grpSpPr>
        <p:sp>
          <p:nvSpPr>
            <p:cNvPr id="33" name="TextBox 32"/>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34" name="Rectangle 33"/>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992269" y="3492124"/>
            <a:ext cx="926123" cy="429846"/>
            <a:chOff x="1785814" y="2627795"/>
            <a:chExt cx="926123" cy="429846"/>
          </a:xfrm>
        </p:grpSpPr>
        <p:sp>
          <p:nvSpPr>
            <p:cNvPr id="36" name="Rectangle 35"/>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38" name="Group 37"/>
          <p:cNvGrpSpPr/>
          <p:nvPr/>
        </p:nvGrpSpPr>
        <p:grpSpPr>
          <a:xfrm>
            <a:off x="5499657" y="3499180"/>
            <a:ext cx="926123" cy="429846"/>
            <a:chOff x="1785814" y="2627795"/>
            <a:chExt cx="926123" cy="429846"/>
          </a:xfrm>
        </p:grpSpPr>
        <p:sp>
          <p:nvSpPr>
            <p:cNvPr id="39" name="Rectangle 3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785814" y="2658052"/>
              <a:ext cx="926123" cy="369332"/>
            </a:xfrm>
            <a:prstGeom prst="rect">
              <a:avLst/>
            </a:prstGeom>
            <a:noFill/>
          </p:spPr>
          <p:txBody>
            <a:bodyPr wrap="square" rtlCol="0">
              <a:spAutoFit/>
            </a:bodyPr>
            <a:lstStyle/>
            <a:p>
              <a:pPr algn="ctr"/>
              <a:r>
                <a:rPr lang="en-US" dirty="0"/>
                <a:t>BN</a:t>
              </a:r>
            </a:p>
          </p:txBody>
        </p:sp>
      </p:grpSp>
      <p:grpSp>
        <p:nvGrpSpPr>
          <p:cNvPr id="41" name="Group 40"/>
          <p:cNvGrpSpPr/>
          <p:nvPr/>
        </p:nvGrpSpPr>
        <p:grpSpPr>
          <a:xfrm>
            <a:off x="7007045" y="3492124"/>
            <a:ext cx="926123" cy="429846"/>
            <a:chOff x="1785814" y="2627795"/>
            <a:chExt cx="926123" cy="429846"/>
          </a:xfrm>
        </p:grpSpPr>
        <p:sp>
          <p:nvSpPr>
            <p:cNvPr id="42" name="Rectangle 41"/>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cxnSp>
        <p:nvCxnSpPr>
          <p:cNvPr id="51" name="Straight Arrow Connector 50"/>
          <p:cNvCxnSpPr/>
          <p:nvPr/>
        </p:nvCxnSpPr>
        <p:spPr>
          <a:xfrm>
            <a:off x="3435433" y="2729397"/>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955036" y="2737777"/>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6437995" y="274130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1940260" y="2326834"/>
            <a:ext cx="556836" cy="413147"/>
            <a:chOff x="1567001" y="2466884"/>
            <a:chExt cx="556836" cy="413147"/>
          </a:xfrm>
        </p:grpSpPr>
        <p:cxnSp>
          <p:nvCxnSpPr>
            <p:cNvPr id="25" name="Straight Arrow Connector 24"/>
            <p:cNvCxnSpPr>
              <a:stCxn id="12" idx="3"/>
              <a:endCxn id="10" idx="1"/>
            </p:cNvCxnSpPr>
            <p:nvPr/>
          </p:nvCxnSpPr>
          <p:spPr>
            <a:xfrm>
              <a:off x="1567001" y="28729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591430" y="2466884"/>
              <a:ext cx="486776" cy="369332"/>
            </a:xfrm>
            <a:prstGeom prst="rect">
              <a:avLst/>
            </a:prstGeom>
            <a:noFill/>
          </p:spPr>
          <p:txBody>
            <a:bodyPr wrap="square" rtlCol="0">
              <a:spAutoFit/>
            </a:bodyPr>
            <a:lstStyle/>
            <a:p>
              <a:r>
                <a:rPr lang="en-US" altLang="zh-CN" dirty="0">
                  <a:solidFill>
                    <a:srgbClr val="C00000"/>
                  </a:solidFill>
                  <a:latin typeface="+mj-lt"/>
                </a:rPr>
                <a:t>t0</a:t>
              </a:r>
              <a:endParaRPr lang="en-US" dirty="0">
                <a:solidFill>
                  <a:srgbClr val="C00000"/>
                </a:solidFill>
                <a:latin typeface="+mj-lt"/>
              </a:endParaRPr>
            </a:p>
          </p:txBody>
        </p:sp>
      </p:grpSp>
      <p:cxnSp>
        <p:nvCxnSpPr>
          <p:cNvPr id="45" name="Straight Arrow Connector 44"/>
          <p:cNvCxnSpPr>
            <a:stCxn id="7" idx="3"/>
          </p:cNvCxnSpPr>
          <p:nvPr/>
        </p:nvCxnSpPr>
        <p:spPr>
          <a:xfrm>
            <a:off x="1940260" y="2732925"/>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839294" y="3029502"/>
            <a:ext cx="441146" cy="369332"/>
          </a:xfrm>
          <a:prstGeom prst="rect">
            <a:avLst/>
          </a:prstGeom>
          <a:noFill/>
        </p:spPr>
        <p:txBody>
          <a:bodyPr wrap="none" rtlCol="0">
            <a:spAutoFit/>
          </a:bodyPr>
          <a:lstStyle/>
          <a:p>
            <a:r>
              <a:rPr lang="en-US" altLang="zh-CN" dirty="0">
                <a:solidFill>
                  <a:srgbClr val="C00000"/>
                </a:solidFill>
                <a:latin typeface="+mj-lt"/>
              </a:rPr>
              <a:t>t0</a:t>
            </a:r>
            <a:endParaRPr lang="en-US" dirty="0">
              <a:solidFill>
                <a:srgbClr val="C00000"/>
              </a:solidFill>
              <a:latin typeface="+mj-lt"/>
            </a:endParaRPr>
          </a:p>
        </p:txBody>
      </p:sp>
      <p:cxnSp>
        <p:nvCxnSpPr>
          <p:cNvPr id="68" name="Straight Arrow Connector 67"/>
          <p:cNvCxnSpPr>
            <a:stCxn id="42" idx="1"/>
            <a:endCxn id="39" idx="3"/>
          </p:cNvCxnSpPr>
          <p:nvPr/>
        </p:nvCxnSpPr>
        <p:spPr>
          <a:xfrm flipH="1">
            <a:off x="6425780" y="3707047"/>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9" idx="1"/>
            <a:endCxn id="36" idx="3"/>
          </p:cNvCxnSpPr>
          <p:nvPr/>
        </p:nvCxnSpPr>
        <p:spPr>
          <a:xfrm flipH="1" flipV="1">
            <a:off x="4918392" y="3707047"/>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3411004" y="3714104"/>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1940259" y="3728333"/>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7969812" y="2329300"/>
            <a:ext cx="441146" cy="369332"/>
          </a:xfrm>
          <a:prstGeom prst="rect">
            <a:avLst/>
          </a:prstGeom>
        </p:spPr>
        <p:txBody>
          <a:bodyPr wrap="none">
            <a:spAutoFit/>
          </a:bodyPr>
          <a:lstStyle/>
          <a:p>
            <a:r>
              <a:rPr lang="en-US" altLang="zh-CN" dirty="0">
                <a:solidFill>
                  <a:srgbClr val="C00000"/>
                </a:solidFill>
                <a:latin typeface="+mj-lt"/>
              </a:rPr>
              <a:t>t4</a:t>
            </a:r>
            <a:endParaRPr lang="en-US" dirty="0">
              <a:solidFill>
                <a:srgbClr val="C00000"/>
              </a:solidFill>
              <a:latin typeface="+mj-lt"/>
            </a:endParaRPr>
          </a:p>
        </p:txBody>
      </p:sp>
      <p:cxnSp>
        <p:nvCxnSpPr>
          <p:cNvPr id="66" name="Straight Arrow Connector 65"/>
          <p:cNvCxnSpPr/>
          <p:nvPr/>
        </p:nvCxnSpPr>
        <p:spPr>
          <a:xfrm>
            <a:off x="3414679" y="2714039"/>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959529" y="275321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457200" y="273422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a:off x="432872" y="372480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7933168" y="273645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7945383" y="3699991"/>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6431887" y="273645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4820476" y="4568498"/>
            <a:ext cx="2559803" cy="369332"/>
          </a:xfrm>
          <a:prstGeom prst="rect">
            <a:avLst/>
          </a:prstGeom>
          <a:noFill/>
        </p:spPr>
        <p:txBody>
          <a:bodyPr wrap="none" rtlCol="0">
            <a:spAutoFit/>
          </a:bodyPr>
          <a:lstStyle/>
          <a:p>
            <a:r>
              <a:rPr lang="en-US" dirty="0">
                <a:latin typeface="+mj-lt"/>
              </a:rPr>
              <a:t>Max Live Tensor: 2</a:t>
            </a:r>
          </a:p>
        </p:txBody>
      </p:sp>
      <p:sp>
        <p:nvSpPr>
          <p:cNvPr id="57" name="Title 1"/>
          <p:cNvSpPr>
            <a:spLocks noGrp="1"/>
          </p:cNvSpPr>
          <p:nvPr>
            <p:ph type="title"/>
          </p:nvPr>
        </p:nvSpPr>
        <p:spPr>
          <a:xfrm>
            <a:off x="457200" y="152718"/>
            <a:ext cx="7620000" cy="1034185"/>
          </a:xfrm>
        </p:spPr>
        <p:txBody>
          <a:bodyPr>
            <a:normAutofit fontScale="90000"/>
          </a:bodyPr>
          <a:lstStyle/>
          <a:p>
            <a:r>
              <a:rPr lang="en-US" sz="2800" dirty="0"/>
              <a:t>How to re-compute?</a:t>
            </a:r>
            <a:br>
              <a:rPr lang="en-US" dirty="0"/>
            </a:br>
            <a:r>
              <a:rPr lang="en-US" dirty="0"/>
              <a:t>Memory centric strategy</a:t>
            </a:r>
          </a:p>
        </p:txBody>
      </p:sp>
    </p:spTree>
    <p:extLst>
      <p:ext uri="{BB962C8B-B14F-4D97-AF65-F5344CB8AC3E}">
        <p14:creationId xmlns:p14="http://schemas.microsoft.com/office/powerpoint/2010/main" val="8839555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497096" y="2525058"/>
            <a:ext cx="926123" cy="429846"/>
            <a:chOff x="1785814" y="2627795"/>
            <a:chExt cx="926123" cy="429846"/>
          </a:xfrm>
        </p:grpSpPr>
        <p:sp>
          <p:nvSpPr>
            <p:cNvPr id="10" name="Rectangle 9"/>
            <p:cNvSpPr/>
            <p:nvPr/>
          </p:nvSpPr>
          <p:spPr>
            <a:xfrm>
              <a:off x="1785814" y="2627795"/>
              <a:ext cx="926123" cy="42984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13" name="Group 12"/>
          <p:cNvGrpSpPr/>
          <p:nvPr/>
        </p:nvGrpSpPr>
        <p:grpSpPr>
          <a:xfrm>
            <a:off x="1014137" y="2518002"/>
            <a:ext cx="926123" cy="429846"/>
            <a:chOff x="1785813" y="3383165"/>
            <a:chExt cx="926123" cy="429846"/>
          </a:xfrm>
        </p:grpSpPr>
        <p:sp>
          <p:nvSpPr>
            <p:cNvPr id="7" name="TextBox 6"/>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2" name="Rectangle 11"/>
            <p:cNvSpPr/>
            <p:nvPr/>
          </p:nvSpPr>
          <p:spPr>
            <a:xfrm>
              <a:off x="1785813" y="338316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4004484" y="2518002"/>
            <a:ext cx="926123" cy="429846"/>
            <a:chOff x="1785814" y="2627795"/>
            <a:chExt cx="926123" cy="429846"/>
          </a:xfrm>
        </p:grpSpPr>
        <p:sp>
          <p:nvSpPr>
            <p:cNvPr id="16" name="Rectangle 15"/>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18" name="Group 17"/>
          <p:cNvGrpSpPr/>
          <p:nvPr/>
        </p:nvGrpSpPr>
        <p:grpSpPr>
          <a:xfrm>
            <a:off x="5511872" y="2525058"/>
            <a:ext cx="926123" cy="429846"/>
            <a:chOff x="1785814" y="2627795"/>
            <a:chExt cx="926123" cy="429846"/>
          </a:xfrm>
        </p:grpSpPr>
        <p:sp>
          <p:nvSpPr>
            <p:cNvPr id="19" name="Rectangle 1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85814" y="2658052"/>
              <a:ext cx="926123" cy="369332"/>
            </a:xfrm>
            <a:prstGeom prst="rect">
              <a:avLst/>
            </a:prstGeom>
            <a:noFill/>
          </p:spPr>
          <p:txBody>
            <a:bodyPr wrap="square" rtlCol="0">
              <a:spAutoFit/>
            </a:bodyPr>
            <a:lstStyle/>
            <a:p>
              <a:pPr algn="ctr"/>
              <a:r>
                <a:rPr lang="en-US" dirty="0"/>
                <a:t>BN</a:t>
              </a:r>
            </a:p>
          </p:txBody>
        </p:sp>
      </p:grpSp>
      <p:grpSp>
        <p:nvGrpSpPr>
          <p:cNvPr id="21" name="Group 20"/>
          <p:cNvGrpSpPr/>
          <p:nvPr/>
        </p:nvGrpSpPr>
        <p:grpSpPr>
          <a:xfrm>
            <a:off x="7019260" y="2518002"/>
            <a:ext cx="926123" cy="429846"/>
            <a:chOff x="1785814" y="2627795"/>
            <a:chExt cx="926123" cy="429846"/>
          </a:xfrm>
        </p:grpSpPr>
        <p:sp>
          <p:nvSpPr>
            <p:cNvPr id="22" name="Rectangle 21"/>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29" name="Group 28"/>
          <p:cNvGrpSpPr/>
          <p:nvPr/>
        </p:nvGrpSpPr>
        <p:grpSpPr>
          <a:xfrm>
            <a:off x="2497096" y="3499181"/>
            <a:ext cx="926123" cy="429846"/>
            <a:chOff x="1785814" y="2627795"/>
            <a:chExt cx="926123" cy="429846"/>
          </a:xfrm>
        </p:grpSpPr>
        <p:sp>
          <p:nvSpPr>
            <p:cNvPr id="30" name="Rectangle 29"/>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32" name="Group 31"/>
          <p:cNvGrpSpPr/>
          <p:nvPr/>
        </p:nvGrpSpPr>
        <p:grpSpPr>
          <a:xfrm>
            <a:off x="1014137" y="3492125"/>
            <a:ext cx="926123" cy="429846"/>
            <a:chOff x="1785813" y="3383165"/>
            <a:chExt cx="926123" cy="429846"/>
          </a:xfrm>
        </p:grpSpPr>
        <p:sp>
          <p:nvSpPr>
            <p:cNvPr id="33" name="TextBox 32"/>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34" name="Rectangle 33"/>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992269" y="3492124"/>
            <a:ext cx="926123" cy="429846"/>
            <a:chOff x="1785814" y="2627795"/>
            <a:chExt cx="926123" cy="429846"/>
          </a:xfrm>
        </p:grpSpPr>
        <p:sp>
          <p:nvSpPr>
            <p:cNvPr id="36" name="Rectangle 35"/>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38" name="Group 37"/>
          <p:cNvGrpSpPr/>
          <p:nvPr/>
        </p:nvGrpSpPr>
        <p:grpSpPr>
          <a:xfrm>
            <a:off x="5499657" y="3499180"/>
            <a:ext cx="926123" cy="429846"/>
            <a:chOff x="1785814" y="2627795"/>
            <a:chExt cx="926123" cy="429846"/>
          </a:xfrm>
        </p:grpSpPr>
        <p:sp>
          <p:nvSpPr>
            <p:cNvPr id="39" name="Rectangle 3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785814" y="2658052"/>
              <a:ext cx="926123" cy="369332"/>
            </a:xfrm>
            <a:prstGeom prst="rect">
              <a:avLst/>
            </a:prstGeom>
            <a:noFill/>
          </p:spPr>
          <p:txBody>
            <a:bodyPr wrap="square" rtlCol="0">
              <a:spAutoFit/>
            </a:bodyPr>
            <a:lstStyle/>
            <a:p>
              <a:pPr algn="ctr"/>
              <a:r>
                <a:rPr lang="en-US" dirty="0"/>
                <a:t>BN</a:t>
              </a:r>
            </a:p>
          </p:txBody>
        </p:sp>
      </p:grpSp>
      <p:grpSp>
        <p:nvGrpSpPr>
          <p:cNvPr id="41" name="Group 40"/>
          <p:cNvGrpSpPr/>
          <p:nvPr/>
        </p:nvGrpSpPr>
        <p:grpSpPr>
          <a:xfrm>
            <a:off x="7007045" y="3492124"/>
            <a:ext cx="926123" cy="429846"/>
            <a:chOff x="1785814" y="2627795"/>
            <a:chExt cx="926123" cy="429846"/>
          </a:xfrm>
        </p:grpSpPr>
        <p:sp>
          <p:nvSpPr>
            <p:cNvPr id="42" name="Rectangle 41"/>
            <p:cNvSpPr/>
            <p:nvPr/>
          </p:nvSpPr>
          <p:spPr>
            <a:xfrm>
              <a:off x="1785814" y="2627795"/>
              <a:ext cx="926123" cy="4298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cxnSp>
        <p:nvCxnSpPr>
          <p:cNvPr id="51" name="Straight Arrow Connector 50"/>
          <p:cNvCxnSpPr/>
          <p:nvPr/>
        </p:nvCxnSpPr>
        <p:spPr>
          <a:xfrm>
            <a:off x="3435433" y="2729397"/>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955036" y="2737777"/>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6437995" y="274130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1940260" y="2326834"/>
            <a:ext cx="556836" cy="413147"/>
            <a:chOff x="1567001" y="2466884"/>
            <a:chExt cx="556836" cy="413147"/>
          </a:xfrm>
        </p:grpSpPr>
        <p:cxnSp>
          <p:nvCxnSpPr>
            <p:cNvPr id="25" name="Straight Arrow Connector 24"/>
            <p:cNvCxnSpPr>
              <a:stCxn id="12" idx="3"/>
              <a:endCxn id="10" idx="1"/>
            </p:cNvCxnSpPr>
            <p:nvPr/>
          </p:nvCxnSpPr>
          <p:spPr>
            <a:xfrm>
              <a:off x="1567001" y="28729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591430" y="2466884"/>
              <a:ext cx="486776" cy="369332"/>
            </a:xfrm>
            <a:prstGeom prst="rect">
              <a:avLst/>
            </a:prstGeom>
            <a:noFill/>
          </p:spPr>
          <p:txBody>
            <a:bodyPr wrap="square" rtlCol="0">
              <a:spAutoFit/>
            </a:bodyPr>
            <a:lstStyle/>
            <a:p>
              <a:r>
                <a:rPr lang="en-US" altLang="zh-CN" dirty="0">
                  <a:solidFill>
                    <a:srgbClr val="C00000"/>
                  </a:solidFill>
                  <a:latin typeface="+mj-lt"/>
                </a:rPr>
                <a:t>t0</a:t>
              </a:r>
              <a:endParaRPr lang="en-US" dirty="0">
                <a:solidFill>
                  <a:srgbClr val="C00000"/>
                </a:solidFill>
                <a:latin typeface="+mj-lt"/>
              </a:endParaRPr>
            </a:p>
          </p:txBody>
        </p:sp>
      </p:grpSp>
      <p:cxnSp>
        <p:nvCxnSpPr>
          <p:cNvPr id="45" name="Straight Arrow Connector 44"/>
          <p:cNvCxnSpPr>
            <a:stCxn id="7" idx="3"/>
          </p:cNvCxnSpPr>
          <p:nvPr/>
        </p:nvCxnSpPr>
        <p:spPr>
          <a:xfrm>
            <a:off x="1940260" y="2732925"/>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839294" y="3029502"/>
            <a:ext cx="441146" cy="369332"/>
          </a:xfrm>
          <a:prstGeom prst="rect">
            <a:avLst/>
          </a:prstGeom>
          <a:noFill/>
        </p:spPr>
        <p:txBody>
          <a:bodyPr wrap="none" rtlCol="0">
            <a:spAutoFit/>
          </a:bodyPr>
          <a:lstStyle/>
          <a:p>
            <a:r>
              <a:rPr lang="en-US" altLang="zh-CN" dirty="0">
                <a:solidFill>
                  <a:srgbClr val="C00000"/>
                </a:solidFill>
                <a:latin typeface="+mj-lt"/>
              </a:rPr>
              <a:t>t0</a:t>
            </a:r>
            <a:endParaRPr lang="en-US" dirty="0">
              <a:solidFill>
                <a:srgbClr val="C00000"/>
              </a:solidFill>
              <a:latin typeface="+mj-lt"/>
            </a:endParaRPr>
          </a:p>
        </p:txBody>
      </p:sp>
      <p:cxnSp>
        <p:nvCxnSpPr>
          <p:cNvPr id="68" name="Straight Arrow Connector 67"/>
          <p:cNvCxnSpPr>
            <a:stCxn id="42" idx="1"/>
            <a:endCxn id="39" idx="3"/>
          </p:cNvCxnSpPr>
          <p:nvPr/>
        </p:nvCxnSpPr>
        <p:spPr>
          <a:xfrm flipH="1">
            <a:off x="6425780" y="3707047"/>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9" idx="1"/>
            <a:endCxn id="36" idx="3"/>
          </p:cNvCxnSpPr>
          <p:nvPr/>
        </p:nvCxnSpPr>
        <p:spPr>
          <a:xfrm flipH="1" flipV="1">
            <a:off x="4918392" y="3707047"/>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3411004" y="3714104"/>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1940259" y="3728333"/>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3447648" y="2326834"/>
            <a:ext cx="458293" cy="369332"/>
          </a:xfrm>
          <a:prstGeom prst="rect">
            <a:avLst/>
          </a:prstGeom>
        </p:spPr>
        <p:txBody>
          <a:bodyPr wrap="square">
            <a:spAutoFit/>
          </a:bodyPr>
          <a:lstStyle/>
          <a:p>
            <a:r>
              <a:rPr lang="en-US" altLang="zh-CN" dirty="0">
                <a:solidFill>
                  <a:srgbClr val="C00000"/>
                </a:solidFill>
                <a:latin typeface="+mj-lt"/>
              </a:rPr>
              <a:t>t1</a:t>
            </a:r>
            <a:endParaRPr lang="en-US" dirty="0">
              <a:solidFill>
                <a:srgbClr val="C00000"/>
              </a:solidFill>
              <a:latin typeface="+mj-lt"/>
            </a:endParaRPr>
          </a:p>
        </p:txBody>
      </p:sp>
      <p:sp>
        <p:nvSpPr>
          <p:cNvPr id="60" name="Rectangle 59"/>
          <p:cNvSpPr/>
          <p:nvPr/>
        </p:nvSpPr>
        <p:spPr>
          <a:xfrm>
            <a:off x="8034395" y="3330659"/>
            <a:ext cx="441146" cy="369332"/>
          </a:xfrm>
          <a:prstGeom prst="rect">
            <a:avLst/>
          </a:prstGeom>
        </p:spPr>
        <p:txBody>
          <a:bodyPr wrap="none">
            <a:spAutoFit/>
          </a:bodyPr>
          <a:lstStyle/>
          <a:p>
            <a:r>
              <a:rPr lang="en-US" altLang="zh-CN" dirty="0">
                <a:solidFill>
                  <a:srgbClr val="C00000"/>
                </a:solidFill>
                <a:latin typeface="+mj-lt"/>
              </a:rPr>
              <a:t>t5</a:t>
            </a:r>
            <a:endParaRPr lang="en-US" dirty="0">
              <a:solidFill>
                <a:srgbClr val="C00000"/>
              </a:solidFill>
              <a:latin typeface="+mj-lt"/>
            </a:endParaRPr>
          </a:p>
        </p:txBody>
      </p:sp>
      <p:cxnSp>
        <p:nvCxnSpPr>
          <p:cNvPr id="66" name="Straight Arrow Connector 65"/>
          <p:cNvCxnSpPr/>
          <p:nvPr/>
        </p:nvCxnSpPr>
        <p:spPr>
          <a:xfrm>
            <a:off x="3414679" y="2714039"/>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959529" y="275321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3324490" y="3033988"/>
            <a:ext cx="458293" cy="369332"/>
          </a:xfrm>
          <a:prstGeom prst="rect">
            <a:avLst/>
          </a:prstGeom>
        </p:spPr>
        <p:txBody>
          <a:bodyPr wrap="square">
            <a:spAutoFit/>
          </a:bodyPr>
          <a:lstStyle/>
          <a:p>
            <a:r>
              <a:rPr lang="en-US" altLang="zh-CN" dirty="0">
                <a:solidFill>
                  <a:srgbClr val="C00000"/>
                </a:solidFill>
                <a:latin typeface="+mj-lt"/>
              </a:rPr>
              <a:t>t1</a:t>
            </a:r>
            <a:endParaRPr lang="en-US" dirty="0">
              <a:solidFill>
                <a:srgbClr val="C00000"/>
              </a:solidFill>
              <a:latin typeface="+mj-lt"/>
            </a:endParaRPr>
          </a:p>
        </p:txBody>
      </p:sp>
      <p:cxnSp>
        <p:nvCxnSpPr>
          <p:cNvPr id="82" name="Straight Arrow Connector 81"/>
          <p:cNvCxnSpPr/>
          <p:nvPr/>
        </p:nvCxnSpPr>
        <p:spPr>
          <a:xfrm>
            <a:off x="457200" y="273422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a:off x="432872" y="372480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7933168" y="273645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7945383" y="3699991"/>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6431887" y="273645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4820476" y="4568498"/>
            <a:ext cx="2696892" cy="369332"/>
          </a:xfrm>
          <a:prstGeom prst="rect">
            <a:avLst/>
          </a:prstGeom>
          <a:noFill/>
        </p:spPr>
        <p:txBody>
          <a:bodyPr wrap="none" rtlCol="0">
            <a:spAutoFit/>
          </a:bodyPr>
          <a:lstStyle/>
          <a:p>
            <a:r>
              <a:rPr lang="en-US" dirty="0">
                <a:latin typeface="+mj-lt"/>
              </a:rPr>
              <a:t>Max Live Tensors: 3</a:t>
            </a:r>
          </a:p>
        </p:txBody>
      </p:sp>
      <p:sp>
        <p:nvSpPr>
          <p:cNvPr id="57" name="TextBox 56"/>
          <p:cNvSpPr txBox="1"/>
          <p:nvPr/>
        </p:nvSpPr>
        <p:spPr>
          <a:xfrm>
            <a:off x="857687" y="4555210"/>
            <a:ext cx="2925096" cy="369332"/>
          </a:xfrm>
          <a:prstGeom prst="rect">
            <a:avLst/>
          </a:prstGeom>
          <a:noFill/>
        </p:spPr>
        <p:txBody>
          <a:bodyPr wrap="none" rtlCol="0">
            <a:spAutoFit/>
          </a:bodyPr>
          <a:lstStyle/>
          <a:p>
            <a:r>
              <a:rPr lang="en-US" dirty="0">
                <a:latin typeface="+mj-lt"/>
              </a:rPr>
              <a:t>Recomputed layers: 1</a:t>
            </a:r>
          </a:p>
        </p:txBody>
      </p:sp>
      <p:sp>
        <p:nvSpPr>
          <p:cNvPr id="62" name="Title 1"/>
          <p:cNvSpPr>
            <a:spLocks noGrp="1"/>
          </p:cNvSpPr>
          <p:nvPr>
            <p:ph type="title"/>
          </p:nvPr>
        </p:nvSpPr>
        <p:spPr>
          <a:xfrm>
            <a:off x="457200" y="152718"/>
            <a:ext cx="7620000" cy="1034185"/>
          </a:xfrm>
        </p:spPr>
        <p:txBody>
          <a:bodyPr>
            <a:normAutofit fontScale="90000"/>
          </a:bodyPr>
          <a:lstStyle/>
          <a:p>
            <a:r>
              <a:rPr lang="en-US" sz="2800" dirty="0"/>
              <a:t>How to re-compute?</a:t>
            </a:r>
            <a:br>
              <a:rPr lang="en-US" dirty="0"/>
            </a:br>
            <a:r>
              <a:rPr lang="en-US" dirty="0"/>
              <a:t>Memory centric strategy</a:t>
            </a:r>
          </a:p>
        </p:txBody>
      </p:sp>
    </p:spTree>
    <p:extLst>
      <p:ext uri="{BB962C8B-B14F-4D97-AF65-F5344CB8AC3E}">
        <p14:creationId xmlns:p14="http://schemas.microsoft.com/office/powerpoint/2010/main" val="3484034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497096" y="2525058"/>
            <a:ext cx="926123" cy="429846"/>
            <a:chOff x="1785814" y="2627795"/>
            <a:chExt cx="926123" cy="429846"/>
          </a:xfrm>
        </p:grpSpPr>
        <p:sp>
          <p:nvSpPr>
            <p:cNvPr id="10" name="Rectangle 9"/>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13" name="Group 12"/>
          <p:cNvGrpSpPr/>
          <p:nvPr/>
        </p:nvGrpSpPr>
        <p:grpSpPr>
          <a:xfrm>
            <a:off x="1014137" y="2518002"/>
            <a:ext cx="926123" cy="429846"/>
            <a:chOff x="1785813" y="3383165"/>
            <a:chExt cx="926123" cy="429846"/>
          </a:xfrm>
        </p:grpSpPr>
        <p:sp>
          <p:nvSpPr>
            <p:cNvPr id="7" name="TextBox 6"/>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2" name="Rectangle 11"/>
            <p:cNvSpPr/>
            <p:nvPr/>
          </p:nvSpPr>
          <p:spPr>
            <a:xfrm>
              <a:off x="1785813" y="338316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4004484" y="2518002"/>
            <a:ext cx="926123" cy="429846"/>
            <a:chOff x="1785814" y="2627795"/>
            <a:chExt cx="926123" cy="429846"/>
          </a:xfrm>
        </p:grpSpPr>
        <p:sp>
          <p:nvSpPr>
            <p:cNvPr id="16" name="Rectangle 15"/>
            <p:cNvSpPr/>
            <p:nvPr/>
          </p:nvSpPr>
          <p:spPr>
            <a:xfrm>
              <a:off x="1785814" y="2627795"/>
              <a:ext cx="926123" cy="42984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18" name="Group 17"/>
          <p:cNvGrpSpPr/>
          <p:nvPr/>
        </p:nvGrpSpPr>
        <p:grpSpPr>
          <a:xfrm>
            <a:off x="5511872" y="2525058"/>
            <a:ext cx="926123" cy="429846"/>
            <a:chOff x="1785814" y="2627795"/>
            <a:chExt cx="926123" cy="429846"/>
          </a:xfrm>
        </p:grpSpPr>
        <p:sp>
          <p:nvSpPr>
            <p:cNvPr id="19" name="Rectangle 1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85814" y="2658052"/>
              <a:ext cx="926123" cy="369332"/>
            </a:xfrm>
            <a:prstGeom prst="rect">
              <a:avLst/>
            </a:prstGeom>
            <a:noFill/>
          </p:spPr>
          <p:txBody>
            <a:bodyPr wrap="square" rtlCol="0">
              <a:spAutoFit/>
            </a:bodyPr>
            <a:lstStyle/>
            <a:p>
              <a:pPr algn="ctr"/>
              <a:r>
                <a:rPr lang="en-US" dirty="0"/>
                <a:t>BN</a:t>
              </a:r>
            </a:p>
          </p:txBody>
        </p:sp>
      </p:grpSp>
      <p:grpSp>
        <p:nvGrpSpPr>
          <p:cNvPr id="21" name="Group 20"/>
          <p:cNvGrpSpPr/>
          <p:nvPr/>
        </p:nvGrpSpPr>
        <p:grpSpPr>
          <a:xfrm>
            <a:off x="7019260" y="2518002"/>
            <a:ext cx="926123" cy="429846"/>
            <a:chOff x="1785814" y="2627795"/>
            <a:chExt cx="926123" cy="429846"/>
          </a:xfrm>
        </p:grpSpPr>
        <p:sp>
          <p:nvSpPr>
            <p:cNvPr id="22" name="Rectangle 21"/>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29" name="Group 28"/>
          <p:cNvGrpSpPr/>
          <p:nvPr/>
        </p:nvGrpSpPr>
        <p:grpSpPr>
          <a:xfrm>
            <a:off x="2497096" y="3499181"/>
            <a:ext cx="926123" cy="429846"/>
            <a:chOff x="1785814" y="2627795"/>
            <a:chExt cx="926123" cy="429846"/>
          </a:xfrm>
        </p:grpSpPr>
        <p:sp>
          <p:nvSpPr>
            <p:cNvPr id="30" name="Rectangle 29"/>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32" name="Group 31"/>
          <p:cNvGrpSpPr/>
          <p:nvPr/>
        </p:nvGrpSpPr>
        <p:grpSpPr>
          <a:xfrm>
            <a:off x="1014137" y="3492125"/>
            <a:ext cx="926123" cy="429846"/>
            <a:chOff x="1785813" y="3383165"/>
            <a:chExt cx="926123" cy="429846"/>
          </a:xfrm>
        </p:grpSpPr>
        <p:sp>
          <p:nvSpPr>
            <p:cNvPr id="33" name="TextBox 32"/>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34" name="Rectangle 33"/>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992269" y="3492124"/>
            <a:ext cx="926123" cy="429846"/>
            <a:chOff x="1785814" y="2627795"/>
            <a:chExt cx="926123" cy="429846"/>
          </a:xfrm>
        </p:grpSpPr>
        <p:sp>
          <p:nvSpPr>
            <p:cNvPr id="36" name="Rectangle 35"/>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38" name="Group 37"/>
          <p:cNvGrpSpPr/>
          <p:nvPr/>
        </p:nvGrpSpPr>
        <p:grpSpPr>
          <a:xfrm>
            <a:off x="5499657" y="3499180"/>
            <a:ext cx="926123" cy="429846"/>
            <a:chOff x="1785814" y="2627795"/>
            <a:chExt cx="926123" cy="429846"/>
          </a:xfrm>
        </p:grpSpPr>
        <p:sp>
          <p:nvSpPr>
            <p:cNvPr id="39" name="Rectangle 3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785814" y="2658052"/>
              <a:ext cx="926123" cy="369332"/>
            </a:xfrm>
            <a:prstGeom prst="rect">
              <a:avLst/>
            </a:prstGeom>
            <a:noFill/>
          </p:spPr>
          <p:txBody>
            <a:bodyPr wrap="square" rtlCol="0">
              <a:spAutoFit/>
            </a:bodyPr>
            <a:lstStyle/>
            <a:p>
              <a:pPr algn="ctr"/>
              <a:r>
                <a:rPr lang="en-US" dirty="0"/>
                <a:t>BN</a:t>
              </a:r>
            </a:p>
          </p:txBody>
        </p:sp>
      </p:grpSp>
      <p:grpSp>
        <p:nvGrpSpPr>
          <p:cNvPr id="41" name="Group 40"/>
          <p:cNvGrpSpPr/>
          <p:nvPr/>
        </p:nvGrpSpPr>
        <p:grpSpPr>
          <a:xfrm>
            <a:off x="7007045" y="3492124"/>
            <a:ext cx="926123" cy="429846"/>
            <a:chOff x="1785814" y="2627795"/>
            <a:chExt cx="926123" cy="429846"/>
          </a:xfrm>
        </p:grpSpPr>
        <p:sp>
          <p:nvSpPr>
            <p:cNvPr id="42" name="Rectangle 41"/>
            <p:cNvSpPr/>
            <p:nvPr/>
          </p:nvSpPr>
          <p:spPr>
            <a:xfrm>
              <a:off x="1785814" y="2627795"/>
              <a:ext cx="926123" cy="4298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cxnSp>
        <p:nvCxnSpPr>
          <p:cNvPr id="51" name="Straight Arrow Connector 50"/>
          <p:cNvCxnSpPr/>
          <p:nvPr/>
        </p:nvCxnSpPr>
        <p:spPr>
          <a:xfrm>
            <a:off x="3435433" y="2729397"/>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955036" y="2737777"/>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6437995" y="274130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1940260" y="2326834"/>
            <a:ext cx="556836" cy="413147"/>
            <a:chOff x="1567001" y="2466884"/>
            <a:chExt cx="556836" cy="413147"/>
          </a:xfrm>
        </p:grpSpPr>
        <p:cxnSp>
          <p:nvCxnSpPr>
            <p:cNvPr id="25" name="Straight Arrow Connector 24"/>
            <p:cNvCxnSpPr>
              <a:stCxn id="12" idx="3"/>
              <a:endCxn id="10" idx="1"/>
            </p:cNvCxnSpPr>
            <p:nvPr/>
          </p:nvCxnSpPr>
          <p:spPr>
            <a:xfrm>
              <a:off x="1567001" y="28729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591430" y="2466884"/>
              <a:ext cx="486776" cy="369332"/>
            </a:xfrm>
            <a:prstGeom prst="rect">
              <a:avLst/>
            </a:prstGeom>
            <a:noFill/>
          </p:spPr>
          <p:txBody>
            <a:bodyPr wrap="square" rtlCol="0">
              <a:spAutoFit/>
            </a:bodyPr>
            <a:lstStyle/>
            <a:p>
              <a:r>
                <a:rPr lang="en-US" altLang="zh-CN" dirty="0">
                  <a:solidFill>
                    <a:srgbClr val="C00000"/>
                  </a:solidFill>
                  <a:latin typeface="+mj-lt"/>
                </a:rPr>
                <a:t>t0</a:t>
              </a:r>
              <a:endParaRPr lang="en-US" dirty="0">
                <a:solidFill>
                  <a:srgbClr val="C00000"/>
                </a:solidFill>
                <a:latin typeface="+mj-lt"/>
              </a:endParaRPr>
            </a:p>
          </p:txBody>
        </p:sp>
      </p:grpSp>
      <p:cxnSp>
        <p:nvCxnSpPr>
          <p:cNvPr id="45" name="Straight Arrow Connector 44"/>
          <p:cNvCxnSpPr>
            <a:stCxn id="7" idx="3"/>
          </p:cNvCxnSpPr>
          <p:nvPr/>
        </p:nvCxnSpPr>
        <p:spPr>
          <a:xfrm>
            <a:off x="1940260" y="2732925"/>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839294" y="3029502"/>
            <a:ext cx="441146" cy="369332"/>
          </a:xfrm>
          <a:prstGeom prst="rect">
            <a:avLst/>
          </a:prstGeom>
          <a:noFill/>
        </p:spPr>
        <p:txBody>
          <a:bodyPr wrap="none" rtlCol="0">
            <a:spAutoFit/>
          </a:bodyPr>
          <a:lstStyle/>
          <a:p>
            <a:r>
              <a:rPr lang="en-US" altLang="zh-CN" dirty="0">
                <a:solidFill>
                  <a:srgbClr val="C00000"/>
                </a:solidFill>
                <a:latin typeface="+mj-lt"/>
              </a:rPr>
              <a:t>t0</a:t>
            </a:r>
            <a:endParaRPr lang="en-US" dirty="0">
              <a:solidFill>
                <a:srgbClr val="C00000"/>
              </a:solidFill>
              <a:latin typeface="+mj-lt"/>
            </a:endParaRPr>
          </a:p>
        </p:txBody>
      </p:sp>
      <p:cxnSp>
        <p:nvCxnSpPr>
          <p:cNvPr id="68" name="Straight Arrow Connector 67"/>
          <p:cNvCxnSpPr>
            <a:stCxn id="42" idx="1"/>
            <a:endCxn id="39" idx="3"/>
          </p:cNvCxnSpPr>
          <p:nvPr/>
        </p:nvCxnSpPr>
        <p:spPr>
          <a:xfrm flipH="1">
            <a:off x="6425780" y="3707047"/>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9" idx="1"/>
            <a:endCxn id="36" idx="3"/>
          </p:cNvCxnSpPr>
          <p:nvPr/>
        </p:nvCxnSpPr>
        <p:spPr>
          <a:xfrm flipH="1" flipV="1">
            <a:off x="4918392" y="3707047"/>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3411004" y="3714104"/>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1940259" y="3728333"/>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8034395" y="3330659"/>
            <a:ext cx="441146" cy="369332"/>
          </a:xfrm>
          <a:prstGeom prst="rect">
            <a:avLst/>
          </a:prstGeom>
        </p:spPr>
        <p:txBody>
          <a:bodyPr wrap="none">
            <a:spAutoFit/>
          </a:bodyPr>
          <a:lstStyle/>
          <a:p>
            <a:r>
              <a:rPr lang="en-US" altLang="zh-CN" dirty="0">
                <a:solidFill>
                  <a:srgbClr val="C00000"/>
                </a:solidFill>
                <a:latin typeface="+mj-lt"/>
              </a:rPr>
              <a:t>t5</a:t>
            </a:r>
            <a:endParaRPr lang="en-US" dirty="0">
              <a:solidFill>
                <a:srgbClr val="C00000"/>
              </a:solidFill>
              <a:latin typeface="+mj-lt"/>
            </a:endParaRPr>
          </a:p>
        </p:txBody>
      </p:sp>
      <p:cxnSp>
        <p:nvCxnSpPr>
          <p:cNvPr id="66" name="Straight Arrow Connector 65"/>
          <p:cNvCxnSpPr/>
          <p:nvPr/>
        </p:nvCxnSpPr>
        <p:spPr>
          <a:xfrm>
            <a:off x="3414679" y="2714039"/>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959529" y="275321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457200" y="273422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a:off x="432872" y="372480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7933168" y="273645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7945383" y="3699991"/>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6431887" y="273645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4980749" y="2360065"/>
            <a:ext cx="441146" cy="369332"/>
          </a:xfrm>
          <a:prstGeom prst="rect">
            <a:avLst/>
          </a:prstGeom>
        </p:spPr>
        <p:txBody>
          <a:bodyPr wrap="none">
            <a:spAutoFit/>
          </a:bodyPr>
          <a:lstStyle/>
          <a:p>
            <a:r>
              <a:rPr lang="en-US" altLang="zh-CN" dirty="0">
                <a:solidFill>
                  <a:srgbClr val="C00000"/>
                </a:solidFill>
                <a:latin typeface="+mj-lt"/>
              </a:rPr>
              <a:t>t2</a:t>
            </a:r>
            <a:endParaRPr lang="en-US" dirty="0">
              <a:solidFill>
                <a:srgbClr val="C00000"/>
              </a:solidFill>
              <a:latin typeface="+mj-lt"/>
            </a:endParaRPr>
          </a:p>
        </p:txBody>
      </p:sp>
      <p:sp>
        <p:nvSpPr>
          <p:cNvPr id="63" name="Rectangle 62"/>
          <p:cNvSpPr/>
          <p:nvPr/>
        </p:nvSpPr>
        <p:spPr>
          <a:xfrm>
            <a:off x="4807483" y="3036630"/>
            <a:ext cx="441146" cy="369332"/>
          </a:xfrm>
          <a:prstGeom prst="rect">
            <a:avLst/>
          </a:prstGeom>
        </p:spPr>
        <p:txBody>
          <a:bodyPr wrap="none">
            <a:spAutoFit/>
          </a:bodyPr>
          <a:lstStyle/>
          <a:p>
            <a:r>
              <a:rPr lang="en-US" altLang="zh-CN" dirty="0">
                <a:solidFill>
                  <a:srgbClr val="C00000"/>
                </a:solidFill>
                <a:latin typeface="+mj-lt"/>
              </a:rPr>
              <a:t>t2</a:t>
            </a:r>
            <a:endParaRPr lang="en-US" dirty="0">
              <a:solidFill>
                <a:srgbClr val="C00000"/>
              </a:solidFill>
              <a:latin typeface="+mj-lt"/>
            </a:endParaRPr>
          </a:p>
        </p:txBody>
      </p:sp>
      <p:sp>
        <p:nvSpPr>
          <p:cNvPr id="64" name="TextBox 63"/>
          <p:cNvSpPr txBox="1"/>
          <p:nvPr/>
        </p:nvSpPr>
        <p:spPr>
          <a:xfrm>
            <a:off x="4820476" y="4568498"/>
            <a:ext cx="2559803" cy="369332"/>
          </a:xfrm>
          <a:prstGeom prst="rect">
            <a:avLst/>
          </a:prstGeom>
          <a:noFill/>
        </p:spPr>
        <p:txBody>
          <a:bodyPr wrap="none" rtlCol="0">
            <a:spAutoFit/>
          </a:bodyPr>
          <a:lstStyle/>
          <a:p>
            <a:r>
              <a:rPr lang="en-US" dirty="0">
                <a:latin typeface="+mj-lt"/>
              </a:rPr>
              <a:t>Max Live Tensor: 3</a:t>
            </a:r>
          </a:p>
        </p:txBody>
      </p:sp>
      <p:sp>
        <p:nvSpPr>
          <p:cNvPr id="57" name="TextBox 56"/>
          <p:cNvSpPr txBox="1"/>
          <p:nvPr/>
        </p:nvSpPr>
        <p:spPr>
          <a:xfrm>
            <a:off x="857687" y="4555210"/>
            <a:ext cx="2925096" cy="369332"/>
          </a:xfrm>
          <a:prstGeom prst="rect">
            <a:avLst/>
          </a:prstGeom>
          <a:noFill/>
        </p:spPr>
        <p:txBody>
          <a:bodyPr wrap="none" rtlCol="0">
            <a:spAutoFit/>
          </a:bodyPr>
          <a:lstStyle/>
          <a:p>
            <a:r>
              <a:rPr lang="en-US" dirty="0">
                <a:latin typeface="+mj-lt"/>
              </a:rPr>
              <a:t>Recomputed layers: 2</a:t>
            </a:r>
          </a:p>
        </p:txBody>
      </p:sp>
      <p:sp>
        <p:nvSpPr>
          <p:cNvPr id="65" name="Title 1"/>
          <p:cNvSpPr>
            <a:spLocks noGrp="1"/>
          </p:cNvSpPr>
          <p:nvPr>
            <p:ph type="title"/>
          </p:nvPr>
        </p:nvSpPr>
        <p:spPr>
          <a:xfrm>
            <a:off x="457200" y="152718"/>
            <a:ext cx="7620000" cy="1034185"/>
          </a:xfrm>
        </p:spPr>
        <p:txBody>
          <a:bodyPr>
            <a:normAutofit fontScale="90000"/>
          </a:bodyPr>
          <a:lstStyle/>
          <a:p>
            <a:r>
              <a:rPr lang="en-US" sz="2800" dirty="0"/>
              <a:t>How to re-compute?</a:t>
            </a:r>
            <a:br>
              <a:rPr lang="en-US" dirty="0"/>
            </a:br>
            <a:r>
              <a:rPr lang="en-US" dirty="0"/>
              <a:t>Memory centric strategy</a:t>
            </a:r>
          </a:p>
        </p:txBody>
      </p:sp>
    </p:spTree>
    <p:extLst>
      <p:ext uri="{BB962C8B-B14F-4D97-AF65-F5344CB8AC3E}">
        <p14:creationId xmlns:p14="http://schemas.microsoft.com/office/powerpoint/2010/main" val="21459782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497096" y="2525058"/>
            <a:ext cx="926123" cy="429846"/>
            <a:chOff x="1785814" y="2627795"/>
            <a:chExt cx="926123" cy="429846"/>
          </a:xfrm>
        </p:grpSpPr>
        <p:sp>
          <p:nvSpPr>
            <p:cNvPr id="10" name="Rectangle 9"/>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13" name="Group 12"/>
          <p:cNvGrpSpPr/>
          <p:nvPr/>
        </p:nvGrpSpPr>
        <p:grpSpPr>
          <a:xfrm>
            <a:off x="1014137" y="2518002"/>
            <a:ext cx="926123" cy="429846"/>
            <a:chOff x="1785813" y="3383165"/>
            <a:chExt cx="926123" cy="429846"/>
          </a:xfrm>
        </p:grpSpPr>
        <p:sp>
          <p:nvSpPr>
            <p:cNvPr id="7" name="TextBox 6"/>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2" name="Rectangle 11"/>
            <p:cNvSpPr/>
            <p:nvPr/>
          </p:nvSpPr>
          <p:spPr>
            <a:xfrm>
              <a:off x="1785813" y="338316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4004484" y="2518002"/>
            <a:ext cx="926123" cy="429846"/>
            <a:chOff x="1785814" y="2627795"/>
            <a:chExt cx="926123" cy="429846"/>
          </a:xfrm>
        </p:grpSpPr>
        <p:sp>
          <p:nvSpPr>
            <p:cNvPr id="16" name="Rectangle 15"/>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18" name="Group 17"/>
          <p:cNvGrpSpPr/>
          <p:nvPr/>
        </p:nvGrpSpPr>
        <p:grpSpPr>
          <a:xfrm>
            <a:off x="5511872" y="2525058"/>
            <a:ext cx="926123" cy="429846"/>
            <a:chOff x="1785814" y="2627795"/>
            <a:chExt cx="926123" cy="429846"/>
          </a:xfrm>
        </p:grpSpPr>
        <p:sp>
          <p:nvSpPr>
            <p:cNvPr id="19" name="Rectangle 18"/>
            <p:cNvSpPr/>
            <p:nvPr/>
          </p:nvSpPr>
          <p:spPr>
            <a:xfrm>
              <a:off x="1785814" y="2627795"/>
              <a:ext cx="926123" cy="42984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85814" y="2658052"/>
              <a:ext cx="926123" cy="369332"/>
            </a:xfrm>
            <a:prstGeom prst="rect">
              <a:avLst/>
            </a:prstGeom>
            <a:noFill/>
          </p:spPr>
          <p:txBody>
            <a:bodyPr wrap="square" rtlCol="0">
              <a:spAutoFit/>
            </a:bodyPr>
            <a:lstStyle/>
            <a:p>
              <a:pPr algn="ctr"/>
              <a:r>
                <a:rPr lang="en-US" dirty="0"/>
                <a:t>BN</a:t>
              </a:r>
            </a:p>
          </p:txBody>
        </p:sp>
      </p:grpSp>
      <p:grpSp>
        <p:nvGrpSpPr>
          <p:cNvPr id="21" name="Group 20"/>
          <p:cNvGrpSpPr/>
          <p:nvPr/>
        </p:nvGrpSpPr>
        <p:grpSpPr>
          <a:xfrm>
            <a:off x="7019260" y="2518002"/>
            <a:ext cx="926123" cy="429846"/>
            <a:chOff x="1785814" y="2627795"/>
            <a:chExt cx="926123" cy="429846"/>
          </a:xfrm>
        </p:grpSpPr>
        <p:sp>
          <p:nvSpPr>
            <p:cNvPr id="22" name="Rectangle 21"/>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29" name="Group 28"/>
          <p:cNvGrpSpPr/>
          <p:nvPr/>
        </p:nvGrpSpPr>
        <p:grpSpPr>
          <a:xfrm>
            <a:off x="2497096" y="3499181"/>
            <a:ext cx="926123" cy="429846"/>
            <a:chOff x="1785814" y="2627795"/>
            <a:chExt cx="926123" cy="429846"/>
          </a:xfrm>
        </p:grpSpPr>
        <p:sp>
          <p:nvSpPr>
            <p:cNvPr id="30" name="Rectangle 29"/>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32" name="Group 31"/>
          <p:cNvGrpSpPr/>
          <p:nvPr/>
        </p:nvGrpSpPr>
        <p:grpSpPr>
          <a:xfrm>
            <a:off x="1014137" y="3492125"/>
            <a:ext cx="926123" cy="429846"/>
            <a:chOff x="1785813" y="3383165"/>
            <a:chExt cx="926123" cy="429846"/>
          </a:xfrm>
        </p:grpSpPr>
        <p:sp>
          <p:nvSpPr>
            <p:cNvPr id="33" name="TextBox 32"/>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34" name="Rectangle 33"/>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992269" y="3492124"/>
            <a:ext cx="926123" cy="429846"/>
            <a:chOff x="1785814" y="2627795"/>
            <a:chExt cx="926123" cy="429846"/>
          </a:xfrm>
        </p:grpSpPr>
        <p:sp>
          <p:nvSpPr>
            <p:cNvPr id="36" name="Rectangle 35"/>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38" name="Group 37"/>
          <p:cNvGrpSpPr/>
          <p:nvPr/>
        </p:nvGrpSpPr>
        <p:grpSpPr>
          <a:xfrm>
            <a:off x="5499657" y="3499180"/>
            <a:ext cx="926123" cy="429846"/>
            <a:chOff x="1785814" y="2627795"/>
            <a:chExt cx="926123" cy="429846"/>
          </a:xfrm>
        </p:grpSpPr>
        <p:sp>
          <p:nvSpPr>
            <p:cNvPr id="39" name="Rectangle 3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785814" y="2658052"/>
              <a:ext cx="926123" cy="369332"/>
            </a:xfrm>
            <a:prstGeom prst="rect">
              <a:avLst/>
            </a:prstGeom>
            <a:noFill/>
          </p:spPr>
          <p:txBody>
            <a:bodyPr wrap="square" rtlCol="0">
              <a:spAutoFit/>
            </a:bodyPr>
            <a:lstStyle/>
            <a:p>
              <a:pPr algn="ctr"/>
              <a:r>
                <a:rPr lang="en-US" dirty="0"/>
                <a:t>BN</a:t>
              </a:r>
            </a:p>
          </p:txBody>
        </p:sp>
      </p:grpSp>
      <p:grpSp>
        <p:nvGrpSpPr>
          <p:cNvPr id="41" name="Group 40"/>
          <p:cNvGrpSpPr/>
          <p:nvPr/>
        </p:nvGrpSpPr>
        <p:grpSpPr>
          <a:xfrm>
            <a:off x="7007045" y="3492124"/>
            <a:ext cx="926123" cy="429846"/>
            <a:chOff x="1785814" y="2627795"/>
            <a:chExt cx="926123" cy="429846"/>
          </a:xfrm>
        </p:grpSpPr>
        <p:sp>
          <p:nvSpPr>
            <p:cNvPr id="42" name="Rectangle 41"/>
            <p:cNvSpPr/>
            <p:nvPr/>
          </p:nvSpPr>
          <p:spPr>
            <a:xfrm>
              <a:off x="1785814" y="2627795"/>
              <a:ext cx="926123" cy="4298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cxnSp>
        <p:nvCxnSpPr>
          <p:cNvPr id="51" name="Straight Arrow Connector 50"/>
          <p:cNvCxnSpPr/>
          <p:nvPr/>
        </p:nvCxnSpPr>
        <p:spPr>
          <a:xfrm>
            <a:off x="3435433" y="2729397"/>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955036" y="2737777"/>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6437995" y="274130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1940260" y="2326834"/>
            <a:ext cx="556836" cy="413147"/>
            <a:chOff x="1567001" y="2466884"/>
            <a:chExt cx="556836" cy="413147"/>
          </a:xfrm>
        </p:grpSpPr>
        <p:cxnSp>
          <p:nvCxnSpPr>
            <p:cNvPr id="25" name="Straight Arrow Connector 24"/>
            <p:cNvCxnSpPr>
              <a:stCxn id="12" idx="3"/>
              <a:endCxn id="10" idx="1"/>
            </p:cNvCxnSpPr>
            <p:nvPr/>
          </p:nvCxnSpPr>
          <p:spPr>
            <a:xfrm>
              <a:off x="1567001" y="28729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591430" y="2466884"/>
              <a:ext cx="486776" cy="369332"/>
            </a:xfrm>
            <a:prstGeom prst="rect">
              <a:avLst/>
            </a:prstGeom>
            <a:noFill/>
          </p:spPr>
          <p:txBody>
            <a:bodyPr wrap="square" rtlCol="0">
              <a:spAutoFit/>
            </a:bodyPr>
            <a:lstStyle/>
            <a:p>
              <a:r>
                <a:rPr lang="en-US" altLang="zh-CN" dirty="0">
                  <a:solidFill>
                    <a:srgbClr val="C00000"/>
                  </a:solidFill>
                  <a:latin typeface="+mj-lt"/>
                </a:rPr>
                <a:t>t0</a:t>
              </a:r>
              <a:endParaRPr lang="en-US" dirty="0">
                <a:solidFill>
                  <a:srgbClr val="C00000"/>
                </a:solidFill>
                <a:latin typeface="+mj-lt"/>
              </a:endParaRPr>
            </a:p>
          </p:txBody>
        </p:sp>
      </p:grpSp>
      <p:cxnSp>
        <p:nvCxnSpPr>
          <p:cNvPr id="45" name="Straight Arrow Connector 44"/>
          <p:cNvCxnSpPr>
            <a:stCxn id="7" idx="3"/>
          </p:cNvCxnSpPr>
          <p:nvPr/>
        </p:nvCxnSpPr>
        <p:spPr>
          <a:xfrm>
            <a:off x="1940260" y="2732925"/>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839294" y="3029502"/>
            <a:ext cx="441146" cy="369332"/>
          </a:xfrm>
          <a:prstGeom prst="rect">
            <a:avLst/>
          </a:prstGeom>
          <a:noFill/>
        </p:spPr>
        <p:txBody>
          <a:bodyPr wrap="none" rtlCol="0">
            <a:spAutoFit/>
          </a:bodyPr>
          <a:lstStyle/>
          <a:p>
            <a:r>
              <a:rPr lang="en-US" altLang="zh-CN" dirty="0">
                <a:solidFill>
                  <a:srgbClr val="C00000"/>
                </a:solidFill>
                <a:latin typeface="+mj-lt"/>
              </a:rPr>
              <a:t>t0</a:t>
            </a:r>
            <a:endParaRPr lang="en-US" dirty="0">
              <a:solidFill>
                <a:srgbClr val="C00000"/>
              </a:solidFill>
              <a:latin typeface="+mj-lt"/>
            </a:endParaRPr>
          </a:p>
        </p:txBody>
      </p:sp>
      <p:cxnSp>
        <p:nvCxnSpPr>
          <p:cNvPr id="68" name="Straight Arrow Connector 67"/>
          <p:cNvCxnSpPr>
            <a:stCxn id="42" idx="1"/>
            <a:endCxn id="39" idx="3"/>
          </p:cNvCxnSpPr>
          <p:nvPr/>
        </p:nvCxnSpPr>
        <p:spPr>
          <a:xfrm flipH="1">
            <a:off x="6425780" y="3707047"/>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9" idx="1"/>
            <a:endCxn id="36" idx="3"/>
          </p:cNvCxnSpPr>
          <p:nvPr/>
        </p:nvCxnSpPr>
        <p:spPr>
          <a:xfrm flipH="1" flipV="1">
            <a:off x="4918392" y="3707047"/>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3411004" y="3714104"/>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1940259" y="3728333"/>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8034395" y="3330659"/>
            <a:ext cx="441146" cy="369332"/>
          </a:xfrm>
          <a:prstGeom prst="rect">
            <a:avLst/>
          </a:prstGeom>
        </p:spPr>
        <p:txBody>
          <a:bodyPr wrap="none">
            <a:spAutoFit/>
          </a:bodyPr>
          <a:lstStyle/>
          <a:p>
            <a:r>
              <a:rPr lang="en-US" altLang="zh-CN" dirty="0">
                <a:solidFill>
                  <a:srgbClr val="C00000"/>
                </a:solidFill>
                <a:latin typeface="+mj-lt"/>
              </a:rPr>
              <a:t>t5</a:t>
            </a:r>
            <a:endParaRPr lang="en-US" dirty="0">
              <a:solidFill>
                <a:srgbClr val="C00000"/>
              </a:solidFill>
              <a:latin typeface="+mj-lt"/>
            </a:endParaRPr>
          </a:p>
        </p:txBody>
      </p:sp>
      <p:cxnSp>
        <p:nvCxnSpPr>
          <p:cNvPr id="66" name="Straight Arrow Connector 65"/>
          <p:cNvCxnSpPr/>
          <p:nvPr/>
        </p:nvCxnSpPr>
        <p:spPr>
          <a:xfrm>
            <a:off x="3414679" y="2714039"/>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959529" y="275321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457200" y="273422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a:off x="432872" y="372480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7933168" y="273645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7945383" y="3699991"/>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6431887" y="273645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6495840" y="2366351"/>
            <a:ext cx="441146" cy="369332"/>
          </a:xfrm>
          <a:prstGeom prst="rect">
            <a:avLst/>
          </a:prstGeom>
        </p:spPr>
        <p:txBody>
          <a:bodyPr wrap="none">
            <a:spAutoFit/>
          </a:bodyPr>
          <a:lstStyle/>
          <a:p>
            <a:r>
              <a:rPr lang="en-US" altLang="zh-CN" dirty="0">
                <a:solidFill>
                  <a:srgbClr val="C00000"/>
                </a:solidFill>
                <a:latin typeface="+mj-lt"/>
              </a:rPr>
              <a:t>t3</a:t>
            </a:r>
            <a:endParaRPr lang="en-US" dirty="0">
              <a:solidFill>
                <a:srgbClr val="C00000"/>
              </a:solidFill>
              <a:latin typeface="+mj-lt"/>
            </a:endParaRPr>
          </a:p>
        </p:txBody>
      </p:sp>
      <p:sp>
        <p:nvSpPr>
          <p:cNvPr id="64" name="Rectangle 63"/>
          <p:cNvSpPr/>
          <p:nvPr/>
        </p:nvSpPr>
        <p:spPr>
          <a:xfrm>
            <a:off x="6327348" y="3036630"/>
            <a:ext cx="441146" cy="369332"/>
          </a:xfrm>
          <a:prstGeom prst="rect">
            <a:avLst/>
          </a:prstGeom>
        </p:spPr>
        <p:txBody>
          <a:bodyPr wrap="none">
            <a:spAutoFit/>
          </a:bodyPr>
          <a:lstStyle/>
          <a:p>
            <a:r>
              <a:rPr lang="en-US" altLang="zh-CN" dirty="0">
                <a:solidFill>
                  <a:srgbClr val="C00000"/>
                </a:solidFill>
                <a:latin typeface="+mj-lt"/>
              </a:rPr>
              <a:t>t3</a:t>
            </a:r>
            <a:endParaRPr lang="en-US" dirty="0">
              <a:solidFill>
                <a:srgbClr val="C00000"/>
              </a:solidFill>
              <a:latin typeface="+mj-lt"/>
            </a:endParaRPr>
          </a:p>
        </p:txBody>
      </p:sp>
      <p:sp>
        <p:nvSpPr>
          <p:cNvPr id="65" name="TextBox 64"/>
          <p:cNvSpPr txBox="1"/>
          <p:nvPr/>
        </p:nvSpPr>
        <p:spPr>
          <a:xfrm>
            <a:off x="4820476" y="4568498"/>
            <a:ext cx="2559803" cy="369332"/>
          </a:xfrm>
          <a:prstGeom prst="rect">
            <a:avLst/>
          </a:prstGeom>
          <a:noFill/>
        </p:spPr>
        <p:txBody>
          <a:bodyPr wrap="none" rtlCol="0">
            <a:spAutoFit/>
          </a:bodyPr>
          <a:lstStyle/>
          <a:p>
            <a:r>
              <a:rPr lang="en-US" dirty="0">
                <a:latin typeface="+mj-lt"/>
              </a:rPr>
              <a:t>Max Live Tensor: 3</a:t>
            </a:r>
          </a:p>
        </p:txBody>
      </p:sp>
      <p:sp>
        <p:nvSpPr>
          <p:cNvPr id="57" name="TextBox 56"/>
          <p:cNvSpPr txBox="1"/>
          <p:nvPr/>
        </p:nvSpPr>
        <p:spPr>
          <a:xfrm>
            <a:off x="857687" y="4555210"/>
            <a:ext cx="2925096" cy="369332"/>
          </a:xfrm>
          <a:prstGeom prst="rect">
            <a:avLst/>
          </a:prstGeom>
          <a:noFill/>
        </p:spPr>
        <p:txBody>
          <a:bodyPr wrap="none" rtlCol="0">
            <a:spAutoFit/>
          </a:bodyPr>
          <a:lstStyle/>
          <a:p>
            <a:r>
              <a:rPr lang="en-US" dirty="0">
                <a:latin typeface="+mj-lt"/>
              </a:rPr>
              <a:t>Recomputed layers: 3</a:t>
            </a:r>
          </a:p>
        </p:txBody>
      </p:sp>
      <p:sp>
        <p:nvSpPr>
          <p:cNvPr id="63" name="Title 1"/>
          <p:cNvSpPr>
            <a:spLocks noGrp="1"/>
          </p:cNvSpPr>
          <p:nvPr>
            <p:ph type="title"/>
          </p:nvPr>
        </p:nvSpPr>
        <p:spPr>
          <a:xfrm>
            <a:off x="457200" y="152718"/>
            <a:ext cx="7620000" cy="1034185"/>
          </a:xfrm>
        </p:spPr>
        <p:txBody>
          <a:bodyPr>
            <a:normAutofit fontScale="90000"/>
          </a:bodyPr>
          <a:lstStyle/>
          <a:p>
            <a:r>
              <a:rPr lang="en-US" sz="2800" dirty="0"/>
              <a:t>How to re-compute?</a:t>
            </a:r>
            <a:br>
              <a:rPr lang="en-US" dirty="0"/>
            </a:br>
            <a:r>
              <a:rPr lang="en-US" dirty="0"/>
              <a:t>Memory centric strategy</a:t>
            </a:r>
          </a:p>
        </p:txBody>
      </p:sp>
    </p:spTree>
    <p:extLst>
      <p:ext uri="{BB962C8B-B14F-4D97-AF65-F5344CB8AC3E}">
        <p14:creationId xmlns:p14="http://schemas.microsoft.com/office/powerpoint/2010/main" val="3547196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497096" y="2525058"/>
            <a:ext cx="926123" cy="429846"/>
            <a:chOff x="1785814" y="2627795"/>
            <a:chExt cx="926123" cy="429846"/>
          </a:xfrm>
        </p:grpSpPr>
        <p:sp>
          <p:nvSpPr>
            <p:cNvPr id="10" name="Rectangle 9"/>
            <p:cNvSpPr/>
            <p:nvPr/>
          </p:nvSpPr>
          <p:spPr>
            <a:xfrm>
              <a:off x="1785814" y="2627795"/>
              <a:ext cx="926123" cy="42984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13" name="Group 12"/>
          <p:cNvGrpSpPr/>
          <p:nvPr/>
        </p:nvGrpSpPr>
        <p:grpSpPr>
          <a:xfrm>
            <a:off x="1014137" y="2518002"/>
            <a:ext cx="926123" cy="429846"/>
            <a:chOff x="1785813" y="3383165"/>
            <a:chExt cx="926123" cy="429846"/>
          </a:xfrm>
        </p:grpSpPr>
        <p:sp>
          <p:nvSpPr>
            <p:cNvPr id="7" name="TextBox 6"/>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2" name="Rectangle 11"/>
            <p:cNvSpPr/>
            <p:nvPr/>
          </p:nvSpPr>
          <p:spPr>
            <a:xfrm>
              <a:off x="1785813" y="338316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4004484" y="2518002"/>
            <a:ext cx="926123" cy="429846"/>
            <a:chOff x="1785814" y="2627795"/>
            <a:chExt cx="926123" cy="429846"/>
          </a:xfrm>
        </p:grpSpPr>
        <p:sp>
          <p:nvSpPr>
            <p:cNvPr id="16" name="Rectangle 15"/>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18" name="Group 17"/>
          <p:cNvGrpSpPr/>
          <p:nvPr/>
        </p:nvGrpSpPr>
        <p:grpSpPr>
          <a:xfrm>
            <a:off x="5511872" y="2525058"/>
            <a:ext cx="926123" cy="429846"/>
            <a:chOff x="1785814" y="2627795"/>
            <a:chExt cx="926123" cy="429846"/>
          </a:xfrm>
        </p:grpSpPr>
        <p:sp>
          <p:nvSpPr>
            <p:cNvPr id="19" name="Rectangle 18"/>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85814" y="2658052"/>
              <a:ext cx="926123" cy="369332"/>
            </a:xfrm>
            <a:prstGeom prst="rect">
              <a:avLst/>
            </a:prstGeom>
            <a:noFill/>
          </p:spPr>
          <p:txBody>
            <a:bodyPr wrap="square" rtlCol="0">
              <a:spAutoFit/>
            </a:bodyPr>
            <a:lstStyle/>
            <a:p>
              <a:pPr algn="ctr"/>
              <a:r>
                <a:rPr lang="en-US" dirty="0"/>
                <a:t>BN</a:t>
              </a:r>
            </a:p>
          </p:txBody>
        </p:sp>
      </p:grpSp>
      <p:grpSp>
        <p:nvGrpSpPr>
          <p:cNvPr id="21" name="Group 20"/>
          <p:cNvGrpSpPr/>
          <p:nvPr/>
        </p:nvGrpSpPr>
        <p:grpSpPr>
          <a:xfrm>
            <a:off x="7019260" y="2518002"/>
            <a:ext cx="926123" cy="429846"/>
            <a:chOff x="1785814" y="2627795"/>
            <a:chExt cx="926123" cy="429846"/>
          </a:xfrm>
        </p:grpSpPr>
        <p:sp>
          <p:nvSpPr>
            <p:cNvPr id="22" name="Rectangle 21"/>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29" name="Group 28"/>
          <p:cNvGrpSpPr/>
          <p:nvPr/>
        </p:nvGrpSpPr>
        <p:grpSpPr>
          <a:xfrm>
            <a:off x="2497096" y="3499181"/>
            <a:ext cx="926123" cy="429846"/>
            <a:chOff x="1785814" y="2627795"/>
            <a:chExt cx="926123" cy="429846"/>
          </a:xfrm>
        </p:grpSpPr>
        <p:sp>
          <p:nvSpPr>
            <p:cNvPr id="30" name="Rectangle 29"/>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32" name="Group 31"/>
          <p:cNvGrpSpPr/>
          <p:nvPr/>
        </p:nvGrpSpPr>
        <p:grpSpPr>
          <a:xfrm>
            <a:off x="1014137" y="3492125"/>
            <a:ext cx="926123" cy="429846"/>
            <a:chOff x="1785813" y="3383165"/>
            <a:chExt cx="926123" cy="429846"/>
          </a:xfrm>
        </p:grpSpPr>
        <p:sp>
          <p:nvSpPr>
            <p:cNvPr id="33" name="TextBox 32"/>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34" name="Rectangle 33"/>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992269" y="3492124"/>
            <a:ext cx="926123" cy="429846"/>
            <a:chOff x="1785814" y="2627795"/>
            <a:chExt cx="926123" cy="429846"/>
          </a:xfrm>
        </p:grpSpPr>
        <p:sp>
          <p:nvSpPr>
            <p:cNvPr id="36" name="Rectangle 35"/>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38" name="Group 37"/>
          <p:cNvGrpSpPr/>
          <p:nvPr/>
        </p:nvGrpSpPr>
        <p:grpSpPr>
          <a:xfrm>
            <a:off x="5499657" y="3499180"/>
            <a:ext cx="926123" cy="429846"/>
            <a:chOff x="1785814" y="2627795"/>
            <a:chExt cx="926123" cy="429846"/>
          </a:xfrm>
        </p:grpSpPr>
        <p:sp>
          <p:nvSpPr>
            <p:cNvPr id="39" name="Rectangle 38"/>
            <p:cNvSpPr/>
            <p:nvPr/>
          </p:nvSpPr>
          <p:spPr>
            <a:xfrm>
              <a:off x="1785814" y="2627795"/>
              <a:ext cx="926123" cy="4298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785814" y="2658052"/>
              <a:ext cx="926123" cy="369332"/>
            </a:xfrm>
            <a:prstGeom prst="rect">
              <a:avLst/>
            </a:prstGeom>
            <a:noFill/>
          </p:spPr>
          <p:txBody>
            <a:bodyPr wrap="square" rtlCol="0">
              <a:spAutoFit/>
            </a:bodyPr>
            <a:lstStyle/>
            <a:p>
              <a:pPr algn="ctr"/>
              <a:r>
                <a:rPr lang="en-US" dirty="0"/>
                <a:t>BN</a:t>
              </a:r>
            </a:p>
          </p:txBody>
        </p:sp>
      </p:grpSp>
      <p:grpSp>
        <p:nvGrpSpPr>
          <p:cNvPr id="41" name="Group 40"/>
          <p:cNvGrpSpPr/>
          <p:nvPr/>
        </p:nvGrpSpPr>
        <p:grpSpPr>
          <a:xfrm>
            <a:off x="7007045" y="3492124"/>
            <a:ext cx="926123" cy="429846"/>
            <a:chOff x="1785814" y="2627795"/>
            <a:chExt cx="926123" cy="429846"/>
          </a:xfrm>
        </p:grpSpPr>
        <p:sp>
          <p:nvSpPr>
            <p:cNvPr id="42" name="Rectangle 41"/>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cxnSp>
        <p:nvCxnSpPr>
          <p:cNvPr id="51" name="Straight Arrow Connector 50"/>
          <p:cNvCxnSpPr/>
          <p:nvPr/>
        </p:nvCxnSpPr>
        <p:spPr>
          <a:xfrm>
            <a:off x="3435433" y="2729397"/>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955036" y="2737777"/>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6437995" y="274130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1940260" y="2326834"/>
            <a:ext cx="556836" cy="413147"/>
            <a:chOff x="1567001" y="2466884"/>
            <a:chExt cx="556836" cy="413147"/>
          </a:xfrm>
        </p:grpSpPr>
        <p:cxnSp>
          <p:nvCxnSpPr>
            <p:cNvPr id="25" name="Straight Arrow Connector 24"/>
            <p:cNvCxnSpPr>
              <a:stCxn id="12" idx="3"/>
              <a:endCxn id="10" idx="1"/>
            </p:cNvCxnSpPr>
            <p:nvPr/>
          </p:nvCxnSpPr>
          <p:spPr>
            <a:xfrm>
              <a:off x="1567001" y="28729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591430" y="2466884"/>
              <a:ext cx="486776" cy="369332"/>
            </a:xfrm>
            <a:prstGeom prst="rect">
              <a:avLst/>
            </a:prstGeom>
            <a:noFill/>
          </p:spPr>
          <p:txBody>
            <a:bodyPr wrap="square" rtlCol="0">
              <a:spAutoFit/>
            </a:bodyPr>
            <a:lstStyle/>
            <a:p>
              <a:r>
                <a:rPr lang="en-US" altLang="zh-CN" dirty="0">
                  <a:solidFill>
                    <a:srgbClr val="C00000"/>
                  </a:solidFill>
                  <a:latin typeface="+mj-lt"/>
                </a:rPr>
                <a:t>t0</a:t>
              </a:r>
              <a:endParaRPr lang="en-US" dirty="0">
                <a:solidFill>
                  <a:srgbClr val="C00000"/>
                </a:solidFill>
                <a:latin typeface="+mj-lt"/>
              </a:endParaRPr>
            </a:p>
          </p:txBody>
        </p:sp>
      </p:grpSp>
      <p:cxnSp>
        <p:nvCxnSpPr>
          <p:cNvPr id="45" name="Straight Arrow Connector 44"/>
          <p:cNvCxnSpPr>
            <a:stCxn id="7" idx="3"/>
          </p:cNvCxnSpPr>
          <p:nvPr/>
        </p:nvCxnSpPr>
        <p:spPr>
          <a:xfrm>
            <a:off x="1940260" y="2732925"/>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839294" y="3029502"/>
            <a:ext cx="441146" cy="369332"/>
          </a:xfrm>
          <a:prstGeom prst="rect">
            <a:avLst/>
          </a:prstGeom>
          <a:noFill/>
        </p:spPr>
        <p:txBody>
          <a:bodyPr wrap="none" rtlCol="0">
            <a:spAutoFit/>
          </a:bodyPr>
          <a:lstStyle/>
          <a:p>
            <a:r>
              <a:rPr lang="en-US" altLang="zh-CN" dirty="0">
                <a:solidFill>
                  <a:srgbClr val="C00000"/>
                </a:solidFill>
                <a:latin typeface="+mj-lt"/>
              </a:rPr>
              <a:t>t0</a:t>
            </a:r>
            <a:endParaRPr lang="en-US" dirty="0">
              <a:solidFill>
                <a:srgbClr val="C00000"/>
              </a:solidFill>
              <a:latin typeface="+mj-lt"/>
            </a:endParaRPr>
          </a:p>
        </p:txBody>
      </p:sp>
      <p:cxnSp>
        <p:nvCxnSpPr>
          <p:cNvPr id="68" name="Straight Arrow Connector 67"/>
          <p:cNvCxnSpPr>
            <a:stCxn id="42" idx="1"/>
            <a:endCxn id="39" idx="3"/>
          </p:cNvCxnSpPr>
          <p:nvPr/>
        </p:nvCxnSpPr>
        <p:spPr>
          <a:xfrm flipH="1">
            <a:off x="6425780" y="3707047"/>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9" idx="1"/>
            <a:endCxn id="36" idx="3"/>
          </p:cNvCxnSpPr>
          <p:nvPr/>
        </p:nvCxnSpPr>
        <p:spPr>
          <a:xfrm flipH="1" flipV="1">
            <a:off x="4918392" y="3707047"/>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3411004" y="3714104"/>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1940259" y="3728333"/>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6472506" y="3381985"/>
            <a:ext cx="441146" cy="369332"/>
          </a:xfrm>
          <a:prstGeom prst="rect">
            <a:avLst/>
          </a:prstGeom>
        </p:spPr>
        <p:txBody>
          <a:bodyPr wrap="none">
            <a:spAutoFit/>
          </a:bodyPr>
          <a:lstStyle/>
          <a:p>
            <a:r>
              <a:rPr lang="en-US" altLang="zh-CN" dirty="0">
                <a:solidFill>
                  <a:srgbClr val="C00000"/>
                </a:solidFill>
                <a:latin typeface="+mj-lt"/>
              </a:rPr>
              <a:t>t6</a:t>
            </a:r>
            <a:endParaRPr lang="en-US" dirty="0">
              <a:solidFill>
                <a:srgbClr val="C00000"/>
              </a:solidFill>
              <a:latin typeface="+mj-lt"/>
            </a:endParaRPr>
          </a:p>
        </p:txBody>
      </p:sp>
      <p:cxnSp>
        <p:nvCxnSpPr>
          <p:cNvPr id="66" name="Straight Arrow Connector 65"/>
          <p:cNvCxnSpPr/>
          <p:nvPr/>
        </p:nvCxnSpPr>
        <p:spPr>
          <a:xfrm>
            <a:off x="3414679" y="2714039"/>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959529" y="275321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457200" y="273422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a:off x="432872" y="372480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7933168" y="273645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7945383" y="3699991"/>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6431887" y="273645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3447648" y="2326834"/>
            <a:ext cx="458293" cy="369332"/>
          </a:xfrm>
          <a:prstGeom prst="rect">
            <a:avLst/>
          </a:prstGeom>
        </p:spPr>
        <p:txBody>
          <a:bodyPr wrap="square">
            <a:spAutoFit/>
          </a:bodyPr>
          <a:lstStyle/>
          <a:p>
            <a:r>
              <a:rPr lang="en-US" altLang="zh-CN" dirty="0">
                <a:solidFill>
                  <a:srgbClr val="C00000"/>
                </a:solidFill>
                <a:latin typeface="+mj-lt"/>
              </a:rPr>
              <a:t>t1</a:t>
            </a:r>
            <a:endParaRPr lang="en-US" dirty="0">
              <a:solidFill>
                <a:srgbClr val="C00000"/>
              </a:solidFill>
              <a:latin typeface="+mj-lt"/>
            </a:endParaRPr>
          </a:p>
        </p:txBody>
      </p:sp>
      <p:sp>
        <p:nvSpPr>
          <p:cNvPr id="62" name="Rectangle 61"/>
          <p:cNvSpPr/>
          <p:nvPr/>
        </p:nvSpPr>
        <p:spPr>
          <a:xfrm>
            <a:off x="3324490" y="3033988"/>
            <a:ext cx="458293" cy="369332"/>
          </a:xfrm>
          <a:prstGeom prst="rect">
            <a:avLst/>
          </a:prstGeom>
        </p:spPr>
        <p:txBody>
          <a:bodyPr wrap="square">
            <a:spAutoFit/>
          </a:bodyPr>
          <a:lstStyle/>
          <a:p>
            <a:r>
              <a:rPr lang="en-US" altLang="zh-CN" dirty="0">
                <a:solidFill>
                  <a:srgbClr val="C00000"/>
                </a:solidFill>
                <a:latin typeface="+mj-lt"/>
              </a:rPr>
              <a:t>t1</a:t>
            </a:r>
            <a:endParaRPr lang="en-US" dirty="0">
              <a:solidFill>
                <a:srgbClr val="C00000"/>
              </a:solidFill>
              <a:latin typeface="+mj-lt"/>
            </a:endParaRPr>
          </a:p>
        </p:txBody>
      </p:sp>
      <p:sp>
        <p:nvSpPr>
          <p:cNvPr id="63" name="TextBox 62"/>
          <p:cNvSpPr txBox="1"/>
          <p:nvPr/>
        </p:nvSpPr>
        <p:spPr>
          <a:xfrm>
            <a:off x="4820476" y="4568498"/>
            <a:ext cx="2559803" cy="369332"/>
          </a:xfrm>
          <a:prstGeom prst="rect">
            <a:avLst/>
          </a:prstGeom>
          <a:noFill/>
        </p:spPr>
        <p:txBody>
          <a:bodyPr wrap="none" rtlCol="0">
            <a:spAutoFit/>
          </a:bodyPr>
          <a:lstStyle/>
          <a:p>
            <a:r>
              <a:rPr lang="en-US" dirty="0">
                <a:latin typeface="+mj-lt"/>
              </a:rPr>
              <a:t>Max Live Tensor: 3</a:t>
            </a:r>
          </a:p>
        </p:txBody>
      </p:sp>
      <p:sp>
        <p:nvSpPr>
          <p:cNvPr id="57" name="TextBox 56"/>
          <p:cNvSpPr txBox="1"/>
          <p:nvPr/>
        </p:nvSpPr>
        <p:spPr>
          <a:xfrm>
            <a:off x="857687" y="4555210"/>
            <a:ext cx="2925096" cy="369332"/>
          </a:xfrm>
          <a:prstGeom prst="rect">
            <a:avLst/>
          </a:prstGeom>
          <a:noFill/>
        </p:spPr>
        <p:txBody>
          <a:bodyPr wrap="none" rtlCol="0">
            <a:spAutoFit/>
          </a:bodyPr>
          <a:lstStyle/>
          <a:p>
            <a:r>
              <a:rPr lang="en-US" dirty="0">
                <a:latin typeface="+mj-lt"/>
              </a:rPr>
              <a:t>Recomputed layers: 4</a:t>
            </a:r>
          </a:p>
        </p:txBody>
      </p:sp>
      <p:sp>
        <p:nvSpPr>
          <p:cNvPr id="69" name="Title 1"/>
          <p:cNvSpPr>
            <a:spLocks noGrp="1"/>
          </p:cNvSpPr>
          <p:nvPr>
            <p:ph type="title"/>
          </p:nvPr>
        </p:nvSpPr>
        <p:spPr>
          <a:xfrm>
            <a:off x="457200" y="152718"/>
            <a:ext cx="7620000" cy="1034185"/>
          </a:xfrm>
        </p:spPr>
        <p:txBody>
          <a:bodyPr>
            <a:normAutofit fontScale="90000"/>
          </a:bodyPr>
          <a:lstStyle/>
          <a:p>
            <a:r>
              <a:rPr lang="en-US" sz="2800" dirty="0"/>
              <a:t>How to re-compute?</a:t>
            </a:r>
            <a:br>
              <a:rPr lang="en-US" dirty="0"/>
            </a:br>
            <a:r>
              <a:rPr lang="en-US" dirty="0"/>
              <a:t>Memory centric strategy</a:t>
            </a:r>
          </a:p>
        </p:txBody>
      </p:sp>
    </p:spTree>
    <p:extLst>
      <p:ext uri="{BB962C8B-B14F-4D97-AF65-F5344CB8AC3E}">
        <p14:creationId xmlns:p14="http://schemas.microsoft.com/office/powerpoint/2010/main" val="397649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835523" y="1158534"/>
            <a:ext cx="1590676" cy="1955416"/>
            <a:chOff x="246590" y="293517"/>
            <a:chExt cx="1590676" cy="1955416"/>
          </a:xfrm>
        </p:grpSpPr>
        <p:sp>
          <p:nvSpPr>
            <p:cNvPr id="4" name="TextBox 3"/>
            <p:cNvSpPr txBox="1"/>
            <p:nvPr/>
          </p:nvSpPr>
          <p:spPr>
            <a:xfrm>
              <a:off x="246590" y="1602602"/>
              <a:ext cx="1590676" cy="646331"/>
            </a:xfrm>
            <a:prstGeom prst="rect">
              <a:avLst/>
            </a:prstGeom>
            <a:noFill/>
          </p:spPr>
          <p:txBody>
            <a:bodyPr wrap="square" rtlCol="0">
              <a:spAutoFit/>
            </a:bodyPr>
            <a:lstStyle/>
            <a:p>
              <a:r>
                <a:rPr lang="en-US" dirty="0">
                  <a:latin typeface="+mj-lt"/>
                </a:rPr>
                <a:t>Memory Offloading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005" y="293517"/>
              <a:ext cx="1165627" cy="971550"/>
            </a:xfrm>
            <a:prstGeom prst="rect">
              <a:avLst/>
            </a:prstGeom>
          </p:spPr>
        </p:pic>
      </p:grpSp>
      <p:grpSp>
        <p:nvGrpSpPr>
          <p:cNvPr id="12" name="Group 11"/>
          <p:cNvGrpSpPr/>
          <p:nvPr/>
        </p:nvGrpSpPr>
        <p:grpSpPr>
          <a:xfrm>
            <a:off x="6827307" y="1373311"/>
            <a:ext cx="1974850" cy="1910794"/>
            <a:chOff x="2238374" y="508294"/>
            <a:chExt cx="1974850" cy="1910794"/>
          </a:xfrm>
        </p:grpSpPr>
        <p:sp>
          <p:nvSpPr>
            <p:cNvPr id="5" name="TextBox 4"/>
            <p:cNvSpPr txBox="1"/>
            <p:nvPr/>
          </p:nvSpPr>
          <p:spPr>
            <a:xfrm>
              <a:off x="2238374" y="1495758"/>
              <a:ext cx="1974850" cy="923330"/>
            </a:xfrm>
            <a:prstGeom prst="rect">
              <a:avLst/>
            </a:prstGeom>
            <a:noFill/>
          </p:spPr>
          <p:txBody>
            <a:bodyPr wrap="square" rtlCol="0">
              <a:spAutoFit/>
            </a:bodyPr>
            <a:lstStyle/>
            <a:p>
              <a:r>
                <a:rPr lang="en-US" dirty="0">
                  <a:latin typeface="+mj-lt"/>
                </a:rPr>
                <a:t>Trade </a:t>
              </a:r>
            </a:p>
            <a:p>
              <a:r>
                <a:rPr lang="en-US" dirty="0">
                  <a:latin typeface="+mj-lt"/>
                </a:rPr>
                <a:t>Computations </a:t>
              </a:r>
            </a:p>
            <a:p>
              <a:r>
                <a:rPr lang="en-US" dirty="0">
                  <a:latin typeface="+mj-lt"/>
                </a:rPr>
                <a:t>for Memory </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9500" y="508294"/>
              <a:ext cx="1600199" cy="548640"/>
            </a:xfrm>
            <a:prstGeom prst="rect">
              <a:avLst/>
            </a:prstGeom>
          </p:spPr>
        </p:pic>
      </p:grpSp>
      <p:grpSp>
        <p:nvGrpSpPr>
          <p:cNvPr id="13" name="Group 12"/>
          <p:cNvGrpSpPr/>
          <p:nvPr/>
        </p:nvGrpSpPr>
        <p:grpSpPr>
          <a:xfrm>
            <a:off x="324711" y="1056934"/>
            <a:ext cx="3836454" cy="2227171"/>
            <a:chOff x="4669567" y="191917"/>
            <a:chExt cx="3836454" cy="2227171"/>
          </a:xfrm>
        </p:grpSpPr>
        <p:sp>
          <p:nvSpPr>
            <p:cNvPr id="6" name="TextBox 5"/>
            <p:cNvSpPr txBox="1"/>
            <p:nvPr/>
          </p:nvSpPr>
          <p:spPr>
            <a:xfrm>
              <a:off x="5243183" y="1495758"/>
              <a:ext cx="2914079" cy="923330"/>
            </a:xfrm>
            <a:prstGeom prst="rect">
              <a:avLst/>
            </a:prstGeom>
            <a:noFill/>
          </p:spPr>
          <p:txBody>
            <a:bodyPr wrap="none" rtlCol="0">
              <a:spAutoFit/>
            </a:bodyPr>
            <a:lstStyle/>
            <a:p>
              <a:r>
                <a:rPr lang="en-US" dirty="0">
                  <a:latin typeface="+mj-lt"/>
                </a:rPr>
                <a:t>No </a:t>
              </a:r>
              <a:r>
                <a:rPr lang="en-US" dirty="0" err="1">
                  <a:latin typeface="+mj-lt"/>
                </a:rPr>
                <a:t>Liveness</a:t>
              </a:r>
              <a:r>
                <a:rPr lang="en-US" dirty="0">
                  <a:latin typeface="+mj-lt"/>
                </a:rPr>
                <a:t> Analysis, </a:t>
              </a:r>
              <a:br>
                <a:rPr lang="en-US" dirty="0">
                  <a:latin typeface="+mj-lt"/>
                </a:rPr>
              </a:br>
              <a:r>
                <a:rPr lang="en-US" dirty="0">
                  <a:latin typeface="+mj-lt"/>
                </a:rPr>
                <a:t>Limited Support in </a:t>
              </a:r>
            </a:p>
            <a:p>
              <a:r>
                <a:rPr lang="en-US" dirty="0">
                  <a:latin typeface="+mj-lt"/>
                </a:rPr>
                <a:t>Non-linear Networks</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69567" y="508294"/>
              <a:ext cx="1583516" cy="54864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72951" y="191917"/>
              <a:ext cx="1533070" cy="1073150"/>
            </a:xfrm>
            <a:prstGeom prst="rect">
              <a:avLst/>
            </a:prstGeom>
          </p:spPr>
        </p:pic>
      </p:grpSp>
      <p:sp>
        <p:nvSpPr>
          <p:cNvPr id="2" name="TextBox 1"/>
          <p:cNvSpPr txBox="1"/>
          <p:nvPr/>
        </p:nvSpPr>
        <p:spPr>
          <a:xfrm>
            <a:off x="0" y="4313716"/>
            <a:ext cx="9000067" cy="400110"/>
          </a:xfrm>
          <a:prstGeom prst="rect">
            <a:avLst/>
          </a:prstGeom>
          <a:noFill/>
        </p:spPr>
        <p:txBody>
          <a:bodyPr wrap="square" rtlCol="0">
            <a:spAutoFit/>
          </a:bodyPr>
          <a:lstStyle/>
          <a:p>
            <a:pPr algn="ctr"/>
            <a:r>
              <a:rPr lang="en-US" sz="2000" dirty="0">
                <a:latin typeface="+mj-lt"/>
              </a:rPr>
              <a:t>The Largest Trainable Network</a:t>
            </a:r>
          </a:p>
        </p:txBody>
      </p:sp>
      <p:sp>
        <p:nvSpPr>
          <p:cNvPr id="11" name="TextBox 10"/>
          <p:cNvSpPr txBox="1"/>
          <p:nvPr/>
        </p:nvSpPr>
        <p:spPr>
          <a:xfrm>
            <a:off x="0" y="4766802"/>
            <a:ext cx="9000067" cy="707886"/>
          </a:xfrm>
          <a:prstGeom prst="rect">
            <a:avLst/>
          </a:prstGeom>
          <a:noFill/>
        </p:spPr>
        <p:txBody>
          <a:bodyPr wrap="square" rtlCol="0">
            <a:spAutoFit/>
          </a:bodyPr>
          <a:lstStyle/>
          <a:p>
            <a:pPr algn="ctr"/>
            <a:r>
              <a:rPr lang="en-US" sz="2000" dirty="0">
                <a:latin typeface="+mj-lt"/>
              </a:rPr>
              <a:t>Is </a:t>
            </a:r>
            <a:r>
              <a:rPr lang="en-US" sz="2000" dirty="0">
                <a:solidFill>
                  <a:srgbClr val="FF0000"/>
                </a:solidFill>
                <a:latin typeface="+mj-lt"/>
              </a:rPr>
              <a:t>NOT</a:t>
            </a:r>
            <a:r>
              <a:rPr lang="en-US" sz="2000" dirty="0">
                <a:solidFill>
                  <a:srgbClr val="800000"/>
                </a:solidFill>
                <a:latin typeface="+mj-lt"/>
              </a:rPr>
              <a:t> </a:t>
            </a:r>
            <a:r>
              <a:rPr lang="en-US" sz="2000" dirty="0">
                <a:solidFill>
                  <a:srgbClr val="000000"/>
                </a:solidFill>
                <a:latin typeface="+mj-lt"/>
              </a:rPr>
              <a:t>Bounded by the Layer </a:t>
            </a:r>
          </a:p>
          <a:p>
            <a:pPr algn="ctr"/>
            <a:r>
              <a:rPr lang="en-US" sz="2000" dirty="0">
                <a:solidFill>
                  <a:srgbClr val="000000"/>
                </a:solidFill>
                <a:latin typeface="+mj-lt"/>
              </a:rPr>
              <a:t>Consuming the Most Memory</a:t>
            </a:r>
          </a:p>
        </p:txBody>
      </p:sp>
      <p:sp>
        <p:nvSpPr>
          <p:cNvPr id="24" name="Down Arrow 23"/>
          <p:cNvSpPr/>
          <p:nvPr/>
        </p:nvSpPr>
        <p:spPr>
          <a:xfrm>
            <a:off x="4254299" y="3551157"/>
            <a:ext cx="484632" cy="762559"/>
          </a:xfrm>
          <a:prstGeom prst="downArrow">
            <a:avLst/>
          </a:prstGeom>
          <a:solidFill>
            <a:schemeClr val="tx2"/>
          </a:solidFill>
          <a:ln>
            <a:solidFill>
              <a:schemeClr val="tx2"/>
            </a:solidFill>
          </a:ln>
          <a:effectLst>
            <a:outerShdw blurRad="39999" dist="23000" algn="bl" rotWithShape="0">
              <a:schemeClr val="tx2">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5911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497096" y="2525058"/>
            <a:ext cx="926123" cy="429846"/>
            <a:chOff x="1785814" y="2627795"/>
            <a:chExt cx="926123" cy="429846"/>
          </a:xfrm>
        </p:grpSpPr>
        <p:sp>
          <p:nvSpPr>
            <p:cNvPr id="10" name="Rectangle 9"/>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13" name="Group 12"/>
          <p:cNvGrpSpPr/>
          <p:nvPr/>
        </p:nvGrpSpPr>
        <p:grpSpPr>
          <a:xfrm>
            <a:off x="1014137" y="2518002"/>
            <a:ext cx="926123" cy="429846"/>
            <a:chOff x="1785813" y="3383165"/>
            <a:chExt cx="926123" cy="429846"/>
          </a:xfrm>
        </p:grpSpPr>
        <p:sp>
          <p:nvSpPr>
            <p:cNvPr id="7" name="TextBox 6"/>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2" name="Rectangle 11"/>
            <p:cNvSpPr/>
            <p:nvPr/>
          </p:nvSpPr>
          <p:spPr>
            <a:xfrm>
              <a:off x="1785813" y="338316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4004484" y="2518002"/>
            <a:ext cx="926123" cy="429846"/>
            <a:chOff x="1785814" y="2627795"/>
            <a:chExt cx="926123" cy="429846"/>
          </a:xfrm>
        </p:grpSpPr>
        <p:sp>
          <p:nvSpPr>
            <p:cNvPr id="16" name="Rectangle 15"/>
            <p:cNvSpPr/>
            <p:nvPr/>
          </p:nvSpPr>
          <p:spPr>
            <a:xfrm>
              <a:off x="1785814" y="2627795"/>
              <a:ext cx="926123" cy="42984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18" name="Group 17"/>
          <p:cNvGrpSpPr/>
          <p:nvPr/>
        </p:nvGrpSpPr>
        <p:grpSpPr>
          <a:xfrm>
            <a:off x="5511872" y="2525058"/>
            <a:ext cx="926123" cy="429846"/>
            <a:chOff x="1785814" y="2627795"/>
            <a:chExt cx="926123" cy="429846"/>
          </a:xfrm>
        </p:grpSpPr>
        <p:sp>
          <p:nvSpPr>
            <p:cNvPr id="19" name="Rectangle 18"/>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85814" y="2658052"/>
              <a:ext cx="926123" cy="369332"/>
            </a:xfrm>
            <a:prstGeom prst="rect">
              <a:avLst/>
            </a:prstGeom>
            <a:noFill/>
          </p:spPr>
          <p:txBody>
            <a:bodyPr wrap="square" rtlCol="0">
              <a:spAutoFit/>
            </a:bodyPr>
            <a:lstStyle/>
            <a:p>
              <a:pPr algn="ctr"/>
              <a:r>
                <a:rPr lang="en-US" dirty="0"/>
                <a:t>BN</a:t>
              </a:r>
            </a:p>
          </p:txBody>
        </p:sp>
      </p:grpSp>
      <p:grpSp>
        <p:nvGrpSpPr>
          <p:cNvPr id="21" name="Group 20"/>
          <p:cNvGrpSpPr/>
          <p:nvPr/>
        </p:nvGrpSpPr>
        <p:grpSpPr>
          <a:xfrm>
            <a:off x="7019260" y="2518002"/>
            <a:ext cx="926123" cy="429846"/>
            <a:chOff x="1785814" y="2627795"/>
            <a:chExt cx="926123" cy="429846"/>
          </a:xfrm>
        </p:grpSpPr>
        <p:sp>
          <p:nvSpPr>
            <p:cNvPr id="22" name="Rectangle 21"/>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29" name="Group 28"/>
          <p:cNvGrpSpPr/>
          <p:nvPr/>
        </p:nvGrpSpPr>
        <p:grpSpPr>
          <a:xfrm>
            <a:off x="2497096" y="3499181"/>
            <a:ext cx="926123" cy="429846"/>
            <a:chOff x="1785814" y="2627795"/>
            <a:chExt cx="926123" cy="429846"/>
          </a:xfrm>
        </p:grpSpPr>
        <p:sp>
          <p:nvSpPr>
            <p:cNvPr id="30" name="Rectangle 29"/>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32" name="Group 31"/>
          <p:cNvGrpSpPr/>
          <p:nvPr/>
        </p:nvGrpSpPr>
        <p:grpSpPr>
          <a:xfrm>
            <a:off x="1014137" y="3492125"/>
            <a:ext cx="926123" cy="429846"/>
            <a:chOff x="1785813" y="3383165"/>
            <a:chExt cx="926123" cy="429846"/>
          </a:xfrm>
        </p:grpSpPr>
        <p:sp>
          <p:nvSpPr>
            <p:cNvPr id="33" name="TextBox 32"/>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34" name="Rectangle 33"/>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992269" y="3492124"/>
            <a:ext cx="926123" cy="429846"/>
            <a:chOff x="1785814" y="2627795"/>
            <a:chExt cx="926123" cy="429846"/>
          </a:xfrm>
        </p:grpSpPr>
        <p:sp>
          <p:nvSpPr>
            <p:cNvPr id="36" name="Rectangle 35"/>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38" name="Group 37"/>
          <p:cNvGrpSpPr/>
          <p:nvPr/>
        </p:nvGrpSpPr>
        <p:grpSpPr>
          <a:xfrm>
            <a:off x="5499657" y="3499180"/>
            <a:ext cx="926123" cy="429846"/>
            <a:chOff x="1785814" y="2627795"/>
            <a:chExt cx="926123" cy="429846"/>
          </a:xfrm>
        </p:grpSpPr>
        <p:sp>
          <p:nvSpPr>
            <p:cNvPr id="39" name="Rectangle 38"/>
            <p:cNvSpPr/>
            <p:nvPr/>
          </p:nvSpPr>
          <p:spPr>
            <a:xfrm>
              <a:off x="1785814" y="2627795"/>
              <a:ext cx="926123" cy="4298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785814" y="2658052"/>
              <a:ext cx="926123" cy="369332"/>
            </a:xfrm>
            <a:prstGeom prst="rect">
              <a:avLst/>
            </a:prstGeom>
            <a:noFill/>
          </p:spPr>
          <p:txBody>
            <a:bodyPr wrap="square" rtlCol="0">
              <a:spAutoFit/>
            </a:bodyPr>
            <a:lstStyle/>
            <a:p>
              <a:pPr algn="ctr"/>
              <a:r>
                <a:rPr lang="en-US" dirty="0"/>
                <a:t>BN</a:t>
              </a:r>
            </a:p>
          </p:txBody>
        </p:sp>
      </p:grpSp>
      <p:grpSp>
        <p:nvGrpSpPr>
          <p:cNvPr id="41" name="Group 40"/>
          <p:cNvGrpSpPr/>
          <p:nvPr/>
        </p:nvGrpSpPr>
        <p:grpSpPr>
          <a:xfrm>
            <a:off x="7007045" y="3492124"/>
            <a:ext cx="926123" cy="429846"/>
            <a:chOff x="1785814" y="2627795"/>
            <a:chExt cx="926123" cy="429846"/>
          </a:xfrm>
        </p:grpSpPr>
        <p:sp>
          <p:nvSpPr>
            <p:cNvPr id="42" name="Rectangle 41"/>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cxnSp>
        <p:nvCxnSpPr>
          <p:cNvPr id="51" name="Straight Arrow Connector 50"/>
          <p:cNvCxnSpPr/>
          <p:nvPr/>
        </p:nvCxnSpPr>
        <p:spPr>
          <a:xfrm>
            <a:off x="3435433" y="2729397"/>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955036" y="2737777"/>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6437995" y="274130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1940260" y="2326834"/>
            <a:ext cx="556836" cy="413147"/>
            <a:chOff x="1567001" y="2466884"/>
            <a:chExt cx="556836" cy="413147"/>
          </a:xfrm>
        </p:grpSpPr>
        <p:cxnSp>
          <p:nvCxnSpPr>
            <p:cNvPr id="25" name="Straight Arrow Connector 24"/>
            <p:cNvCxnSpPr>
              <a:stCxn id="12" idx="3"/>
              <a:endCxn id="10" idx="1"/>
            </p:cNvCxnSpPr>
            <p:nvPr/>
          </p:nvCxnSpPr>
          <p:spPr>
            <a:xfrm>
              <a:off x="1567001" y="28729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591430" y="2466884"/>
              <a:ext cx="486776" cy="369332"/>
            </a:xfrm>
            <a:prstGeom prst="rect">
              <a:avLst/>
            </a:prstGeom>
            <a:noFill/>
          </p:spPr>
          <p:txBody>
            <a:bodyPr wrap="square" rtlCol="0">
              <a:spAutoFit/>
            </a:bodyPr>
            <a:lstStyle/>
            <a:p>
              <a:r>
                <a:rPr lang="en-US" altLang="zh-CN" dirty="0">
                  <a:solidFill>
                    <a:srgbClr val="C00000"/>
                  </a:solidFill>
                  <a:latin typeface="+mj-lt"/>
                </a:rPr>
                <a:t>t0</a:t>
              </a:r>
              <a:endParaRPr lang="en-US" dirty="0">
                <a:solidFill>
                  <a:srgbClr val="C00000"/>
                </a:solidFill>
                <a:latin typeface="+mj-lt"/>
              </a:endParaRPr>
            </a:p>
          </p:txBody>
        </p:sp>
      </p:grpSp>
      <p:cxnSp>
        <p:nvCxnSpPr>
          <p:cNvPr id="45" name="Straight Arrow Connector 44"/>
          <p:cNvCxnSpPr>
            <a:stCxn id="7" idx="3"/>
          </p:cNvCxnSpPr>
          <p:nvPr/>
        </p:nvCxnSpPr>
        <p:spPr>
          <a:xfrm>
            <a:off x="1940260" y="2732925"/>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839294" y="3029502"/>
            <a:ext cx="441146" cy="369332"/>
          </a:xfrm>
          <a:prstGeom prst="rect">
            <a:avLst/>
          </a:prstGeom>
          <a:noFill/>
        </p:spPr>
        <p:txBody>
          <a:bodyPr wrap="none" rtlCol="0">
            <a:spAutoFit/>
          </a:bodyPr>
          <a:lstStyle/>
          <a:p>
            <a:r>
              <a:rPr lang="en-US" altLang="zh-CN" dirty="0">
                <a:solidFill>
                  <a:srgbClr val="C00000"/>
                </a:solidFill>
                <a:latin typeface="+mj-lt"/>
              </a:rPr>
              <a:t>t0</a:t>
            </a:r>
            <a:endParaRPr lang="en-US" dirty="0">
              <a:solidFill>
                <a:srgbClr val="C00000"/>
              </a:solidFill>
              <a:latin typeface="+mj-lt"/>
            </a:endParaRPr>
          </a:p>
        </p:txBody>
      </p:sp>
      <p:cxnSp>
        <p:nvCxnSpPr>
          <p:cNvPr id="68" name="Straight Arrow Connector 67"/>
          <p:cNvCxnSpPr>
            <a:stCxn id="42" idx="1"/>
            <a:endCxn id="39" idx="3"/>
          </p:cNvCxnSpPr>
          <p:nvPr/>
        </p:nvCxnSpPr>
        <p:spPr>
          <a:xfrm flipH="1">
            <a:off x="6425780" y="3707047"/>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9" idx="1"/>
            <a:endCxn id="36" idx="3"/>
          </p:cNvCxnSpPr>
          <p:nvPr/>
        </p:nvCxnSpPr>
        <p:spPr>
          <a:xfrm flipH="1" flipV="1">
            <a:off x="4918392" y="3707047"/>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3411004" y="3714104"/>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1940259" y="3728333"/>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414679" y="2714039"/>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959529" y="275321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457200" y="273422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a:off x="432872" y="372480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7933168" y="273645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7945383" y="3699991"/>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6431887" y="273645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4980749" y="2360065"/>
            <a:ext cx="441146" cy="369332"/>
          </a:xfrm>
          <a:prstGeom prst="rect">
            <a:avLst/>
          </a:prstGeom>
        </p:spPr>
        <p:txBody>
          <a:bodyPr wrap="none">
            <a:spAutoFit/>
          </a:bodyPr>
          <a:lstStyle/>
          <a:p>
            <a:r>
              <a:rPr lang="en-US" altLang="zh-CN" dirty="0">
                <a:solidFill>
                  <a:srgbClr val="C00000"/>
                </a:solidFill>
                <a:latin typeface="+mj-lt"/>
              </a:rPr>
              <a:t>t2</a:t>
            </a:r>
            <a:endParaRPr lang="en-US" dirty="0">
              <a:solidFill>
                <a:srgbClr val="C00000"/>
              </a:solidFill>
              <a:latin typeface="+mj-lt"/>
            </a:endParaRPr>
          </a:p>
        </p:txBody>
      </p:sp>
      <p:sp>
        <p:nvSpPr>
          <p:cNvPr id="69" name="Rectangle 68"/>
          <p:cNvSpPr/>
          <p:nvPr/>
        </p:nvSpPr>
        <p:spPr>
          <a:xfrm>
            <a:off x="4807483" y="3036630"/>
            <a:ext cx="441146" cy="369332"/>
          </a:xfrm>
          <a:prstGeom prst="rect">
            <a:avLst/>
          </a:prstGeom>
        </p:spPr>
        <p:txBody>
          <a:bodyPr wrap="none">
            <a:spAutoFit/>
          </a:bodyPr>
          <a:lstStyle/>
          <a:p>
            <a:r>
              <a:rPr lang="en-US" altLang="zh-CN" dirty="0">
                <a:solidFill>
                  <a:srgbClr val="C00000"/>
                </a:solidFill>
                <a:latin typeface="+mj-lt"/>
              </a:rPr>
              <a:t>t2</a:t>
            </a:r>
            <a:endParaRPr lang="en-US" dirty="0">
              <a:solidFill>
                <a:srgbClr val="C00000"/>
              </a:solidFill>
              <a:latin typeface="+mj-lt"/>
            </a:endParaRPr>
          </a:p>
        </p:txBody>
      </p:sp>
      <p:sp>
        <p:nvSpPr>
          <p:cNvPr id="70" name="TextBox 69"/>
          <p:cNvSpPr txBox="1"/>
          <p:nvPr/>
        </p:nvSpPr>
        <p:spPr>
          <a:xfrm>
            <a:off x="4820476" y="4568498"/>
            <a:ext cx="2559803" cy="369332"/>
          </a:xfrm>
          <a:prstGeom prst="rect">
            <a:avLst/>
          </a:prstGeom>
          <a:noFill/>
        </p:spPr>
        <p:txBody>
          <a:bodyPr wrap="none" rtlCol="0">
            <a:spAutoFit/>
          </a:bodyPr>
          <a:lstStyle/>
          <a:p>
            <a:r>
              <a:rPr lang="en-US" dirty="0">
                <a:latin typeface="+mj-lt"/>
              </a:rPr>
              <a:t>Max Live Tensor: 3</a:t>
            </a:r>
          </a:p>
        </p:txBody>
      </p:sp>
      <p:sp>
        <p:nvSpPr>
          <p:cNvPr id="71" name="Rectangle 70"/>
          <p:cNvSpPr/>
          <p:nvPr/>
        </p:nvSpPr>
        <p:spPr>
          <a:xfrm>
            <a:off x="6472506" y="3381985"/>
            <a:ext cx="441146" cy="369332"/>
          </a:xfrm>
          <a:prstGeom prst="rect">
            <a:avLst/>
          </a:prstGeom>
        </p:spPr>
        <p:txBody>
          <a:bodyPr wrap="none">
            <a:spAutoFit/>
          </a:bodyPr>
          <a:lstStyle/>
          <a:p>
            <a:r>
              <a:rPr lang="en-US" altLang="zh-CN" dirty="0">
                <a:solidFill>
                  <a:srgbClr val="C00000"/>
                </a:solidFill>
                <a:latin typeface="+mj-lt"/>
              </a:rPr>
              <a:t>t6</a:t>
            </a:r>
            <a:endParaRPr lang="en-US" dirty="0">
              <a:solidFill>
                <a:srgbClr val="C00000"/>
              </a:solidFill>
              <a:latin typeface="+mj-lt"/>
            </a:endParaRPr>
          </a:p>
        </p:txBody>
      </p:sp>
      <p:sp>
        <p:nvSpPr>
          <p:cNvPr id="57" name="TextBox 56"/>
          <p:cNvSpPr txBox="1"/>
          <p:nvPr/>
        </p:nvSpPr>
        <p:spPr>
          <a:xfrm>
            <a:off x="857687" y="4555210"/>
            <a:ext cx="2925096" cy="369332"/>
          </a:xfrm>
          <a:prstGeom prst="rect">
            <a:avLst/>
          </a:prstGeom>
          <a:noFill/>
        </p:spPr>
        <p:txBody>
          <a:bodyPr wrap="none" rtlCol="0">
            <a:spAutoFit/>
          </a:bodyPr>
          <a:lstStyle/>
          <a:p>
            <a:r>
              <a:rPr lang="en-US" dirty="0">
                <a:latin typeface="+mj-lt"/>
              </a:rPr>
              <a:t>Recomputed layers: 5</a:t>
            </a:r>
          </a:p>
        </p:txBody>
      </p:sp>
      <p:sp>
        <p:nvSpPr>
          <p:cNvPr id="60" name="Title 1"/>
          <p:cNvSpPr>
            <a:spLocks noGrp="1"/>
          </p:cNvSpPr>
          <p:nvPr>
            <p:ph type="title"/>
          </p:nvPr>
        </p:nvSpPr>
        <p:spPr>
          <a:xfrm>
            <a:off x="457200" y="152718"/>
            <a:ext cx="7620000" cy="1034185"/>
          </a:xfrm>
        </p:spPr>
        <p:txBody>
          <a:bodyPr>
            <a:normAutofit fontScale="90000"/>
          </a:bodyPr>
          <a:lstStyle/>
          <a:p>
            <a:r>
              <a:rPr lang="en-US" sz="2800" dirty="0"/>
              <a:t>How to re-compute?</a:t>
            </a:r>
            <a:br>
              <a:rPr lang="en-US" dirty="0"/>
            </a:br>
            <a:r>
              <a:rPr lang="en-US" dirty="0"/>
              <a:t>Memory centric strategy</a:t>
            </a:r>
          </a:p>
        </p:txBody>
      </p:sp>
    </p:spTree>
    <p:extLst>
      <p:ext uri="{BB962C8B-B14F-4D97-AF65-F5344CB8AC3E}">
        <p14:creationId xmlns:p14="http://schemas.microsoft.com/office/powerpoint/2010/main" val="9160076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497096" y="2525058"/>
            <a:ext cx="926123" cy="429846"/>
            <a:chOff x="1785814" y="2627795"/>
            <a:chExt cx="926123" cy="429846"/>
          </a:xfrm>
        </p:grpSpPr>
        <p:sp>
          <p:nvSpPr>
            <p:cNvPr id="10" name="Rectangle 9"/>
            <p:cNvSpPr/>
            <p:nvPr/>
          </p:nvSpPr>
          <p:spPr>
            <a:xfrm>
              <a:off x="1785814" y="2627795"/>
              <a:ext cx="926123" cy="42984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13" name="Group 12"/>
          <p:cNvGrpSpPr/>
          <p:nvPr/>
        </p:nvGrpSpPr>
        <p:grpSpPr>
          <a:xfrm>
            <a:off x="1014137" y="2518002"/>
            <a:ext cx="926123" cy="429846"/>
            <a:chOff x="1785813" y="3383165"/>
            <a:chExt cx="926123" cy="429846"/>
          </a:xfrm>
        </p:grpSpPr>
        <p:sp>
          <p:nvSpPr>
            <p:cNvPr id="7" name="TextBox 6"/>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2" name="Rectangle 11"/>
            <p:cNvSpPr/>
            <p:nvPr/>
          </p:nvSpPr>
          <p:spPr>
            <a:xfrm>
              <a:off x="1785813" y="338316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4004484" y="2518002"/>
            <a:ext cx="926123" cy="429846"/>
            <a:chOff x="1785814" y="2627795"/>
            <a:chExt cx="926123" cy="429846"/>
          </a:xfrm>
        </p:grpSpPr>
        <p:sp>
          <p:nvSpPr>
            <p:cNvPr id="16" name="Rectangle 15"/>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18" name="Group 17"/>
          <p:cNvGrpSpPr/>
          <p:nvPr/>
        </p:nvGrpSpPr>
        <p:grpSpPr>
          <a:xfrm>
            <a:off x="5511872" y="2525058"/>
            <a:ext cx="926123" cy="429846"/>
            <a:chOff x="1785814" y="2627795"/>
            <a:chExt cx="926123" cy="429846"/>
          </a:xfrm>
        </p:grpSpPr>
        <p:sp>
          <p:nvSpPr>
            <p:cNvPr id="19" name="Rectangle 18"/>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85814" y="2658052"/>
              <a:ext cx="926123" cy="369332"/>
            </a:xfrm>
            <a:prstGeom prst="rect">
              <a:avLst/>
            </a:prstGeom>
            <a:noFill/>
          </p:spPr>
          <p:txBody>
            <a:bodyPr wrap="square" rtlCol="0">
              <a:spAutoFit/>
            </a:bodyPr>
            <a:lstStyle/>
            <a:p>
              <a:pPr algn="ctr"/>
              <a:r>
                <a:rPr lang="en-US" dirty="0"/>
                <a:t>BN</a:t>
              </a:r>
            </a:p>
          </p:txBody>
        </p:sp>
      </p:grpSp>
      <p:grpSp>
        <p:nvGrpSpPr>
          <p:cNvPr id="21" name="Group 20"/>
          <p:cNvGrpSpPr/>
          <p:nvPr/>
        </p:nvGrpSpPr>
        <p:grpSpPr>
          <a:xfrm>
            <a:off x="7019260" y="2518002"/>
            <a:ext cx="926123" cy="429846"/>
            <a:chOff x="1785814" y="2627795"/>
            <a:chExt cx="926123" cy="429846"/>
          </a:xfrm>
        </p:grpSpPr>
        <p:sp>
          <p:nvSpPr>
            <p:cNvPr id="22" name="Rectangle 21"/>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29" name="Group 28"/>
          <p:cNvGrpSpPr/>
          <p:nvPr/>
        </p:nvGrpSpPr>
        <p:grpSpPr>
          <a:xfrm>
            <a:off x="2497096" y="3499181"/>
            <a:ext cx="926123" cy="429846"/>
            <a:chOff x="1785814" y="2627795"/>
            <a:chExt cx="926123" cy="429846"/>
          </a:xfrm>
        </p:grpSpPr>
        <p:sp>
          <p:nvSpPr>
            <p:cNvPr id="30" name="Rectangle 29"/>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32" name="Group 31"/>
          <p:cNvGrpSpPr/>
          <p:nvPr/>
        </p:nvGrpSpPr>
        <p:grpSpPr>
          <a:xfrm>
            <a:off x="1014137" y="3492125"/>
            <a:ext cx="926123" cy="429846"/>
            <a:chOff x="1785813" y="3383165"/>
            <a:chExt cx="926123" cy="429846"/>
          </a:xfrm>
        </p:grpSpPr>
        <p:sp>
          <p:nvSpPr>
            <p:cNvPr id="33" name="TextBox 32"/>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34" name="Rectangle 33"/>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992269" y="3492124"/>
            <a:ext cx="926123" cy="429846"/>
            <a:chOff x="1785814" y="2627795"/>
            <a:chExt cx="926123" cy="429846"/>
          </a:xfrm>
        </p:grpSpPr>
        <p:sp>
          <p:nvSpPr>
            <p:cNvPr id="36" name="Rectangle 35"/>
            <p:cNvSpPr/>
            <p:nvPr/>
          </p:nvSpPr>
          <p:spPr>
            <a:xfrm>
              <a:off x="1785814" y="2627795"/>
              <a:ext cx="926123" cy="4298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38" name="Group 37"/>
          <p:cNvGrpSpPr/>
          <p:nvPr/>
        </p:nvGrpSpPr>
        <p:grpSpPr>
          <a:xfrm>
            <a:off x="5499657" y="3499180"/>
            <a:ext cx="926123" cy="429846"/>
            <a:chOff x="1785814" y="2627795"/>
            <a:chExt cx="926123" cy="429846"/>
          </a:xfrm>
        </p:grpSpPr>
        <p:sp>
          <p:nvSpPr>
            <p:cNvPr id="39" name="Rectangle 38"/>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785814" y="2658052"/>
              <a:ext cx="926123" cy="369332"/>
            </a:xfrm>
            <a:prstGeom prst="rect">
              <a:avLst/>
            </a:prstGeom>
            <a:noFill/>
          </p:spPr>
          <p:txBody>
            <a:bodyPr wrap="square" rtlCol="0">
              <a:spAutoFit/>
            </a:bodyPr>
            <a:lstStyle/>
            <a:p>
              <a:pPr algn="ctr"/>
              <a:r>
                <a:rPr lang="en-US" dirty="0"/>
                <a:t>BN</a:t>
              </a:r>
            </a:p>
          </p:txBody>
        </p:sp>
      </p:grpSp>
      <p:grpSp>
        <p:nvGrpSpPr>
          <p:cNvPr id="41" name="Group 40"/>
          <p:cNvGrpSpPr/>
          <p:nvPr/>
        </p:nvGrpSpPr>
        <p:grpSpPr>
          <a:xfrm>
            <a:off x="7007045" y="3492124"/>
            <a:ext cx="926123" cy="429846"/>
            <a:chOff x="1785814" y="2627795"/>
            <a:chExt cx="926123" cy="429846"/>
          </a:xfrm>
        </p:grpSpPr>
        <p:sp>
          <p:nvSpPr>
            <p:cNvPr id="42" name="Rectangle 41"/>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cxnSp>
        <p:nvCxnSpPr>
          <p:cNvPr id="51" name="Straight Arrow Connector 50"/>
          <p:cNvCxnSpPr/>
          <p:nvPr/>
        </p:nvCxnSpPr>
        <p:spPr>
          <a:xfrm>
            <a:off x="3435433" y="2729397"/>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955036" y="2737777"/>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6437995" y="274130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1940260" y="2326834"/>
            <a:ext cx="556836" cy="413147"/>
            <a:chOff x="1567001" y="2466884"/>
            <a:chExt cx="556836" cy="413147"/>
          </a:xfrm>
        </p:grpSpPr>
        <p:cxnSp>
          <p:nvCxnSpPr>
            <p:cNvPr id="25" name="Straight Arrow Connector 24"/>
            <p:cNvCxnSpPr>
              <a:stCxn id="12" idx="3"/>
              <a:endCxn id="10" idx="1"/>
            </p:cNvCxnSpPr>
            <p:nvPr/>
          </p:nvCxnSpPr>
          <p:spPr>
            <a:xfrm>
              <a:off x="1567001" y="28729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591430" y="2466884"/>
              <a:ext cx="486776" cy="369332"/>
            </a:xfrm>
            <a:prstGeom prst="rect">
              <a:avLst/>
            </a:prstGeom>
            <a:noFill/>
          </p:spPr>
          <p:txBody>
            <a:bodyPr wrap="square" rtlCol="0">
              <a:spAutoFit/>
            </a:bodyPr>
            <a:lstStyle/>
            <a:p>
              <a:r>
                <a:rPr lang="en-US" altLang="zh-CN" dirty="0">
                  <a:solidFill>
                    <a:srgbClr val="C00000"/>
                  </a:solidFill>
                  <a:latin typeface="+mj-lt"/>
                </a:rPr>
                <a:t>t0</a:t>
              </a:r>
              <a:endParaRPr lang="en-US" dirty="0">
                <a:solidFill>
                  <a:srgbClr val="C00000"/>
                </a:solidFill>
                <a:latin typeface="+mj-lt"/>
              </a:endParaRPr>
            </a:p>
          </p:txBody>
        </p:sp>
      </p:grpSp>
      <p:cxnSp>
        <p:nvCxnSpPr>
          <p:cNvPr id="45" name="Straight Arrow Connector 44"/>
          <p:cNvCxnSpPr>
            <a:stCxn id="7" idx="3"/>
          </p:cNvCxnSpPr>
          <p:nvPr/>
        </p:nvCxnSpPr>
        <p:spPr>
          <a:xfrm>
            <a:off x="1940260" y="2732925"/>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839294" y="3029502"/>
            <a:ext cx="441146" cy="369332"/>
          </a:xfrm>
          <a:prstGeom prst="rect">
            <a:avLst/>
          </a:prstGeom>
          <a:noFill/>
        </p:spPr>
        <p:txBody>
          <a:bodyPr wrap="none" rtlCol="0">
            <a:spAutoFit/>
          </a:bodyPr>
          <a:lstStyle/>
          <a:p>
            <a:r>
              <a:rPr lang="en-US" altLang="zh-CN" dirty="0">
                <a:solidFill>
                  <a:srgbClr val="C00000"/>
                </a:solidFill>
                <a:latin typeface="+mj-lt"/>
              </a:rPr>
              <a:t>t0</a:t>
            </a:r>
            <a:endParaRPr lang="en-US" dirty="0">
              <a:solidFill>
                <a:srgbClr val="C00000"/>
              </a:solidFill>
              <a:latin typeface="+mj-lt"/>
            </a:endParaRPr>
          </a:p>
        </p:txBody>
      </p:sp>
      <p:cxnSp>
        <p:nvCxnSpPr>
          <p:cNvPr id="68" name="Straight Arrow Connector 67"/>
          <p:cNvCxnSpPr>
            <a:stCxn id="42" idx="1"/>
            <a:endCxn id="39" idx="3"/>
          </p:cNvCxnSpPr>
          <p:nvPr/>
        </p:nvCxnSpPr>
        <p:spPr>
          <a:xfrm flipH="1">
            <a:off x="6425780" y="3707047"/>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9" idx="1"/>
            <a:endCxn id="36" idx="3"/>
          </p:cNvCxnSpPr>
          <p:nvPr/>
        </p:nvCxnSpPr>
        <p:spPr>
          <a:xfrm flipH="1" flipV="1">
            <a:off x="4918392" y="3707047"/>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3411004" y="3714104"/>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1940259" y="3728333"/>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4984119" y="3391361"/>
            <a:ext cx="441146" cy="369332"/>
          </a:xfrm>
          <a:prstGeom prst="rect">
            <a:avLst/>
          </a:prstGeom>
        </p:spPr>
        <p:txBody>
          <a:bodyPr wrap="none">
            <a:spAutoFit/>
          </a:bodyPr>
          <a:lstStyle/>
          <a:p>
            <a:r>
              <a:rPr lang="en-US" altLang="zh-CN">
                <a:solidFill>
                  <a:srgbClr val="C00000"/>
                </a:solidFill>
                <a:latin typeface="+mj-lt"/>
              </a:rPr>
              <a:t>t7</a:t>
            </a:r>
            <a:endParaRPr lang="en-US" dirty="0">
              <a:solidFill>
                <a:srgbClr val="C00000"/>
              </a:solidFill>
              <a:latin typeface="+mj-lt"/>
            </a:endParaRPr>
          </a:p>
        </p:txBody>
      </p:sp>
      <p:cxnSp>
        <p:nvCxnSpPr>
          <p:cNvPr id="66" name="Straight Arrow Connector 65"/>
          <p:cNvCxnSpPr/>
          <p:nvPr/>
        </p:nvCxnSpPr>
        <p:spPr>
          <a:xfrm>
            <a:off x="3414679" y="2714039"/>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959529" y="275321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457200" y="273422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a:off x="432872" y="372480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7933168" y="273645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7945383" y="3699991"/>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6431887" y="273645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3447648" y="2326834"/>
            <a:ext cx="458293" cy="369332"/>
          </a:xfrm>
          <a:prstGeom prst="rect">
            <a:avLst/>
          </a:prstGeom>
        </p:spPr>
        <p:txBody>
          <a:bodyPr wrap="square">
            <a:spAutoFit/>
          </a:bodyPr>
          <a:lstStyle/>
          <a:p>
            <a:r>
              <a:rPr lang="en-US" altLang="zh-CN" dirty="0">
                <a:solidFill>
                  <a:srgbClr val="C00000"/>
                </a:solidFill>
                <a:latin typeface="+mj-lt"/>
              </a:rPr>
              <a:t>t1</a:t>
            </a:r>
            <a:endParaRPr lang="en-US" dirty="0">
              <a:solidFill>
                <a:srgbClr val="C00000"/>
              </a:solidFill>
              <a:latin typeface="+mj-lt"/>
            </a:endParaRPr>
          </a:p>
        </p:txBody>
      </p:sp>
      <p:sp>
        <p:nvSpPr>
          <p:cNvPr id="63" name="Rectangle 62"/>
          <p:cNvSpPr/>
          <p:nvPr/>
        </p:nvSpPr>
        <p:spPr>
          <a:xfrm>
            <a:off x="3324490" y="3033988"/>
            <a:ext cx="458293" cy="369332"/>
          </a:xfrm>
          <a:prstGeom prst="rect">
            <a:avLst/>
          </a:prstGeom>
        </p:spPr>
        <p:txBody>
          <a:bodyPr wrap="square">
            <a:spAutoFit/>
          </a:bodyPr>
          <a:lstStyle/>
          <a:p>
            <a:r>
              <a:rPr lang="en-US" altLang="zh-CN" dirty="0">
                <a:solidFill>
                  <a:srgbClr val="C00000"/>
                </a:solidFill>
                <a:latin typeface="+mj-lt"/>
              </a:rPr>
              <a:t>t1</a:t>
            </a:r>
            <a:endParaRPr lang="en-US" dirty="0">
              <a:solidFill>
                <a:srgbClr val="C00000"/>
              </a:solidFill>
              <a:latin typeface="+mj-lt"/>
            </a:endParaRPr>
          </a:p>
        </p:txBody>
      </p:sp>
      <p:sp>
        <p:nvSpPr>
          <p:cNvPr id="59" name="TextBox 58"/>
          <p:cNvSpPr txBox="1"/>
          <p:nvPr/>
        </p:nvSpPr>
        <p:spPr>
          <a:xfrm>
            <a:off x="4820476" y="4568498"/>
            <a:ext cx="2559803" cy="369332"/>
          </a:xfrm>
          <a:prstGeom prst="rect">
            <a:avLst/>
          </a:prstGeom>
          <a:noFill/>
        </p:spPr>
        <p:txBody>
          <a:bodyPr wrap="none" rtlCol="0">
            <a:spAutoFit/>
          </a:bodyPr>
          <a:lstStyle/>
          <a:p>
            <a:r>
              <a:rPr lang="en-US" dirty="0">
                <a:latin typeface="+mj-lt"/>
              </a:rPr>
              <a:t>Max Live Tensor: 3</a:t>
            </a:r>
          </a:p>
        </p:txBody>
      </p:sp>
      <p:sp>
        <p:nvSpPr>
          <p:cNvPr id="57" name="TextBox 56"/>
          <p:cNvSpPr txBox="1"/>
          <p:nvPr/>
        </p:nvSpPr>
        <p:spPr>
          <a:xfrm>
            <a:off x="857687" y="4555210"/>
            <a:ext cx="2925096" cy="369332"/>
          </a:xfrm>
          <a:prstGeom prst="rect">
            <a:avLst/>
          </a:prstGeom>
          <a:noFill/>
        </p:spPr>
        <p:txBody>
          <a:bodyPr wrap="none" rtlCol="0">
            <a:spAutoFit/>
          </a:bodyPr>
          <a:lstStyle/>
          <a:p>
            <a:r>
              <a:rPr lang="en-US" dirty="0">
                <a:latin typeface="+mj-lt"/>
              </a:rPr>
              <a:t>Recomputed layers: 6</a:t>
            </a:r>
          </a:p>
        </p:txBody>
      </p:sp>
      <p:sp>
        <p:nvSpPr>
          <p:cNvPr id="65" name="Title 1"/>
          <p:cNvSpPr>
            <a:spLocks noGrp="1"/>
          </p:cNvSpPr>
          <p:nvPr>
            <p:ph type="title"/>
          </p:nvPr>
        </p:nvSpPr>
        <p:spPr>
          <a:xfrm>
            <a:off x="457200" y="152718"/>
            <a:ext cx="7620000" cy="1034185"/>
          </a:xfrm>
        </p:spPr>
        <p:txBody>
          <a:bodyPr>
            <a:normAutofit fontScale="90000"/>
          </a:bodyPr>
          <a:lstStyle/>
          <a:p>
            <a:r>
              <a:rPr lang="en-US" sz="2800" dirty="0"/>
              <a:t>How to re-compute?</a:t>
            </a:r>
            <a:br>
              <a:rPr lang="en-US" dirty="0"/>
            </a:br>
            <a:r>
              <a:rPr lang="en-US" dirty="0"/>
              <a:t>Memory centric strategy</a:t>
            </a:r>
          </a:p>
        </p:txBody>
      </p:sp>
    </p:spTree>
    <p:extLst>
      <p:ext uri="{BB962C8B-B14F-4D97-AF65-F5344CB8AC3E}">
        <p14:creationId xmlns:p14="http://schemas.microsoft.com/office/powerpoint/2010/main" val="6584313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497096" y="2525058"/>
            <a:ext cx="926123" cy="429846"/>
            <a:chOff x="1785814" y="2627795"/>
            <a:chExt cx="926123" cy="429846"/>
          </a:xfrm>
        </p:grpSpPr>
        <p:sp>
          <p:nvSpPr>
            <p:cNvPr id="10" name="Rectangle 9"/>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13" name="Group 12"/>
          <p:cNvGrpSpPr/>
          <p:nvPr/>
        </p:nvGrpSpPr>
        <p:grpSpPr>
          <a:xfrm>
            <a:off x="1014137" y="2518002"/>
            <a:ext cx="926123" cy="429846"/>
            <a:chOff x="1785813" y="3383165"/>
            <a:chExt cx="926123" cy="429846"/>
          </a:xfrm>
        </p:grpSpPr>
        <p:sp>
          <p:nvSpPr>
            <p:cNvPr id="7" name="TextBox 6"/>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2" name="Rectangle 11"/>
            <p:cNvSpPr/>
            <p:nvPr/>
          </p:nvSpPr>
          <p:spPr>
            <a:xfrm>
              <a:off x="1785813" y="338316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4004484" y="2518002"/>
            <a:ext cx="926123" cy="429846"/>
            <a:chOff x="1785814" y="2627795"/>
            <a:chExt cx="926123" cy="429846"/>
          </a:xfrm>
        </p:grpSpPr>
        <p:sp>
          <p:nvSpPr>
            <p:cNvPr id="16" name="Rectangle 15"/>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18" name="Group 17"/>
          <p:cNvGrpSpPr/>
          <p:nvPr/>
        </p:nvGrpSpPr>
        <p:grpSpPr>
          <a:xfrm>
            <a:off x="5511872" y="2525058"/>
            <a:ext cx="926123" cy="429846"/>
            <a:chOff x="1785814" y="2627795"/>
            <a:chExt cx="926123" cy="429846"/>
          </a:xfrm>
        </p:grpSpPr>
        <p:sp>
          <p:nvSpPr>
            <p:cNvPr id="19" name="Rectangle 18"/>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85814" y="2658052"/>
              <a:ext cx="926123" cy="369332"/>
            </a:xfrm>
            <a:prstGeom prst="rect">
              <a:avLst/>
            </a:prstGeom>
            <a:noFill/>
          </p:spPr>
          <p:txBody>
            <a:bodyPr wrap="square" rtlCol="0">
              <a:spAutoFit/>
            </a:bodyPr>
            <a:lstStyle/>
            <a:p>
              <a:pPr algn="ctr"/>
              <a:r>
                <a:rPr lang="en-US" dirty="0"/>
                <a:t>BN</a:t>
              </a:r>
            </a:p>
          </p:txBody>
        </p:sp>
      </p:grpSp>
      <p:grpSp>
        <p:nvGrpSpPr>
          <p:cNvPr id="21" name="Group 20"/>
          <p:cNvGrpSpPr/>
          <p:nvPr/>
        </p:nvGrpSpPr>
        <p:grpSpPr>
          <a:xfrm>
            <a:off x="7019260" y="2518002"/>
            <a:ext cx="926123" cy="429846"/>
            <a:chOff x="1785814" y="2627795"/>
            <a:chExt cx="926123" cy="429846"/>
          </a:xfrm>
        </p:grpSpPr>
        <p:sp>
          <p:nvSpPr>
            <p:cNvPr id="22" name="Rectangle 21"/>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29" name="Group 28"/>
          <p:cNvGrpSpPr/>
          <p:nvPr/>
        </p:nvGrpSpPr>
        <p:grpSpPr>
          <a:xfrm>
            <a:off x="2497096" y="3499181"/>
            <a:ext cx="926123" cy="429846"/>
            <a:chOff x="1785814" y="2627795"/>
            <a:chExt cx="926123" cy="429846"/>
          </a:xfrm>
        </p:grpSpPr>
        <p:sp>
          <p:nvSpPr>
            <p:cNvPr id="30" name="Rectangle 29"/>
            <p:cNvSpPr/>
            <p:nvPr/>
          </p:nvSpPr>
          <p:spPr>
            <a:xfrm>
              <a:off x="1785814" y="2627795"/>
              <a:ext cx="926123" cy="4298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32" name="Group 31"/>
          <p:cNvGrpSpPr/>
          <p:nvPr/>
        </p:nvGrpSpPr>
        <p:grpSpPr>
          <a:xfrm>
            <a:off x="1014137" y="3492125"/>
            <a:ext cx="926123" cy="429846"/>
            <a:chOff x="1785813" y="3383165"/>
            <a:chExt cx="926123" cy="429846"/>
          </a:xfrm>
        </p:grpSpPr>
        <p:sp>
          <p:nvSpPr>
            <p:cNvPr id="33" name="TextBox 32"/>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34" name="Rectangle 33"/>
            <p:cNvSpPr/>
            <p:nvPr/>
          </p:nvSpPr>
          <p:spPr>
            <a:xfrm>
              <a:off x="1785813" y="338316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992269" y="3492124"/>
            <a:ext cx="926123" cy="429846"/>
            <a:chOff x="1785814" y="2627795"/>
            <a:chExt cx="926123" cy="429846"/>
          </a:xfrm>
        </p:grpSpPr>
        <p:sp>
          <p:nvSpPr>
            <p:cNvPr id="36" name="Rectangle 35"/>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38" name="Group 37"/>
          <p:cNvGrpSpPr/>
          <p:nvPr/>
        </p:nvGrpSpPr>
        <p:grpSpPr>
          <a:xfrm>
            <a:off x="5499657" y="3499180"/>
            <a:ext cx="926123" cy="429846"/>
            <a:chOff x="1785814" y="2627795"/>
            <a:chExt cx="926123" cy="429846"/>
          </a:xfrm>
        </p:grpSpPr>
        <p:sp>
          <p:nvSpPr>
            <p:cNvPr id="39" name="Rectangle 3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785814" y="2658052"/>
              <a:ext cx="926123" cy="369332"/>
            </a:xfrm>
            <a:prstGeom prst="rect">
              <a:avLst/>
            </a:prstGeom>
            <a:noFill/>
          </p:spPr>
          <p:txBody>
            <a:bodyPr wrap="square" rtlCol="0">
              <a:spAutoFit/>
            </a:bodyPr>
            <a:lstStyle/>
            <a:p>
              <a:pPr algn="ctr"/>
              <a:r>
                <a:rPr lang="en-US" dirty="0"/>
                <a:t>BN</a:t>
              </a:r>
            </a:p>
          </p:txBody>
        </p:sp>
      </p:grpSp>
      <p:grpSp>
        <p:nvGrpSpPr>
          <p:cNvPr id="41" name="Group 40"/>
          <p:cNvGrpSpPr/>
          <p:nvPr/>
        </p:nvGrpSpPr>
        <p:grpSpPr>
          <a:xfrm>
            <a:off x="7007045" y="3492124"/>
            <a:ext cx="926123" cy="429846"/>
            <a:chOff x="1785814" y="2627795"/>
            <a:chExt cx="926123" cy="429846"/>
          </a:xfrm>
        </p:grpSpPr>
        <p:sp>
          <p:nvSpPr>
            <p:cNvPr id="42" name="Rectangle 41"/>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cxnSp>
        <p:nvCxnSpPr>
          <p:cNvPr id="51" name="Straight Arrow Connector 50"/>
          <p:cNvCxnSpPr/>
          <p:nvPr/>
        </p:nvCxnSpPr>
        <p:spPr>
          <a:xfrm>
            <a:off x="3435433" y="2729397"/>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955036" y="2737777"/>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6437995" y="274130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1940260" y="2326834"/>
            <a:ext cx="556836" cy="413147"/>
            <a:chOff x="1567001" y="2466884"/>
            <a:chExt cx="556836" cy="413147"/>
          </a:xfrm>
        </p:grpSpPr>
        <p:cxnSp>
          <p:nvCxnSpPr>
            <p:cNvPr id="25" name="Straight Arrow Connector 24"/>
            <p:cNvCxnSpPr>
              <a:stCxn id="12" idx="3"/>
              <a:endCxn id="10" idx="1"/>
            </p:cNvCxnSpPr>
            <p:nvPr/>
          </p:nvCxnSpPr>
          <p:spPr>
            <a:xfrm>
              <a:off x="1567001" y="28729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591430" y="2466884"/>
              <a:ext cx="486776" cy="369332"/>
            </a:xfrm>
            <a:prstGeom prst="rect">
              <a:avLst/>
            </a:prstGeom>
            <a:noFill/>
          </p:spPr>
          <p:txBody>
            <a:bodyPr wrap="square" rtlCol="0">
              <a:spAutoFit/>
            </a:bodyPr>
            <a:lstStyle/>
            <a:p>
              <a:r>
                <a:rPr lang="en-US" altLang="zh-CN" dirty="0">
                  <a:solidFill>
                    <a:srgbClr val="C00000"/>
                  </a:solidFill>
                  <a:latin typeface="+mj-lt"/>
                </a:rPr>
                <a:t>t0</a:t>
              </a:r>
              <a:endParaRPr lang="en-US" dirty="0">
                <a:solidFill>
                  <a:srgbClr val="C00000"/>
                </a:solidFill>
                <a:latin typeface="+mj-lt"/>
              </a:endParaRPr>
            </a:p>
          </p:txBody>
        </p:sp>
      </p:grpSp>
      <p:cxnSp>
        <p:nvCxnSpPr>
          <p:cNvPr id="45" name="Straight Arrow Connector 44"/>
          <p:cNvCxnSpPr>
            <a:stCxn id="7" idx="3"/>
          </p:cNvCxnSpPr>
          <p:nvPr/>
        </p:nvCxnSpPr>
        <p:spPr>
          <a:xfrm>
            <a:off x="1940260" y="2732925"/>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839294" y="3029502"/>
            <a:ext cx="441146" cy="369332"/>
          </a:xfrm>
          <a:prstGeom prst="rect">
            <a:avLst/>
          </a:prstGeom>
          <a:noFill/>
        </p:spPr>
        <p:txBody>
          <a:bodyPr wrap="none" rtlCol="0">
            <a:spAutoFit/>
          </a:bodyPr>
          <a:lstStyle/>
          <a:p>
            <a:r>
              <a:rPr lang="en-US" altLang="zh-CN" dirty="0">
                <a:solidFill>
                  <a:srgbClr val="C00000"/>
                </a:solidFill>
                <a:latin typeface="+mj-lt"/>
              </a:rPr>
              <a:t>t0</a:t>
            </a:r>
            <a:endParaRPr lang="en-US" dirty="0">
              <a:solidFill>
                <a:srgbClr val="C00000"/>
              </a:solidFill>
              <a:latin typeface="+mj-lt"/>
            </a:endParaRPr>
          </a:p>
        </p:txBody>
      </p:sp>
      <p:cxnSp>
        <p:nvCxnSpPr>
          <p:cNvPr id="68" name="Straight Arrow Connector 67"/>
          <p:cNvCxnSpPr>
            <a:stCxn id="42" idx="1"/>
            <a:endCxn id="39" idx="3"/>
          </p:cNvCxnSpPr>
          <p:nvPr/>
        </p:nvCxnSpPr>
        <p:spPr>
          <a:xfrm flipH="1">
            <a:off x="6425780" y="3707047"/>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9" idx="1"/>
            <a:endCxn id="36" idx="3"/>
          </p:cNvCxnSpPr>
          <p:nvPr/>
        </p:nvCxnSpPr>
        <p:spPr>
          <a:xfrm flipH="1" flipV="1">
            <a:off x="4918392" y="3707047"/>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3411004" y="3714104"/>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1940259" y="3728333"/>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414679" y="2714039"/>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959529" y="275321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457200" y="273422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a:off x="432872" y="372480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7933168" y="273645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7945383" y="3699991"/>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6431887" y="273645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820476" y="4568498"/>
            <a:ext cx="2559803" cy="369332"/>
          </a:xfrm>
          <a:prstGeom prst="rect">
            <a:avLst/>
          </a:prstGeom>
          <a:noFill/>
        </p:spPr>
        <p:txBody>
          <a:bodyPr wrap="none" rtlCol="0">
            <a:spAutoFit/>
          </a:bodyPr>
          <a:lstStyle/>
          <a:p>
            <a:r>
              <a:rPr lang="en-US" dirty="0">
                <a:latin typeface="+mj-lt"/>
              </a:rPr>
              <a:t>Max Live Tensor: 3</a:t>
            </a:r>
          </a:p>
        </p:txBody>
      </p:sp>
      <p:sp>
        <p:nvSpPr>
          <p:cNvPr id="69" name="Rectangle 68"/>
          <p:cNvSpPr/>
          <p:nvPr/>
        </p:nvSpPr>
        <p:spPr>
          <a:xfrm>
            <a:off x="3494625" y="3403219"/>
            <a:ext cx="441146" cy="369332"/>
          </a:xfrm>
          <a:prstGeom prst="rect">
            <a:avLst/>
          </a:prstGeom>
        </p:spPr>
        <p:txBody>
          <a:bodyPr wrap="none">
            <a:spAutoFit/>
          </a:bodyPr>
          <a:lstStyle/>
          <a:p>
            <a:r>
              <a:rPr lang="en-US" altLang="zh-CN" dirty="0">
                <a:solidFill>
                  <a:srgbClr val="C00000"/>
                </a:solidFill>
                <a:latin typeface="+mj-lt"/>
              </a:rPr>
              <a:t>t8</a:t>
            </a:r>
            <a:endParaRPr lang="en-US" dirty="0">
              <a:solidFill>
                <a:srgbClr val="C00000"/>
              </a:solidFill>
              <a:latin typeface="+mj-lt"/>
            </a:endParaRPr>
          </a:p>
        </p:txBody>
      </p:sp>
      <p:sp>
        <p:nvSpPr>
          <p:cNvPr id="56" name="TextBox 55"/>
          <p:cNvSpPr txBox="1"/>
          <p:nvPr/>
        </p:nvSpPr>
        <p:spPr>
          <a:xfrm>
            <a:off x="857687" y="4555210"/>
            <a:ext cx="2925096" cy="369332"/>
          </a:xfrm>
          <a:prstGeom prst="rect">
            <a:avLst/>
          </a:prstGeom>
          <a:noFill/>
        </p:spPr>
        <p:txBody>
          <a:bodyPr wrap="none" rtlCol="0">
            <a:spAutoFit/>
          </a:bodyPr>
          <a:lstStyle/>
          <a:p>
            <a:r>
              <a:rPr lang="en-US" dirty="0">
                <a:latin typeface="+mj-lt"/>
              </a:rPr>
              <a:t>Recomputed layers: 6</a:t>
            </a:r>
          </a:p>
        </p:txBody>
      </p:sp>
      <p:sp>
        <p:nvSpPr>
          <p:cNvPr id="60" name="Title 1"/>
          <p:cNvSpPr>
            <a:spLocks noGrp="1"/>
          </p:cNvSpPr>
          <p:nvPr>
            <p:ph type="title"/>
          </p:nvPr>
        </p:nvSpPr>
        <p:spPr>
          <a:xfrm>
            <a:off x="457200" y="152718"/>
            <a:ext cx="7620000" cy="1034185"/>
          </a:xfrm>
        </p:spPr>
        <p:txBody>
          <a:bodyPr>
            <a:normAutofit fontScale="90000"/>
          </a:bodyPr>
          <a:lstStyle/>
          <a:p>
            <a:r>
              <a:rPr lang="en-US" sz="2800" dirty="0"/>
              <a:t>How to re-compute?</a:t>
            </a:r>
            <a:br>
              <a:rPr lang="en-US" dirty="0"/>
            </a:br>
            <a:r>
              <a:rPr lang="en-US" dirty="0"/>
              <a:t>Memory centric strategy</a:t>
            </a:r>
          </a:p>
        </p:txBody>
      </p:sp>
    </p:spTree>
    <p:extLst>
      <p:ext uri="{BB962C8B-B14F-4D97-AF65-F5344CB8AC3E}">
        <p14:creationId xmlns:p14="http://schemas.microsoft.com/office/powerpoint/2010/main" val="303082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497096" y="2525058"/>
            <a:ext cx="926123" cy="429846"/>
            <a:chOff x="1785814" y="2627795"/>
            <a:chExt cx="926123" cy="429846"/>
          </a:xfrm>
        </p:grpSpPr>
        <p:sp>
          <p:nvSpPr>
            <p:cNvPr id="10" name="Rectangle 9"/>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13" name="Group 12"/>
          <p:cNvGrpSpPr/>
          <p:nvPr/>
        </p:nvGrpSpPr>
        <p:grpSpPr>
          <a:xfrm>
            <a:off x="1014137" y="2518002"/>
            <a:ext cx="926123" cy="429846"/>
            <a:chOff x="1785813" y="3383165"/>
            <a:chExt cx="926123" cy="429846"/>
          </a:xfrm>
        </p:grpSpPr>
        <p:sp>
          <p:nvSpPr>
            <p:cNvPr id="7" name="TextBox 6"/>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2" name="Rectangle 11"/>
            <p:cNvSpPr/>
            <p:nvPr/>
          </p:nvSpPr>
          <p:spPr>
            <a:xfrm>
              <a:off x="1785813" y="338316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4004484" y="2518002"/>
            <a:ext cx="926123" cy="429846"/>
            <a:chOff x="1785814" y="2627795"/>
            <a:chExt cx="926123" cy="429846"/>
          </a:xfrm>
        </p:grpSpPr>
        <p:sp>
          <p:nvSpPr>
            <p:cNvPr id="16" name="Rectangle 15"/>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18" name="Group 17"/>
          <p:cNvGrpSpPr/>
          <p:nvPr/>
        </p:nvGrpSpPr>
        <p:grpSpPr>
          <a:xfrm>
            <a:off x="5511872" y="2525058"/>
            <a:ext cx="926123" cy="429846"/>
            <a:chOff x="1785814" y="2627795"/>
            <a:chExt cx="926123" cy="429846"/>
          </a:xfrm>
        </p:grpSpPr>
        <p:sp>
          <p:nvSpPr>
            <p:cNvPr id="19" name="Rectangle 18"/>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85814" y="2658052"/>
              <a:ext cx="926123" cy="369332"/>
            </a:xfrm>
            <a:prstGeom prst="rect">
              <a:avLst/>
            </a:prstGeom>
            <a:noFill/>
          </p:spPr>
          <p:txBody>
            <a:bodyPr wrap="square" rtlCol="0">
              <a:spAutoFit/>
            </a:bodyPr>
            <a:lstStyle/>
            <a:p>
              <a:pPr algn="ctr"/>
              <a:r>
                <a:rPr lang="en-US" dirty="0"/>
                <a:t>BN</a:t>
              </a:r>
            </a:p>
          </p:txBody>
        </p:sp>
      </p:grpSp>
      <p:grpSp>
        <p:nvGrpSpPr>
          <p:cNvPr id="21" name="Group 20"/>
          <p:cNvGrpSpPr/>
          <p:nvPr/>
        </p:nvGrpSpPr>
        <p:grpSpPr>
          <a:xfrm>
            <a:off x="7019260" y="2518002"/>
            <a:ext cx="926123" cy="429846"/>
            <a:chOff x="1785814" y="2627795"/>
            <a:chExt cx="926123" cy="429846"/>
          </a:xfrm>
        </p:grpSpPr>
        <p:sp>
          <p:nvSpPr>
            <p:cNvPr id="22" name="Rectangle 21"/>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29" name="Group 28"/>
          <p:cNvGrpSpPr/>
          <p:nvPr/>
        </p:nvGrpSpPr>
        <p:grpSpPr>
          <a:xfrm>
            <a:off x="2497096" y="3499181"/>
            <a:ext cx="926123" cy="429846"/>
            <a:chOff x="1785814" y="2627795"/>
            <a:chExt cx="926123" cy="429846"/>
          </a:xfrm>
        </p:grpSpPr>
        <p:sp>
          <p:nvSpPr>
            <p:cNvPr id="30" name="Rectangle 29"/>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32" name="Group 31"/>
          <p:cNvGrpSpPr/>
          <p:nvPr/>
        </p:nvGrpSpPr>
        <p:grpSpPr>
          <a:xfrm>
            <a:off x="1014137" y="3492125"/>
            <a:ext cx="926123" cy="429846"/>
            <a:chOff x="1785813" y="3383165"/>
            <a:chExt cx="926123" cy="429846"/>
          </a:xfrm>
        </p:grpSpPr>
        <p:sp>
          <p:nvSpPr>
            <p:cNvPr id="33" name="TextBox 32"/>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34" name="Rectangle 33"/>
            <p:cNvSpPr/>
            <p:nvPr/>
          </p:nvSpPr>
          <p:spPr>
            <a:xfrm>
              <a:off x="1785813" y="3383165"/>
              <a:ext cx="926123" cy="4298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992269" y="3492124"/>
            <a:ext cx="926123" cy="429846"/>
            <a:chOff x="1785814" y="2627795"/>
            <a:chExt cx="926123" cy="429846"/>
          </a:xfrm>
        </p:grpSpPr>
        <p:sp>
          <p:nvSpPr>
            <p:cNvPr id="36" name="Rectangle 35"/>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38" name="Group 37"/>
          <p:cNvGrpSpPr/>
          <p:nvPr/>
        </p:nvGrpSpPr>
        <p:grpSpPr>
          <a:xfrm>
            <a:off x="5499657" y="3499180"/>
            <a:ext cx="926123" cy="429846"/>
            <a:chOff x="1785814" y="2627795"/>
            <a:chExt cx="926123" cy="429846"/>
          </a:xfrm>
        </p:grpSpPr>
        <p:sp>
          <p:nvSpPr>
            <p:cNvPr id="39" name="Rectangle 38"/>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785814" y="2658052"/>
              <a:ext cx="926123" cy="369332"/>
            </a:xfrm>
            <a:prstGeom prst="rect">
              <a:avLst/>
            </a:prstGeom>
            <a:noFill/>
          </p:spPr>
          <p:txBody>
            <a:bodyPr wrap="square" rtlCol="0">
              <a:spAutoFit/>
            </a:bodyPr>
            <a:lstStyle/>
            <a:p>
              <a:pPr algn="ctr"/>
              <a:r>
                <a:rPr lang="en-US" dirty="0"/>
                <a:t>BN</a:t>
              </a:r>
            </a:p>
          </p:txBody>
        </p:sp>
      </p:grpSp>
      <p:grpSp>
        <p:nvGrpSpPr>
          <p:cNvPr id="41" name="Group 40"/>
          <p:cNvGrpSpPr/>
          <p:nvPr/>
        </p:nvGrpSpPr>
        <p:grpSpPr>
          <a:xfrm>
            <a:off x="7007045" y="3492124"/>
            <a:ext cx="926123" cy="429846"/>
            <a:chOff x="1785814" y="2627795"/>
            <a:chExt cx="926123" cy="429846"/>
          </a:xfrm>
        </p:grpSpPr>
        <p:sp>
          <p:nvSpPr>
            <p:cNvPr id="42" name="Rectangle 41"/>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cxnSp>
        <p:nvCxnSpPr>
          <p:cNvPr id="51" name="Straight Arrow Connector 50"/>
          <p:cNvCxnSpPr/>
          <p:nvPr/>
        </p:nvCxnSpPr>
        <p:spPr>
          <a:xfrm>
            <a:off x="3435433" y="2729397"/>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955036" y="2737777"/>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6437995" y="274130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1940260" y="2326834"/>
            <a:ext cx="556836" cy="413147"/>
            <a:chOff x="1567001" y="2466884"/>
            <a:chExt cx="556836" cy="413147"/>
          </a:xfrm>
        </p:grpSpPr>
        <p:cxnSp>
          <p:nvCxnSpPr>
            <p:cNvPr id="25" name="Straight Arrow Connector 24"/>
            <p:cNvCxnSpPr>
              <a:stCxn id="12" idx="3"/>
              <a:endCxn id="10" idx="1"/>
            </p:cNvCxnSpPr>
            <p:nvPr/>
          </p:nvCxnSpPr>
          <p:spPr>
            <a:xfrm>
              <a:off x="1567001" y="28729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591430" y="2466884"/>
              <a:ext cx="486776" cy="369332"/>
            </a:xfrm>
            <a:prstGeom prst="rect">
              <a:avLst/>
            </a:prstGeom>
            <a:noFill/>
          </p:spPr>
          <p:txBody>
            <a:bodyPr wrap="square" rtlCol="0">
              <a:spAutoFit/>
            </a:bodyPr>
            <a:lstStyle/>
            <a:p>
              <a:r>
                <a:rPr lang="en-US" altLang="zh-CN" dirty="0">
                  <a:solidFill>
                    <a:srgbClr val="C00000"/>
                  </a:solidFill>
                  <a:latin typeface="+mj-lt"/>
                </a:rPr>
                <a:t>t0</a:t>
              </a:r>
              <a:endParaRPr lang="en-US" dirty="0">
                <a:solidFill>
                  <a:srgbClr val="C00000"/>
                </a:solidFill>
                <a:latin typeface="+mj-lt"/>
              </a:endParaRPr>
            </a:p>
          </p:txBody>
        </p:sp>
      </p:grpSp>
      <p:cxnSp>
        <p:nvCxnSpPr>
          <p:cNvPr id="45" name="Straight Arrow Connector 44"/>
          <p:cNvCxnSpPr>
            <a:stCxn id="7" idx="3"/>
          </p:cNvCxnSpPr>
          <p:nvPr/>
        </p:nvCxnSpPr>
        <p:spPr>
          <a:xfrm>
            <a:off x="1940260" y="2732925"/>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839294" y="3029502"/>
            <a:ext cx="441146" cy="369332"/>
          </a:xfrm>
          <a:prstGeom prst="rect">
            <a:avLst/>
          </a:prstGeom>
          <a:noFill/>
        </p:spPr>
        <p:txBody>
          <a:bodyPr wrap="none" rtlCol="0">
            <a:spAutoFit/>
          </a:bodyPr>
          <a:lstStyle/>
          <a:p>
            <a:r>
              <a:rPr lang="en-US" altLang="zh-CN" dirty="0">
                <a:solidFill>
                  <a:srgbClr val="C00000"/>
                </a:solidFill>
                <a:latin typeface="+mj-lt"/>
              </a:rPr>
              <a:t>t0</a:t>
            </a:r>
            <a:endParaRPr lang="en-US" dirty="0">
              <a:solidFill>
                <a:srgbClr val="C00000"/>
              </a:solidFill>
              <a:latin typeface="+mj-lt"/>
            </a:endParaRPr>
          </a:p>
        </p:txBody>
      </p:sp>
      <p:cxnSp>
        <p:nvCxnSpPr>
          <p:cNvPr id="68" name="Straight Arrow Connector 67"/>
          <p:cNvCxnSpPr>
            <a:stCxn id="42" idx="1"/>
            <a:endCxn id="39" idx="3"/>
          </p:cNvCxnSpPr>
          <p:nvPr/>
        </p:nvCxnSpPr>
        <p:spPr>
          <a:xfrm flipH="1">
            <a:off x="6425780" y="3707047"/>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9" idx="1"/>
            <a:endCxn id="36" idx="3"/>
          </p:cNvCxnSpPr>
          <p:nvPr/>
        </p:nvCxnSpPr>
        <p:spPr>
          <a:xfrm flipH="1" flipV="1">
            <a:off x="4918392" y="3707047"/>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3411004" y="3714104"/>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1940259" y="3728333"/>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414679" y="2714039"/>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959529" y="275321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457200" y="273422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a:off x="432872" y="372480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7933168" y="273645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7945383" y="3699991"/>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6431887" y="273645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820476" y="4568498"/>
            <a:ext cx="2559803" cy="369332"/>
          </a:xfrm>
          <a:prstGeom prst="rect">
            <a:avLst/>
          </a:prstGeom>
          <a:noFill/>
        </p:spPr>
        <p:txBody>
          <a:bodyPr wrap="none" rtlCol="0">
            <a:spAutoFit/>
          </a:bodyPr>
          <a:lstStyle/>
          <a:p>
            <a:r>
              <a:rPr lang="en-US" dirty="0">
                <a:latin typeface="+mj-lt"/>
              </a:rPr>
              <a:t>Max Live Tensor: 3</a:t>
            </a:r>
          </a:p>
        </p:txBody>
      </p:sp>
      <p:sp>
        <p:nvSpPr>
          <p:cNvPr id="57" name="Rectangle 56"/>
          <p:cNvSpPr/>
          <p:nvPr/>
        </p:nvSpPr>
        <p:spPr>
          <a:xfrm>
            <a:off x="1998105" y="3415330"/>
            <a:ext cx="441146" cy="369332"/>
          </a:xfrm>
          <a:prstGeom prst="rect">
            <a:avLst/>
          </a:prstGeom>
        </p:spPr>
        <p:txBody>
          <a:bodyPr wrap="none">
            <a:spAutoFit/>
          </a:bodyPr>
          <a:lstStyle/>
          <a:p>
            <a:r>
              <a:rPr lang="en-US" altLang="zh-CN" dirty="0">
                <a:solidFill>
                  <a:srgbClr val="C00000"/>
                </a:solidFill>
                <a:latin typeface="+mj-lt"/>
              </a:rPr>
              <a:t>t9</a:t>
            </a:r>
            <a:endParaRPr lang="en-US" dirty="0">
              <a:solidFill>
                <a:srgbClr val="C00000"/>
              </a:solidFill>
              <a:latin typeface="+mj-lt"/>
            </a:endParaRPr>
          </a:p>
        </p:txBody>
      </p:sp>
      <p:sp>
        <p:nvSpPr>
          <p:cNvPr id="56" name="TextBox 55"/>
          <p:cNvSpPr txBox="1"/>
          <p:nvPr/>
        </p:nvSpPr>
        <p:spPr>
          <a:xfrm>
            <a:off x="857687" y="4555210"/>
            <a:ext cx="2925096" cy="369332"/>
          </a:xfrm>
          <a:prstGeom prst="rect">
            <a:avLst/>
          </a:prstGeom>
          <a:noFill/>
        </p:spPr>
        <p:txBody>
          <a:bodyPr wrap="none" rtlCol="0">
            <a:spAutoFit/>
          </a:bodyPr>
          <a:lstStyle/>
          <a:p>
            <a:r>
              <a:rPr lang="en-US" dirty="0">
                <a:latin typeface="+mj-lt"/>
              </a:rPr>
              <a:t>Recomputed layers: 6</a:t>
            </a:r>
          </a:p>
        </p:txBody>
      </p:sp>
      <p:sp>
        <p:nvSpPr>
          <p:cNvPr id="58" name="TextBox 57"/>
          <p:cNvSpPr txBox="1"/>
          <p:nvPr/>
        </p:nvSpPr>
        <p:spPr>
          <a:xfrm>
            <a:off x="189791" y="5282698"/>
            <a:ext cx="4024461" cy="461665"/>
          </a:xfrm>
          <a:prstGeom prst="rect">
            <a:avLst/>
          </a:prstGeom>
          <a:noFill/>
        </p:spPr>
        <p:txBody>
          <a:bodyPr wrap="square" rtlCol="0">
            <a:spAutoFit/>
          </a:bodyPr>
          <a:lstStyle/>
          <a:p>
            <a:r>
              <a:rPr lang="en-US" altLang="zh-CN" dirty="0">
                <a:solidFill>
                  <a:srgbClr val="C00000"/>
                </a:solidFill>
                <a:latin typeface="+mj-lt"/>
              </a:rPr>
              <a:t>Pros: the </a:t>
            </a:r>
            <a:r>
              <a:rPr lang="en-US" altLang="zh-CN" sz="2400" dirty="0">
                <a:solidFill>
                  <a:srgbClr val="C00000"/>
                </a:solidFill>
                <a:latin typeface="+mj-lt"/>
              </a:rPr>
              <a:t>least </a:t>
            </a:r>
            <a:r>
              <a:rPr lang="en-US" altLang="zh-CN" dirty="0">
                <a:solidFill>
                  <a:srgbClr val="C00000"/>
                </a:solidFill>
                <a:latin typeface="+mj-lt"/>
              </a:rPr>
              <a:t>live tensors</a:t>
            </a:r>
          </a:p>
        </p:txBody>
      </p:sp>
      <p:sp>
        <p:nvSpPr>
          <p:cNvPr id="59" name="TextBox 58"/>
          <p:cNvSpPr txBox="1"/>
          <p:nvPr/>
        </p:nvSpPr>
        <p:spPr>
          <a:xfrm>
            <a:off x="4493492" y="5263341"/>
            <a:ext cx="4433730" cy="461665"/>
          </a:xfrm>
          <a:prstGeom prst="rect">
            <a:avLst/>
          </a:prstGeom>
          <a:noFill/>
        </p:spPr>
        <p:txBody>
          <a:bodyPr wrap="square" rtlCol="0">
            <a:spAutoFit/>
          </a:bodyPr>
          <a:lstStyle/>
          <a:p>
            <a:r>
              <a:rPr lang="en-US" altLang="zh-CN" dirty="0">
                <a:solidFill>
                  <a:srgbClr val="C00000"/>
                </a:solidFill>
                <a:latin typeface="+mj-lt"/>
              </a:rPr>
              <a:t>Cons: the </a:t>
            </a:r>
            <a:r>
              <a:rPr lang="en-US" altLang="zh-CN" sz="2400" dirty="0">
                <a:solidFill>
                  <a:srgbClr val="C00000"/>
                </a:solidFill>
                <a:latin typeface="+mj-lt"/>
              </a:rPr>
              <a:t>most </a:t>
            </a:r>
            <a:r>
              <a:rPr lang="en-US" altLang="zh-CN" dirty="0">
                <a:solidFill>
                  <a:srgbClr val="C00000"/>
                </a:solidFill>
                <a:latin typeface="+mj-lt"/>
              </a:rPr>
              <a:t>re-computations</a:t>
            </a:r>
          </a:p>
        </p:txBody>
      </p:sp>
      <p:sp>
        <p:nvSpPr>
          <p:cNvPr id="3" name="TextBox 2"/>
          <p:cNvSpPr txBox="1"/>
          <p:nvPr/>
        </p:nvSpPr>
        <p:spPr>
          <a:xfrm>
            <a:off x="189791" y="5986292"/>
            <a:ext cx="8691052" cy="646331"/>
          </a:xfrm>
          <a:prstGeom prst="rect">
            <a:avLst/>
          </a:prstGeom>
          <a:noFill/>
        </p:spPr>
        <p:txBody>
          <a:bodyPr wrap="square" rtlCol="0">
            <a:spAutoFit/>
          </a:bodyPr>
          <a:lstStyle/>
          <a:p>
            <a:pPr algn="ctr"/>
            <a:r>
              <a:rPr lang="en-US" dirty="0">
                <a:latin typeface="+mj-lt"/>
              </a:rPr>
              <a:t>Memory is bounded by the layer with the maximal memory usage </a:t>
            </a:r>
          </a:p>
          <a:p>
            <a:r>
              <a:rPr lang="en-US" dirty="0">
                <a:latin typeface="+mj-lt"/>
              </a:rPr>
              <a:t>    </a:t>
            </a:r>
          </a:p>
        </p:txBody>
      </p:sp>
      <p:sp>
        <p:nvSpPr>
          <p:cNvPr id="60" name="Title 1"/>
          <p:cNvSpPr>
            <a:spLocks noGrp="1"/>
          </p:cNvSpPr>
          <p:nvPr>
            <p:ph type="title"/>
          </p:nvPr>
        </p:nvSpPr>
        <p:spPr>
          <a:xfrm>
            <a:off x="457200" y="152718"/>
            <a:ext cx="7620000" cy="1034185"/>
          </a:xfrm>
        </p:spPr>
        <p:txBody>
          <a:bodyPr>
            <a:normAutofit fontScale="90000"/>
          </a:bodyPr>
          <a:lstStyle/>
          <a:p>
            <a:r>
              <a:rPr lang="en-US" sz="2800" dirty="0"/>
              <a:t>How to re-compute?</a:t>
            </a:r>
            <a:br>
              <a:rPr lang="en-US" dirty="0"/>
            </a:br>
            <a:r>
              <a:rPr lang="en-US" dirty="0"/>
              <a:t>Memory centric strategy</a:t>
            </a:r>
          </a:p>
        </p:txBody>
      </p:sp>
    </p:spTree>
    <p:extLst>
      <p:ext uri="{BB962C8B-B14F-4D97-AF65-F5344CB8AC3E}">
        <p14:creationId xmlns:p14="http://schemas.microsoft.com/office/powerpoint/2010/main" val="11689421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497096" y="2525058"/>
            <a:ext cx="926123" cy="429846"/>
            <a:chOff x="1785814" y="2627795"/>
            <a:chExt cx="926123" cy="429846"/>
          </a:xfrm>
        </p:grpSpPr>
        <p:sp>
          <p:nvSpPr>
            <p:cNvPr id="10" name="Rectangle 9"/>
            <p:cNvSpPr/>
            <p:nvPr/>
          </p:nvSpPr>
          <p:spPr>
            <a:xfrm>
              <a:off x="1785814" y="2627795"/>
              <a:ext cx="926123" cy="42984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13" name="Group 12"/>
          <p:cNvGrpSpPr/>
          <p:nvPr/>
        </p:nvGrpSpPr>
        <p:grpSpPr>
          <a:xfrm>
            <a:off x="1014137" y="2518002"/>
            <a:ext cx="926123" cy="429846"/>
            <a:chOff x="1785813" y="3383165"/>
            <a:chExt cx="926123" cy="429846"/>
          </a:xfrm>
        </p:grpSpPr>
        <p:sp>
          <p:nvSpPr>
            <p:cNvPr id="7" name="TextBox 6"/>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2" name="Rectangle 11"/>
            <p:cNvSpPr/>
            <p:nvPr/>
          </p:nvSpPr>
          <p:spPr>
            <a:xfrm>
              <a:off x="1785813" y="338316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4004484" y="2518002"/>
            <a:ext cx="926123" cy="429846"/>
            <a:chOff x="1785814" y="2627795"/>
            <a:chExt cx="926123" cy="429846"/>
          </a:xfrm>
        </p:grpSpPr>
        <p:sp>
          <p:nvSpPr>
            <p:cNvPr id="16" name="Rectangle 15"/>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18" name="Group 17"/>
          <p:cNvGrpSpPr/>
          <p:nvPr/>
        </p:nvGrpSpPr>
        <p:grpSpPr>
          <a:xfrm>
            <a:off x="5511872" y="2525058"/>
            <a:ext cx="926123" cy="429846"/>
            <a:chOff x="1785814" y="2627795"/>
            <a:chExt cx="926123" cy="429846"/>
          </a:xfrm>
        </p:grpSpPr>
        <p:sp>
          <p:nvSpPr>
            <p:cNvPr id="19" name="Rectangle 18"/>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85814" y="2658052"/>
              <a:ext cx="926123" cy="369332"/>
            </a:xfrm>
            <a:prstGeom prst="rect">
              <a:avLst/>
            </a:prstGeom>
            <a:noFill/>
          </p:spPr>
          <p:txBody>
            <a:bodyPr wrap="square" rtlCol="0">
              <a:spAutoFit/>
            </a:bodyPr>
            <a:lstStyle/>
            <a:p>
              <a:pPr algn="ctr"/>
              <a:r>
                <a:rPr lang="en-US" dirty="0"/>
                <a:t>BN</a:t>
              </a:r>
            </a:p>
          </p:txBody>
        </p:sp>
      </p:grpSp>
      <p:grpSp>
        <p:nvGrpSpPr>
          <p:cNvPr id="21" name="Group 20"/>
          <p:cNvGrpSpPr/>
          <p:nvPr/>
        </p:nvGrpSpPr>
        <p:grpSpPr>
          <a:xfrm>
            <a:off x="7019260" y="2518002"/>
            <a:ext cx="926123" cy="429846"/>
            <a:chOff x="1785814" y="2627795"/>
            <a:chExt cx="926123" cy="429846"/>
          </a:xfrm>
        </p:grpSpPr>
        <p:sp>
          <p:nvSpPr>
            <p:cNvPr id="22" name="Rectangle 21"/>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29" name="Group 28"/>
          <p:cNvGrpSpPr/>
          <p:nvPr/>
        </p:nvGrpSpPr>
        <p:grpSpPr>
          <a:xfrm>
            <a:off x="2497096" y="3499181"/>
            <a:ext cx="926123" cy="429846"/>
            <a:chOff x="1785814" y="2627795"/>
            <a:chExt cx="926123" cy="429846"/>
          </a:xfrm>
        </p:grpSpPr>
        <p:sp>
          <p:nvSpPr>
            <p:cNvPr id="30" name="Rectangle 29"/>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32" name="Group 31"/>
          <p:cNvGrpSpPr/>
          <p:nvPr/>
        </p:nvGrpSpPr>
        <p:grpSpPr>
          <a:xfrm>
            <a:off x="1014137" y="3492125"/>
            <a:ext cx="926123" cy="429846"/>
            <a:chOff x="1785813" y="3383165"/>
            <a:chExt cx="926123" cy="429846"/>
          </a:xfrm>
        </p:grpSpPr>
        <p:sp>
          <p:nvSpPr>
            <p:cNvPr id="33" name="TextBox 32"/>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34" name="Rectangle 33"/>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992269" y="3492124"/>
            <a:ext cx="926123" cy="429846"/>
            <a:chOff x="1785814" y="2627795"/>
            <a:chExt cx="926123" cy="429846"/>
          </a:xfrm>
        </p:grpSpPr>
        <p:sp>
          <p:nvSpPr>
            <p:cNvPr id="36" name="Rectangle 35"/>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38" name="Group 37"/>
          <p:cNvGrpSpPr/>
          <p:nvPr/>
        </p:nvGrpSpPr>
        <p:grpSpPr>
          <a:xfrm>
            <a:off x="5499657" y="3499180"/>
            <a:ext cx="926123" cy="429846"/>
            <a:chOff x="1785814" y="2627795"/>
            <a:chExt cx="926123" cy="429846"/>
          </a:xfrm>
        </p:grpSpPr>
        <p:sp>
          <p:nvSpPr>
            <p:cNvPr id="39" name="Rectangle 38"/>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785814" y="2658052"/>
              <a:ext cx="926123" cy="369332"/>
            </a:xfrm>
            <a:prstGeom prst="rect">
              <a:avLst/>
            </a:prstGeom>
            <a:noFill/>
          </p:spPr>
          <p:txBody>
            <a:bodyPr wrap="square" rtlCol="0">
              <a:spAutoFit/>
            </a:bodyPr>
            <a:lstStyle/>
            <a:p>
              <a:pPr algn="ctr"/>
              <a:r>
                <a:rPr lang="en-US" dirty="0"/>
                <a:t>BN</a:t>
              </a:r>
            </a:p>
          </p:txBody>
        </p:sp>
      </p:grpSp>
      <p:grpSp>
        <p:nvGrpSpPr>
          <p:cNvPr id="41" name="Group 40"/>
          <p:cNvGrpSpPr/>
          <p:nvPr/>
        </p:nvGrpSpPr>
        <p:grpSpPr>
          <a:xfrm>
            <a:off x="7007045" y="3492124"/>
            <a:ext cx="926123" cy="429846"/>
            <a:chOff x="1785814" y="2627795"/>
            <a:chExt cx="926123" cy="429846"/>
          </a:xfrm>
        </p:grpSpPr>
        <p:sp>
          <p:nvSpPr>
            <p:cNvPr id="42" name="Rectangle 41"/>
            <p:cNvSpPr/>
            <p:nvPr/>
          </p:nvSpPr>
          <p:spPr>
            <a:xfrm>
              <a:off x="1785814" y="2627795"/>
              <a:ext cx="926123" cy="4298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cxnSp>
        <p:nvCxnSpPr>
          <p:cNvPr id="51" name="Straight Arrow Connector 50"/>
          <p:cNvCxnSpPr/>
          <p:nvPr/>
        </p:nvCxnSpPr>
        <p:spPr>
          <a:xfrm>
            <a:off x="3435433" y="2729397"/>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955036" y="2737777"/>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6437995" y="274130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1940260" y="2326834"/>
            <a:ext cx="556836" cy="413147"/>
            <a:chOff x="1567001" y="2466884"/>
            <a:chExt cx="556836" cy="413147"/>
          </a:xfrm>
        </p:grpSpPr>
        <p:cxnSp>
          <p:nvCxnSpPr>
            <p:cNvPr id="25" name="Straight Arrow Connector 24"/>
            <p:cNvCxnSpPr>
              <a:stCxn id="12" idx="3"/>
              <a:endCxn id="10" idx="1"/>
            </p:cNvCxnSpPr>
            <p:nvPr/>
          </p:nvCxnSpPr>
          <p:spPr>
            <a:xfrm>
              <a:off x="1567001" y="28729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591430" y="2466884"/>
              <a:ext cx="486776" cy="369332"/>
            </a:xfrm>
            <a:prstGeom prst="rect">
              <a:avLst/>
            </a:prstGeom>
            <a:noFill/>
          </p:spPr>
          <p:txBody>
            <a:bodyPr wrap="square" rtlCol="0">
              <a:spAutoFit/>
            </a:bodyPr>
            <a:lstStyle/>
            <a:p>
              <a:r>
                <a:rPr lang="en-US" altLang="zh-CN" dirty="0">
                  <a:solidFill>
                    <a:srgbClr val="C00000"/>
                  </a:solidFill>
                  <a:latin typeface="+mj-lt"/>
                </a:rPr>
                <a:t>t0</a:t>
              </a:r>
              <a:endParaRPr lang="en-US" dirty="0">
                <a:solidFill>
                  <a:srgbClr val="C00000"/>
                </a:solidFill>
                <a:latin typeface="+mj-lt"/>
              </a:endParaRPr>
            </a:p>
          </p:txBody>
        </p:sp>
      </p:grpSp>
      <p:cxnSp>
        <p:nvCxnSpPr>
          <p:cNvPr id="45" name="Straight Arrow Connector 44"/>
          <p:cNvCxnSpPr>
            <a:stCxn id="7" idx="3"/>
          </p:cNvCxnSpPr>
          <p:nvPr/>
        </p:nvCxnSpPr>
        <p:spPr>
          <a:xfrm>
            <a:off x="1940260" y="2732925"/>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839294" y="3029502"/>
            <a:ext cx="441146" cy="369332"/>
          </a:xfrm>
          <a:prstGeom prst="rect">
            <a:avLst/>
          </a:prstGeom>
          <a:noFill/>
        </p:spPr>
        <p:txBody>
          <a:bodyPr wrap="none" rtlCol="0">
            <a:spAutoFit/>
          </a:bodyPr>
          <a:lstStyle/>
          <a:p>
            <a:r>
              <a:rPr lang="en-US" altLang="zh-CN" dirty="0">
                <a:solidFill>
                  <a:srgbClr val="C00000"/>
                </a:solidFill>
                <a:latin typeface="+mj-lt"/>
              </a:rPr>
              <a:t>t0</a:t>
            </a:r>
            <a:endParaRPr lang="en-US" dirty="0">
              <a:solidFill>
                <a:srgbClr val="C00000"/>
              </a:solidFill>
              <a:latin typeface="+mj-lt"/>
            </a:endParaRPr>
          </a:p>
        </p:txBody>
      </p:sp>
      <p:cxnSp>
        <p:nvCxnSpPr>
          <p:cNvPr id="68" name="Straight Arrow Connector 67"/>
          <p:cNvCxnSpPr>
            <a:stCxn id="42" idx="1"/>
            <a:endCxn id="39" idx="3"/>
          </p:cNvCxnSpPr>
          <p:nvPr/>
        </p:nvCxnSpPr>
        <p:spPr>
          <a:xfrm flipH="1">
            <a:off x="6425780" y="3707047"/>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9" idx="1"/>
            <a:endCxn id="36" idx="3"/>
          </p:cNvCxnSpPr>
          <p:nvPr/>
        </p:nvCxnSpPr>
        <p:spPr>
          <a:xfrm flipH="1" flipV="1">
            <a:off x="4918392" y="3707047"/>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3411004" y="3714104"/>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1940259" y="3728333"/>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414679" y="2714039"/>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959529" y="275321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457200" y="273422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a:off x="432872" y="372480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7933168" y="273645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7945383" y="3699991"/>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6431887" y="273645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4820476" y="4568498"/>
            <a:ext cx="2559803" cy="369332"/>
          </a:xfrm>
          <a:prstGeom prst="rect">
            <a:avLst/>
          </a:prstGeom>
          <a:noFill/>
        </p:spPr>
        <p:txBody>
          <a:bodyPr wrap="none" rtlCol="0">
            <a:spAutoFit/>
          </a:bodyPr>
          <a:lstStyle/>
          <a:p>
            <a:r>
              <a:rPr lang="en-US" dirty="0">
                <a:latin typeface="+mj-lt"/>
              </a:rPr>
              <a:t>Max Live Tensor: 3</a:t>
            </a:r>
          </a:p>
        </p:txBody>
      </p:sp>
      <p:sp>
        <p:nvSpPr>
          <p:cNvPr id="71" name="Rectangle 70"/>
          <p:cNvSpPr/>
          <p:nvPr/>
        </p:nvSpPr>
        <p:spPr>
          <a:xfrm>
            <a:off x="6472506" y="3381985"/>
            <a:ext cx="441146" cy="369332"/>
          </a:xfrm>
          <a:prstGeom prst="rect">
            <a:avLst/>
          </a:prstGeom>
        </p:spPr>
        <p:txBody>
          <a:bodyPr wrap="none">
            <a:spAutoFit/>
          </a:bodyPr>
          <a:lstStyle/>
          <a:p>
            <a:r>
              <a:rPr lang="en-US" altLang="zh-CN" dirty="0">
                <a:solidFill>
                  <a:srgbClr val="C00000"/>
                </a:solidFill>
                <a:latin typeface="+mj-lt"/>
              </a:rPr>
              <a:t>t6</a:t>
            </a:r>
            <a:endParaRPr lang="en-US" dirty="0">
              <a:solidFill>
                <a:srgbClr val="C00000"/>
              </a:solidFill>
              <a:latin typeface="+mj-lt"/>
            </a:endParaRPr>
          </a:p>
        </p:txBody>
      </p:sp>
      <p:sp>
        <p:nvSpPr>
          <p:cNvPr id="57" name="Rectangle 56"/>
          <p:cNvSpPr/>
          <p:nvPr/>
        </p:nvSpPr>
        <p:spPr>
          <a:xfrm>
            <a:off x="3447648" y="2326834"/>
            <a:ext cx="458293" cy="369332"/>
          </a:xfrm>
          <a:prstGeom prst="rect">
            <a:avLst/>
          </a:prstGeom>
        </p:spPr>
        <p:txBody>
          <a:bodyPr wrap="square">
            <a:spAutoFit/>
          </a:bodyPr>
          <a:lstStyle/>
          <a:p>
            <a:r>
              <a:rPr lang="en-US" altLang="zh-CN" dirty="0">
                <a:solidFill>
                  <a:srgbClr val="C00000"/>
                </a:solidFill>
                <a:latin typeface="+mj-lt"/>
              </a:rPr>
              <a:t>t1</a:t>
            </a:r>
            <a:endParaRPr lang="en-US" dirty="0">
              <a:solidFill>
                <a:srgbClr val="C00000"/>
              </a:solidFill>
              <a:latin typeface="+mj-lt"/>
            </a:endParaRPr>
          </a:p>
        </p:txBody>
      </p:sp>
      <p:sp>
        <p:nvSpPr>
          <p:cNvPr id="58" name="Rectangle 57"/>
          <p:cNvSpPr/>
          <p:nvPr/>
        </p:nvSpPr>
        <p:spPr>
          <a:xfrm>
            <a:off x="3324490" y="3033988"/>
            <a:ext cx="458293" cy="369332"/>
          </a:xfrm>
          <a:prstGeom prst="rect">
            <a:avLst/>
          </a:prstGeom>
        </p:spPr>
        <p:txBody>
          <a:bodyPr wrap="square">
            <a:spAutoFit/>
          </a:bodyPr>
          <a:lstStyle/>
          <a:p>
            <a:r>
              <a:rPr lang="en-US" altLang="zh-CN" dirty="0">
                <a:solidFill>
                  <a:srgbClr val="C00000"/>
                </a:solidFill>
                <a:latin typeface="+mj-lt"/>
              </a:rPr>
              <a:t>t1</a:t>
            </a:r>
            <a:endParaRPr lang="en-US" dirty="0">
              <a:solidFill>
                <a:srgbClr val="C00000"/>
              </a:solidFill>
              <a:latin typeface="+mj-lt"/>
            </a:endParaRPr>
          </a:p>
        </p:txBody>
      </p:sp>
      <p:sp>
        <p:nvSpPr>
          <p:cNvPr id="60" name="TextBox 59"/>
          <p:cNvSpPr txBox="1"/>
          <p:nvPr/>
        </p:nvSpPr>
        <p:spPr>
          <a:xfrm>
            <a:off x="857687" y="4555210"/>
            <a:ext cx="2925096" cy="369332"/>
          </a:xfrm>
          <a:prstGeom prst="rect">
            <a:avLst/>
          </a:prstGeom>
          <a:noFill/>
        </p:spPr>
        <p:txBody>
          <a:bodyPr wrap="none" rtlCol="0">
            <a:spAutoFit/>
          </a:bodyPr>
          <a:lstStyle/>
          <a:p>
            <a:r>
              <a:rPr lang="en-US" dirty="0">
                <a:latin typeface="+mj-lt"/>
              </a:rPr>
              <a:t>Recomputed layers: 1</a:t>
            </a:r>
          </a:p>
        </p:txBody>
      </p:sp>
      <p:sp>
        <p:nvSpPr>
          <p:cNvPr id="62" name="Title 1"/>
          <p:cNvSpPr>
            <a:spLocks noGrp="1"/>
          </p:cNvSpPr>
          <p:nvPr>
            <p:ph type="title"/>
          </p:nvPr>
        </p:nvSpPr>
        <p:spPr>
          <a:xfrm>
            <a:off x="457200" y="152718"/>
            <a:ext cx="7620000" cy="1034185"/>
          </a:xfrm>
        </p:spPr>
        <p:txBody>
          <a:bodyPr>
            <a:normAutofit fontScale="90000"/>
          </a:bodyPr>
          <a:lstStyle/>
          <a:p>
            <a:r>
              <a:rPr lang="en-US" sz="2800" dirty="0"/>
              <a:t>How to re-compute? </a:t>
            </a:r>
            <a:br>
              <a:rPr lang="en-US" dirty="0"/>
            </a:br>
            <a:r>
              <a:rPr lang="en-US" dirty="0"/>
              <a:t>Speed centric strategy</a:t>
            </a:r>
          </a:p>
        </p:txBody>
      </p:sp>
    </p:spTree>
    <p:extLst>
      <p:ext uri="{BB962C8B-B14F-4D97-AF65-F5344CB8AC3E}">
        <p14:creationId xmlns:p14="http://schemas.microsoft.com/office/powerpoint/2010/main" val="13186018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497096" y="2525058"/>
            <a:ext cx="926123" cy="429846"/>
            <a:chOff x="1785814" y="2627795"/>
            <a:chExt cx="926123" cy="429846"/>
          </a:xfrm>
        </p:grpSpPr>
        <p:sp>
          <p:nvSpPr>
            <p:cNvPr id="10" name="Rectangle 9"/>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13" name="Group 12"/>
          <p:cNvGrpSpPr/>
          <p:nvPr/>
        </p:nvGrpSpPr>
        <p:grpSpPr>
          <a:xfrm>
            <a:off x="1014137" y="2518002"/>
            <a:ext cx="926123" cy="429846"/>
            <a:chOff x="1785813" y="3383165"/>
            <a:chExt cx="926123" cy="429846"/>
          </a:xfrm>
        </p:grpSpPr>
        <p:sp>
          <p:nvSpPr>
            <p:cNvPr id="7" name="TextBox 6"/>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2" name="Rectangle 11"/>
            <p:cNvSpPr/>
            <p:nvPr/>
          </p:nvSpPr>
          <p:spPr>
            <a:xfrm>
              <a:off x="1785813" y="338316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4004484" y="2518002"/>
            <a:ext cx="926123" cy="429846"/>
            <a:chOff x="1785814" y="2627795"/>
            <a:chExt cx="926123" cy="429846"/>
          </a:xfrm>
        </p:grpSpPr>
        <p:sp>
          <p:nvSpPr>
            <p:cNvPr id="16" name="Rectangle 15"/>
            <p:cNvSpPr/>
            <p:nvPr/>
          </p:nvSpPr>
          <p:spPr>
            <a:xfrm>
              <a:off x="1785814" y="2627795"/>
              <a:ext cx="926123" cy="42984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18" name="Group 17"/>
          <p:cNvGrpSpPr/>
          <p:nvPr/>
        </p:nvGrpSpPr>
        <p:grpSpPr>
          <a:xfrm>
            <a:off x="5511872" y="2525058"/>
            <a:ext cx="926123" cy="429846"/>
            <a:chOff x="1785814" y="2627795"/>
            <a:chExt cx="926123" cy="429846"/>
          </a:xfrm>
        </p:grpSpPr>
        <p:sp>
          <p:nvSpPr>
            <p:cNvPr id="19" name="Rectangle 18"/>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85814" y="2658052"/>
              <a:ext cx="926123" cy="369332"/>
            </a:xfrm>
            <a:prstGeom prst="rect">
              <a:avLst/>
            </a:prstGeom>
            <a:noFill/>
          </p:spPr>
          <p:txBody>
            <a:bodyPr wrap="square" rtlCol="0">
              <a:spAutoFit/>
            </a:bodyPr>
            <a:lstStyle/>
            <a:p>
              <a:pPr algn="ctr"/>
              <a:r>
                <a:rPr lang="en-US" dirty="0"/>
                <a:t>BN</a:t>
              </a:r>
            </a:p>
          </p:txBody>
        </p:sp>
      </p:grpSp>
      <p:grpSp>
        <p:nvGrpSpPr>
          <p:cNvPr id="21" name="Group 20"/>
          <p:cNvGrpSpPr/>
          <p:nvPr/>
        </p:nvGrpSpPr>
        <p:grpSpPr>
          <a:xfrm>
            <a:off x="7019260" y="2518002"/>
            <a:ext cx="926123" cy="429846"/>
            <a:chOff x="1785814" y="2627795"/>
            <a:chExt cx="926123" cy="429846"/>
          </a:xfrm>
        </p:grpSpPr>
        <p:sp>
          <p:nvSpPr>
            <p:cNvPr id="22" name="Rectangle 21"/>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29" name="Group 28"/>
          <p:cNvGrpSpPr/>
          <p:nvPr/>
        </p:nvGrpSpPr>
        <p:grpSpPr>
          <a:xfrm>
            <a:off x="2497096" y="3499181"/>
            <a:ext cx="926123" cy="429846"/>
            <a:chOff x="1785814" y="2627795"/>
            <a:chExt cx="926123" cy="429846"/>
          </a:xfrm>
        </p:grpSpPr>
        <p:sp>
          <p:nvSpPr>
            <p:cNvPr id="30" name="Rectangle 29"/>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32" name="Group 31"/>
          <p:cNvGrpSpPr/>
          <p:nvPr/>
        </p:nvGrpSpPr>
        <p:grpSpPr>
          <a:xfrm>
            <a:off x="1014137" y="3492125"/>
            <a:ext cx="926123" cy="429846"/>
            <a:chOff x="1785813" y="3383165"/>
            <a:chExt cx="926123" cy="429846"/>
          </a:xfrm>
        </p:grpSpPr>
        <p:sp>
          <p:nvSpPr>
            <p:cNvPr id="33" name="TextBox 32"/>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34" name="Rectangle 33"/>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992269" y="3492124"/>
            <a:ext cx="926123" cy="429846"/>
            <a:chOff x="1785814" y="2627795"/>
            <a:chExt cx="926123" cy="429846"/>
          </a:xfrm>
        </p:grpSpPr>
        <p:sp>
          <p:nvSpPr>
            <p:cNvPr id="36" name="Rectangle 35"/>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38" name="Group 37"/>
          <p:cNvGrpSpPr/>
          <p:nvPr/>
        </p:nvGrpSpPr>
        <p:grpSpPr>
          <a:xfrm>
            <a:off x="5499657" y="3499180"/>
            <a:ext cx="926123" cy="429846"/>
            <a:chOff x="1785814" y="2627795"/>
            <a:chExt cx="926123" cy="429846"/>
          </a:xfrm>
        </p:grpSpPr>
        <p:sp>
          <p:nvSpPr>
            <p:cNvPr id="39" name="Rectangle 38"/>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785814" y="2658052"/>
              <a:ext cx="926123" cy="369332"/>
            </a:xfrm>
            <a:prstGeom prst="rect">
              <a:avLst/>
            </a:prstGeom>
            <a:noFill/>
          </p:spPr>
          <p:txBody>
            <a:bodyPr wrap="square" rtlCol="0">
              <a:spAutoFit/>
            </a:bodyPr>
            <a:lstStyle/>
            <a:p>
              <a:pPr algn="ctr"/>
              <a:r>
                <a:rPr lang="en-US" dirty="0"/>
                <a:t>BN</a:t>
              </a:r>
            </a:p>
          </p:txBody>
        </p:sp>
      </p:grpSp>
      <p:grpSp>
        <p:nvGrpSpPr>
          <p:cNvPr id="41" name="Group 40"/>
          <p:cNvGrpSpPr/>
          <p:nvPr/>
        </p:nvGrpSpPr>
        <p:grpSpPr>
          <a:xfrm>
            <a:off x="7007045" y="3492124"/>
            <a:ext cx="926123" cy="429846"/>
            <a:chOff x="1785814" y="2627795"/>
            <a:chExt cx="926123" cy="429846"/>
          </a:xfrm>
        </p:grpSpPr>
        <p:sp>
          <p:nvSpPr>
            <p:cNvPr id="42" name="Rectangle 41"/>
            <p:cNvSpPr/>
            <p:nvPr/>
          </p:nvSpPr>
          <p:spPr>
            <a:xfrm>
              <a:off x="1785814" y="2627795"/>
              <a:ext cx="926123" cy="4298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cxnSp>
        <p:nvCxnSpPr>
          <p:cNvPr id="51" name="Straight Arrow Connector 50"/>
          <p:cNvCxnSpPr/>
          <p:nvPr/>
        </p:nvCxnSpPr>
        <p:spPr>
          <a:xfrm>
            <a:off x="3435433" y="2729397"/>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955036" y="2737777"/>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6437995" y="274130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1940260" y="2326834"/>
            <a:ext cx="556836" cy="413147"/>
            <a:chOff x="1567001" y="2466884"/>
            <a:chExt cx="556836" cy="413147"/>
          </a:xfrm>
        </p:grpSpPr>
        <p:cxnSp>
          <p:nvCxnSpPr>
            <p:cNvPr id="25" name="Straight Arrow Connector 24"/>
            <p:cNvCxnSpPr>
              <a:stCxn id="12" idx="3"/>
              <a:endCxn id="10" idx="1"/>
            </p:cNvCxnSpPr>
            <p:nvPr/>
          </p:nvCxnSpPr>
          <p:spPr>
            <a:xfrm>
              <a:off x="1567001" y="28729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591430" y="2466884"/>
              <a:ext cx="486776" cy="369332"/>
            </a:xfrm>
            <a:prstGeom prst="rect">
              <a:avLst/>
            </a:prstGeom>
            <a:noFill/>
          </p:spPr>
          <p:txBody>
            <a:bodyPr wrap="square" rtlCol="0">
              <a:spAutoFit/>
            </a:bodyPr>
            <a:lstStyle/>
            <a:p>
              <a:r>
                <a:rPr lang="en-US" altLang="zh-CN" dirty="0">
                  <a:solidFill>
                    <a:srgbClr val="C00000"/>
                  </a:solidFill>
                  <a:latin typeface="+mj-lt"/>
                </a:rPr>
                <a:t>t0</a:t>
              </a:r>
              <a:endParaRPr lang="en-US" dirty="0">
                <a:solidFill>
                  <a:srgbClr val="C00000"/>
                </a:solidFill>
                <a:latin typeface="+mj-lt"/>
              </a:endParaRPr>
            </a:p>
          </p:txBody>
        </p:sp>
      </p:grpSp>
      <p:cxnSp>
        <p:nvCxnSpPr>
          <p:cNvPr id="45" name="Straight Arrow Connector 44"/>
          <p:cNvCxnSpPr>
            <a:stCxn id="7" idx="3"/>
          </p:cNvCxnSpPr>
          <p:nvPr/>
        </p:nvCxnSpPr>
        <p:spPr>
          <a:xfrm>
            <a:off x="1940260" y="2732925"/>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839294" y="3029502"/>
            <a:ext cx="441146" cy="369332"/>
          </a:xfrm>
          <a:prstGeom prst="rect">
            <a:avLst/>
          </a:prstGeom>
          <a:noFill/>
        </p:spPr>
        <p:txBody>
          <a:bodyPr wrap="none" rtlCol="0">
            <a:spAutoFit/>
          </a:bodyPr>
          <a:lstStyle/>
          <a:p>
            <a:r>
              <a:rPr lang="en-US" altLang="zh-CN" dirty="0">
                <a:solidFill>
                  <a:srgbClr val="C00000"/>
                </a:solidFill>
                <a:latin typeface="+mj-lt"/>
              </a:rPr>
              <a:t>t0</a:t>
            </a:r>
            <a:endParaRPr lang="en-US" dirty="0">
              <a:solidFill>
                <a:srgbClr val="C00000"/>
              </a:solidFill>
              <a:latin typeface="+mj-lt"/>
            </a:endParaRPr>
          </a:p>
        </p:txBody>
      </p:sp>
      <p:cxnSp>
        <p:nvCxnSpPr>
          <p:cNvPr id="68" name="Straight Arrow Connector 67"/>
          <p:cNvCxnSpPr>
            <a:stCxn id="42" idx="1"/>
            <a:endCxn id="39" idx="3"/>
          </p:cNvCxnSpPr>
          <p:nvPr/>
        </p:nvCxnSpPr>
        <p:spPr>
          <a:xfrm flipH="1">
            <a:off x="6425780" y="3707047"/>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9" idx="1"/>
            <a:endCxn id="36" idx="3"/>
          </p:cNvCxnSpPr>
          <p:nvPr/>
        </p:nvCxnSpPr>
        <p:spPr>
          <a:xfrm flipH="1" flipV="1">
            <a:off x="4918392" y="3707047"/>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3411004" y="3714104"/>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1940259" y="3728333"/>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414679" y="2714039"/>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959529" y="275321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457200" y="273422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a:off x="432872" y="372480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7933168" y="273645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7945383" y="3699991"/>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6431887" y="273645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4820476" y="4568498"/>
            <a:ext cx="2559803" cy="369332"/>
          </a:xfrm>
          <a:prstGeom prst="rect">
            <a:avLst/>
          </a:prstGeom>
          <a:noFill/>
        </p:spPr>
        <p:txBody>
          <a:bodyPr wrap="none" rtlCol="0">
            <a:spAutoFit/>
          </a:bodyPr>
          <a:lstStyle/>
          <a:p>
            <a:r>
              <a:rPr lang="en-US" dirty="0">
                <a:latin typeface="+mj-lt"/>
              </a:rPr>
              <a:t>Max Live Tensor: 4</a:t>
            </a:r>
          </a:p>
        </p:txBody>
      </p:sp>
      <p:sp>
        <p:nvSpPr>
          <p:cNvPr id="71" name="Rectangle 70"/>
          <p:cNvSpPr/>
          <p:nvPr/>
        </p:nvSpPr>
        <p:spPr>
          <a:xfrm>
            <a:off x="6472506" y="3381985"/>
            <a:ext cx="441146" cy="369332"/>
          </a:xfrm>
          <a:prstGeom prst="rect">
            <a:avLst/>
          </a:prstGeom>
        </p:spPr>
        <p:txBody>
          <a:bodyPr wrap="none">
            <a:spAutoFit/>
          </a:bodyPr>
          <a:lstStyle/>
          <a:p>
            <a:r>
              <a:rPr lang="en-US" altLang="zh-CN" dirty="0">
                <a:solidFill>
                  <a:srgbClr val="C00000"/>
                </a:solidFill>
                <a:latin typeface="+mj-lt"/>
              </a:rPr>
              <a:t>t6</a:t>
            </a:r>
            <a:endParaRPr lang="en-US" dirty="0">
              <a:solidFill>
                <a:srgbClr val="C00000"/>
              </a:solidFill>
              <a:latin typeface="+mj-lt"/>
            </a:endParaRPr>
          </a:p>
        </p:txBody>
      </p:sp>
      <p:sp>
        <p:nvSpPr>
          <p:cNvPr id="57" name="Rectangle 56"/>
          <p:cNvSpPr/>
          <p:nvPr/>
        </p:nvSpPr>
        <p:spPr>
          <a:xfrm>
            <a:off x="3447648" y="2326834"/>
            <a:ext cx="458293" cy="369332"/>
          </a:xfrm>
          <a:prstGeom prst="rect">
            <a:avLst/>
          </a:prstGeom>
        </p:spPr>
        <p:txBody>
          <a:bodyPr wrap="square">
            <a:spAutoFit/>
          </a:bodyPr>
          <a:lstStyle/>
          <a:p>
            <a:r>
              <a:rPr lang="en-US" altLang="zh-CN" dirty="0">
                <a:solidFill>
                  <a:srgbClr val="C00000"/>
                </a:solidFill>
                <a:latin typeface="+mj-lt"/>
              </a:rPr>
              <a:t>t1</a:t>
            </a:r>
            <a:endParaRPr lang="en-US" dirty="0">
              <a:solidFill>
                <a:srgbClr val="C00000"/>
              </a:solidFill>
              <a:latin typeface="+mj-lt"/>
            </a:endParaRPr>
          </a:p>
        </p:txBody>
      </p:sp>
      <p:sp>
        <p:nvSpPr>
          <p:cNvPr id="58" name="Rectangle 57"/>
          <p:cNvSpPr/>
          <p:nvPr/>
        </p:nvSpPr>
        <p:spPr>
          <a:xfrm>
            <a:off x="3324490" y="3033988"/>
            <a:ext cx="458293" cy="369332"/>
          </a:xfrm>
          <a:prstGeom prst="rect">
            <a:avLst/>
          </a:prstGeom>
        </p:spPr>
        <p:txBody>
          <a:bodyPr wrap="square">
            <a:spAutoFit/>
          </a:bodyPr>
          <a:lstStyle/>
          <a:p>
            <a:r>
              <a:rPr lang="en-US" altLang="zh-CN" dirty="0">
                <a:solidFill>
                  <a:srgbClr val="C00000"/>
                </a:solidFill>
                <a:latin typeface="+mj-lt"/>
              </a:rPr>
              <a:t>t1</a:t>
            </a:r>
            <a:endParaRPr lang="en-US" dirty="0">
              <a:solidFill>
                <a:srgbClr val="C00000"/>
              </a:solidFill>
              <a:latin typeface="+mj-lt"/>
            </a:endParaRPr>
          </a:p>
        </p:txBody>
      </p:sp>
      <p:sp>
        <p:nvSpPr>
          <p:cNvPr id="59" name="Rectangle 58"/>
          <p:cNvSpPr/>
          <p:nvPr/>
        </p:nvSpPr>
        <p:spPr>
          <a:xfrm>
            <a:off x="4980749" y="2360065"/>
            <a:ext cx="441146" cy="369332"/>
          </a:xfrm>
          <a:prstGeom prst="rect">
            <a:avLst/>
          </a:prstGeom>
        </p:spPr>
        <p:txBody>
          <a:bodyPr wrap="none">
            <a:spAutoFit/>
          </a:bodyPr>
          <a:lstStyle/>
          <a:p>
            <a:r>
              <a:rPr lang="en-US" altLang="zh-CN" dirty="0">
                <a:solidFill>
                  <a:srgbClr val="C00000"/>
                </a:solidFill>
                <a:latin typeface="+mj-lt"/>
              </a:rPr>
              <a:t>t2</a:t>
            </a:r>
            <a:endParaRPr lang="en-US" dirty="0">
              <a:solidFill>
                <a:srgbClr val="C00000"/>
              </a:solidFill>
              <a:latin typeface="+mj-lt"/>
            </a:endParaRPr>
          </a:p>
        </p:txBody>
      </p:sp>
      <p:sp>
        <p:nvSpPr>
          <p:cNvPr id="60" name="Rectangle 59"/>
          <p:cNvSpPr/>
          <p:nvPr/>
        </p:nvSpPr>
        <p:spPr>
          <a:xfrm>
            <a:off x="4807483" y="3036630"/>
            <a:ext cx="441146" cy="369332"/>
          </a:xfrm>
          <a:prstGeom prst="rect">
            <a:avLst/>
          </a:prstGeom>
        </p:spPr>
        <p:txBody>
          <a:bodyPr wrap="none">
            <a:spAutoFit/>
          </a:bodyPr>
          <a:lstStyle/>
          <a:p>
            <a:r>
              <a:rPr lang="en-US" altLang="zh-CN" dirty="0">
                <a:solidFill>
                  <a:srgbClr val="C00000"/>
                </a:solidFill>
                <a:latin typeface="+mj-lt"/>
              </a:rPr>
              <a:t>t2</a:t>
            </a:r>
            <a:endParaRPr lang="en-US" dirty="0">
              <a:solidFill>
                <a:srgbClr val="C00000"/>
              </a:solidFill>
              <a:latin typeface="+mj-lt"/>
            </a:endParaRPr>
          </a:p>
        </p:txBody>
      </p:sp>
      <p:sp>
        <p:nvSpPr>
          <p:cNvPr id="62" name="TextBox 61"/>
          <p:cNvSpPr txBox="1"/>
          <p:nvPr/>
        </p:nvSpPr>
        <p:spPr>
          <a:xfrm>
            <a:off x="857687" y="4555210"/>
            <a:ext cx="2925096" cy="369332"/>
          </a:xfrm>
          <a:prstGeom prst="rect">
            <a:avLst/>
          </a:prstGeom>
          <a:noFill/>
        </p:spPr>
        <p:txBody>
          <a:bodyPr wrap="none" rtlCol="0">
            <a:spAutoFit/>
          </a:bodyPr>
          <a:lstStyle/>
          <a:p>
            <a:r>
              <a:rPr lang="en-US" dirty="0">
                <a:latin typeface="+mj-lt"/>
              </a:rPr>
              <a:t>Recomputed layers: 2</a:t>
            </a:r>
          </a:p>
        </p:txBody>
      </p:sp>
      <p:sp>
        <p:nvSpPr>
          <p:cNvPr id="64" name="Title 1"/>
          <p:cNvSpPr>
            <a:spLocks noGrp="1"/>
          </p:cNvSpPr>
          <p:nvPr>
            <p:ph type="title"/>
          </p:nvPr>
        </p:nvSpPr>
        <p:spPr>
          <a:xfrm>
            <a:off x="457200" y="152718"/>
            <a:ext cx="7620000" cy="1034185"/>
          </a:xfrm>
        </p:spPr>
        <p:txBody>
          <a:bodyPr>
            <a:normAutofit fontScale="90000"/>
          </a:bodyPr>
          <a:lstStyle/>
          <a:p>
            <a:r>
              <a:rPr lang="en-US" sz="2800" dirty="0"/>
              <a:t>How to re-compute?</a:t>
            </a:r>
            <a:br>
              <a:rPr lang="en-US" dirty="0"/>
            </a:br>
            <a:r>
              <a:rPr lang="en-US" dirty="0"/>
              <a:t>Speed centric strategy</a:t>
            </a:r>
          </a:p>
        </p:txBody>
      </p:sp>
    </p:spTree>
    <p:extLst>
      <p:ext uri="{BB962C8B-B14F-4D97-AF65-F5344CB8AC3E}">
        <p14:creationId xmlns:p14="http://schemas.microsoft.com/office/powerpoint/2010/main" val="381845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497096" y="2525058"/>
            <a:ext cx="926123" cy="429846"/>
            <a:chOff x="1785814" y="2627795"/>
            <a:chExt cx="926123" cy="429846"/>
          </a:xfrm>
        </p:grpSpPr>
        <p:sp>
          <p:nvSpPr>
            <p:cNvPr id="10" name="Rectangle 9"/>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13" name="Group 12"/>
          <p:cNvGrpSpPr/>
          <p:nvPr/>
        </p:nvGrpSpPr>
        <p:grpSpPr>
          <a:xfrm>
            <a:off x="1014137" y="2518002"/>
            <a:ext cx="926123" cy="429846"/>
            <a:chOff x="1785813" y="3383165"/>
            <a:chExt cx="926123" cy="429846"/>
          </a:xfrm>
        </p:grpSpPr>
        <p:sp>
          <p:nvSpPr>
            <p:cNvPr id="7" name="TextBox 6"/>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2" name="Rectangle 11"/>
            <p:cNvSpPr/>
            <p:nvPr/>
          </p:nvSpPr>
          <p:spPr>
            <a:xfrm>
              <a:off x="1785813" y="338316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4004484" y="2518002"/>
            <a:ext cx="926123" cy="429846"/>
            <a:chOff x="1785814" y="2627795"/>
            <a:chExt cx="926123" cy="429846"/>
          </a:xfrm>
        </p:grpSpPr>
        <p:sp>
          <p:nvSpPr>
            <p:cNvPr id="16" name="Rectangle 15"/>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18" name="Group 17"/>
          <p:cNvGrpSpPr/>
          <p:nvPr/>
        </p:nvGrpSpPr>
        <p:grpSpPr>
          <a:xfrm>
            <a:off x="5511872" y="2525058"/>
            <a:ext cx="926123" cy="429846"/>
            <a:chOff x="1785814" y="2627795"/>
            <a:chExt cx="926123" cy="429846"/>
          </a:xfrm>
        </p:grpSpPr>
        <p:sp>
          <p:nvSpPr>
            <p:cNvPr id="19" name="Rectangle 18"/>
            <p:cNvSpPr/>
            <p:nvPr/>
          </p:nvSpPr>
          <p:spPr>
            <a:xfrm>
              <a:off x="1785814" y="2627795"/>
              <a:ext cx="926123" cy="42984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85814" y="2658052"/>
              <a:ext cx="926123" cy="369332"/>
            </a:xfrm>
            <a:prstGeom prst="rect">
              <a:avLst/>
            </a:prstGeom>
            <a:noFill/>
          </p:spPr>
          <p:txBody>
            <a:bodyPr wrap="square" rtlCol="0">
              <a:spAutoFit/>
            </a:bodyPr>
            <a:lstStyle/>
            <a:p>
              <a:pPr algn="ctr"/>
              <a:r>
                <a:rPr lang="en-US" dirty="0"/>
                <a:t>BN</a:t>
              </a:r>
            </a:p>
          </p:txBody>
        </p:sp>
      </p:grpSp>
      <p:grpSp>
        <p:nvGrpSpPr>
          <p:cNvPr id="21" name="Group 20"/>
          <p:cNvGrpSpPr/>
          <p:nvPr/>
        </p:nvGrpSpPr>
        <p:grpSpPr>
          <a:xfrm>
            <a:off x="7019260" y="2518002"/>
            <a:ext cx="926123" cy="429846"/>
            <a:chOff x="1785814" y="2627795"/>
            <a:chExt cx="926123" cy="429846"/>
          </a:xfrm>
        </p:grpSpPr>
        <p:sp>
          <p:nvSpPr>
            <p:cNvPr id="22" name="Rectangle 21"/>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29" name="Group 28"/>
          <p:cNvGrpSpPr/>
          <p:nvPr/>
        </p:nvGrpSpPr>
        <p:grpSpPr>
          <a:xfrm>
            <a:off x="2497096" y="3499181"/>
            <a:ext cx="926123" cy="429846"/>
            <a:chOff x="1785814" y="2627795"/>
            <a:chExt cx="926123" cy="429846"/>
          </a:xfrm>
        </p:grpSpPr>
        <p:sp>
          <p:nvSpPr>
            <p:cNvPr id="30" name="Rectangle 29"/>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32" name="Group 31"/>
          <p:cNvGrpSpPr/>
          <p:nvPr/>
        </p:nvGrpSpPr>
        <p:grpSpPr>
          <a:xfrm>
            <a:off x="1014137" y="3492125"/>
            <a:ext cx="926123" cy="429846"/>
            <a:chOff x="1785813" y="3383165"/>
            <a:chExt cx="926123" cy="429846"/>
          </a:xfrm>
        </p:grpSpPr>
        <p:sp>
          <p:nvSpPr>
            <p:cNvPr id="33" name="TextBox 32"/>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34" name="Rectangle 33"/>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992269" y="3492124"/>
            <a:ext cx="926123" cy="429846"/>
            <a:chOff x="1785814" y="2627795"/>
            <a:chExt cx="926123" cy="429846"/>
          </a:xfrm>
        </p:grpSpPr>
        <p:sp>
          <p:nvSpPr>
            <p:cNvPr id="36" name="Rectangle 35"/>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38" name="Group 37"/>
          <p:cNvGrpSpPr/>
          <p:nvPr/>
        </p:nvGrpSpPr>
        <p:grpSpPr>
          <a:xfrm>
            <a:off x="5499657" y="3499180"/>
            <a:ext cx="926123" cy="429846"/>
            <a:chOff x="1785814" y="2627795"/>
            <a:chExt cx="926123" cy="429846"/>
          </a:xfrm>
        </p:grpSpPr>
        <p:sp>
          <p:nvSpPr>
            <p:cNvPr id="39" name="Rectangle 38"/>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785814" y="2658052"/>
              <a:ext cx="926123" cy="369332"/>
            </a:xfrm>
            <a:prstGeom prst="rect">
              <a:avLst/>
            </a:prstGeom>
            <a:noFill/>
          </p:spPr>
          <p:txBody>
            <a:bodyPr wrap="square" rtlCol="0">
              <a:spAutoFit/>
            </a:bodyPr>
            <a:lstStyle/>
            <a:p>
              <a:pPr algn="ctr"/>
              <a:r>
                <a:rPr lang="en-US" dirty="0"/>
                <a:t>BN</a:t>
              </a:r>
            </a:p>
          </p:txBody>
        </p:sp>
      </p:grpSp>
      <p:grpSp>
        <p:nvGrpSpPr>
          <p:cNvPr id="41" name="Group 40"/>
          <p:cNvGrpSpPr/>
          <p:nvPr/>
        </p:nvGrpSpPr>
        <p:grpSpPr>
          <a:xfrm>
            <a:off x="7007045" y="3492124"/>
            <a:ext cx="926123" cy="429846"/>
            <a:chOff x="1785814" y="2627795"/>
            <a:chExt cx="926123" cy="429846"/>
          </a:xfrm>
        </p:grpSpPr>
        <p:sp>
          <p:nvSpPr>
            <p:cNvPr id="42" name="Rectangle 41"/>
            <p:cNvSpPr/>
            <p:nvPr/>
          </p:nvSpPr>
          <p:spPr>
            <a:xfrm>
              <a:off x="1785814" y="2627795"/>
              <a:ext cx="926123" cy="4298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cxnSp>
        <p:nvCxnSpPr>
          <p:cNvPr id="51" name="Straight Arrow Connector 50"/>
          <p:cNvCxnSpPr/>
          <p:nvPr/>
        </p:nvCxnSpPr>
        <p:spPr>
          <a:xfrm>
            <a:off x="3435433" y="2729397"/>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955036" y="2737777"/>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6437995" y="274130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1940260" y="2326834"/>
            <a:ext cx="556836" cy="413147"/>
            <a:chOff x="1567001" y="2466884"/>
            <a:chExt cx="556836" cy="413147"/>
          </a:xfrm>
        </p:grpSpPr>
        <p:cxnSp>
          <p:nvCxnSpPr>
            <p:cNvPr id="25" name="Straight Arrow Connector 24"/>
            <p:cNvCxnSpPr>
              <a:stCxn id="12" idx="3"/>
              <a:endCxn id="10" idx="1"/>
            </p:cNvCxnSpPr>
            <p:nvPr/>
          </p:nvCxnSpPr>
          <p:spPr>
            <a:xfrm>
              <a:off x="1567001" y="28729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591430" y="2466884"/>
              <a:ext cx="486776" cy="369332"/>
            </a:xfrm>
            <a:prstGeom prst="rect">
              <a:avLst/>
            </a:prstGeom>
            <a:noFill/>
          </p:spPr>
          <p:txBody>
            <a:bodyPr wrap="square" rtlCol="0">
              <a:spAutoFit/>
            </a:bodyPr>
            <a:lstStyle/>
            <a:p>
              <a:r>
                <a:rPr lang="en-US" altLang="zh-CN" dirty="0">
                  <a:solidFill>
                    <a:srgbClr val="C00000"/>
                  </a:solidFill>
                  <a:latin typeface="+mj-lt"/>
                </a:rPr>
                <a:t>t0</a:t>
              </a:r>
              <a:endParaRPr lang="en-US" dirty="0">
                <a:solidFill>
                  <a:srgbClr val="C00000"/>
                </a:solidFill>
                <a:latin typeface="+mj-lt"/>
              </a:endParaRPr>
            </a:p>
          </p:txBody>
        </p:sp>
      </p:grpSp>
      <p:cxnSp>
        <p:nvCxnSpPr>
          <p:cNvPr id="45" name="Straight Arrow Connector 44"/>
          <p:cNvCxnSpPr>
            <a:stCxn id="7" idx="3"/>
          </p:cNvCxnSpPr>
          <p:nvPr/>
        </p:nvCxnSpPr>
        <p:spPr>
          <a:xfrm>
            <a:off x="1940260" y="2732925"/>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839294" y="3029502"/>
            <a:ext cx="441146" cy="369332"/>
          </a:xfrm>
          <a:prstGeom prst="rect">
            <a:avLst/>
          </a:prstGeom>
          <a:noFill/>
        </p:spPr>
        <p:txBody>
          <a:bodyPr wrap="none" rtlCol="0">
            <a:spAutoFit/>
          </a:bodyPr>
          <a:lstStyle/>
          <a:p>
            <a:r>
              <a:rPr lang="en-US" altLang="zh-CN" dirty="0">
                <a:solidFill>
                  <a:srgbClr val="C00000"/>
                </a:solidFill>
                <a:latin typeface="+mj-lt"/>
              </a:rPr>
              <a:t>t0</a:t>
            </a:r>
            <a:endParaRPr lang="en-US" dirty="0">
              <a:solidFill>
                <a:srgbClr val="C00000"/>
              </a:solidFill>
              <a:latin typeface="+mj-lt"/>
            </a:endParaRPr>
          </a:p>
        </p:txBody>
      </p:sp>
      <p:cxnSp>
        <p:nvCxnSpPr>
          <p:cNvPr id="68" name="Straight Arrow Connector 67"/>
          <p:cNvCxnSpPr>
            <a:stCxn id="42" idx="1"/>
            <a:endCxn id="39" idx="3"/>
          </p:cNvCxnSpPr>
          <p:nvPr/>
        </p:nvCxnSpPr>
        <p:spPr>
          <a:xfrm flipH="1">
            <a:off x="6425780" y="3707047"/>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9" idx="1"/>
            <a:endCxn id="36" idx="3"/>
          </p:cNvCxnSpPr>
          <p:nvPr/>
        </p:nvCxnSpPr>
        <p:spPr>
          <a:xfrm flipH="1" flipV="1">
            <a:off x="4918392" y="3707047"/>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3411004" y="3714104"/>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1940259" y="3728333"/>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414679" y="2714039"/>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959529" y="275321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457200" y="273422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a:off x="432872" y="372480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7933168" y="273645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7945383" y="3699991"/>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6431887" y="273645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4820476" y="4568498"/>
            <a:ext cx="2559803" cy="369332"/>
          </a:xfrm>
          <a:prstGeom prst="rect">
            <a:avLst/>
          </a:prstGeom>
          <a:noFill/>
        </p:spPr>
        <p:txBody>
          <a:bodyPr wrap="none" rtlCol="0">
            <a:spAutoFit/>
          </a:bodyPr>
          <a:lstStyle/>
          <a:p>
            <a:r>
              <a:rPr lang="en-US" dirty="0">
                <a:latin typeface="+mj-lt"/>
              </a:rPr>
              <a:t>Max Live Tensor: 5</a:t>
            </a:r>
          </a:p>
        </p:txBody>
      </p:sp>
      <p:sp>
        <p:nvSpPr>
          <p:cNvPr id="57" name="Rectangle 56"/>
          <p:cNvSpPr/>
          <p:nvPr/>
        </p:nvSpPr>
        <p:spPr>
          <a:xfrm>
            <a:off x="3447648" y="2326834"/>
            <a:ext cx="458293" cy="369332"/>
          </a:xfrm>
          <a:prstGeom prst="rect">
            <a:avLst/>
          </a:prstGeom>
        </p:spPr>
        <p:txBody>
          <a:bodyPr wrap="square">
            <a:spAutoFit/>
          </a:bodyPr>
          <a:lstStyle/>
          <a:p>
            <a:r>
              <a:rPr lang="en-US" altLang="zh-CN" dirty="0">
                <a:solidFill>
                  <a:srgbClr val="C00000"/>
                </a:solidFill>
                <a:latin typeface="+mj-lt"/>
              </a:rPr>
              <a:t>t1</a:t>
            </a:r>
            <a:endParaRPr lang="en-US" dirty="0">
              <a:solidFill>
                <a:srgbClr val="C00000"/>
              </a:solidFill>
              <a:latin typeface="+mj-lt"/>
            </a:endParaRPr>
          </a:p>
        </p:txBody>
      </p:sp>
      <p:sp>
        <p:nvSpPr>
          <p:cNvPr id="58" name="Rectangle 57"/>
          <p:cNvSpPr/>
          <p:nvPr/>
        </p:nvSpPr>
        <p:spPr>
          <a:xfrm>
            <a:off x="3324490" y="3033988"/>
            <a:ext cx="458293" cy="369332"/>
          </a:xfrm>
          <a:prstGeom prst="rect">
            <a:avLst/>
          </a:prstGeom>
        </p:spPr>
        <p:txBody>
          <a:bodyPr wrap="square">
            <a:spAutoFit/>
          </a:bodyPr>
          <a:lstStyle/>
          <a:p>
            <a:r>
              <a:rPr lang="en-US" altLang="zh-CN" dirty="0">
                <a:solidFill>
                  <a:srgbClr val="C00000"/>
                </a:solidFill>
                <a:latin typeface="+mj-lt"/>
              </a:rPr>
              <a:t>t1</a:t>
            </a:r>
            <a:endParaRPr lang="en-US" dirty="0">
              <a:solidFill>
                <a:srgbClr val="C00000"/>
              </a:solidFill>
              <a:latin typeface="+mj-lt"/>
            </a:endParaRPr>
          </a:p>
        </p:txBody>
      </p:sp>
      <p:sp>
        <p:nvSpPr>
          <p:cNvPr id="59" name="Rectangle 58"/>
          <p:cNvSpPr/>
          <p:nvPr/>
        </p:nvSpPr>
        <p:spPr>
          <a:xfrm>
            <a:off x="4980749" y="2360065"/>
            <a:ext cx="441146" cy="369332"/>
          </a:xfrm>
          <a:prstGeom prst="rect">
            <a:avLst/>
          </a:prstGeom>
        </p:spPr>
        <p:txBody>
          <a:bodyPr wrap="none">
            <a:spAutoFit/>
          </a:bodyPr>
          <a:lstStyle/>
          <a:p>
            <a:r>
              <a:rPr lang="en-US" altLang="zh-CN" dirty="0">
                <a:solidFill>
                  <a:srgbClr val="C00000"/>
                </a:solidFill>
                <a:latin typeface="+mj-lt"/>
              </a:rPr>
              <a:t>t2</a:t>
            </a:r>
            <a:endParaRPr lang="en-US" dirty="0">
              <a:solidFill>
                <a:srgbClr val="C00000"/>
              </a:solidFill>
              <a:latin typeface="+mj-lt"/>
            </a:endParaRPr>
          </a:p>
        </p:txBody>
      </p:sp>
      <p:sp>
        <p:nvSpPr>
          <p:cNvPr id="60" name="Rectangle 59"/>
          <p:cNvSpPr/>
          <p:nvPr/>
        </p:nvSpPr>
        <p:spPr>
          <a:xfrm>
            <a:off x="4807483" y="3036630"/>
            <a:ext cx="441146" cy="369332"/>
          </a:xfrm>
          <a:prstGeom prst="rect">
            <a:avLst/>
          </a:prstGeom>
        </p:spPr>
        <p:txBody>
          <a:bodyPr wrap="none">
            <a:spAutoFit/>
          </a:bodyPr>
          <a:lstStyle/>
          <a:p>
            <a:r>
              <a:rPr lang="en-US" altLang="zh-CN" dirty="0">
                <a:solidFill>
                  <a:srgbClr val="C00000"/>
                </a:solidFill>
                <a:latin typeface="+mj-lt"/>
              </a:rPr>
              <a:t>t2</a:t>
            </a:r>
            <a:endParaRPr lang="en-US" dirty="0">
              <a:solidFill>
                <a:srgbClr val="C00000"/>
              </a:solidFill>
              <a:latin typeface="+mj-lt"/>
            </a:endParaRPr>
          </a:p>
        </p:txBody>
      </p:sp>
      <p:sp>
        <p:nvSpPr>
          <p:cNvPr id="62" name="Rectangle 61"/>
          <p:cNvSpPr/>
          <p:nvPr/>
        </p:nvSpPr>
        <p:spPr>
          <a:xfrm>
            <a:off x="6495840" y="2366351"/>
            <a:ext cx="441146" cy="369332"/>
          </a:xfrm>
          <a:prstGeom prst="rect">
            <a:avLst/>
          </a:prstGeom>
        </p:spPr>
        <p:txBody>
          <a:bodyPr wrap="none">
            <a:spAutoFit/>
          </a:bodyPr>
          <a:lstStyle/>
          <a:p>
            <a:r>
              <a:rPr lang="en-US" altLang="zh-CN" dirty="0">
                <a:solidFill>
                  <a:srgbClr val="C00000"/>
                </a:solidFill>
                <a:latin typeface="+mj-lt"/>
              </a:rPr>
              <a:t>t3</a:t>
            </a:r>
            <a:endParaRPr lang="en-US" dirty="0">
              <a:solidFill>
                <a:srgbClr val="C00000"/>
              </a:solidFill>
              <a:latin typeface="+mj-lt"/>
            </a:endParaRPr>
          </a:p>
        </p:txBody>
      </p:sp>
      <p:sp>
        <p:nvSpPr>
          <p:cNvPr id="63" name="Rectangle 62"/>
          <p:cNvSpPr/>
          <p:nvPr/>
        </p:nvSpPr>
        <p:spPr>
          <a:xfrm>
            <a:off x="6327348" y="3036630"/>
            <a:ext cx="441146" cy="369332"/>
          </a:xfrm>
          <a:prstGeom prst="rect">
            <a:avLst/>
          </a:prstGeom>
        </p:spPr>
        <p:txBody>
          <a:bodyPr wrap="none">
            <a:spAutoFit/>
          </a:bodyPr>
          <a:lstStyle/>
          <a:p>
            <a:r>
              <a:rPr lang="en-US" altLang="zh-CN" dirty="0">
                <a:solidFill>
                  <a:srgbClr val="C00000"/>
                </a:solidFill>
                <a:latin typeface="+mj-lt"/>
              </a:rPr>
              <a:t>t3</a:t>
            </a:r>
            <a:endParaRPr lang="en-US" dirty="0">
              <a:solidFill>
                <a:srgbClr val="C00000"/>
              </a:solidFill>
              <a:latin typeface="+mj-lt"/>
            </a:endParaRPr>
          </a:p>
        </p:txBody>
      </p:sp>
      <p:sp>
        <p:nvSpPr>
          <p:cNvPr id="69" name="Rectangle 68"/>
          <p:cNvSpPr/>
          <p:nvPr/>
        </p:nvSpPr>
        <p:spPr>
          <a:xfrm>
            <a:off x="6472506" y="3381985"/>
            <a:ext cx="441146" cy="369332"/>
          </a:xfrm>
          <a:prstGeom prst="rect">
            <a:avLst/>
          </a:prstGeom>
        </p:spPr>
        <p:txBody>
          <a:bodyPr wrap="none">
            <a:spAutoFit/>
          </a:bodyPr>
          <a:lstStyle/>
          <a:p>
            <a:r>
              <a:rPr lang="en-US" altLang="zh-CN" dirty="0">
                <a:solidFill>
                  <a:srgbClr val="C00000"/>
                </a:solidFill>
                <a:latin typeface="+mj-lt"/>
              </a:rPr>
              <a:t>t6</a:t>
            </a:r>
            <a:endParaRPr lang="en-US" dirty="0">
              <a:solidFill>
                <a:srgbClr val="C00000"/>
              </a:solidFill>
              <a:latin typeface="+mj-lt"/>
            </a:endParaRPr>
          </a:p>
        </p:txBody>
      </p:sp>
      <p:sp>
        <p:nvSpPr>
          <p:cNvPr id="64" name="TextBox 63"/>
          <p:cNvSpPr txBox="1"/>
          <p:nvPr/>
        </p:nvSpPr>
        <p:spPr>
          <a:xfrm>
            <a:off x="857687" y="4555210"/>
            <a:ext cx="2925096" cy="369332"/>
          </a:xfrm>
          <a:prstGeom prst="rect">
            <a:avLst/>
          </a:prstGeom>
          <a:noFill/>
        </p:spPr>
        <p:txBody>
          <a:bodyPr wrap="none" rtlCol="0">
            <a:spAutoFit/>
          </a:bodyPr>
          <a:lstStyle/>
          <a:p>
            <a:r>
              <a:rPr lang="en-US" dirty="0">
                <a:latin typeface="+mj-lt"/>
              </a:rPr>
              <a:t>Recomputed layers: 3</a:t>
            </a:r>
          </a:p>
        </p:txBody>
      </p:sp>
      <p:sp>
        <p:nvSpPr>
          <p:cNvPr id="65" name="Title 1"/>
          <p:cNvSpPr>
            <a:spLocks noGrp="1"/>
          </p:cNvSpPr>
          <p:nvPr>
            <p:ph type="title"/>
          </p:nvPr>
        </p:nvSpPr>
        <p:spPr>
          <a:xfrm>
            <a:off x="457200" y="152718"/>
            <a:ext cx="7620000" cy="1034185"/>
          </a:xfrm>
        </p:spPr>
        <p:txBody>
          <a:bodyPr>
            <a:normAutofit fontScale="90000"/>
          </a:bodyPr>
          <a:lstStyle/>
          <a:p>
            <a:r>
              <a:rPr lang="en-US" sz="2800" dirty="0"/>
              <a:t>How to re-compute?</a:t>
            </a:r>
            <a:br>
              <a:rPr lang="en-US" dirty="0"/>
            </a:br>
            <a:r>
              <a:rPr lang="en-US" dirty="0"/>
              <a:t>Speed centric strategy</a:t>
            </a:r>
          </a:p>
        </p:txBody>
      </p:sp>
    </p:spTree>
    <p:extLst>
      <p:ext uri="{BB962C8B-B14F-4D97-AF65-F5344CB8AC3E}">
        <p14:creationId xmlns:p14="http://schemas.microsoft.com/office/powerpoint/2010/main" val="14960470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497096" y="2525058"/>
            <a:ext cx="926123" cy="429846"/>
            <a:chOff x="1785814" y="2627795"/>
            <a:chExt cx="926123" cy="429846"/>
          </a:xfrm>
        </p:grpSpPr>
        <p:sp>
          <p:nvSpPr>
            <p:cNvPr id="10" name="Rectangle 9"/>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13" name="Group 12"/>
          <p:cNvGrpSpPr/>
          <p:nvPr/>
        </p:nvGrpSpPr>
        <p:grpSpPr>
          <a:xfrm>
            <a:off x="1014137" y="2518002"/>
            <a:ext cx="926123" cy="429846"/>
            <a:chOff x="1785813" y="3383165"/>
            <a:chExt cx="926123" cy="429846"/>
          </a:xfrm>
        </p:grpSpPr>
        <p:sp>
          <p:nvSpPr>
            <p:cNvPr id="7" name="TextBox 6"/>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2" name="Rectangle 11"/>
            <p:cNvSpPr/>
            <p:nvPr/>
          </p:nvSpPr>
          <p:spPr>
            <a:xfrm>
              <a:off x="1785813" y="338316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4004484" y="2518002"/>
            <a:ext cx="926123" cy="429846"/>
            <a:chOff x="1785814" y="2627795"/>
            <a:chExt cx="926123" cy="429846"/>
          </a:xfrm>
        </p:grpSpPr>
        <p:sp>
          <p:nvSpPr>
            <p:cNvPr id="16" name="Rectangle 15"/>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18" name="Group 17"/>
          <p:cNvGrpSpPr/>
          <p:nvPr/>
        </p:nvGrpSpPr>
        <p:grpSpPr>
          <a:xfrm>
            <a:off x="5511872" y="2525058"/>
            <a:ext cx="926123" cy="429846"/>
            <a:chOff x="1785814" y="2627795"/>
            <a:chExt cx="926123" cy="429846"/>
          </a:xfrm>
        </p:grpSpPr>
        <p:sp>
          <p:nvSpPr>
            <p:cNvPr id="19" name="Rectangle 18"/>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85814" y="2658052"/>
              <a:ext cx="926123" cy="369332"/>
            </a:xfrm>
            <a:prstGeom prst="rect">
              <a:avLst/>
            </a:prstGeom>
            <a:noFill/>
          </p:spPr>
          <p:txBody>
            <a:bodyPr wrap="square" rtlCol="0">
              <a:spAutoFit/>
            </a:bodyPr>
            <a:lstStyle/>
            <a:p>
              <a:pPr algn="ctr"/>
              <a:r>
                <a:rPr lang="en-US" dirty="0"/>
                <a:t>BN</a:t>
              </a:r>
            </a:p>
          </p:txBody>
        </p:sp>
      </p:grpSp>
      <p:grpSp>
        <p:nvGrpSpPr>
          <p:cNvPr id="21" name="Group 20"/>
          <p:cNvGrpSpPr/>
          <p:nvPr/>
        </p:nvGrpSpPr>
        <p:grpSpPr>
          <a:xfrm>
            <a:off x="7019260" y="2518002"/>
            <a:ext cx="926123" cy="429846"/>
            <a:chOff x="1785814" y="2627795"/>
            <a:chExt cx="926123" cy="429846"/>
          </a:xfrm>
        </p:grpSpPr>
        <p:sp>
          <p:nvSpPr>
            <p:cNvPr id="22" name="Rectangle 21"/>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29" name="Group 28"/>
          <p:cNvGrpSpPr/>
          <p:nvPr/>
        </p:nvGrpSpPr>
        <p:grpSpPr>
          <a:xfrm>
            <a:off x="2497096" y="3499181"/>
            <a:ext cx="926123" cy="429846"/>
            <a:chOff x="1785814" y="2627795"/>
            <a:chExt cx="926123" cy="429846"/>
          </a:xfrm>
        </p:grpSpPr>
        <p:sp>
          <p:nvSpPr>
            <p:cNvPr id="30" name="Rectangle 29"/>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32" name="Group 31"/>
          <p:cNvGrpSpPr/>
          <p:nvPr/>
        </p:nvGrpSpPr>
        <p:grpSpPr>
          <a:xfrm>
            <a:off x="1014137" y="3492125"/>
            <a:ext cx="926123" cy="429846"/>
            <a:chOff x="1785813" y="3383165"/>
            <a:chExt cx="926123" cy="429846"/>
          </a:xfrm>
        </p:grpSpPr>
        <p:sp>
          <p:nvSpPr>
            <p:cNvPr id="33" name="TextBox 32"/>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34" name="Rectangle 33"/>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992269" y="3492124"/>
            <a:ext cx="926123" cy="429846"/>
            <a:chOff x="1785814" y="2627795"/>
            <a:chExt cx="926123" cy="429846"/>
          </a:xfrm>
        </p:grpSpPr>
        <p:sp>
          <p:nvSpPr>
            <p:cNvPr id="36" name="Rectangle 35"/>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38" name="Group 37"/>
          <p:cNvGrpSpPr/>
          <p:nvPr/>
        </p:nvGrpSpPr>
        <p:grpSpPr>
          <a:xfrm>
            <a:off x="5499657" y="3499180"/>
            <a:ext cx="926123" cy="429846"/>
            <a:chOff x="1785814" y="2627795"/>
            <a:chExt cx="926123" cy="429846"/>
          </a:xfrm>
        </p:grpSpPr>
        <p:sp>
          <p:nvSpPr>
            <p:cNvPr id="39" name="Rectangle 38"/>
            <p:cNvSpPr/>
            <p:nvPr/>
          </p:nvSpPr>
          <p:spPr>
            <a:xfrm>
              <a:off x="1785814" y="2627795"/>
              <a:ext cx="926123" cy="4298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785814" y="2658052"/>
              <a:ext cx="926123" cy="369332"/>
            </a:xfrm>
            <a:prstGeom prst="rect">
              <a:avLst/>
            </a:prstGeom>
            <a:noFill/>
          </p:spPr>
          <p:txBody>
            <a:bodyPr wrap="square" rtlCol="0">
              <a:spAutoFit/>
            </a:bodyPr>
            <a:lstStyle/>
            <a:p>
              <a:pPr algn="ctr"/>
              <a:r>
                <a:rPr lang="en-US" dirty="0"/>
                <a:t>BN</a:t>
              </a:r>
            </a:p>
          </p:txBody>
        </p:sp>
      </p:grpSp>
      <p:grpSp>
        <p:nvGrpSpPr>
          <p:cNvPr id="41" name="Group 40"/>
          <p:cNvGrpSpPr/>
          <p:nvPr/>
        </p:nvGrpSpPr>
        <p:grpSpPr>
          <a:xfrm>
            <a:off x="7007045" y="3492124"/>
            <a:ext cx="926123" cy="429846"/>
            <a:chOff x="1785814" y="2627795"/>
            <a:chExt cx="926123" cy="429846"/>
          </a:xfrm>
        </p:grpSpPr>
        <p:sp>
          <p:nvSpPr>
            <p:cNvPr id="42" name="Rectangle 41"/>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cxnSp>
        <p:nvCxnSpPr>
          <p:cNvPr id="51" name="Straight Arrow Connector 50"/>
          <p:cNvCxnSpPr/>
          <p:nvPr/>
        </p:nvCxnSpPr>
        <p:spPr>
          <a:xfrm>
            <a:off x="3435433" y="2729397"/>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955036" y="2737777"/>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6437995" y="274130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1940260" y="2326834"/>
            <a:ext cx="556836" cy="413147"/>
            <a:chOff x="1567001" y="2466884"/>
            <a:chExt cx="556836" cy="413147"/>
          </a:xfrm>
        </p:grpSpPr>
        <p:cxnSp>
          <p:nvCxnSpPr>
            <p:cNvPr id="25" name="Straight Arrow Connector 24"/>
            <p:cNvCxnSpPr>
              <a:stCxn id="12" idx="3"/>
              <a:endCxn id="10" idx="1"/>
            </p:cNvCxnSpPr>
            <p:nvPr/>
          </p:nvCxnSpPr>
          <p:spPr>
            <a:xfrm>
              <a:off x="1567001" y="28729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591430" y="2466884"/>
              <a:ext cx="486776" cy="369332"/>
            </a:xfrm>
            <a:prstGeom prst="rect">
              <a:avLst/>
            </a:prstGeom>
            <a:noFill/>
          </p:spPr>
          <p:txBody>
            <a:bodyPr wrap="square" rtlCol="0">
              <a:spAutoFit/>
            </a:bodyPr>
            <a:lstStyle/>
            <a:p>
              <a:r>
                <a:rPr lang="en-US" altLang="zh-CN" dirty="0">
                  <a:solidFill>
                    <a:srgbClr val="C00000"/>
                  </a:solidFill>
                  <a:latin typeface="+mj-lt"/>
                </a:rPr>
                <a:t>t0</a:t>
              </a:r>
              <a:endParaRPr lang="en-US" dirty="0">
                <a:solidFill>
                  <a:srgbClr val="C00000"/>
                </a:solidFill>
                <a:latin typeface="+mj-lt"/>
              </a:endParaRPr>
            </a:p>
          </p:txBody>
        </p:sp>
      </p:grpSp>
      <p:cxnSp>
        <p:nvCxnSpPr>
          <p:cNvPr id="45" name="Straight Arrow Connector 44"/>
          <p:cNvCxnSpPr>
            <a:stCxn id="7" idx="3"/>
          </p:cNvCxnSpPr>
          <p:nvPr/>
        </p:nvCxnSpPr>
        <p:spPr>
          <a:xfrm>
            <a:off x="1940260" y="2732925"/>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839294" y="3029502"/>
            <a:ext cx="441146" cy="369332"/>
          </a:xfrm>
          <a:prstGeom prst="rect">
            <a:avLst/>
          </a:prstGeom>
          <a:noFill/>
        </p:spPr>
        <p:txBody>
          <a:bodyPr wrap="none" rtlCol="0">
            <a:spAutoFit/>
          </a:bodyPr>
          <a:lstStyle/>
          <a:p>
            <a:r>
              <a:rPr lang="en-US" altLang="zh-CN" dirty="0">
                <a:solidFill>
                  <a:srgbClr val="C00000"/>
                </a:solidFill>
                <a:latin typeface="+mj-lt"/>
              </a:rPr>
              <a:t>t0</a:t>
            </a:r>
            <a:endParaRPr lang="en-US" dirty="0">
              <a:solidFill>
                <a:srgbClr val="C00000"/>
              </a:solidFill>
              <a:latin typeface="+mj-lt"/>
            </a:endParaRPr>
          </a:p>
        </p:txBody>
      </p:sp>
      <p:cxnSp>
        <p:nvCxnSpPr>
          <p:cNvPr id="68" name="Straight Arrow Connector 67"/>
          <p:cNvCxnSpPr>
            <a:stCxn id="42" idx="1"/>
            <a:endCxn id="39" idx="3"/>
          </p:cNvCxnSpPr>
          <p:nvPr/>
        </p:nvCxnSpPr>
        <p:spPr>
          <a:xfrm flipH="1">
            <a:off x="6425780" y="3707047"/>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9" idx="1"/>
            <a:endCxn id="36" idx="3"/>
          </p:cNvCxnSpPr>
          <p:nvPr/>
        </p:nvCxnSpPr>
        <p:spPr>
          <a:xfrm flipH="1" flipV="1">
            <a:off x="4918392" y="3707047"/>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3411004" y="3714104"/>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1940259" y="3728333"/>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414679" y="2714039"/>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959529" y="275321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457200" y="273422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a:off x="432872" y="372480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7933168" y="273645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7945383" y="3699991"/>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6431887" y="273645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4820476" y="4568498"/>
            <a:ext cx="2559803" cy="369332"/>
          </a:xfrm>
          <a:prstGeom prst="rect">
            <a:avLst/>
          </a:prstGeom>
          <a:noFill/>
        </p:spPr>
        <p:txBody>
          <a:bodyPr wrap="none" rtlCol="0">
            <a:spAutoFit/>
          </a:bodyPr>
          <a:lstStyle/>
          <a:p>
            <a:r>
              <a:rPr lang="en-US" dirty="0">
                <a:latin typeface="+mj-lt"/>
              </a:rPr>
              <a:t>Max Live Tensor: 5</a:t>
            </a:r>
          </a:p>
        </p:txBody>
      </p:sp>
      <p:sp>
        <p:nvSpPr>
          <p:cNvPr id="71" name="Rectangle 70"/>
          <p:cNvSpPr/>
          <p:nvPr/>
        </p:nvSpPr>
        <p:spPr>
          <a:xfrm>
            <a:off x="4980187" y="3391361"/>
            <a:ext cx="441146" cy="369332"/>
          </a:xfrm>
          <a:prstGeom prst="rect">
            <a:avLst/>
          </a:prstGeom>
        </p:spPr>
        <p:txBody>
          <a:bodyPr wrap="none">
            <a:spAutoFit/>
          </a:bodyPr>
          <a:lstStyle/>
          <a:p>
            <a:r>
              <a:rPr lang="en-US" altLang="zh-CN" dirty="0">
                <a:solidFill>
                  <a:srgbClr val="C00000"/>
                </a:solidFill>
                <a:latin typeface="+mj-lt"/>
              </a:rPr>
              <a:t>t7</a:t>
            </a:r>
          </a:p>
        </p:txBody>
      </p:sp>
      <p:sp>
        <p:nvSpPr>
          <p:cNvPr id="57" name="Rectangle 56"/>
          <p:cNvSpPr/>
          <p:nvPr/>
        </p:nvSpPr>
        <p:spPr>
          <a:xfrm>
            <a:off x="3447648" y="2326834"/>
            <a:ext cx="458293" cy="369332"/>
          </a:xfrm>
          <a:prstGeom prst="rect">
            <a:avLst/>
          </a:prstGeom>
        </p:spPr>
        <p:txBody>
          <a:bodyPr wrap="square">
            <a:spAutoFit/>
          </a:bodyPr>
          <a:lstStyle/>
          <a:p>
            <a:r>
              <a:rPr lang="en-US" altLang="zh-CN" dirty="0">
                <a:solidFill>
                  <a:srgbClr val="C00000"/>
                </a:solidFill>
                <a:latin typeface="+mj-lt"/>
              </a:rPr>
              <a:t>t1</a:t>
            </a:r>
            <a:endParaRPr lang="en-US" dirty="0">
              <a:solidFill>
                <a:srgbClr val="C00000"/>
              </a:solidFill>
              <a:latin typeface="+mj-lt"/>
            </a:endParaRPr>
          </a:p>
        </p:txBody>
      </p:sp>
      <p:sp>
        <p:nvSpPr>
          <p:cNvPr id="58" name="Rectangle 57"/>
          <p:cNvSpPr/>
          <p:nvPr/>
        </p:nvSpPr>
        <p:spPr>
          <a:xfrm>
            <a:off x="3324490" y="3033988"/>
            <a:ext cx="458293" cy="369332"/>
          </a:xfrm>
          <a:prstGeom prst="rect">
            <a:avLst/>
          </a:prstGeom>
        </p:spPr>
        <p:txBody>
          <a:bodyPr wrap="square">
            <a:spAutoFit/>
          </a:bodyPr>
          <a:lstStyle/>
          <a:p>
            <a:r>
              <a:rPr lang="en-US" altLang="zh-CN" dirty="0">
                <a:solidFill>
                  <a:srgbClr val="C00000"/>
                </a:solidFill>
                <a:latin typeface="+mj-lt"/>
              </a:rPr>
              <a:t>t1</a:t>
            </a:r>
            <a:endParaRPr lang="en-US" dirty="0">
              <a:solidFill>
                <a:srgbClr val="C00000"/>
              </a:solidFill>
              <a:latin typeface="+mj-lt"/>
            </a:endParaRPr>
          </a:p>
        </p:txBody>
      </p:sp>
      <p:sp>
        <p:nvSpPr>
          <p:cNvPr id="59" name="Rectangle 58"/>
          <p:cNvSpPr/>
          <p:nvPr/>
        </p:nvSpPr>
        <p:spPr>
          <a:xfrm>
            <a:off x="4980749" y="2360065"/>
            <a:ext cx="441146" cy="369332"/>
          </a:xfrm>
          <a:prstGeom prst="rect">
            <a:avLst/>
          </a:prstGeom>
        </p:spPr>
        <p:txBody>
          <a:bodyPr wrap="none">
            <a:spAutoFit/>
          </a:bodyPr>
          <a:lstStyle/>
          <a:p>
            <a:r>
              <a:rPr lang="en-US" altLang="zh-CN" dirty="0">
                <a:solidFill>
                  <a:srgbClr val="C00000"/>
                </a:solidFill>
                <a:latin typeface="+mj-lt"/>
              </a:rPr>
              <a:t>t2</a:t>
            </a:r>
            <a:endParaRPr lang="en-US" dirty="0">
              <a:solidFill>
                <a:srgbClr val="C00000"/>
              </a:solidFill>
              <a:latin typeface="+mj-lt"/>
            </a:endParaRPr>
          </a:p>
        </p:txBody>
      </p:sp>
      <p:sp>
        <p:nvSpPr>
          <p:cNvPr id="60" name="Rectangle 59"/>
          <p:cNvSpPr/>
          <p:nvPr/>
        </p:nvSpPr>
        <p:spPr>
          <a:xfrm>
            <a:off x="4807483" y="3036630"/>
            <a:ext cx="441146" cy="369332"/>
          </a:xfrm>
          <a:prstGeom prst="rect">
            <a:avLst/>
          </a:prstGeom>
        </p:spPr>
        <p:txBody>
          <a:bodyPr wrap="none">
            <a:spAutoFit/>
          </a:bodyPr>
          <a:lstStyle/>
          <a:p>
            <a:r>
              <a:rPr lang="en-US" altLang="zh-CN" dirty="0">
                <a:solidFill>
                  <a:srgbClr val="C00000"/>
                </a:solidFill>
                <a:latin typeface="+mj-lt"/>
              </a:rPr>
              <a:t>t2</a:t>
            </a:r>
            <a:endParaRPr lang="en-US" dirty="0">
              <a:solidFill>
                <a:srgbClr val="C00000"/>
              </a:solidFill>
              <a:latin typeface="+mj-lt"/>
            </a:endParaRPr>
          </a:p>
        </p:txBody>
      </p:sp>
      <p:sp>
        <p:nvSpPr>
          <p:cNvPr id="62" name="Rectangle 61"/>
          <p:cNvSpPr/>
          <p:nvPr/>
        </p:nvSpPr>
        <p:spPr>
          <a:xfrm>
            <a:off x="6495840" y="2366351"/>
            <a:ext cx="441146" cy="369332"/>
          </a:xfrm>
          <a:prstGeom prst="rect">
            <a:avLst/>
          </a:prstGeom>
        </p:spPr>
        <p:txBody>
          <a:bodyPr wrap="none">
            <a:spAutoFit/>
          </a:bodyPr>
          <a:lstStyle/>
          <a:p>
            <a:r>
              <a:rPr lang="en-US" altLang="zh-CN" dirty="0">
                <a:solidFill>
                  <a:srgbClr val="C00000"/>
                </a:solidFill>
                <a:latin typeface="+mj-lt"/>
              </a:rPr>
              <a:t>t3</a:t>
            </a:r>
            <a:endParaRPr lang="en-US" dirty="0">
              <a:solidFill>
                <a:srgbClr val="C00000"/>
              </a:solidFill>
              <a:latin typeface="+mj-lt"/>
            </a:endParaRPr>
          </a:p>
        </p:txBody>
      </p:sp>
      <p:sp>
        <p:nvSpPr>
          <p:cNvPr id="63" name="Rectangle 62"/>
          <p:cNvSpPr/>
          <p:nvPr/>
        </p:nvSpPr>
        <p:spPr>
          <a:xfrm>
            <a:off x="6327348" y="3036630"/>
            <a:ext cx="441146" cy="369332"/>
          </a:xfrm>
          <a:prstGeom prst="rect">
            <a:avLst/>
          </a:prstGeom>
        </p:spPr>
        <p:txBody>
          <a:bodyPr wrap="none">
            <a:spAutoFit/>
          </a:bodyPr>
          <a:lstStyle/>
          <a:p>
            <a:r>
              <a:rPr lang="en-US" altLang="zh-CN" dirty="0">
                <a:solidFill>
                  <a:srgbClr val="C00000"/>
                </a:solidFill>
                <a:latin typeface="+mj-lt"/>
              </a:rPr>
              <a:t>t3</a:t>
            </a:r>
            <a:endParaRPr lang="en-US" dirty="0">
              <a:solidFill>
                <a:srgbClr val="C00000"/>
              </a:solidFill>
              <a:latin typeface="+mj-lt"/>
            </a:endParaRPr>
          </a:p>
        </p:txBody>
      </p:sp>
      <p:sp>
        <p:nvSpPr>
          <p:cNvPr id="64" name="TextBox 63"/>
          <p:cNvSpPr txBox="1"/>
          <p:nvPr/>
        </p:nvSpPr>
        <p:spPr>
          <a:xfrm>
            <a:off x="857687" y="4555210"/>
            <a:ext cx="2925096" cy="369332"/>
          </a:xfrm>
          <a:prstGeom prst="rect">
            <a:avLst/>
          </a:prstGeom>
          <a:noFill/>
        </p:spPr>
        <p:txBody>
          <a:bodyPr wrap="none" rtlCol="0">
            <a:spAutoFit/>
          </a:bodyPr>
          <a:lstStyle/>
          <a:p>
            <a:r>
              <a:rPr lang="en-US" dirty="0">
                <a:latin typeface="+mj-lt"/>
              </a:rPr>
              <a:t>Recomputed layers: 3</a:t>
            </a:r>
          </a:p>
        </p:txBody>
      </p:sp>
      <p:sp>
        <p:nvSpPr>
          <p:cNvPr id="65" name="Title 1"/>
          <p:cNvSpPr>
            <a:spLocks noGrp="1"/>
          </p:cNvSpPr>
          <p:nvPr>
            <p:ph type="title"/>
          </p:nvPr>
        </p:nvSpPr>
        <p:spPr>
          <a:xfrm>
            <a:off x="457200" y="152718"/>
            <a:ext cx="7620000" cy="1034185"/>
          </a:xfrm>
        </p:spPr>
        <p:txBody>
          <a:bodyPr>
            <a:normAutofit fontScale="90000"/>
          </a:bodyPr>
          <a:lstStyle/>
          <a:p>
            <a:r>
              <a:rPr lang="en-US" sz="2800" dirty="0"/>
              <a:t>How to re-compute?</a:t>
            </a:r>
            <a:br>
              <a:rPr lang="en-US" dirty="0"/>
            </a:br>
            <a:r>
              <a:rPr lang="en-US" dirty="0"/>
              <a:t>Speed centric strategy</a:t>
            </a:r>
          </a:p>
        </p:txBody>
      </p:sp>
    </p:spTree>
    <p:extLst>
      <p:ext uri="{BB962C8B-B14F-4D97-AF65-F5344CB8AC3E}">
        <p14:creationId xmlns:p14="http://schemas.microsoft.com/office/powerpoint/2010/main" val="19587529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497096" y="2525058"/>
            <a:ext cx="926123" cy="429846"/>
            <a:chOff x="1785814" y="2627795"/>
            <a:chExt cx="926123" cy="429846"/>
          </a:xfrm>
        </p:grpSpPr>
        <p:sp>
          <p:nvSpPr>
            <p:cNvPr id="10" name="Rectangle 9"/>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13" name="Group 12"/>
          <p:cNvGrpSpPr/>
          <p:nvPr/>
        </p:nvGrpSpPr>
        <p:grpSpPr>
          <a:xfrm>
            <a:off x="1014137" y="2518002"/>
            <a:ext cx="926123" cy="429846"/>
            <a:chOff x="1785813" y="3383165"/>
            <a:chExt cx="926123" cy="429846"/>
          </a:xfrm>
        </p:grpSpPr>
        <p:sp>
          <p:nvSpPr>
            <p:cNvPr id="7" name="TextBox 6"/>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2" name="Rectangle 11"/>
            <p:cNvSpPr/>
            <p:nvPr/>
          </p:nvSpPr>
          <p:spPr>
            <a:xfrm>
              <a:off x="1785813" y="338316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4004484" y="2518002"/>
            <a:ext cx="926123" cy="429846"/>
            <a:chOff x="1785814" y="2627795"/>
            <a:chExt cx="926123" cy="429846"/>
          </a:xfrm>
        </p:grpSpPr>
        <p:sp>
          <p:nvSpPr>
            <p:cNvPr id="16" name="Rectangle 15"/>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18" name="Group 17"/>
          <p:cNvGrpSpPr/>
          <p:nvPr/>
        </p:nvGrpSpPr>
        <p:grpSpPr>
          <a:xfrm>
            <a:off x="5511872" y="2525058"/>
            <a:ext cx="926123" cy="429846"/>
            <a:chOff x="1785814" y="2627795"/>
            <a:chExt cx="926123" cy="429846"/>
          </a:xfrm>
        </p:grpSpPr>
        <p:sp>
          <p:nvSpPr>
            <p:cNvPr id="19" name="Rectangle 18"/>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85814" y="2658052"/>
              <a:ext cx="926123" cy="369332"/>
            </a:xfrm>
            <a:prstGeom prst="rect">
              <a:avLst/>
            </a:prstGeom>
            <a:noFill/>
          </p:spPr>
          <p:txBody>
            <a:bodyPr wrap="square" rtlCol="0">
              <a:spAutoFit/>
            </a:bodyPr>
            <a:lstStyle/>
            <a:p>
              <a:pPr algn="ctr"/>
              <a:r>
                <a:rPr lang="en-US" dirty="0"/>
                <a:t>BN</a:t>
              </a:r>
            </a:p>
          </p:txBody>
        </p:sp>
      </p:grpSp>
      <p:grpSp>
        <p:nvGrpSpPr>
          <p:cNvPr id="21" name="Group 20"/>
          <p:cNvGrpSpPr/>
          <p:nvPr/>
        </p:nvGrpSpPr>
        <p:grpSpPr>
          <a:xfrm>
            <a:off x="7019260" y="2518002"/>
            <a:ext cx="926123" cy="429846"/>
            <a:chOff x="1785814" y="2627795"/>
            <a:chExt cx="926123" cy="429846"/>
          </a:xfrm>
        </p:grpSpPr>
        <p:sp>
          <p:nvSpPr>
            <p:cNvPr id="22" name="Rectangle 21"/>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29" name="Group 28"/>
          <p:cNvGrpSpPr/>
          <p:nvPr/>
        </p:nvGrpSpPr>
        <p:grpSpPr>
          <a:xfrm>
            <a:off x="2497096" y="3499181"/>
            <a:ext cx="926123" cy="429846"/>
            <a:chOff x="1785814" y="2627795"/>
            <a:chExt cx="926123" cy="429846"/>
          </a:xfrm>
        </p:grpSpPr>
        <p:sp>
          <p:nvSpPr>
            <p:cNvPr id="30" name="Rectangle 29"/>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32" name="Group 31"/>
          <p:cNvGrpSpPr/>
          <p:nvPr/>
        </p:nvGrpSpPr>
        <p:grpSpPr>
          <a:xfrm>
            <a:off x="1014137" y="3492125"/>
            <a:ext cx="926123" cy="429846"/>
            <a:chOff x="1785813" y="3383165"/>
            <a:chExt cx="926123" cy="429846"/>
          </a:xfrm>
        </p:grpSpPr>
        <p:sp>
          <p:nvSpPr>
            <p:cNvPr id="33" name="TextBox 32"/>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34" name="Rectangle 33"/>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992269" y="3492124"/>
            <a:ext cx="926123" cy="429846"/>
            <a:chOff x="1785814" y="2627795"/>
            <a:chExt cx="926123" cy="429846"/>
          </a:xfrm>
        </p:grpSpPr>
        <p:sp>
          <p:nvSpPr>
            <p:cNvPr id="36" name="Rectangle 35"/>
            <p:cNvSpPr/>
            <p:nvPr/>
          </p:nvSpPr>
          <p:spPr>
            <a:xfrm>
              <a:off x="1785814" y="2627795"/>
              <a:ext cx="926123" cy="4298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38" name="Group 37"/>
          <p:cNvGrpSpPr/>
          <p:nvPr/>
        </p:nvGrpSpPr>
        <p:grpSpPr>
          <a:xfrm>
            <a:off x="5499657" y="3499180"/>
            <a:ext cx="926123" cy="429846"/>
            <a:chOff x="1785814" y="2627795"/>
            <a:chExt cx="926123" cy="429846"/>
          </a:xfrm>
        </p:grpSpPr>
        <p:sp>
          <p:nvSpPr>
            <p:cNvPr id="39" name="Rectangle 38"/>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785814" y="2658052"/>
              <a:ext cx="926123" cy="369332"/>
            </a:xfrm>
            <a:prstGeom prst="rect">
              <a:avLst/>
            </a:prstGeom>
            <a:noFill/>
          </p:spPr>
          <p:txBody>
            <a:bodyPr wrap="square" rtlCol="0">
              <a:spAutoFit/>
            </a:bodyPr>
            <a:lstStyle/>
            <a:p>
              <a:pPr algn="ctr"/>
              <a:r>
                <a:rPr lang="en-US" dirty="0"/>
                <a:t>BN</a:t>
              </a:r>
            </a:p>
          </p:txBody>
        </p:sp>
      </p:grpSp>
      <p:grpSp>
        <p:nvGrpSpPr>
          <p:cNvPr id="41" name="Group 40"/>
          <p:cNvGrpSpPr/>
          <p:nvPr/>
        </p:nvGrpSpPr>
        <p:grpSpPr>
          <a:xfrm>
            <a:off x="7007045" y="3492124"/>
            <a:ext cx="926123" cy="429846"/>
            <a:chOff x="1785814" y="2627795"/>
            <a:chExt cx="926123" cy="429846"/>
          </a:xfrm>
        </p:grpSpPr>
        <p:sp>
          <p:nvSpPr>
            <p:cNvPr id="42" name="Rectangle 41"/>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cxnSp>
        <p:nvCxnSpPr>
          <p:cNvPr id="51" name="Straight Arrow Connector 50"/>
          <p:cNvCxnSpPr/>
          <p:nvPr/>
        </p:nvCxnSpPr>
        <p:spPr>
          <a:xfrm>
            <a:off x="3435433" y="2729397"/>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955036" y="2737777"/>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6437995" y="274130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1940260" y="2326834"/>
            <a:ext cx="556836" cy="413147"/>
            <a:chOff x="1567001" y="2466884"/>
            <a:chExt cx="556836" cy="413147"/>
          </a:xfrm>
        </p:grpSpPr>
        <p:cxnSp>
          <p:nvCxnSpPr>
            <p:cNvPr id="25" name="Straight Arrow Connector 24"/>
            <p:cNvCxnSpPr>
              <a:stCxn id="12" idx="3"/>
              <a:endCxn id="10" idx="1"/>
            </p:cNvCxnSpPr>
            <p:nvPr/>
          </p:nvCxnSpPr>
          <p:spPr>
            <a:xfrm>
              <a:off x="1567001" y="28729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591430" y="2466884"/>
              <a:ext cx="486776" cy="369332"/>
            </a:xfrm>
            <a:prstGeom prst="rect">
              <a:avLst/>
            </a:prstGeom>
            <a:noFill/>
          </p:spPr>
          <p:txBody>
            <a:bodyPr wrap="square" rtlCol="0">
              <a:spAutoFit/>
            </a:bodyPr>
            <a:lstStyle/>
            <a:p>
              <a:r>
                <a:rPr lang="en-US" altLang="zh-CN" dirty="0">
                  <a:solidFill>
                    <a:srgbClr val="C00000"/>
                  </a:solidFill>
                  <a:latin typeface="+mj-lt"/>
                </a:rPr>
                <a:t>t0</a:t>
              </a:r>
              <a:endParaRPr lang="en-US" dirty="0">
                <a:solidFill>
                  <a:srgbClr val="C00000"/>
                </a:solidFill>
                <a:latin typeface="+mj-lt"/>
              </a:endParaRPr>
            </a:p>
          </p:txBody>
        </p:sp>
      </p:grpSp>
      <p:cxnSp>
        <p:nvCxnSpPr>
          <p:cNvPr id="45" name="Straight Arrow Connector 44"/>
          <p:cNvCxnSpPr>
            <a:stCxn id="7" idx="3"/>
          </p:cNvCxnSpPr>
          <p:nvPr/>
        </p:nvCxnSpPr>
        <p:spPr>
          <a:xfrm>
            <a:off x="1940260" y="2732925"/>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839294" y="3029502"/>
            <a:ext cx="441146" cy="369332"/>
          </a:xfrm>
          <a:prstGeom prst="rect">
            <a:avLst/>
          </a:prstGeom>
          <a:noFill/>
        </p:spPr>
        <p:txBody>
          <a:bodyPr wrap="none" rtlCol="0">
            <a:spAutoFit/>
          </a:bodyPr>
          <a:lstStyle/>
          <a:p>
            <a:r>
              <a:rPr lang="en-US" altLang="zh-CN" dirty="0">
                <a:solidFill>
                  <a:srgbClr val="C00000"/>
                </a:solidFill>
                <a:latin typeface="+mj-lt"/>
              </a:rPr>
              <a:t>t0</a:t>
            </a:r>
            <a:endParaRPr lang="en-US" dirty="0">
              <a:solidFill>
                <a:srgbClr val="C00000"/>
              </a:solidFill>
              <a:latin typeface="+mj-lt"/>
            </a:endParaRPr>
          </a:p>
        </p:txBody>
      </p:sp>
      <p:cxnSp>
        <p:nvCxnSpPr>
          <p:cNvPr id="68" name="Straight Arrow Connector 67"/>
          <p:cNvCxnSpPr>
            <a:stCxn id="42" idx="1"/>
            <a:endCxn id="39" idx="3"/>
          </p:cNvCxnSpPr>
          <p:nvPr/>
        </p:nvCxnSpPr>
        <p:spPr>
          <a:xfrm flipH="1">
            <a:off x="6425780" y="3707047"/>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9" idx="1"/>
            <a:endCxn id="36" idx="3"/>
          </p:cNvCxnSpPr>
          <p:nvPr/>
        </p:nvCxnSpPr>
        <p:spPr>
          <a:xfrm flipH="1" flipV="1">
            <a:off x="4918392" y="3707047"/>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3411004" y="3714104"/>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1940259" y="3728333"/>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414679" y="2714039"/>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959529" y="275321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457200" y="273422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a:off x="432872" y="372480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7933168" y="273645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7945383" y="3699991"/>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6431887" y="273645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4820476" y="4568498"/>
            <a:ext cx="2559803" cy="369332"/>
          </a:xfrm>
          <a:prstGeom prst="rect">
            <a:avLst/>
          </a:prstGeom>
          <a:noFill/>
        </p:spPr>
        <p:txBody>
          <a:bodyPr wrap="none" rtlCol="0">
            <a:spAutoFit/>
          </a:bodyPr>
          <a:lstStyle/>
          <a:p>
            <a:r>
              <a:rPr lang="en-US" dirty="0">
                <a:latin typeface="+mj-lt"/>
              </a:rPr>
              <a:t>Max Live Tensor: 5</a:t>
            </a:r>
          </a:p>
        </p:txBody>
      </p:sp>
      <p:sp>
        <p:nvSpPr>
          <p:cNvPr id="71" name="Rectangle 70"/>
          <p:cNvSpPr/>
          <p:nvPr/>
        </p:nvSpPr>
        <p:spPr>
          <a:xfrm>
            <a:off x="3487720" y="3399031"/>
            <a:ext cx="441146" cy="369332"/>
          </a:xfrm>
          <a:prstGeom prst="rect">
            <a:avLst/>
          </a:prstGeom>
        </p:spPr>
        <p:txBody>
          <a:bodyPr wrap="none">
            <a:spAutoFit/>
          </a:bodyPr>
          <a:lstStyle/>
          <a:p>
            <a:r>
              <a:rPr lang="en-US" altLang="zh-CN" dirty="0">
                <a:solidFill>
                  <a:srgbClr val="C00000"/>
                </a:solidFill>
                <a:latin typeface="+mj-lt"/>
              </a:rPr>
              <a:t>t8</a:t>
            </a:r>
            <a:endParaRPr lang="en-US" dirty="0">
              <a:solidFill>
                <a:srgbClr val="C00000"/>
              </a:solidFill>
              <a:latin typeface="+mj-lt"/>
            </a:endParaRPr>
          </a:p>
        </p:txBody>
      </p:sp>
      <p:sp>
        <p:nvSpPr>
          <p:cNvPr id="57" name="Rectangle 56"/>
          <p:cNvSpPr/>
          <p:nvPr/>
        </p:nvSpPr>
        <p:spPr>
          <a:xfrm>
            <a:off x="3447648" y="2326834"/>
            <a:ext cx="458293" cy="369332"/>
          </a:xfrm>
          <a:prstGeom prst="rect">
            <a:avLst/>
          </a:prstGeom>
        </p:spPr>
        <p:txBody>
          <a:bodyPr wrap="square">
            <a:spAutoFit/>
          </a:bodyPr>
          <a:lstStyle/>
          <a:p>
            <a:r>
              <a:rPr lang="en-US" altLang="zh-CN" dirty="0">
                <a:solidFill>
                  <a:srgbClr val="C00000"/>
                </a:solidFill>
                <a:latin typeface="+mj-lt"/>
              </a:rPr>
              <a:t>t1</a:t>
            </a:r>
            <a:endParaRPr lang="en-US" dirty="0">
              <a:solidFill>
                <a:srgbClr val="C00000"/>
              </a:solidFill>
              <a:latin typeface="+mj-lt"/>
            </a:endParaRPr>
          </a:p>
        </p:txBody>
      </p:sp>
      <p:sp>
        <p:nvSpPr>
          <p:cNvPr id="58" name="Rectangle 57"/>
          <p:cNvSpPr/>
          <p:nvPr/>
        </p:nvSpPr>
        <p:spPr>
          <a:xfrm>
            <a:off x="3324490" y="3033988"/>
            <a:ext cx="458293" cy="369332"/>
          </a:xfrm>
          <a:prstGeom prst="rect">
            <a:avLst/>
          </a:prstGeom>
        </p:spPr>
        <p:txBody>
          <a:bodyPr wrap="square">
            <a:spAutoFit/>
          </a:bodyPr>
          <a:lstStyle/>
          <a:p>
            <a:r>
              <a:rPr lang="en-US" altLang="zh-CN" dirty="0">
                <a:solidFill>
                  <a:srgbClr val="C00000"/>
                </a:solidFill>
                <a:latin typeface="+mj-lt"/>
              </a:rPr>
              <a:t>t1</a:t>
            </a:r>
            <a:endParaRPr lang="en-US" dirty="0">
              <a:solidFill>
                <a:srgbClr val="C00000"/>
              </a:solidFill>
              <a:latin typeface="+mj-lt"/>
            </a:endParaRPr>
          </a:p>
        </p:txBody>
      </p:sp>
      <p:sp>
        <p:nvSpPr>
          <p:cNvPr id="59" name="Rectangle 58"/>
          <p:cNvSpPr/>
          <p:nvPr/>
        </p:nvSpPr>
        <p:spPr>
          <a:xfrm>
            <a:off x="4980749" y="2360065"/>
            <a:ext cx="441146" cy="369332"/>
          </a:xfrm>
          <a:prstGeom prst="rect">
            <a:avLst/>
          </a:prstGeom>
        </p:spPr>
        <p:txBody>
          <a:bodyPr wrap="none">
            <a:spAutoFit/>
          </a:bodyPr>
          <a:lstStyle/>
          <a:p>
            <a:r>
              <a:rPr lang="en-US" altLang="zh-CN" dirty="0">
                <a:solidFill>
                  <a:srgbClr val="C00000"/>
                </a:solidFill>
                <a:latin typeface="+mj-lt"/>
              </a:rPr>
              <a:t>t2</a:t>
            </a:r>
            <a:endParaRPr lang="en-US" dirty="0">
              <a:solidFill>
                <a:srgbClr val="C00000"/>
              </a:solidFill>
              <a:latin typeface="+mj-lt"/>
            </a:endParaRPr>
          </a:p>
        </p:txBody>
      </p:sp>
      <p:sp>
        <p:nvSpPr>
          <p:cNvPr id="60" name="Rectangle 59"/>
          <p:cNvSpPr/>
          <p:nvPr/>
        </p:nvSpPr>
        <p:spPr>
          <a:xfrm>
            <a:off x="4807483" y="3036630"/>
            <a:ext cx="441146" cy="369332"/>
          </a:xfrm>
          <a:prstGeom prst="rect">
            <a:avLst/>
          </a:prstGeom>
        </p:spPr>
        <p:txBody>
          <a:bodyPr wrap="none">
            <a:spAutoFit/>
          </a:bodyPr>
          <a:lstStyle/>
          <a:p>
            <a:r>
              <a:rPr lang="en-US" altLang="zh-CN" dirty="0">
                <a:solidFill>
                  <a:srgbClr val="C00000"/>
                </a:solidFill>
                <a:latin typeface="+mj-lt"/>
              </a:rPr>
              <a:t>t2</a:t>
            </a:r>
            <a:endParaRPr lang="en-US" dirty="0">
              <a:solidFill>
                <a:srgbClr val="C00000"/>
              </a:solidFill>
              <a:latin typeface="+mj-lt"/>
            </a:endParaRPr>
          </a:p>
        </p:txBody>
      </p:sp>
      <p:sp>
        <p:nvSpPr>
          <p:cNvPr id="62" name="Rectangle 61"/>
          <p:cNvSpPr/>
          <p:nvPr/>
        </p:nvSpPr>
        <p:spPr>
          <a:xfrm>
            <a:off x="6495840" y="2366351"/>
            <a:ext cx="441146" cy="369332"/>
          </a:xfrm>
          <a:prstGeom prst="rect">
            <a:avLst/>
          </a:prstGeom>
        </p:spPr>
        <p:txBody>
          <a:bodyPr wrap="none">
            <a:spAutoFit/>
          </a:bodyPr>
          <a:lstStyle/>
          <a:p>
            <a:r>
              <a:rPr lang="en-US" altLang="zh-CN" dirty="0">
                <a:solidFill>
                  <a:srgbClr val="C00000"/>
                </a:solidFill>
                <a:latin typeface="+mj-lt"/>
              </a:rPr>
              <a:t>t3</a:t>
            </a:r>
            <a:endParaRPr lang="en-US" dirty="0">
              <a:solidFill>
                <a:srgbClr val="C00000"/>
              </a:solidFill>
              <a:latin typeface="+mj-lt"/>
            </a:endParaRPr>
          </a:p>
        </p:txBody>
      </p:sp>
      <p:sp>
        <p:nvSpPr>
          <p:cNvPr id="63" name="Rectangle 62"/>
          <p:cNvSpPr/>
          <p:nvPr/>
        </p:nvSpPr>
        <p:spPr>
          <a:xfrm>
            <a:off x="6327348" y="3036630"/>
            <a:ext cx="441146" cy="369332"/>
          </a:xfrm>
          <a:prstGeom prst="rect">
            <a:avLst/>
          </a:prstGeom>
        </p:spPr>
        <p:txBody>
          <a:bodyPr wrap="none">
            <a:spAutoFit/>
          </a:bodyPr>
          <a:lstStyle/>
          <a:p>
            <a:r>
              <a:rPr lang="en-US" altLang="zh-CN" dirty="0">
                <a:solidFill>
                  <a:srgbClr val="C00000"/>
                </a:solidFill>
                <a:latin typeface="+mj-lt"/>
              </a:rPr>
              <a:t>t3</a:t>
            </a:r>
            <a:endParaRPr lang="en-US" dirty="0">
              <a:solidFill>
                <a:srgbClr val="C00000"/>
              </a:solidFill>
              <a:latin typeface="+mj-lt"/>
            </a:endParaRPr>
          </a:p>
        </p:txBody>
      </p:sp>
      <p:sp>
        <p:nvSpPr>
          <p:cNvPr id="64" name="TextBox 63"/>
          <p:cNvSpPr txBox="1"/>
          <p:nvPr/>
        </p:nvSpPr>
        <p:spPr>
          <a:xfrm>
            <a:off x="857687" y="4555210"/>
            <a:ext cx="2925096" cy="369332"/>
          </a:xfrm>
          <a:prstGeom prst="rect">
            <a:avLst/>
          </a:prstGeom>
          <a:noFill/>
        </p:spPr>
        <p:txBody>
          <a:bodyPr wrap="none" rtlCol="0">
            <a:spAutoFit/>
          </a:bodyPr>
          <a:lstStyle/>
          <a:p>
            <a:r>
              <a:rPr lang="en-US" dirty="0">
                <a:latin typeface="+mj-lt"/>
              </a:rPr>
              <a:t>Recomputed layers: 3</a:t>
            </a:r>
          </a:p>
        </p:txBody>
      </p:sp>
      <p:sp>
        <p:nvSpPr>
          <p:cNvPr id="65" name="Title 1"/>
          <p:cNvSpPr>
            <a:spLocks noGrp="1"/>
          </p:cNvSpPr>
          <p:nvPr>
            <p:ph type="title"/>
          </p:nvPr>
        </p:nvSpPr>
        <p:spPr>
          <a:xfrm>
            <a:off x="457200" y="152718"/>
            <a:ext cx="7620000" cy="1034185"/>
          </a:xfrm>
        </p:spPr>
        <p:txBody>
          <a:bodyPr>
            <a:normAutofit fontScale="90000"/>
          </a:bodyPr>
          <a:lstStyle/>
          <a:p>
            <a:r>
              <a:rPr lang="en-US" sz="2800" dirty="0"/>
              <a:t>How to re-compute?</a:t>
            </a:r>
            <a:br>
              <a:rPr lang="en-US" dirty="0"/>
            </a:br>
            <a:r>
              <a:rPr lang="en-US" dirty="0"/>
              <a:t>Speed centric strategy</a:t>
            </a:r>
          </a:p>
        </p:txBody>
      </p:sp>
    </p:spTree>
    <p:extLst>
      <p:ext uri="{BB962C8B-B14F-4D97-AF65-F5344CB8AC3E}">
        <p14:creationId xmlns:p14="http://schemas.microsoft.com/office/powerpoint/2010/main" val="19839889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497096" y="2525058"/>
            <a:ext cx="926123" cy="429846"/>
            <a:chOff x="1785814" y="2627795"/>
            <a:chExt cx="926123" cy="429846"/>
          </a:xfrm>
        </p:grpSpPr>
        <p:sp>
          <p:nvSpPr>
            <p:cNvPr id="10" name="Rectangle 9"/>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13" name="Group 12"/>
          <p:cNvGrpSpPr/>
          <p:nvPr/>
        </p:nvGrpSpPr>
        <p:grpSpPr>
          <a:xfrm>
            <a:off x="1014137" y="2518002"/>
            <a:ext cx="926123" cy="429846"/>
            <a:chOff x="1785813" y="3383165"/>
            <a:chExt cx="926123" cy="429846"/>
          </a:xfrm>
        </p:grpSpPr>
        <p:sp>
          <p:nvSpPr>
            <p:cNvPr id="7" name="TextBox 6"/>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2" name="Rectangle 11"/>
            <p:cNvSpPr/>
            <p:nvPr/>
          </p:nvSpPr>
          <p:spPr>
            <a:xfrm>
              <a:off x="1785813" y="338316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4004484" y="2518002"/>
            <a:ext cx="926123" cy="429846"/>
            <a:chOff x="1785814" y="2627795"/>
            <a:chExt cx="926123" cy="429846"/>
          </a:xfrm>
        </p:grpSpPr>
        <p:sp>
          <p:nvSpPr>
            <p:cNvPr id="16" name="Rectangle 15"/>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18" name="Group 17"/>
          <p:cNvGrpSpPr/>
          <p:nvPr/>
        </p:nvGrpSpPr>
        <p:grpSpPr>
          <a:xfrm>
            <a:off x="5511872" y="2525058"/>
            <a:ext cx="926123" cy="429846"/>
            <a:chOff x="1785814" y="2627795"/>
            <a:chExt cx="926123" cy="429846"/>
          </a:xfrm>
        </p:grpSpPr>
        <p:sp>
          <p:nvSpPr>
            <p:cNvPr id="19" name="Rectangle 18"/>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85814" y="2658052"/>
              <a:ext cx="926123" cy="369332"/>
            </a:xfrm>
            <a:prstGeom prst="rect">
              <a:avLst/>
            </a:prstGeom>
            <a:noFill/>
          </p:spPr>
          <p:txBody>
            <a:bodyPr wrap="square" rtlCol="0">
              <a:spAutoFit/>
            </a:bodyPr>
            <a:lstStyle/>
            <a:p>
              <a:pPr algn="ctr"/>
              <a:r>
                <a:rPr lang="en-US" dirty="0"/>
                <a:t>BN</a:t>
              </a:r>
            </a:p>
          </p:txBody>
        </p:sp>
      </p:grpSp>
      <p:grpSp>
        <p:nvGrpSpPr>
          <p:cNvPr id="21" name="Group 20"/>
          <p:cNvGrpSpPr/>
          <p:nvPr/>
        </p:nvGrpSpPr>
        <p:grpSpPr>
          <a:xfrm>
            <a:off x="7019260" y="2518002"/>
            <a:ext cx="926123" cy="429846"/>
            <a:chOff x="1785814" y="2627795"/>
            <a:chExt cx="926123" cy="429846"/>
          </a:xfrm>
        </p:grpSpPr>
        <p:sp>
          <p:nvSpPr>
            <p:cNvPr id="22" name="Rectangle 21"/>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29" name="Group 28"/>
          <p:cNvGrpSpPr/>
          <p:nvPr/>
        </p:nvGrpSpPr>
        <p:grpSpPr>
          <a:xfrm>
            <a:off x="2497096" y="3499181"/>
            <a:ext cx="926123" cy="429846"/>
            <a:chOff x="1785814" y="2627795"/>
            <a:chExt cx="926123" cy="429846"/>
          </a:xfrm>
        </p:grpSpPr>
        <p:sp>
          <p:nvSpPr>
            <p:cNvPr id="30" name="Rectangle 29"/>
            <p:cNvSpPr/>
            <p:nvPr/>
          </p:nvSpPr>
          <p:spPr>
            <a:xfrm>
              <a:off x="1785814" y="2627795"/>
              <a:ext cx="926123" cy="4298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32" name="Group 31"/>
          <p:cNvGrpSpPr/>
          <p:nvPr/>
        </p:nvGrpSpPr>
        <p:grpSpPr>
          <a:xfrm>
            <a:off x="1014137" y="3492125"/>
            <a:ext cx="926123" cy="429846"/>
            <a:chOff x="1785813" y="3383165"/>
            <a:chExt cx="926123" cy="429846"/>
          </a:xfrm>
        </p:grpSpPr>
        <p:sp>
          <p:nvSpPr>
            <p:cNvPr id="33" name="TextBox 32"/>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34" name="Rectangle 33"/>
            <p:cNvSpPr/>
            <p:nvPr/>
          </p:nvSpPr>
          <p:spPr>
            <a:xfrm>
              <a:off x="1785813" y="338316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992269" y="3492124"/>
            <a:ext cx="926123" cy="429846"/>
            <a:chOff x="1785814" y="2627795"/>
            <a:chExt cx="926123" cy="429846"/>
          </a:xfrm>
        </p:grpSpPr>
        <p:sp>
          <p:nvSpPr>
            <p:cNvPr id="36" name="Rectangle 35"/>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38" name="Group 37"/>
          <p:cNvGrpSpPr/>
          <p:nvPr/>
        </p:nvGrpSpPr>
        <p:grpSpPr>
          <a:xfrm>
            <a:off x="5499657" y="3499180"/>
            <a:ext cx="926123" cy="429846"/>
            <a:chOff x="1785814" y="2627795"/>
            <a:chExt cx="926123" cy="429846"/>
          </a:xfrm>
        </p:grpSpPr>
        <p:sp>
          <p:nvSpPr>
            <p:cNvPr id="39" name="Rectangle 38"/>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785814" y="2658052"/>
              <a:ext cx="926123" cy="369332"/>
            </a:xfrm>
            <a:prstGeom prst="rect">
              <a:avLst/>
            </a:prstGeom>
            <a:noFill/>
          </p:spPr>
          <p:txBody>
            <a:bodyPr wrap="square" rtlCol="0">
              <a:spAutoFit/>
            </a:bodyPr>
            <a:lstStyle/>
            <a:p>
              <a:pPr algn="ctr"/>
              <a:r>
                <a:rPr lang="en-US" dirty="0"/>
                <a:t>BN</a:t>
              </a:r>
            </a:p>
          </p:txBody>
        </p:sp>
      </p:grpSp>
      <p:grpSp>
        <p:nvGrpSpPr>
          <p:cNvPr id="41" name="Group 40"/>
          <p:cNvGrpSpPr/>
          <p:nvPr/>
        </p:nvGrpSpPr>
        <p:grpSpPr>
          <a:xfrm>
            <a:off x="7007045" y="3492124"/>
            <a:ext cx="926123" cy="429846"/>
            <a:chOff x="1785814" y="2627795"/>
            <a:chExt cx="926123" cy="429846"/>
          </a:xfrm>
        </p:grpSpPr>
        <p:sp>
          <p:nvSpPr>
            <p:cNvPr id="42" name="Rectangle 41"/>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cxnSp>
        <p:nvCxnSpPr>
          <p:cNvPr id="51" name="Straight Arrow Connector 50"/>
          <p:cNvCxnSpPr/>
          <p:nvPr/>
        </p:nvCxnSpPr>
        <p:spPr>
          <a:xfrm>
            <a:off x="3435433" y="2729397"/>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955036" y="2737777"/>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6437995" y="274130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1940260" y="2326834"/>
            <a:ext cx="556836" cy="413147"/>
            <a:chOff x="1567001" y="2466884"/>
            <a:chExt cx="556836" cy="413147"/>
          </a:xfrm>
        </p:grpSpPr>
        <p:cxnSp>
          <p:nvCxnSpPr>
            <p:cNvPr id="25" name="Straight Arrow Connector 24"/>
            <p:cNvCxnSpPr>
              <a:stCxn id="12" idx="3"/>
              <a:endCxn id="10" idx="1"/>
            </p:cNvCxnSpPr>
            <p:nvPr/>
          </p:nvCxnSpPr>
          <p:spPr>
            <a:xfrm>
              <a:off x="1567001" y="28729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591430" y="2466884"/>
              <a:ext cx="486776" cy="369332"/>
            </a:xfrm>
            <a:prstGeom prst="rect">
              <a:avLst/>
            </a:prstGeom>
            <a:noFill/>
          </p:spPr>
          <p:txBody>
            <a:bodyPr wrap="square" rtlCol="0">
              <a:spAutoFit/>
            </a:bodyPr>
            <a:lstStyle/>
            <a:p>
              <a:r>
                <a:rPr lang="en-US" altLang="zh-CN" dirty="0">
                  <a:solidFill>
                    <a:srgbClr val="C00000"/>
                  </a:solidFill>
                  <a:latin typeface="+mj-lt"/>
                </a:rPr>
                <a:t>t0</a:t>
              </a:r>
              <a:endParaRPr lang="en-US" dirty="0">
                <a:solidFill>
                  <a:srgbClr val="C00000"/>
                </a:solidFill>
                <a:latin typeface="+mj-lt"/>
              </a:endParaRPr>
            </a:p>
          </p:txBody>
        </p:sp>
      </p:grpSp>
      <p:cxnSp>
        <p:nvCxnSpPr>
          <p:cNvPr id="45" name="Straight Arrow Connector 44"/>
          <p:cNvCxnSpPr>
            <a:stCxn id="7" idx="3"/>
          </p:cNvCxnSpPr>
          <p:nvPr/>
        </p:nvCxnSpPr>
        <p:spPr>
          <a:xfrm>
            <a:off x="1940260" y="2732925"/>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839294" y="3029502"/>
            <a:ext cx="441146" cy="369332"/>
          </a:xfrm>
          <a:prstGeom prst="rect">
            <a:avLst/>
          </a:prstGeom>
          <a:noFill/>
        </p:spPr>
        <p:txBody>
          <a:bodyPr wrap="none" rtlCol="0">
            <a:spAutoFit/>
          </a:bodyPr>
          <a:lstStyle/>
          <a:p>
            <a:r>
              <a:rPr lang="en-US" altLang="zh-CN" dirty="0">
                <a:solidFill>
                  <a:srgbClr val="C00000"/>
                </a:solidFill>
                <a:latin typeface="+mj-lt"/>
              </a:rPr>
              <a:t>t0</a:t>
            </a:r>
            <a:endParaRPr lang="en-US" dirty="0">
              <a:solidFill>
                <a:srgbClr val="C00000"/>
              </a:solidFill>
              <a:latin typeface="+mj-lt"/>
            </a:endParaRPr>
          </a:p>
        </p:txBody>
      </p:sp>
      <p:cxnSp>
        <p:nvCxnSpPr>
          <p:cNvPr id="68" name="Straight Arrow Connector 67"/>
          <p:cNvCxnSpPr>
            <a:stCxn id="42" idx="1"/>
            <a:endCxn id="39" idx="3"/>
          </p:cNvCxnSpPr>
          <p:nvPr/>
        </p:nvCxnSpPr>
        <p:spPr>
          <a:xfrm flipH="1">
            <a:off x="6425780" y="3707047"/>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9" idx="1"/>
            <a:endCxn id="36" idx="3"/>
          </p:cNvCxnSpPr>
          <p:nvPr/>
        </p:nvCxnSpPr>
        <p:spPr>
          <a:xfrm flipH="1" flipV="1">
            <a:off x="4918392" y="3707047"/>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3411004" y="3714104"/>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1940259" y="3728333"/>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414679" y="2714039"/>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959529" y="275321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457200" y="273422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a:off x="432872" y="372480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7933168" y="273645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7945383" y="3699991"/>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6431887" y="273645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4820476" y="4568498"/>
            <a:ext cx="2559803" cy="369332"/>
          </a:xfrm>
          <a:prstGeom prst="rect">
            <a:avLst/>
          </a:prstGeom>
          <a:noFill/>
        </p:spPr>
        <p:txBody>
          <a:bodyPr wrap="none" rtlCol="0">
            <a:spAutoFit/>
          </a:bodyPr>
          <a:lstStyle/>
          <a:p>
            <a:r>
              <a:rPr lang="en-US" dirty="0">
                <a:latin typeface="+mj-lt"/>
              </a:rPr>
              <a:t>Max Live Tensor: 5</a:t>
            </a:r>
          </a:p>
        </p:txBody>
      </p:sp>
      <p:sp>
        <p:nvSpPr>
          <p:cNvPr id="71" name="Rectangle 70"/>
          <p:cNvSpPr/>
          <p:nvPr/>
        </p:nvSpPr>
        <p:spPr>
          <a:xfrm>
            <a:off x="2004212" y="3405293"/>
            <a:ext cx="441146" cy="369332"/>
          </a:xfrm>
          <a:prstGeom prst="rect">
            <a:avLst/>
          </a:prstGeom>
        </p:spPr>
        <p:txBody>
          <a:bodyPr wrap="none">
            <a:spAutoFit/>
          </a:bodyPr>
          <a:lstStyle/>
          <a:p>
            <a:r>
              <a:rPr lang="en-US" altLang="zh-CN" dirty="0">
                <a:solidFill>
                  <a:srgbClr val="C00000"/>
                </a:solidFill>
                <a:latin typeface="+mj-lt"/>
              </a:rPr>
              <a:t>t9</a:t>
            </a:r>
            <a:endParaRPr lang="en-US" dirty="0">
              <a:solidFill>
                <a:srgbClr val="C00000"/>
              </a:solidFill>
              <a:latin typeface="+mj-lt"/>
            </a:endParaRPr>
          </a:p>
        </p:txBody>
      </p:sp>
      <p:sp>
        <p:nvSpPr>
          <p:cNvPr id="57" name="Rectangle 56"/>
          <p:cNvSpPr/>
          <p:nvPr/>
        </p:nvSpPr>
        <p:spPr>
          <a:xfrm>
            <a:off x="3447648" y="2326834"/>
            <a:ext cx="458293" cy="369332"/>
          </a:xfrm>
          <a:prstGeom prst="rect">
            <a:avLst/>
          </a:prstGeom>
        </p:spPr>
        <p:txBody>
          <a:bodyPr wrap="square">
            <a:spAutoFit/>
          </a:bodyPr>
          <a:lstStyle/>
          <a:p>
            <a:r>
              <a:rPr lang="en-US" altLang="zh-CN" dirty="0">
                <a:solidFill>
                  <a:srgbClr val="C00000"/>
                </a:solidFill>
                <a:latin typeface="+mj-lt"/>
              </a:rPr>
              <a:t>t1</a:t>
            </a:r>
            <a:endParaRPr lang="en-US" dirty="0">
              <a:solidFill>
                <a:srgbClr val="C00000"/>
              </a:solidFill>
              <a:latin typeface="+mj-lt"/>
            </a:endParaRPr>
          </a:p>
        </p:txBody>
      </p:sp>
      <p:sp>
        <p:nvSpPr>
          <p:cNvPr id="58" name="Rectangle 57"/>
          <p:cNvSpPr/>
          <p:nvPr/>
        </p:nvSpPr>
        <p:spPr>
          <a:xfrm>
            <a:off x="3324490" y="3033988"/>
            <a:ext cx="458293" cy="369332"/>
          </a:xfrm>
          <a:prstGeom prst="rect">
            <a:avLst/>
          </a:prstGeom>
        </p:spPr>
        <p:txBody>
          <a:bodyPr wrap="square">
            <a:spAutoFit/>
          </a:bodyPr>
          <a:lstStyle/>
          <a:p>
            <a:r>
              <a:rPr lang="en-US" altLang="zh-CN" dirty="0">
                <a:solidFill>
                  <a:srgbClr val="C00000"/>
                </a:solidFill>
                <a:latin typeface="+mj-lt"/>
              </a:rPr>
              <a:t>t1</a:t>
            </a:r>
            <a:endParaRPr lang="en-US" dirty="0">
              <a:solidFill>
                <a:srgbClr val="C00000"/>
              </a:solidFill>
              <a:latin typeface="+mj-lt"/>
            </a:endParaRPr>
          </a:p>
        </p:txBody>
      </p:sp>
      <p:sp>
        <p:nvSpPr>
          <p:cNvPr id="59" name="Rectangle 58"/>
          <p:cNvSpPr/>
          <p:nvPr/>
        </p:nvSpPr>
        <p:spPr>
          <a:xfrm>
            <a:off x="4980749" y="2360065"/>
            <a:ext cx="441146" cy="369332"/>
          </a:xfrm>
          <a:prstGeom prst="rect">
            <a:avLst/>
          </a:prstGeom>
        </p:spPr>
        <p:txBody>
          <a:bodyPr wrap="none">
            <a:spAutoFit/>
          </a:bodyPr>
          <a:lstStyle/>
          <a:p>
            <a:r>
              <a:rPr lang="en-US" altLang="zh-CN" dirty="0">
                <a:solidFill>
                  <a:srgbClr val="C00000"/>
                </a:solidFill>
                <a:latin typeface="+mj-lt"/>
              </a:rPr>
              <a:t>t2</a:t>
            </a:r>
            <a:endParaRPr lang="en-US" dirty="0">
              <a:solidFill>
                <a:srgbClr val="C00000"/>
              </a:solidFill>
              <a:latin typeface="+mj-lt"/>
            </a:endParaRPr>
          </a:p>
        </p:txBody>
      </p:sp>
      <p:sp>
        <p:nvSpPr>
          <p:cNvPr id="60" name="Rectangle 59"/>
          <p:cNvSpPr/>
          <p:nvPr/>
        </p:nvSpPr>
        <p:spPr>
          <a:xfrm>
            <a:off x="4807483" y="3036630"/>
            <a:ext cx="441146" cy="369332"/>
          </a:xfrm>
          <a:prstGeom prst="rect">
            <a:avLst/>
          </a:prstGeom>
        </p:spPr>
        <p:txBody>
          <a:bodyPr wrap="none">
            <a:spAutoFit/>
          </a:bodyPr>
          <a:lstStyle/>
          <a:p>
            <a:r>
              <a:rPr lang="en-US" altLang="zh-CN" dirty="0">
                <a:solidFill>
                  <a:srgbClr val="C00000"/>
                </a:solidFill>
                <a:latin typeface="+mj-lt"/>
              </a:rPr>
              <a:t>t2</a:t>
            </a:r>
            <a:endParaRPr lang="en-US" dirty="0">
              <a:solidFill>
                <a:srgbClr val="C00000"/>
              </a:solidFill>
              <a:latin typeface="+mj-lt"/>
            </a:endParaRPr>
          </a:p>
        </p:txBody>
      </p:sp>
      <p:sp>
        <p:nvSpPr>
          <p:cNvPr id="62" name="Rectangle 61"/>
          <p:cNvSpPr/>
          <p:nvPr/>
        </p:nvSpPr>
        <p:spPr>
          <a:xfrm>
            <a:off x="6495840" y="2366351"/>
            <a:ext cx="441146" cy="369332"/>
          </a:xfrm>
          <a:prstGeom prst="rect">
            <a:avLst/>
          </a:prstGeom>
        </p:spPr>
        <p:txBody>
          <a:bodyPr wrap="none">
            <a:spAutoFit/>
          </a:bodyPr>
          <a:lstStyle/>
          <a:p>
            <a:r>
              <a:rPr lang="en-US" altLang="zh-CN" dirty="0">
                <a:solidFill>
                  <a:srgbClr val="C00000"/>
                </a:solidFill>
                <a:latin typeface="+mj-lt"/>
              </a:rPr>
              <a:t>t3</a:t>
            </a:r>
            <a:endParaRPr lang="en-US" dirty="0">
              <a:solidFill>
                <a:srgbClr val="C00000"/>
              </a:solidFill>
              <a:latin typeface="+mj-lt"/>
            </a:endParaRPr>
          </a:p>
        </p:txBody>
      </p:sp>
      <p:sp>
        <p:nvSpPr>
          <p:cNvPr id="63" name="Rectangle 62"/>
          <p:cNvSpPr/>
          <p:nvPr/>
        </p:nvSpPr>
        <p:spPr>
          <a:xfrm>
            <a:off x="6327348" y="3036630"/>
            <a:ext cx="441146" cy="369332"/>
          </a:xfrm>
          <a:prstGeom prst="rect">
            <a:avLst/>
          </a:prstGeom>
        </p:spPr>
        <p:txBody>
          <a:bodyPr wrap="none">
            <a:spAutoFit/>
          </a:bodyPr>
          <a:lstStyle/>
          <a:p>
            <a:r>
              <a:rPr lang="en-US" altLang="zh-CN" dirty="0">
                <a:solidFill>
                  <a:srgbClr val="C00000"/>
                </a:solidFill>
                <a:latin typeface="+mj-lt"/>
              </a:rPr>
              <a:t>t3</a:t>
            </a:r>
            <a:endParaRPr lang="en-US" dirty="0">
              <a:solidFill>
                <a:srgbClr val="C00000"/>
              </a:solidFill>
              <a:latin typeface="+mj-lt"/>
            </a:endParaRPr>
          </a:p>
        </p:txBody>
      </p:sp>
      <p:sp>
        <p:nvSpPr>
          <p:cNvPr id="64" name="TextBox 63"/>
          <p:cNvSpPr txBox="1"/>
          <p:nvPr/>
        </p:nvSpPr>
        <p:spPr>
          <a:xfrm>
            <a:off x="857687" y="4555210"/>
            <a:ext cx="2925096" cy="369332"/>
          </a:xfrm>
          <a:prstGeom prst="rect">
            <a:avLst/>
          </a:prstGeom>
          <a:noFill/>
        </p:spPr>
        <p:txBody>
          <a:bodyPr wrap="none" rtlCol="0">
            <a:spAutoFit/>
          </a:bodyPr>
          <a:lstStyle/>
          <a:p>
            <a:r>
              <a:rPr lang="en-US" dirty="0">
                <a:latin typeface="+mj-lt"/>
              </a:rPr>
              <a:t>Recomputed layers: 3</a:t>
            </a:r>
          </a:p>
        </p:txBody>
      </p:sp>
      <p:sp>
        <p:nvSpPr>
          <p:cNvPr id="65" name="Title 1"/>
          <p:cNvSpPr>
            <a:spLocks noGrp="1"/>
          </p:cNvSpPr>
          <p:nvPr>
            <p:ph type="title"/>
          </p:nvPr>
        </p:nvSpPr>
        <p:spPr>
          <a:xfrm>
            <a:off x="457200" y="152718"/>
            <a:ext cx="7620000" cy="1034185"/>
          </a:xfrm>
        </p:spPr>
        <p:txBody>
          <a:bodyPr>
            <a:normAutofit fontScale="90000"/>
          </a:bodyPr>
          <a:lstStyle/>
          <a:p>
            <a:r>
              <a:rPr lang="en-US" sz="2800" dirty="0"/>
              <a:t>How to re-compute?</a:t>
            </a:r>
            <a:br>
              <a:rPr lang="en-US" dirty="0"/>
            </a:br>
            <a:r>
              <a:rPr lang="en-US" dirty="0"/>
              <a:t>Speed centric strategy</a:t>
            </a:r>
          </a:p>
        </p:txBody>
      </p:sp>
    </p:spTree>
    <p:extLst>
      <p:ext uri="{BB962C8B-B14F-4D97-AF65-F5344CB8AC3E}">
        <p14:creationId xmlns:p14="http://schemas.microsoft.com/office/powerpoint/2010/main" val="1998850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71501" y="1756586"/>
            <a:ext cx="5384737" cy="2046312"/>
          </a:xfrm>
        </p:spPr>
      </p:pic>
      <p:sp>
        <p:nvSpPr>
          <p:cNvPr id="7" name="Title 1"/>
          <p:cNvSpPr>
            <a:spLocks noGrp="1"/>
          </p:cNvSpPr>
          <p:nvPr>
            <p:ph type="title"/>
          </p:nvPr>
        </p:nvSpPr>
        <p:spPr>
          <a:xfrm>
            <a:off x="457200" y="152718"/>
            <a:ext cx="7620000" cy="1371600"/>
          </a:xfrm>
        </p:spPr>
        <p:txBody>
          <a:bodyPr>
            <a:normAutofit/>
          </a:bodyPr>
          <a:lstStyle/>
          <a:p>
            <a:r>
              <a:rPr lang="en-US" dirty="0"/>
              <a:t>Our goal</a:t>
            </a:r>
          </a:p>
        </p:txBody>
      </p:sp>
      <p:sp>
        <p:nvSpPr>
          <p:cNvPr id="8" name="TextBox 7"/>
          <p:cNvSpPr txBox="1"/>
          <p:nvPr/>
        </p:nvSpPr>
        <p:spPr>
          <a:xfrm>
            <a:off x="984738" y="4110748"/>
            <a:ext cx="2883876" cy="369332"/>
          </a:xfrm>
          <a:prstGeom prst="rect">
            <a:avLst/>
          </a:prstGeom>
          <a:noFill/>
        </p:spPr>
        <p:txBody>
          <a:bodyPr wrap="square" rtlCol="0">
            <a:spAutoFit/>
          </a:bodyPr>
          <a:lstStyle/>
          <a:p>
            <a:r>
              <a:rPr lang="en-US" dirty="0">
                <a:solidFill>
                  <a:srgbClr val="C00000"/>
                </a:solidFill>
                <a:latin typeface="+mj-lt"/>
              </a:rPr>
              <a:t>Largest GPU DRAM</a:t>
            </a:r>
          </a:p>
        </p:txBody>
      </p:sp>
      <p:sp>
        <p:nvSpPr>
          <p:cNvPr id="9" name="TextBox 8"/>
          <p:cNvSpPr txBox="1"/>
          <p:nvPr/>
        </p:nvSpPr>
        <p:spPr>
          <a:xfrm>
            <a:off x="4794739" y="4110748"/>
            <a:ext cx="3489568" cy="369332"/>
          </a:xfrm>
          <a:prstGeom prst="rect">
            <a:avLst/>
          </a:prstGeom>
          <a:noFill/>
        </p:spPr>
        <p:txBody>
          <a:bodyPr wrap="square" rtlCol="0">
            <a:spAutoFit/>
          </a:bodyPr>
          <a:lstStyle/>
          <a:p>
            <a:r>
              <a:rPr lang="en-US" b="1" dirty="0">
                <a:solidFill>
                  <a:srgbClr val="C00000"/>
                </a:solidFill>
                <a:latin typeface="+mj-lt"/>
              </a:rPr>
              <a:t>Training Memory Request</a:t>
            </a:r>
          </a:p>
        </p:txBody>
      </p:sp>
      <p:sp>
        <p:nvSpPr>
          <p:cNvPr id="10" name="TextBox 9"/>
          <p:cNvSpPr txBox="1"/>
          <p:nvPr/>
        </p:nvSpPr>
        <p:spPr>
          <a:xfrm>
            <a:off x="1735015" y="4582574"/>
            <a:ext cx="941283" cy="369332"/>
          </a:xfrm>
          <a:prstGeom prst="rect">
            <a:avLst/>
          </a:prstGeom>
          <a:noFill/>
        </p:spPr>
        <p:txBody>
          <a:bodyPr wrap="none" rtlCol="0">
            <a:spAutoFit/>
          </a:bodyPr>
          <a:lstStyle/>
          <a:p>
            <a:r>
              <a:rPr lang="en-US" dirty="0">
                <a:latin typeface="+mj-lt"/>
              </a:rPr>
              <a:t>16 GB</a:t>
            </a:r>
          </a:p>
        </p:txBody>
      </p:sp>
      <p:sp>
        <p:nvSpPr>
          <p:cNvPr id="11" name="TextBox 10"/>
          <p:cNvSpPr txBox="1"/>
          <p:nvPr/>
        </p:nvSpPr>
        <p:spPr>
          <a:xfrm>
            <a:off x="5914993" y="4582574"/>
            <a:ext cx="1249060" cy="369332"/>
          </a:xfrm>
          <a:prstGeom prst="rect">
            <a:avLst/>
          </a:prstGeom>
          <a:noFill/>
        </p:spPr>
        <p:txBody>
          <a:bodyPr wrap="none" rtlCol="0">
            <a:spAutoFit/>
          </a:bodyPr>
          <a:lstStyle/>
          <a:p>
            <a:r>
              <a:rPr lang="en-US" b="1" dirty="0">
                <a:latin typeface="+mj-lt"/>
              </a:rPr>
              <a:t>1000 GB</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7949" y="4582574"/>
            <a:ext cx="3202870" cy="1905708"/>
          </a:xfrm>
          <a:prstGeom prst="rect">
            <a:avLst/>
          </a:prstGeom>
        </p:spPr>
      </p:pic>
      <p:grpSp>
        <p:nvGrpSpPr>
          <p:cNvPr id="15" name="Group 14"/>
          <p:cNvGrpSpPr/>
          <p:nvPr/>
        </p:nvGrpSpPr>
        <p:grpSpPr>
          <a:xfrm>
            <a:off x="6335290" y="5350762"/>
            <a:ext cx="847348" cy="923140"/>
            <a:chOff x="6335290" y="5350762"/>
            <a:chExt cx="847348" cy="923140"/>
          </a:xfrm>
        </p:grpSpPr>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331770">
              <a:off x="6395489" y="5817788"/>
              <a:ext cx="700551" cy="456114"/>
            </a:xfrm>
            <a:prstGeom prst="rect">
              <a:avLst/>
            </a:prstGeom>
          </p:spPr>
        </p:pic>
        <p:sp>
          <p:nvSpPr>
            <p:cNvPr id="14" name="TextBox 13"/>
            <p:cNvSpPr txBox="1"/>
            <p:nvPr/>
          </p:nvSpPr>
          <p:spPr>
            <a:xfrm>
              <a:off x="6335290" y="5350762"/>
              <a:ext cx="847348" cy="369332"/>
            </a:xfrm>
            <a:prstGeom prst="rect">
              <a:avLst/>
            </a:prstGeom>
            <a:noFill/>
          </p:spPr>
          <p:txBody>
            <a:bodyPr wrap="none" rtlCol="0">
              <a:spAutoFit/>
            </a:bodyPr>
            <a:lstStyle/>
            <a:p>
              <a:r>
                <a:rPr lang="en-US" dirty="0">
                  <a:solidFill>
                    <a:srgbClr val="C00000"/>
                  </a:solidFill>
                  <a:latin typeface="+mj-lt"/>
                </a:rPr>
                <a:t>how?</a:t>
              </a:r>
            </a:p>
          </p:txBody>
        </p:sp>
      </p:grpSp>
    </p:spTree>
    <p:extLst>
      <p:ext uri="{BB962C8B-B14F-4D97-AF65-F5344CB8AC3E}">
        <p14:creationId xmlns:p14="http://schemas.microsoft.com/office/powerpoint/2010/main" val="2407027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497096" y="2525058"/>
            <a:ext cx="926123" cy="429846"/>
            <a:chOff x="1785814" y="2627795"/>
            <a:chExt cx="926123" cy="429846"/>
          </a:xfrm>
        </p:grpSpPr>
        <p:sp>
          <p:nvSpPr>
            <p:cNvPr id="10" name="Rectangle 9"/>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13" name="Group 12"/>
          <p:cNvGrpSpPr/>
          <p:nvPr/>
        </p:nvGrpSpPr>
        <p:grpSpPr>
          <a:xfrm>
            <a:off x="1014137" y="2518002"/>
            <a:ext cx="926123" cy="429846"/>
            <a:chOff x="1785813" y="3383165"/>
            <a:chExt cx="926123" cy="429846"/>
          </a:xfrm>
        </p:grpSpPr>
        <p:sp>
          <p:nvSpPr>
            <p:cNvPr id="7" name="TextBox 6"/>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12" name="Rectangle 11"/>
            <p:cNvSpPr/>
            <p:nvPr/>
          </p:nvSpPr>
          <p:spPr>
            <a:xfrm>
              <a:off x="1785813" y="338316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4004484" y="2518002"/>
            <a:ext cx="926123" cy="429846"/>
            <a:chOff x="1785814" y="2627795"/>
            <a:chExt cx="926123" cy="429846"/>
          </a:xfrm>
        </p:grpSpPr>
        <p:sp>
          <p:nvSpPr>
            <p:cNvPr id="16" name="Rectangle 15"/>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18" name="Group 17"/>
          <p:cNvGrpSpPr/>
          <p:nvPr/>
        </p:nvGrpSpPr>
        <p:grpSpPr>
          <a:xfrm>
            <a:off x="5511872" y="2525058"/>
            <a:ext cx="926123" cy="429846"/>
            <a:chOff x="1785814" y="2627795"/>
            <a:chExt cx="926123" cy="429846"/>
          </a:xfrm>
        </p:grpSpPr>
        <p:sp>
          <p:nvSpPr>
            <p:cNvPr id="19" name="Rectangle 18"/>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85814" y="2658052"/>
              <a:ext cx="926123" cy="369332"/>
            </a:xfrm>
            <a:prstGeom prst="rect">
              <a:avLst/>
            </a:prstGeom>
            <a:noFill/>
          </p:spPr>
          <p:txBody>
            <a:bodyPr wrap="square" rtlCol="0">
              <a:spAutoFit/>
            </a:bodyPr>
            <a:lstStyle/>
            <a:p>
              <a:pPr algn="ctr"/>
              <a:r>
                <a:rPr lang="en-US" dirty="0"/>
                <a:t>BN</a:t>
              </a:r>
            </a:p>
          </p:txBody>
        </p:sp>
      </p:grpSp>
      <p:grpSp>
        <p:nvGrpSpPr>
          <p:cNvPr id="21" name="Group 20"/>
          <p:cNvGrpSpPr/>
          <p:nvPr/>
        </p:nvGrpSpPr>
        <p:grpSpPr>
          <a:xfrm>
            <a:off x="7019260" y="2518002"/>
            <a:ext cx="926123" cy="429846"/>
            <a:chOff x="1785814" y="2627795"/>
            <a:chExt cx="926123" cy="429846"/>
          </a:xfrm>
        </p:grpSpPr>
        <p:sp>
          <p:nvSpPr>
            <p:cNvPr id="22" name="Rectangle 21"/>
            <p:cNvSpPr/>
            <p:nvPr/>
          </p:nvSpPr>
          <p:spPr>
            <a:xfrm>
              <a:off x="1785814" y="2627795"/>
              <a:ext cx="926123" cy="429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29" name="Group 28"/>
          <p:cNvGrpSpPr/>
          <p:nvPr/>
        </p:nvGrpSpPr>
        <p:grpSpPr>
          <a:xfrm>
            <a:off x="2497096" y="3499181"/>
            <a:ext cx="926123" cy="429846"/>
            <a:chOff x="1785814" y="2627795"/>
            <a:chExt cx="926123" cy="429846"/>
          </a:xfrm>
        </p:grpSpPr>
        <p:sp>
          <p:nvSpPr>
            <p:cNvPr id="30" name="Rectangle 29"/>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grpSp>
        <p:nvGrpSpPr>
          <p:cNvPr id="32" name="Group 31"/>
          <p:cNvGrpSpPr/>
          <p:nvPr/>
        </p:nvGrpSpPr>
        <p:grpSpPr>
          <a:xfrm>
            <a:off x="1014137" y="3492125"/>
            <a:ext cx="926123" cy="429846"/>
            <a:chOff x="1785813" y="3383165"/>
            <a:chExt cx="926123" cy="429846"/>
          </a:xfrm>
        </p:grpSpPr>
        <p:sp>
          <p:nvSpPr>
            <p:cNvPr id="33" name="TextBox 32"/>
            <p:cNvSpPr txBox="1"/>
            <p:nvPr/>
          </p:nvSpPr>
          <p:spPr>
            <a:xfrm>
              <a:off x="1785813" y="3413422"/>
              <a:ext cx="926123" cy="369332"/>
            </a:xfrm>
            <a:prstGeom prst="rect">
              <a:avLst/>
            </a:prstGeom>
            <a:noFill/>
          </p:spPr>
          <p:txBody>
            <a:bodyPr wrap="square" rtlCol="0">
              <a:spAutoFit/>
            </a:bodyPr>
            <a:lstStyle/>
            <a:p>
              <a:pPr algn="ctr"/>
              <a:r>
                <a:rPr lang="en-US" dirty="0"/>
                <a:t>CONV</a:t>
              </a:r>
            </a:p>
          </p:txBody>
        </p:sp>
        <p:sp>
          <p:nvSpPr>
            <p:cNvPr id="34" name="Rectangle 33"/>
            <p:cNvSpPr/>
            <p:nvPr/>
          </p:nvSpPr>
          <p:spPr>
            <a:xfrm>
              <a:off x="1785813" y="3383165"/>
              <a:ext cx="926123" cy="4298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992269" y="3492124"/>
            <a:ext cx="926123" cy="429846"/>
            <a:chOff x="1785814" y="2627795"/>
            <a:chExt cx="926123" cy="429846"/>
          </a:xfrm>
        </p:grpSpPr>
        <p:sp>
          <p:nvSpPr>
            <p:cNvPr id="36" name="Rectangle 35"/>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785814" y="2658052"/>
              <a:ext cx="926123" cy="369332"/>
            </a:xfrm>
            <a:prstGeom prst="rect">
              <a:avLst/>
            </a:prstGeom>
            <a:noFill/>
          </p:spPr>
          <p:txBody>
            <a:bodyPr wrap="square" rtlCol="0">
              <a:spAutoFit/>
            </a:bodyPr>
            <a:lstStyle/>
            <a:p>
              <a:pPr algn="ctr"/>
              <a:r>
                <a:rPr lang="en-US" dirty="0"/>
                <a:t>POOL</a:t>
              </a:r>
            </a:p>
          </p:txBody>
        </p:sp>
      </p:grpSp>
      <p:grpSp>
        <p:nvGrpSpPr>
          <p:cNvPr id="38" name="Group 37"/>
          <p:cNvGrpSpPr/>
          <p:nvPr/>
        </p:nvGrpSpPr>
        <p:grpSpPr>
          <a:xfrm>
            <a:off x="5499657" y="3499180"/>
            <a:ext cx="926123" cy="429846"/>
            <a:chOff x="1785814" y="2627795"/>
            <a:chExt cx="926123" cy="429846"/>
          </a:xfrm>
        </p:grpSpPr>
        <p:sp>
          <p:nvSpPr>
            <p:cNvPr id="39" name="Rectangle 38"/>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785814" y="2658052"/>
              <a:ext cx="926123" cy="369332"/>
            </a:xfrm>
            <a:prstGeom prst="rect">
              <a:avLst/>
            </a:prstGeom>
            <a:noFill/>
          </p:spPr>
          <p:txBody>
            <a:bodyPr wrap="square" rtlCol="0">
              <a:spAutoFit/>
            </a:bodyPr>
            <a:lstStyle/>
            <a:p>
              <a:pPr algn="ctr"/>
              <a:r>
                <a:rPr lang="en-US" dirty="0"/>
                <a:t>BN</a:t>
              </a:r>
            </a:p>
          </p:txBody>
        </p:sp>
      </p:grpSp>
      <p:grpSp>
        <p:nvGrpSpPr>
          <p:cNvPr id="41" name="Group 40"/>
          <p:cNvGrpSpPr/>
          <p:nvPr/>
        </p:nvGrpSpPr>
        <p:grpSpPr>
          <a:xfrm>
            <a:off x="7007045" y="3492124"/>
            <a:ext cx="926123" cy="429846"/>
            <a:chOff x="1785814" y="2627795"/>
            <a:chExt cx="926123" cy="429846"/>
          </a:xfrm>
        </p:grpSpPr>
        <p:sp>
          <p:nvSpPr>
            <p:cNvPr id="42" name="Rectangle 41"/>
            <p:cNvSpPr/>
            <p:nvPr/>
          </p:nvSpPr>
          <p:spPr>
            <a:xfrm>
              <a:off x="1785814" y="2627795"/>
              <a:ext cx="926123" cy="429846"/>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785814" y="2658052"/>
              <a:ext cx="926123" cy="369332"/>
            </a:xfrm>
            <a:prstGeom prst="rect">
              <a:avLst/>
            </a:prstGeom>
            <a:noFill/>
          </p:spPr>
          <p:txBody>
            <a:bodyPr wrap="square" rtlCol="0">
              <a:spAutoFit/>
            </a:bodyPr>
            <a:lstStyle/>
            <a:p>
              <a:pPr algn="ctr"/>
              <a:r>
                <a:rPr lang="en-US" dirty="0"/>
                <a:t>ACT</a:t>
              </a:r>
            </a:p>
          </p:txBody>
        </p:sp>
      </p:grpSp>
      <p:cxnSp>
        <p:nvCxnSpPr>
          <p:cNvPr id="51" name="Straight Arrow Connector 50"/>
          <p:cNvCxnSpPr/>
          <p:nvPr/>
        </p:nvCxnSpPr>
        <p:spPr>
          <a:xfrm>
            <a:off x="3435433" y="2729397"/>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955036" y="2737777"/>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6437995" y="274130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1940260" y="2326834"/>
            <a:ext cx="556836" cy="413147"/>
            <a:chOff x="1567001" y="2466884"/>
            <a:chExt cx="556836" cy="413147"/>
          </a:xfrm>
        </p:grpSpPr>
        <p:cxnSp>
          <p:nvCxnSpPr>
            <p:cNvPr id="25" name="Straight Arrow Connector 24"/>
            <p:cNvCxnSpPr>
              <a:stCxn id="12" idx="3"/>
              <a:endCxn id="10" idx="1"/>
            </p:cNvCxnSpPr>
            <p:nvPr/>
          </p:nvCxnSpPr>
          <p:spPr>
            <a:xfrm>
              <a:off x="1567001" y="2872975"/>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591430" y="2466884"/>
              <a:ext cx="486776" cy="369332"/>
            </a:xfrm>
            <a:prstGeom prst="rect">
              <a:avLst/>
            </a:prstGeom>
            <a:noFill/>
          </p:spPr>
          <p:txBody>
            <a:bodyPr wrap="square" rtlCol="0">
              <a:spAutoFit/>
            </a:bodyPr>
            <a:lstStyle/>
            <a:p>
              <a:r>
                <a:rPr lang="en-US" altLang="zh-CN" dirty="0">
                  <a:solidFill>
                    <a:srgbClr val="C00000"/>
                  </a:solidFill>
                  <a:latin typeface="+mj-lt"/>
                </a:rPr>
                <a:t>t0</a:t>
              </a:r>
              <a:endParaRPr lang="en-US" dirty="0">
                <a:solidFill>
                  <a:srgbClr val="C00000"/>
                </a:solidFill>
                <a:latin typeface="+mj-lt"/>
              </a:endParaRPr>
            </a:p>
          </p:txBody>
        </p:sp>
      </p:grpSp>
      <p:cxnSp>
        <p:nvCxnSpPr>
          <p:cNvPr id="45" name="Straight Arrow Connector 44"/>
          <p:cNvCxnSpPr>
            <a:stCxn id="7" idx="3"/>
          </p:cNvCxnSpPr>
          <p:nvPr/>
        </p:nvCxnSpPr>
        <p:spPr>
          <a:xfrm>
            <a:off x="1940260" y="2732925"/>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839294" y="3029502"/>
            <a:ext cx="441146" cy="369332"/>
          </a:xfrm>
          <a:prstGeom prst="rect">
            <a:avLst/>
          </a:prstGeom>
          <a:noFill/>
        </p:spPr>
        <p:txBody>
          <a:bodyPr wrap="none" rtlCol="0">
            <a:spAutoFit/>
          </a:bodyPr>
          <a:lstStyle/>
          <a:p>
            <a:r>
              <a:rPr lang="en-US" altLang="zh-CN" dirty="0">
                <a:solidFill>
                  <a:srgbClr val="C00000"/>
                </a:solidFill>
                <a:latin typeface="+mj-lt"/>
              </a:rPr>
              <a:t>t0</a:t>
            </a:r>
            <a:endParaRPr lang="en-US" dirty="0">
              <a:solidFill>
                <a:srgbClr val="C00000"/>
              </a:solidFill>
              <a:latin typeface="+mj-lt"/>
            </a:endParaRPr>
          </a:p>
        </p:txBody>
      </p:sp>
      <p:cxnSp>
        <p:nvCxnSpPr>
          <p:cNvPr id="68" name="Straight Arrow Connector 67"/>
          <p:cNvCxnSpPr>
            <a:stCxn id="42" idx="1"/>
            <a:endCxn id="39" idx="3"/>
          </p:cNvCxnSpPr>
          <p:nvPr/>
        </p:nvCxnSpPr>
        <p:spPr>
          <a:xfrm flipH="1">
            <a:off x="6425780" y="3707047"/>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9" idx="1"/>
            <a:endCxn id="36" idx="3"/>
          </p:cNvCxnSpPr>
          <p:nvPr/>
        </p:nvCxnSpPr>
        <p:spPr>
          <a:xfrm flipH="1" flipV="1">
            <a:off x="4918392" y="3707047"/>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3411004" y="3714104"/>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1940259" y="3728333"/>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414679" y="2714039"/>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959529" y="275321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457200" y="273422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a:off x="432872" y="3724805"/>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7933168" y="2736453"/>
            <a:ext cx="556836" cy="7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7945383" y="3699991"/>
            <a:ext cx="581265" cy="7056"/>
          </a:xfrm>
          <a:prstGeom prst="straightConnector1">
            <a:avLst/>
          </a:prstGeom>
          <a:ln w="2540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6431887" y="2736453"/>
            <a:ext cx="581265" cy="735999"/>
          </a:xfrm>
          <a:prstGeom prst="straightConnector1">
            <a:avLst/>
          </a:prstGeom>
          <a:ln w="25400">
            <a:solidFill>
              <a:schemeClr val="tx1">
                <a:lumMod val="65000"/>
                <a:lumOff val="3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3447648" y="2326834"/>
            <a:ext cx="458293" cy="369332"/>
          </a:xfrm>
          <a:prstGeom prst="rect">
            <a:avLst/>
          </a:prstGeom>
        </p:spPr>
        <p:txBody>
          <a:bodyPr wrap="square">
            <a:spAutoFit/>
          </a:bodyPr>
          <a:lstStyle/>
          <a:p>
            <a:r>
              <a:rPr lang="en-US" altLang="zh-CN" dirty="0">
                <a:solidFill>
                  <a:srgbClr val="C00000"/>
                </a:solidFill>
                <a:latin typeface="+mj-lt"/>
              </a:rPr>
              <a:t>t1</a:t>
            </a:r>
            <a:endParaRPr lang="en-US" dirty="0">
              <a:solidFill>
                <a:srgbClr val="C00000"/>
              </a:solidFill>
              <a:latin typeface="+mj-lt"/>
            </a:endParaRPr>
          </a:p>
        </p:txBody>
      </p:sp>
      <p:sp>
        <p:nvSpPr>
          <p:cNvPr id="58" name="Rectangle 57"/>
          <p:cNvSpPr/>
          <p:nvPr/>
        </p:nvSpPr>
        <p:spPr>
          <a:xfrm>
            <a:off x="3324490" y="3033988"/>
            <a:ext cx="458293" cy="369332"/>
          </a:xfrm>
          <a:prstGeom prst="rect">
            <a:avLst/>
          </a:prstGeom>
        </p:spPr>
        <p:txBody>
          <a:bodyPr wrap="square">
            <a:spAutoFit/>
          </a:bodyPr>
          <a:lstStyle/>
          <a:p>
            <a:r>
              <a:rPr lang="en-US" altLang="zh-CN" dirty="0">
                <a:solidFill>
                  <a:srgbClr val="C00000"/>
                </a:solidFill>
                <a:latin typeface="+mj-lt"/>
              </a:rPr>
              <a:t>t1</a:t>
            </a:r>
            <a:endParaRPr lang="en-US" dirty="0">
              <a:solidFill>
                <a:srgbClr val="C00000"/>
              </a:solidFill>
              <a:latin typeface="+mj-lt"/>
            </a:endParaRPr>
          </a:p>
        </p:txBody>
      </p:sp>
      <p:sp>
        <p:nvSpPr>
          <p:cNvPr id="59" name="Rectangle 58"/>
          <p:cNvSpPr/>
          <p:nvPr/>
        </p:nvSpPr>
        <p:spPr>
          <a:xfrm>
            <a:off x="4980749" y="2360065"/>
            <a:ext cx="441146" cy="369332"/>
          </a:xfrm>
          <a:prstGeom prst="rect">
            <a:avLst/>
          </a:prstGeom>
        </p:spPr>
        <p:txBody>
          <a:bodyPr wrap="none">
            <a:spAutoFit/>
          </a:bodyPr>
          <a:lstStyle/>
          <a:p>
            <a:r>
              <a:rPr lang="en-US" altLang="zh-CN" dirty="0">
                <a:solidFill>
                  <a:srgbClr val="C00000"/>
                </a:solidFill>
                <a:latin typeface="+mj-lt"/>
              </a:rPr>
              <a:t>t2</a:t>
            </a:r>
            <a:endParaRPr lang="en-US" dirty="0">
              <a:solidFill>
                <a:srgbClr val="C00000"/>
              </a:solidFill>
              <a:latin typeface="+mj-lt"/>
            </a:endParaRPr>
          </a:p>
        </p:txBody>
      </p:sp>
      <p:sp>
        <p:nvSpPr>
          <p:cNvPr id="60" name="Rectangle 59"/>
          <p:cNvSpPr/>
          <p:nvPr/>
        </p:nvSpPr>
        <p:spPr>
          <a:xfrm>
            <a:off x="4807483" y="3036630"/>
            <a:ext cx="441146" cy="369332"/>
          </a:xfrm>
          <a:prstGeom prst="rect">
            <a:avLst/>
          </a:prstGeom>
        </p:spPr>
        <p:txBody>
          <a:bodyPr wrap="none">
            <a:spAutoFit/>
          </a:bodyPr>
          <a:lstStyle/>
          <a:p>
            <a:r>
              <a:rPr lang="en-US" altLang="zh-CN" dirty="0">
                <a:solidFill>
                  <a:srgbClr val="C00000"/>
                </a:solidFill>
                <a:latin typeface="+mj-lt"/>
              </a:rPr>
              <a:t>t2</a:t>
            </a:r>
            <a:endParaRPr lang="en-US" dirty="0">
              <a:solidFill>
                <a:srgbClr val="C00000"/>
              </a:solidFill>
              <a:latin typeface="+mj-lt"/>
            </a:endParaRPr>
          </a:p>
        </p:txBody>
      </p:sp>
      <p:sp>
        <p:nvSpPr>
          <p:cNvPr id="62" name="Rectangle 61"/>
          <p:cNvSpPr/>
          <p:nvPr/>
        </p:nvSpPr>
        <p:spPr>
          <a:xfrm>
            <a:off x="6495840" y="2366351"/>
            <a:ext cx="441146" cy="369332"/>
          </a:xfrm>
          <a:prstGeom prst="rect">
            <a:avLst/>
          </a:prstGeom>
        </p:spPr>
        <p:txBody>
          <a:bodyPr wrap="none">
            <a:spAutoFit/>
          </a:bodyPr>
          <a:lstStyle/>
          <a:p>
            <a:r>
              <a:rPr lang="en-US" altLang="zh-CN" dirty="0">
                <a:solidFill>
                  <a:srgbClr val="C00000"/>
                </a:solidFill>
                <a:latin typeface="+mj-lt"/>
              </a:rPr>
              <a:t>t3</a:t>
            </a:r>
            <a:endParaRPr lang="en-US" dirty="0">
              <a:solidFill>
                <a:srgbClr val="C00000"/>
              </a:solidFill>
              <a:latin typeface="+mj-lt"/>
            </a:endParaRPr>
          </a:p>
        </p:txBody>
      </p:sp>
      <p:sp>
        <p:nvSpPr>
          <p:cNvPr id="63" name="Rectangle 62"/>
          <p:cNvSpPr/>
          <p:nvPr/>
        </p:nvSpPr>
        <p:spPr>
          <a:xfrm>
            <a:off x="6327348" y="3036630"/>
            <a:ext cx="441146" cy="369332"/>
          </a:xfrm>
          <a:prstGeom prst="rect">
            <a:avLst/>
          </a:prstGeom>
        </p:spPr>
        <p:txBody>
          <a:bodyPr wrap="none">
            <a:spAutoFit/>
          </a:bodyPr>
          <a:lstStyle/>
          <a:p>
            <a:r>
              <a:rPr lang="en-US" altLang="zh-CN" dirty="0">
                <a:solidFill>
                  <a:srgbClr val="C00000"/>
                </a:solidFill>
                <a:latin typeface="+mj-lt"/>
              </a:rPr>
              <a:t>t3</a:t>
            </a:r>
            <a:endParaRPr lang="en-US" dirty="0">
              <a:solidFill>
                <a:srgbClr val="C00000"/>
              </a:solidFill>
              <a:latin typeface="+mj-lt"/>
            </a:endParaRPr>
          </a:p>
        </p:txBody>
      </p:sp>
      <p:sp>
        <p:nvSpPr>
          <p:cNvPr id="65" name="TextBox 64"/>
          <p:cNvSpPr txBox="1"/>
          <p:nvPr/>
        </p:nvSpPr>
        <p:spPr>
          <a:xfrm>
            <a:off x="82166" y="5688377"/>
            <a:ext cx="4738598" cy="461665"/>
          </a:xfrm>
          <a:prstGeom prst="rect">
            <a:avLst/>
          </a:prstGeom>
          <a:noFill/>
        </p:spPr>
        <p:txBody>
          <a:bodyPr wrap="square" rtlCol="0">
            <a:spAutoFit/>
          </a:bodyPr>
          <a:lstStyle/>
          <a:p>
            <a:r>
              <a:rPr lang="en-US" altLang="zh-CN" dirty="0">
                <a:solidFill>
                  <a:srgbClr val="C00000"/>
                </a:solidFill>
                <a:latin typeface="+mj-lt"/>
              </a:rPr>
              <a:t>Pros: the </a:t>
            </a:r>
            <a:r>
              <a:rPr lang="en-US" altLang="zh-CN" sz="2400" dirty="0">
                <a:solidFill>
                  <a:srgbClr val="C00000"/>
                </a:solidFill>
                <a:latin typeface="+mj-lt"/>
              </a:rPr>
              <a:t>least</a:t>
            </a:r>
            <a:r>
              <a:rPr lang="en-US" altLang="zh-CN" dirty="0">
                <a:solidFill>
                  <a:srgbClr val="C00000"/>
                </a:solidFill>
                <a:latin typeface="+mj-lt"/>
              </a:rPr>
              <a:t> re-computations</a:t>
            </a:r>
          </a:p>
        </p:txBody>
      </p:sp>
      <p:sp>
        <p:nvSpPr>
          <p:cNvPr id="69" name="TextBox 68"/>
          <p:cNvSpPr txBox="1"/>
          <p:nvPr/>
        </p:nvSpPr>
        <p:spPr>
          <a:xfrm>
            <a:off x="4832150" y="5685463"/>
            <a:ext cx="4209672" cy="461665"/>
          </a:xfrm>
          <a:prstGeom prst="rect">
            <a:avLst/>
          </a:prstGeom>
          <a:noFill/>
        </p:spPr>
        <p:txBody>
          <a:bodyPr wrap="square" rtlCol="0">
            <a:spAutoFit/>
          </a:bodyPr>
          <a:lstStyle/>
          <a:p>
            <a:r>
              <a:rPr lang="en-US" altLang="zh-CN" dirty="0">
                <a:solidFill>
                  <a:srgbClr val="C00000"/>
                </a:solidFill>
                <a:latin typeface="+mj-lt"/>
              </a:rPr>
              <a:t>Cons: the </a:t>
            </a:r>
            <a:r>
              <a:rPr lang="en-US" altLang="zh-CN" sz="2400" dirty="0">
                <a:solidFill>
                  <a:srgbClr val="C00000"/>
                </a:solidFill>
                <a:latin typeface="+mj-lt"/>
              </a:rPr>
              <a:t>most</a:t>
            </a:r>
            <a:r>
              <a:rPr lang="en-US" altLang="zh-CN" dirty="0">
                <a:solidFill>
                  <a:srgbClr val="C00000"/>
                </a:solidFill>
                <a:latin typeface="+mj-lt"/>
              </a:rPr>
              <a:t> live tensors</a:t>
            </a:r>
          </a:p>
        </p:txBody>
      </p:sp>
      <p:sp>
        <p:nvSpPr>
          <p:cNvPr id="76" name="Title 1"/>
          <p:cNvSpPr>
            <a:spLocks noGrp="1"/>
          </p:cNvSpPr>
          <p:nvPr>
            <p:ph type="title"/>
          </p:nvPr>
        </p:nvSpPr>
        <p:spPr>
          <a:xfrm>
            <a:off x="457200" y="152718"/>
            <a:ext cx="7620000" cy="1034185"/>
          </a:xfrm>
        </p:spPr>
        <p:txBody>
          <a:bodyPr>
            <a:noAutofit/>
          </a:bodyPr>
          <a:lstStyle/>
          <a:p>
            <a:r>
              <a:rPr lang="en-US" sz="3200" dirty="0"/>
              <a:t>Speed centric </a:t>
            </a:r>
            <a:br>
              <a:rPr lang="en-US" sz="3200" dirty="0"/>
            </a:br>
            <a:r>
              <a:rPr lang="en-US" sz="3200" dirty="0"/>
              <a:t>V.s. Memory Centric</a:t>
            </a:r>
          </a:p>
        </p:txBody>
      </p:sp>
      <p:grpSp>
        <p:nvGrpSpPr>
          <p:cNvPr id="4" name="Group 3"/>
          <p:cNvGrpSpPr/>
          <p:nvPr/>
        </p:nvGrpSpPr>
        <p:grpSpPr>
          <a:xfrm>
            <a:off x="25977" y="5190014"/>
            <a:ext cx="7906891" cy="373221"/>
            <a:chOff x="25977" y="5190014"/>
            <a:chExt cx="7906891" cy="373221"/>
          </a:xfrm>
        </p:grpSpPr>
        <p:sp>
          <p:nvSpPr>
            <p:cNvPr id="64" name="TextBox 63"/>
            <p:cNvSpPr txBox="1"/>
            <p:nvPr/>
          </p:nvSpPr>
          <p:spPr>
            <a:xfrm>
              <a:off x="5373065" y="5190014"/>
              <a:ext cx="2559803" cy="369332"/>
            </a:xfrm>
            <a:prstGeom prst="rect">
              <a:avLst/>
            </a:prstGeom>
            <a:noFill/>
          </p:spPr>
          <p:txBody>
            <a:bodyPr wrap="none" rtlCol="0">
              <a:spAutoFit/>
            </a:bodyPr>
            <a:lstStyle/>
            <a:p>
              <a:r>
                <a:rPr lang="en-US" dirty="0">
                  <a:latin typeface="+mj-lt"/>
                </a:rPr>
                <a:t>Max Live Tensor: 3</a:t>
              </a:r>
            </a:p>
          </p:txBody>
        </p:sp>
        <p:sp>
          <p:nvSpPr>
            <p:cNvPr id="70" name="TextBox 69"/>
            <p:cNvSpPr txBox="1"/>
            <p:nvPr/>
          </p:nvSpPr>
          <p:spPr>
            <a:xfrm>
              <a:off x="2374902" y="5190014"/>
              <a:ext cx="2925096" cy="369332"/>
            </a:xfrm>
            <a:prstGeom prst="rect">
              <a:avLst/>
            </a:prstGeom>
            <a:noFill/>
          </p:spPr>
          <p:txBody>
            <a:bodyPr wrap="none" rtlCol="0">
              <a:spAutoFit/>
            </a:bodyPr>
            <a:lstStyle/>
            <a:p>
              <a:r>
                <a:rPr lang="en-US" dirty="0">
                  <a:latin typeface="+mj-lt"/>
                </a:rPr>
                <a:t>Recomputed layers: 6</a:t>
              </a:r>
            </a:p>
          </p:txBody>
        </p:sp>
        <p:sp>
          <p:nvSpPr>
            <p:cNvPr id="2" name="TextBox 1"/>
            <p:cNvSpPr txBox="1"/>
            <p:nvPr/>
          </p:nvSpPr>
          <p:spPr>
            <a:xfrm>
              <a:off x="25977" y="5193903"/>
              <a:ext cx="2275559" cy="369332"/>
            </a:xfrm>
            <a:prstGeom prst="rect">
              <a:avLst/>
            </a:prstGeom>
            <a:noFill/>
          </p:spPr>
          <p:txBody>
            <a:bodyPr wrap="none" rtlCol="0">
              <a:spAutoFit/>
            </a:bodyPr>
            <a:lstStyle/>
            <a:p>
              <a:r>
                <a:rPr lang="en-US" dirty="0">
                  <a:latin typeface="+mj-lt"/>
                </a:rPr>
                <a:t>Memory Centric:</a:t>
              </a:r>
            </a:p>
          </p:txBody>
        </p:sp>
      </p:grpSp>
      <p:grpSp>
        <p:nvGrpSpPr>
          <p:cNvPr id="3" name="Group 2"/>
          <p:cNvGrpSpPr/>
          <p:nvPr/>
        </p:nvGrpSpPr>
        <p:grpSpPr>
          <a:xfrm>
            <a:off x="25976" y="4630587"/>
            <a:ext cx="7906892" cy="381817"/>
            <a:chOff x="25976" y="4630587"/>
            <a:chExt cx="7906892" cy="381817"/>
          </a:xfrm>
        </p:grpSpPr>
        <p:sp>
          <p:nvSpPr>
            <p:cNvPr id="71" name="TextBox 70"/>
            <p:cNvSpPr txBox="1"/>
            <p:nvPr/>
          </p:nvSpPr>
          <p:spPr>
            <a:xfrm>
              <a:off x="5373065" y="4630587"/>
              <a:ext cx="2559803" cy="369332"/>
            </a:xfrm>
            <a:prstGeom prst="rect">
              <a:avLst/>
            </a:prstGeom>
            <a:noFill/>
          </p:spPr>
          <p:txBody>
            <a:bodyPr wrap="none" rtlCol="0">
              <a:spAutoFit/>
            </a:bodyPr>
            <a:lstStyle/>
            <a:p>
              <a:r>
                <a:rPr lang="en-US" dirty="0">
                  <a:latin typeface="+mj-lt"/>
                </a:rPr>
                <a:t>Max Live Tensor: </a:t>
              </a:r>
              <a:r>
                <a:rPr lang="en-US" dirty="0">
                  <a:solidFill>
                    <a:srgbClr val="FF0000"/>
                  </a:solidFill>
                  <a:latin typeface="+mj-lt"/>
                </a:rPr>
                <a:t>5</a:t>
              </a:r>
            </a:p>
          </p:txBody>
        </p:sp>
        <p:sp>
          <p:nvSpPr>
            <p:cNvPr id="75" name="TextBox 74"/>
            <p:cNvSpPr txBox="1"/>
            <p:nvPr/>
          </p:nvSpPr>
          <p:spPr>
            <a:xfrm>
              <a:off x="2374902" y="4643072"/>
              <a:ext cx="2925096" cy="369332"/>
            </a:xfrm>
            <a:prstGeom prst="rect">
              <a:avLst/>
            </a:prstGeom>
            <a:noFill/>
          </p:spPr>
          <p:txBody>
            <a:bodyPr wrap="none" rtlCol="0">
              <a:spAutoFit/>
            </a:bodyPr>
            <a:lstStyle/>
            <a:p>
              <a:r>
                <a:rPr lang="en-US" dirty="0">
                  <a:latin typeface="+mj-lt"/>
                </a:rPr>
                <a:t>Recomputed layers: </a:t>
              </a:r>
              <a:r>
                <a:rPr lang="en-US" dirty="0">
                  <a:solidFill>
                    <a:srgbClr val="FF0000"/>
                  </a:solidFill>
                  <a:latin typeface="+mj-lt"/>
                </a:rPr>
                <a:t>3</a:t>
              </a:r>
            </a:p>
          </p:txBody>
        </p:sp>
        <p:sp>
          <p:nvSpPr>
            <p:cNvPr id="77" name="TextBox 76"/>
            <p:cNvSpPr txBox="1"/>
            <p:nvPr/>
          </p:nvSpPr>
          <p:spPr>
            <a:xfrm>
              <a:off x="25976" y="4630587"/>
              <a:ext cx="2044149" cy="369332"/>
            </a:xfrm>
            <a:prstGeom prst="rect">
              <a:avLst/>
            </a:prstGeom>
            <a:noFill/>
          </p:spPr>
          <p:txBody>
            <a:bodyPr wrap="none" rtlCol="0">
              <a:spAutoFit/>
            </a:bodyPr>
            <a:lstStyle/>
            <a:p>
              <a:r>
                <a:rPr lang="en-US" dirty="0">
                  <a:latin typeface="+mj-lt"/>
                </a:rPr>
                <a:t>Speed Centric:</a:t>
              </a:r>
            </a:p>
          </p:txBody>
        </p:sp>
      </p:grpSp>
    </p:spTree>
    <p:extLst>
      <p:ext uri="{BB962C8B-B14F-4D97-AF65-F5344CB8AC3E}">
        <p14:creationId xmlns:p14="http://schemas.microsoft.com/office/powerpoint/2010/main" val="13076123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74442" cy="1371600"/>
          </a:xfrm>
        </p:spPr>
        <p:txBody>
          <a:bodyPr/>
          <a:lstStyle/>
          <a:p>
            <a:r>
              <a:rPr lang="en-US" dirty="0"/>
              <a:t>Cost-aware re-computations</a:t>
            </a:r>
          </a:p>
        </p:txBody>
      </p:sp>
      <p:sp>
        <p:nvSpPr>
          <p:cNvPr id="4" name="TextBox 3"/>
          <p:cNvSpPr txBox="1"/>
          <p:nvPr/>
        </p:nvSpPr>
        <p:spPr>
          <a:xfrm>
            <a:off x="42390" y="1689521"/>
            <a:ext cx="5363904" cy="369332"/>
          </a:xfrm>
          <a:prstGeom prst="rect">
            <a:avLst/>
          </a:prstGeom>
          <a:noFill/>
        </p:spPr>
        <p:txBody>
          <a:bodyPr wrap="none" rtlCol="0">
            <a:spAutoFit/>
          </a:bodyPr>
          <a:lstStyle/>
          <a:p>
            <a:r>
              <a:rPr lang="en-US" dirty="0">
                <a:solidFill>
                  <a:srgbClr val="FF0000"/>
                </a:solidFill>
                <a:latin typeface="+mj-lt"/>
              </a:rPr>
              <a:t>GOAL: combine pros of both approaches</a:t>
            </a:r>
          </a:p>
        </p:txBody>
      </p:sp>
      <p:sp>
        <p:nvSpPr>
          <p:cNvPr id="5" name="TextBox 4"/>
          <p:cNvSpPr txBox="1"/>
          <p:nvPr/>
        </p:nvSpPr>
        <p:spPr>
          <a:xfrm>
            <a:off x="42390" y="2295083"/>
            <a:ext cx="7577331" cy="646331"/>
          </a:xfrm>
          <a:prstGeom prst="rect">
            <a:avLst/>
          </a:prstGeom>
          <a:noFill/>
        </p:spPr>
        <p:txBody>
          <a:bodyPr wrap="none" rtlCol="0">
            <a:spAutoFit/>
          </a:bodyPr>
          <a:lstStyle/>
          <a:p>
            <a:pPr marL="285750" indent="-285750">
              <a:buFont typeface="Arial" charset="0"/>
              <a:buChar char="•"/>
            </a:pPr>
            <a:r>
              <a:rPr lang="en-US" dirty="0">
                <a:latin typeface="+mj-lt"/>
              </a:rPr>
              <a:t>Iterate through the network to find the bottleneck layer </a:t>
            </a:r>
            <a:br>
              <a:rPr lang="en-US" dirty="0">
                <a:latin typeface="+mj-lt"/>
              </a:rPr>
            </a:br>
            <a:r>
              <a:rPr lang="en-US" dirty="0">
                <a:latin typeface="+mj-lt"/>
              </a:rPr>
              <a:t>with the maximal layer-wise memory usage</a:t>
            </a:r>
          </a:p>
        </p:txBody>
      </p:sp>
      <p:sp>
        <p:nvSpPr>
          <p:cNvPr id="6" name="TextBox 5"/>
          <p:cNvSpPr txBox="1"/>
          <p:nvPr/>
        </p:nvSpPr>
        <p:spPr>
          <a:xfrm>
            <a:off x="42390" y="2814478"/>
            <a:ext cx="6014339" cy="1477328"/>
          </a:xfrm>
          <a:prstGeom prst="rect">
            <a:avLst/>
          </a:prstGeom>
          <a:noFill/>
        </p:spPr>
        <p:txBody>
          <a:bodyPr wrap="none" rtlCol="0">
            <a:spAutoFit/>
          </a:bodyPr>
          <a:lstStyle/>
          <a:p>
            <a:pPr marL="285750" indent="-285750">
              <a:buFont typeface="Arial" charset="0"/>
              <a:buChar char="•"/>
            </a:pPr>
            <a:r>
              <a:rPr lang="en-US" dirty="0">
                <a:latin typeface="+mj-lt"/>
              </a:rPr>
              <a:t>For a re-computation segment:</a:t>
            </a:r>
            <a:br>
              <a:rPr lang="en-US" dirty="0">
                <a:latin typeface="+mj-lt"/>
              </a:rPr>
            </a:br>
            <a:r>
              <a:rPr lang="en-US" dirty="0">
                <a:latin typeface="+mj-lt"/>
              </a:rPr>
              <a:t>if( segment memory &lt; bottleneck memory ):</a:t>
            </a:r>
            <a:br>
              <a:rPr lang="en-US" dirty="0">
                <a:latin typeface="+mj-lt"/>
              </a:rPr>
            </a:br>
            <a:r>
              <a:rPr lang="en-US" dirty="0">
                <a:latin typeface="+mj-lt"/>
              </a:rPr>
              <a:t>	use the speed centric strategy</a:t>
            </a:r>
            <a:br>
              <a:rPr lang="en-US" dirty="0">
                <a:latin typeface="+mj-lt"/>
              </a:rPr>
            </a:br>
            <a:r>
              <a:rPr lang="en-US" dirty="0">
                <a:latin typeface="+mj-lt"/>
              </a:rPr>
              <a:t>else</a:t>
            </a:r>
            <a:br>
              <a:rPr lang="en-US" dirty="0">
                <a:latin typeface="+mj-lt"/>
              </a:rPr>
            </a:br>
            <a:r>
              <a:rPr lang="en-US" dirty="0">
                <a:latin typeface="+mj-lt"/>
              </a:rPr>
              <a:t>	use the memory centric strategy</a:t>
            </a:r>
          </a:p>
        </p:txBody>
      </p:sp>
      <p:grpSp>
        <p:nvGrpSpPr>
          <p:cNvPr id="23" name="Group 22"/>
          <p:cNvGrpSpPr/>
          <p:nvPr/>
        </p:nvGrpSpPr>
        <p:grpSpPr>
          <a:xfrm>
            <a:off x="6027071" y="3184848"/>
            <a:ext cx="2054782" cy="369332"/>
            <a:chOff x="6056732" y="3551657"/>
            <a:chExt cx="2054782" cy="369332"/>
          </a:xfrm>
        </p:grpSpPr>
        <p:cxnSp>
          <p:nvCxnSpPr>
            <p:cNvPr id="9" name="Straight Arrow Connector 8"/>
            <p:cNvCxnSpPr>
              <a:stCxn id="12" idx="1"/>
            </p:cNvCxnSpPr>
            <p:nvPr/>
          </p:nvCxnSpPr>
          <p:spPr>
            <a:xfrm flipH="1">
              <a:off x="6056732" y="3736323"/>
              <a:ext cx="780074" cy="128574"/>
            </a:xfrm>
            <a:prstGeom prst="straightConnector1">
              <a:avLst/>
            </a:prstGeom>
            <a:ln w="4762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836806" y="3551657"/>
              <a:ext cx="1274708" cy="369332"/>
            </a:xfrm>
            <a:prstGeom prst="rect">
              <a:avLst/>
            </a:prstGeom>
            <a:noFill/>
          </p:spPr>
          <p:txBody>
            <a:bodyPr wrap="none" rtlCol="0">
              <a:spAutoFit/>
            </a:bodyPr>
            <a:lstStyle/>
            <a:p>
              <a:r>
                <a:rPr lang="en-US" dirty="0">
                  <a:solidFill>
                    <a:srgbClr val="C00000"/>
                  </a:solidFill>
                  <a:latin typeface="+mj-lt"/>
                </a:rPr>
                <a:t>Speedup</a:t>
              </a:r>
            </a:p>
          </p:txBody>
        </p:sp>
      </p:grpSp>
      <p:grpSp>
        <p:nvGrpSpPr>
          <p:cNvPr id="26" name="Group 25"/>
          <p:cNvGrpSpPr/>
          <p:nvPr/>
        </p:nvGrpSpPr>
        <p:grpSpPr>
          <a:xfrm>
            <a:off x="5290151" y="3588805"/>
            <a:ext cx="3106179" cy="646331"/>
            <a:chOff x="4886620" y="4040215"/>
            <a:chExt cx="3106179" cy="646331"/>
          </a:xfrm>
        </p:grpSpPr>
        <p:cxnSp>
          <p:nvCxnSpPr>
            <p:cNvPr id="21" name="Straight Arrow Connector 20"/>
            <p:cNvCxnSpPr>
              <a:cxnSpLocks/>
            </p:cNvCxnSpPr>
            <p:nvPr/>
          </p:nvCxnSpPr>
          <p:spPr>
            <a:xfrm flipH="1">
              <a:off x="4886620" y="4290277"/>
              <a:ext cx="1126957" cy="190289"/>
            </a:xfrm>
            <a:prstGeom prst="straightConnector1">
              <a:avLst/>
            </a:prstGeom>
            <a:ln w="4762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089136" y="4040215"/>
              <a:ext cx="1903663" cy="646331"/>
            </a:xfrm>
            <a:prstGeom prst="rect">
              <a:avLst/>
            </a:prstGeom>
            <a:noFill/>
          </p:spPr>
          <p:txBody>
            <a:bodyPr wrap="none" rtlCol="0">
              <a:spAutoFit/>
            </a:bodyPr>
            <a:lstStyle/>
            <a:p>
              <a:r>
                <a:rPr lang="en-US" dirty="0">
                  <a:solidFill>
                    <a:srgbClr val="C00000"/>
                  </a:solidFill>
                  <a:latin typeface="+mj-lt"/>
                </a:rPr>
                <a:t>constrain </a:t>
              </a:r>
            </a:p>
            <a:p>
              <a:r>
                <a:rPr lang="en-US" dirty="0">
                  <a:solidFill>
                    <a:srgbClr val="C00000"/>
                  </a:solidFill>
                  <a:latin typeface="+mj-lt"/>
                </a:rPr>
                <a:t>peak memory</a:t>
              </a:r>
            </a:p>
          </p:txBody>
        </p:sp>
      </p:grpSp>
      <p:pic>
        <p:nvPicPr>
          <p:cNvPr id="7" name="Picture 6" descr="recomputation_mem.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530" y="4395541"/>
            <a:ext cx="4469912" cy="2267712"/>
          </a:xfrm>
          <a:prstGeom prst="rect">
            <a:avLst/>
          </a:prstGeom>
        </p:spPr>
      </p:pic>
      <p:pic>
        <p:nvPicPr>
          <p:cNvPr id="8" name="Picture 7" descr="recomputation_laye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90" y="4395541"/>
            <a:ext cx="4327469" cy="2267712"/>
          </a:xfrm>
          <a:prstGeom prst="rect">
            <a:avLst/>
          </a:prstGeom>
        </p:spPr>
      </p:pic>
    </p:spTree>
    <p:extLst>
      <p:ext uri="{BB962C8B-B14F-4D97-AF65-F5344CB8AC3E}">
        <p14:creationId xmlns:p14="http://schemas.microsoft.com/office/powerpoint/2010/main" val="10794426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382061" cy="1371600"/>
          </a:xfrm>
        </p:spPr>
        <p:txBody>
          <a:bodyPr/>
          <a:lstStyle/>
          <a:p>
            <a:r>
              <a:rPr lang="en-US" dirty="0"/>
              <a:t>Cost-aware </a:t>
            </a:r>
            <a:r>
              <a:rPr lang="en-US" dirty="0" err="1"/>
              <a:t>recomputations</a:t>
            </a:r>
            <a:br>
              <a:rPr lang="en-US" dirty="0"/>
            </a:br>
            <a:r>
              <a:rPr lang="en-US" sz="2800" dirty="0"/>
              <a:t>on </a:t>
            </a:r>
            <a:r>
              <a:rPr lang="en-US" sz="2800" dirty="0" err="1"/>
              <a:t>alexnet</a:t>
            </a:r>
            <a:endParaRPr lang="en-US" sz="2800" dirty="0"/>
          </a:p>
        </p:txBody>
      </p:sp>
      <p:sp>
        <p:nvSpPr>
          <p:cNvPr id="3" name="TextBox 2"/>
          <p:cNvSpPr txBox="1"/>
          <p:nvPr/>
        </p:nvSpPr>
        <p:spPr>
          <a:xfrm>
            <a:off x="2032191" y="2201831"/>
            <a:ext cx="4842608" cy="338554"/>
          </a:xfrm>
          <a:prstGeom prst="rect">
            <a:avLst/>
          </a:prstGeom>
          <a:noFill/>
        </p:spPr>
        <p:txBody>
          <a:bodyPr wrap="none" rtlCol="0">
            <a:spAutoFit/>
          </a:bodyPr>
          <a:lstStyle/>
          <a:p>
            <a:r>
              <a:rPr lang="en-US" sz="1600" dirty="0">
                <a:latin typeface="+mj-lt"/>
              </a:rPr>
              <a:t>Liveness Analysis + Pre-fetch and Offload</a:t>
            </a:r>
          </a:p>
        </p:txBody>
      </p:sp>
      <p:pic>
        <p:nvPicPr>
          <p:cNvPr id="7" name="Picture 6" descr="baseline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4440" y="2540385"/>
            <a:ext cx="6258438" cy="2743200"/>
          </a:xfrm>
          <a:prstGeom prst="rect">
            <a:avLst/>
          </a:prstGeom>
        </p:spPr>
      </p:pic>
    </p:spTree>
    <p:extLst>
      <p:ext uri="{BB962C8B-B14F-4D97-AF65-F5344CB8AC3E}">
        <p14:creationId xmlns:p14="http://schemas.microsoft.com/office/powerpoint/2010/main" val="17301343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382061" cy="1371600"/>
          </a:xfrm>
        </p:spPr>
        <p:txBody>
          <a:bodyPr/>
          <a:lstStyle/>
          <a:p>
            <a:r>
              <a:rPr lang="en-US" dirty="0"/>
              <a:t>Cost-aware </a:t>
            </a:r>
            <a:r>
              <a:rPr lang="en-US" dirty="0" err="1"/>
              <a:t>recomputations</a:t>
            </a:r>
            <a:br>
              <a:rPr lang="en-US" dirty="0"/>
            </a:br>
            <a:r>
              <a:rPr lang="en-US" sz="2800" dirty="0"/>
              <a:t>on </a:t>
            </a:r>
            <a:r>
              <a:rPr lang="en-US" sz="2800" dirty="0" err="1"/>
              <a:t>alexnet</a:t>
            </a:r>
            <a:endParaRPr lang="en-US" sz="2800" dirty="0"/>
          </a:p>
        </p:txBody>
      </p:sp>
      <p:pic>
        <p:nvPicPr>
          <p:cNvPr id="5" name="Picture 4" descr="recomputation_eval.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4440" y="2542032"/>
            <a:ext cx="6258438" cy="2743200"/>
          </a:xfrm>
          <a:prstGeom prst="rect">
            <a:avLst/>
          </a:prstGeom>
        </p:spPr>
      </p:pic>
      <p:sp>
        <p:nvSpPr>
          <p:cNvPr id="6" name="TextBox 5"/>
          <p:cNvSpPr txBox="1"/>
          <p:nvPr/>
        </p:nvSpPr>
        <p:spPr>
          <a:xfrm>
            <a:off x="457199" y="2203478"/>
            <a:ext cx="8286499" cy="338554"/>
          </a:xfrm>
          <a:prstGeom prst="rect">
            <a:avLst/>
          </a:prstGeom>
          <a:noFill/>
        </p:spPr>
        <p:txBody>
          <a:bodyPr wrap="none" rtlCol="0">
            <a:spAutoFit/>
          </a:bodyPr>
          <a:lstStyle/>
          <a:p>
            <a:r>
              <a:rPr lang="en-US" sz="1600" dirty="0">
                <a:solidFill>
                  <a:srgbClr val="FF0000"/>
                </a:solidFill>
                <a:latin typeface="+mj-lt"/>
              </a:rPr>
              <a:t>Liveness Analysis + Pre-fetch and Offload + Cost-aware Re-computations</a:t>
            </a:r>
          </a:p>
        </p:txBody>
      </p:sp>
    </p:spTree>
    <p:extLst>
      <p:ext uri="{BB962C8B-B14F-4D97-AF65-F5344CB8AC3E}">
        <p14:creationId xmlns:p14="http://schemas.microsoft.com/office/powerpoint/2010/main" val="34228333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7885719" cy="1371600"/>
          </a:xfrm>
        </p:spPr>
        <p:txBody>
          <a:bodyPr/>
          <a:lstStyle/>
          <a:p>
            <a:r>
              <a:rPr lang="en-US" dirty="0"/>
              <a:t>Overall Evaluations</a:t>
            </a:r>
          </a:p>
        </p:txBody>
      </p:sp>
      <p:sp>
        <p:nvSpPr>
          <p:cNvPr id="4" name="TextBox 3"/>
          <p:cNvSpPr txBox="1"/>
          <p:nvPr/>
        </p:nvSpPr>
        <p:spPr>
          <a:xfrm>
            <a:off x="591231" y="1729781"/>
            <a:ext cx="1736373" cy="369332"/>
          </a:xfrm>
          <a:prstGeom prst="rect">
            <a:avLst/>
          </a:prstGeom>
          <a:noFill/>
        </p:spPr>
        <p:txBody>
          <a:bodyPr wrap="none" rtlCol="0">
            <a:spAutoFit/>
          </a:bodyPr>
          <a:lstStyle/>
          <a:p>
            <a:r>
              <a:rPr lang="en-US" dirty="0">
                <a:latin typeface="+mj-lt"/>
              </a:rPr>
              <a:t>Going Wider</a:t>
            </a:r>
          </a:p>
        </p:txBody>
      </p:sp>
      <p:pic>
        <p:nvPicPr>
          <p:cNvPr id="5" name="Picture 4"/>
          <p:cNvPicPr>
            <a:picLocks noChangeAspect="1"/>
          </p:cNvPicPr>
          <p:nvPr/>
        </p:nvPicPr>
        <p:blipFill>
          <a:blip r:embed="rId3"/>
          <a:stretch>
            <a:fillRect/>
          </a:stretch>
        </p:blipFill>
        <p:spPr>
          <a:xfrm>
            <a:off x="2131348" y="2167703"/>
            <a:ext cx="4623959" cy="2196937"/>
          </a:xfrm>
          <a:prstGeom prst="rect">
            <a:avLst/>
          </a:prstGeom>
        </p:spPr>
      </p:pic>
      <p:pic>
        <p:nvPicPr>
          <p:cNvPr id="6" name="Picture 5" descr="memory_cost.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1144" y="4429043"/>
            <a:ext cx="6161567" cy="1845342"/>
          </a:xfrm>
          <a:prstGeom prst="rect">
            <a:avLst/>
          </a:prstGeom>
        </p:spPr>
      </p:pic>
    </p:spTree>
    <p:extLst>
      <p:ext uri="{BB962C8B-B14F-4D97-AF65-F5344CB8AC3E}">
        <p14:creationId xmlns:p14="http://schemas.microsoft.com/office/powerpoint/2010/main" val="37542303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7885719" cy="1371600"/>
          </a:xfrm>
        </p:spPr>
        <p:txBody>
          <a:bodyPr/>
          <a:lstStyle/>
          <a:p>
            <a:r>
              <a:rPr lang="en-US" dirty="0"/>
              <a:t>Overall Evaluations</a:t>
            </a:r>
          </a:p>
        </p:txBody>
      </p:sp>
      <p:sp>
        <p:nvSpPr>
          <p:cNvPr id="4" name="TextBox 3"/>
          <p:cNvSpPr txBox="1"/>
          <p:nvPr/>
        </p:nvSpPr>
        <p:spPr>
          <a:xfrm>
            <a:off x="591231" y="1729781"/>
            <a:ext cx="1903085" cy="369332"/>
          </a:xfrm>
          <a:prstGeom prst="rect">
            <a:avLst/>
          </a:prstGeom>
          <a:noFill/>
        </p:spPr>
        <p:txBody>
          <a:bodyPr wrap="none" rtlCol="0">
            <a:spAutoFit/>
          </a:bodyPr>
          <a:lstStyle/>
          <a:p>
            <a:r>
              <a:rPr lang="en-US" dirty="0">
                <a:latin typeface="+mj-lt"/>
              </a:rPr>
              <a:t>Going Deeper</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839" y="2381796"/>
            <a:ext cx="5782974" cy="2248001"/>
          </a:xfrm>
          <a:prstGeom prst="rect">
            <a:avLst/>
          </a:prstGeom>
        </p:spPr>
      </p:pic>
      <p:sp>
        <p:nvSpPr>
          <p:cNvPr id="7" name="Rectangle 6"/>
          <p:cNvSpPr/>
          <p:nvPr/>
        </p:nvSpPr>
        <p:spPr>
          <a:xfrm>
            <a:off x="0" y="5264712"/>
            <a:ext cx="8880653" cy="646331"/>
          </a:xfrm>
          <a:prstGeom prst="rect">
            <a:avLst/>
          </a:prstGeom>
        </p:spPr>
        <p:txBody>
          <a:bodyPr wrap="square">
            <a:spAutoFit/>
          </a:bodyPr>
          <a:lstStyle/>
          <a:p>
            <a:r>
              <a:rPr lang="en-US" dirty="0">
                <a:latin typeface="+mj-lt"/>
              </a:rPr>
              <a:t>Note: depth = 3*(n</a:t>
            </a:r>
            <a:r>
              <a:rPr lang="en-US" sz="800" dirty="0">
                <a:latin typeface="+mj-lt"/>
              </a:rPr>
              <a:t>1 </a:t>
            </a:r>
            <a:r>
              <a:rPr lang="en-US" dirty="0">
                <a:latin typeface="+mj-lt"/>
              </a:rPr>
              <a:t>+ n</a:t>
            </a:r>
            <a:r>
              <a:rPr lang="en-US" sz="800" dirty="0">
                <a:latin typeface="+mj-lt"/>
              </a:rPr>
              <a:t>2 </a:t>
            </a:r>
            <a:r>
              <a:rPr lang="en-US" dirty="0">
                <a:latin typeface="+mj-lt"/>
              </a:rPr>
              <a:t>+ n</a:t>
            </a:r>
            <a:r>
              <a:rPr lang="en-US" sz="800" dirty="0">
                <a:latin typeface="+mj-lt"/>
              </a:rPr>
              <a:t>3 </a:t>
            </a:r>
            <a:r>
              <a:rPr lang="en-US" dirty="0">
                <a:latin typeface="+mj-lt"/>
              </a:rPr>
              <a:t>+ n</a:t>
            </a:r>
            <a:r>
              <a:rPr lang="en-US" sz="800" dirty="0">
                <a:latin typeface="+mj-lt"/>
              </a:rPr>
              <a:t>4</a:t>
            </a:r>
            <a:r>
              <a:rPr lang="en-US" dirty="0">
                <a:latin typeface="+mj-lt"/>
              </a:rPr>
              <a:t>)+2. We fix n</a:t>
            </a:r>
            <a:r>
              <a:rPr lang="en-US" sz="800" dirty="0">
                <a:latin typeface="+mj-lt"/>
              </a:rPr>
              <a:t>1 </a:t>
            </a:r>
            <a:r>
              <a:rPr lang="en-US" dirty="0">
                <a:latin typeface="+mj-lt"/>
              </a:rPr>
              <a:t>=6, n</a:t>
            </a:r>
            <a:r>
              <a:rPr lang="en-US" sz="800" dirty="0">
                <a:latin typeface="+mj-lt"/>
              </a:rPr>
              <a:t>2 </a:t>
            </a:r>
            <a:r>
              <a:rPr lang="en-US" dirty="0">
                <a:latin typeface="+mj-lt"/>
              </a:rPr>
              <a:t>=32, and n</a:t>
            </a:r>
            <a:r>
              <a:rPr lang="en-US" sz="800" dirty="0">
                <a:latin typeface="+mj-lt"/>
              </a:rPr>
              <a:t>4 </a:t>
            </a:r>
            <a:r>
              <a:rPr lang="en-US" dirty="0">
                <a:latin typeface="+mj-lt"/>
              </a:rPr>
              <a:t>=6, while adding n</a:t>
            </a:r>
            <a:r>
              <a:rPr lang="en-US" sz="800" dirty="0">
                <a:latin typeface="+mj-lt"/>
              </a:rPr>
              <a:t>3 </a:t>
            </a:r>
            <a:r>
              <a:rPr lang="en-US" dirty="0">
                <a:latin typeface="+mj-lt"/>
              </a:rPr>
              <a:t>to increase the depth. </a:t>
            </a:r>
          </a:p>
        </p:txBody>
      </p:sp>
    </p:spTree>
    <p:extLst>
      <p:ext uri="{BB962C8B-B14F-4D97-AF65-F5344CB8AC3E}">
        <p14:creationId xmlns:p14="http://schemas.microsoft.com/office/powerpoint/2010/main" val="29793975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199" y="152718"/>
            <a:ext cx="7885719" cy="703160"/>
          </a:xfrm>
        </p:spPr>
        <p:txBody>
          <a:bodyPr/>
          <a:lstStyle/>
          <a:p>
            <a:r>
              <a:rPr lang="en-US" dirty="0"/>
              <a:t>speed Evaluations</a:t>
            </a:r>
          </a:p>
        </p:txBody>
      </p:sp>
      <p:grpSp>
        <p:nvGrpSpPr>
          <p:cNvPr id="10" name="Group 9"/>
          <p:cNvGrpSpPr/>
          <p:nvPr/>
        </p:nvGrpSpPr>
        <p:grpSpPr>
          <a:xfrm>
            <a:off x="457199" y="1225210"/>
            <a:ext cx="3549172" cy="2466179"/>
            <a:chOff x="457199" y="1225210"/>
            <a:chExt cx="3549172" cy="2466179"/>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 y="1594542"/>
              <a:ext cx="3549172" cy="2096847"/>
            </a:xfrm>
            <a:prstGeom prst="rect">
              <a:avLst/>
            </a:prstGeom>
          </p:spPr>
        </p:pic>
        <p:sp>
          <p:nvSpPr>
            <p:cNvPr id="3" name="TextBox 2"/>
            <p:cNvSpPr txBox="1"/>
            <p:nvPr/>
          </p:nvSpPr>
          <p:spPr>
            <a:xfrm>
              <a:off x="1789865" y="1225210"/>
              <a:ext cx="1191993" cy="369332"/>
            </a:xfrm>
            <a:prstGeom prst="rect">
              <a:avLst/>
            </a:prstGeom>
            <a:noFill/>
          </p:spPr>
          <p:txBody>
            <a:bodyPr wrap="none" rtlCol="0">
              <a:spAutoFit/>
            </a:bodyPr>
            <a:lstStyle/>
            <a:p>
              <a:r>
                <a:rPr lang="en-US" altLang="zh-CN" dirty="0" err="1">
                  <a:latin typeface="+mj-lt"/>
                </a:rPr>
                <a:t>AlexNet</a:t>
              </a:r>
              <a:endParaRPr lang="en-US" dirty="0">
                <a:latin typeface="+mj-lt"/>
              </a:endParaRPr>
            </a:p>
          </p:txBody>
        </p:sp>
      </p:grpSp>
      <p:grpSp>
        <p:nvGrpSpPr>
          <p:cNvPr id="9" name="Group 8"/>
          <p:cNvGrpSpPr/>
          <p:nvPr/>
        </p:nvGrpSpPr>
        <p:grpSpPr>
          <a:xfrm>
            <a:off x="4987667" y="1240057"/>
            <a:ext cx="3494269" cy="2451332"/>
            <a:chOff x="4738949" y="1225210"/>
            <a:chExt cx="3494269" cy="2451332"/>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8949" y="1609388"/>
              <a:ext cx="3494269" cy="2067154"/>
            </a:xfrm>
            <a:prstGeom prst="rect">
              <a:avLst/>
            </a:prstGeom>
          </p:spPr>
        </p:pic>
        <p:sp>
          <p:nvSpPr>
            <p:cNvPr id="8" name="TextBox 7"/>
            <p:cNvSpPr txBox="1"/>
            <p:nvPr/>
          </p:nvSpPr>
          <p:spPr>
            <a:xfrm>
              <a:off x="5883884" y="1225210"/>
              <a:ext cx="1564146" cy="369332"/>
            </a:xfrm>
            <a:prstGeom prst="rect">
              <a:avLst/>
            </a:prstGeom>
            <a:noFill/>
          </p:spPr>
          <p:txBody>
            <a:bodyPr wrap="none" rtlCol="0">
              <a:spAutoFit/>
            </a:bodyPr>
            <a:lstStyle/>
            <a:p>
              <a:r>
                <a:rPr lang="en-US" altLang="zh-CN" dirty="0">
                  <a:latin typeface="+mj-lt"/>
                </a:rPr>
                <a:t>ResNet101</a:t>
              </a:r>
              <a:endParaRPr lang="en-US" dirty="0">
                <a:latin typeface="+mj-lt"/>
              </a:endParaRPr>
            </a:p>
          </p:txBody>
        </p:sp>
      </p:grpSp>
      <p:grpSp>
        <p:nvGrpSpPr>
          <p:cNvPr id="13" name="Group 12"/>
          <p:cNvGrpSpPr/>
          <p:nvPr/>
        </p:nvGrpSpPr>
        <p:grpSpPr>
          <a:xfrm>
            <a:off x="457199" y="3793802"/>
            <a:ext cx="3506659" cy="2552049"/>
            <a:chOff x="457199" y="3793802"/>
            <a:chExt cx="3506659" cy="2552049"/>
          </a:xfrm>
        </p:grpSpPr>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199" y="4163134"/>
              <a:ext cx="3506659" cy="2182717"/>
            </a:xfrm>
            <a:prstGeom prst="rect">
              <a:avLst/>
            </a:prstGeom>
          </p:spPr>
        </p:pic>
        <p:sp>
          <p:nvSpPr>
            <p:cNvPr id="12" name="TextBox 11"/>
            <p:cNvSpPr txBox="1"/>
            <p:nvPr/>
          </p:nvSpPr>
          <p:spPr>
            <a:xfrm>
              <a:off x="1508176" y="3793802"/>
              <a:ext cx="1749197" cy="369332"/>
            </a:xfrm>
            <a:prstGeom prst="rect">
              <a:avLst/>
            </a:prstGeom>
            <a:noFill/>
          </p:spPr>
          <p:txBody>
            <a:bodyPr wrap="none" rtlCol="0">
              <a:spAutoFit/>
            </a:bodyPr>
            <a:lstStyle/>
            <a:p>
              <a:r>
                <a:rPr lang="en-US" altLang="zh-CN">
                  <a:latin typeface="+mj-lt"/>
                </a:rPr>
                <a:t>Inception v4</a:t>
              </a:r>
              <a:endParaRPr lang="en-US" dirty="0">
                <a:latin typeface="+mj-lt"/>
              </a:endParaRPr>
            </a:p>
          </p:txBody>
        </p:sp>
      </p:grpSp>
      <p:grpSp>
        <p:nvGrpSpPr>
          <p:cNvPr id="16" name="Group 15"/>
          <p:cNvGrpSpPr/>
          <p:nvPr/>
        </p:nvGrpSpPr>
        <p:grpSpPr>
          <a:xfrm>
            <a:off x="4976938" y="3793802"/>
            <a:ext cx="3504998" cy="2486212"/>
            <a:chOff x="4976938" y="3793802"/>
            <a:chExt cx="3504998" cy="2486212"/>
          </a:xfrm>
        </p:grpSpPr>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76938" y="4163134"/>
              <a:ext cx="3504998" cy="2116880"/>
            </a:xfrm>
            <a:prstGeom prst="rect">
              <a:avLst/>
            </a:prstGeom>
          </p:spPr>
        </p:pic>
        <p:sp>
          <p:nvSpPr>
            <p:cNvPr id="15" name="TextBox 14"/>
            <p:cNvSpPr txBox="1"/>
            <p:nvPr/>
          </p:nvSpPr>
          <p:spPr>
            <a:xfrm>
              <a:off x="6351764" y="3793802"/>
              <a:ext cx="1125821" cy="369332"/>
            </a:xfrm>
            <a:prstGeom prst="rect">
              <a:avLst/>
            </a:prstGeom>
            <a:noFill/>
          </p:spPr>
          <p:txBody>
            <a:bodyPr wrap="none" rtlCol="0">
              <a:spAutoFit/>
            </a:bodyPr>
            <a:lstStyle/>
            <a:p>
              <a:r>
                <a:rPr lang="en-US">
                  <a:latin typeface="+mj-lt"/>
                </a:rPr>
                <a:t>VGG 16</a:t>
              </a:r>
              <a:endParaRPr lang="en-US" dirty="0">
                <a:latin typeface="+mj-lt"/>
              </a:endParaRPr>
            </a:p>
          </p:txBody>
        </p:sp>
      </p:grpSp>
    </p:spTree>
    <p:extLst>
      <p:ext uri="{BB962C8B-B14F-4D97-AF65-F5344CB8AC3E}">
        <p14:creationId xmlns:p14="http://schemas.microsoft.com/office/powerpoint/2010/main" val="4979669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776648"/>
            <a:ext cx="8945217" cy="1371600"/>
          </a:xfrm>
        </p:spPr>
        <p:txBody>
          <a:bodyPr>
            <a:normAutofit fontScale="90000"/>
          </a:bodyPr>
          <a:lstStyle/>
          <a:p>
            <a:pPr algn="ctr"/>
            <a:r>
              <a:rPr lang="en-US" dirty="0"/>
              <a:t>Thank you,</a:t>
            </a:r>
            <a:br>
              <a:rPr lang="en-US" dirty="0"/>
            </a:br>
            <a:r>
              <a:rPr lang="en-US" dirty="0"/>
              <a:t> </a:t>
            </a:r>
            <a:br>
              <a:rPr lang="en-US" dirty="0"/>
            </a:br>
            <a:r>
              <a:rPr lang="en-US" dirty="0"/>
              <a:t>Questions?</a:t>
            </a:r>
          </a:p>
        </p:txBody>
      </p:sp>
    </p:spTree>
    <p:extLst>
      <p:ext uri="{BB962C8B-B14F-4D97-AF65-F5344CB8AC3E}">
        <p14:creationId xmlns:p14="http://schemas.microsoft.com/office/powerpoint/2010/main" val="463355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235200"/>
            <a:ext cx="8971280" cy="1107996"/>
          </a:xfrm>
          <a:prstGeom prst="rect">
            <a:avLst/>
          </a:prstGeom>
          <a:noFill/>
        </p:spPr>
        <p:txBody>
          <a:bodyPr wrap="square" rtlCol="0">
            <a:spAutoFit/>
          </a:bodyPr>
          <a:lstStyle/>
          <a:p>
            <a:pPr algn="ctr"/>
            <a:r>
              <a:rPr lang="en-US" sz="6600" dirty="0"/>
              <a:t>Backup slides</a:t>
            </a:r>
          </a:p>
        </p:txBody>
      </p:sp>
    </p:spTree>
    <p:extLst>
      <p:ext uri="{BB962C8B-B14F-4D97-AF65-F5344CB8AC3E}">
        <p14:creationId xmlns:p14="http://schemas.microsoft.com/office/powerpoint/2010/main" val="4541969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7311081" cy="1371600"/>
          </a:xfrm>
        </p:spPr>
        <p:txBody>
          <a:bodyPr/>
          <a:lstStyle/>
          <a:p>
            <a:r>
              <a:rPr lang="en-US" dirty="0" err="1"/>
              <a:t>Imagenet</a:t>
            </a:r>
            <a:r>
              <a:rPr lang="en-US" dirty="0"/>
              <a:t> 1k contest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5630" y="2043723"/>
            <a:ext cx="6406173" cy="3276600"/>
          </a:xfrm>
          <a:prstGeom prst="rect">
            <a:avLst/>
          </a:prstGeom>
        </p:spPr>
      </p:pic>
      <p:sp>
        <p:nvSpPr>
          <p:cNvPr id="4" name="Rectangle 3"/>
          <p:cNvSpPr/>
          <p:nvPr/>
        </p:nvSpPr>
        <p:spPr>
          <a:xfrm>
            <a:off x="7325841" y="6550223"/>
            <a:ext cx="1649811" cy="307777"/>
          </a:xfrm>
          <a:prstGeom prst="rect">
            <a:avLst/>
          </a:prstGeom>
        </p:spPr>
        <p:txBody>
          <a:bodyPr wrap="none">
            <a:spAutoFit/>
          </a:bodyPr>
          <a:lstStyle/>
          <a:p>
            <a:r>
              <a:rPr lang="en-US" sz="1400" dirty="0"/>
              <a:t>Figure ©ImageNet</a:t>
            </a:r>
          </a:p>
        </p:txBody>
      </p:sp>
    </p:spTree>
    <p:extLst>
      <p:ext uri="{BB962C8B-B14F-4D97-AF65-F5344CB8AC3E}">
        <p14:creationId xmlns:p14="http://schemas.microsoft.com/office/powerpoint/2010/main" val="2060086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517467" cy="1371600"/>
          </a:xfrm>
        </p:spPr>
        <p:txBody>
          <a:bodyPr/>
          <a:lstStyle/>
          <a:p>
            <a:r>
              <a:rPr lang="en-US" dirty="0"/>
              <a:t>Outline of our techniques</a:t>
            </a:r>
          </a:p>
        </p:txBody>
      </p:sp>
      <p:sp>
        <p:nvSpPr>
          <p:cNvPr id="3" name="Content Placeholder 2"/>
          <p:cNvSpPr>
            <a:spLocks noGrp="1"/>
          </p:cNvSpPr>
          <p:nvPr>
            <p:ph idx="1"/>
          </p:nvPr>
        </p:nvSpPr>
        <p:spPr>
          <a:xfrm>
            <a:off x="457199" y="3132666"/>
            <a:ext cx="7620000" cy="1363133"/>
          </a:xfrm>
        </p:spPr>
        <p:txBody>
          <a:bodyPr/>
          <a:lstStyle/>
          <a:p>
            <a:pPr marL="342900" indent="-342900">
              <a:buFont typeface="Arial"/>
              <a:buChar char="•"/>
            </a:pPr>
            <a:r>
              <a:rPr lang="en-US" dirty="0" err="1">
                <a:latin typeface="+mj-lt"/>
              </a:rPr>
              <a:t>Liveness</a:t>
            </a:r>
            <a:r>
              <a:rPr lang="en-US" dirty="0">
                <a:latin typeface="+mj-lt"/>
              </a:rPr>
              <a:t> Analysis</a:t>
            </a:r>
          </a:p>
          <a:p>
            <a:pPr marL="342900" indent="-342900">
              <a:buFont typeface="Arial"/>
              <a:buChar char="•"/>
            </a:pPr>
            <a:r>
              <a:rPr lang="en-US" dirty="0">
                <a:latin typeface="+mj-lt"/>
              </a:rPr>
              <a:t>Unified Tensor Pool</a:t>
            </a:r>
          </a:p>
          <a:p>
            <a:pPr marL="342900" indent="-342900">
              <a:buFont typeface="Arial"/>
              <a:buChar char="•"/>
            </a:pPr>
            <a:r>
              <a:rPr lang="en-US" dirty="0">
                <a:latin typeface="+mj-lt"/>
              </a:rPr>
              <a:t>Cost-aware Re-computation</a:t>
            </a:r>
          </a:p>
        </p:txBody>
      </p:sp>
    </p:spTree>
    <p:extLst>
      <p:ext uri="{BB962C8B-B14F-4D97-AF65-F5344CB8AC3E}">
        <p14:creationId xmlns:p14="http://schemas.microsoft.com/office/powerpoint/2010/main" val="23782787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119534" cy="1371600"/>
          </a:xfrm>
        </p:spPr>
        <p:txBody>
          <a:bodyPr/>
          <a:lstStyle/>
          <a:p>
            <a:r>
              <a:rPr lang="en-US" dirty="0"/>
              <a:t>Solving </a:t>
            </a:r>
            <a:r>
              <a:rPr lang="en-US" dirty="0" err="1"/>
              <a:t>Imagenet</a:t>
            </a:r>
            <a:r>
              <a:rPr lang="en-US" dirty="0"/>
              <a:t> with deep learning and GPU</a:t>
            </a:r>
          </a:p>
        </p:txBody>
      </p:sp>
      <p:pic>
        <p:nvPicPr>
          <p:cNvPr id="3" name="Picture 2"/>
          <p:cNvPicPr>
            <a:picLocks noChangeAspect="1"/>
          </p:cNvPicPr>
          <p:nvPr/>
        </p:nvPicPr>
        <p:blipFill>
          <a:blip r:embed="rId3"/>
          <a:stretch>
            <a:fillRect/>
          </a:stretch>
        </p:blipFill>
        <p:spPr>
          <a:xfrm>
            <a:off x="1429828" y="1688755"/>
            <a:ext cx="6174275" cy="3576764"/>
          </a:xfrm>
          <a:prstGeom prst="rect">
            <a:avLst/>
          </a:prstGeom>
        </p:spPr>
      </p:pic>
      <p:sp>
        <p:nvSpPr>
          <p:cNvPr id="9" name="Rectangle 8"/>
          <p:cNvSpPr/>
          <p:nvPr/>
        </p:nvSpPr>
        <p:spPr>
          <a:xfrm>
            <a:off x="7248410" y="6550223"/>
            <a:ext cx="1800493" cy="307777"/>
          </a:xfrm>
          <a:prstGeom prst="rect">
            <a:avLst/>
          </a:prstGeom>
        </p:spPr>
        <p:txBody>
          <a:bodyPr wrap="none">
            <a:spAutoFit/>
          </a:bodyPr>
          <a:lstStyle/>
          <a:p>
            <a:r>
              <a:rPr lang="en-US" sz="1400"/>
              <a:t>Figure ©</a:t>
            </a:r>
            <a:r>
              <a:rPr lang="en-US" sz="1400" dirty="0" err="1"/>
              <a:t>Kaiming</a:t>
            </a:r>
            <a:r>
              <a:rPr lang="en-US" sz="1400" dirty="0"/>
              <a:t> He</a:t>
            </a:r>
          </a:p>
        </p:txBody>
      </p:sp>
    </p:spTree>
    <p:extLst>
      <p:ext uri="{BB962C8B-B14F-4D97-AF65-F5344CB8AC3E}">
        <p14:creationId xmlns:p14="http://schemas.microsoft.com/office/powerpoint/2010/main" val="15053516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199" y="152718"/>
            <a:ext cx="8119534" cy="1371600"/>
          </a:xfrm>
        </p:spPr>
        <p:txBody>
          <a:bodyPr/>
          <a:lstStyle/>
          <a:p>
            <a:r>
              <a:rPr lang="en-US" dirty="0"/>
              <a:t>Solving </a:t>
            </a:r>
            <a:r>
              <a:rPr lang="en-US" dirty="0" err="1"/>
              <a:t>Imagenet</a:t>
            </a:r>
            <a:r>
              <a:rPr lang="en-US" dirty="0"/>
              <a:t> with deep learning and GPU</a:t>
            </a:r>
          </a:p>
        </p:txBody>
      </p:sp>
      <p:sp>
        <p:nvSpPr>
          <p:cNvPr id="5" name="TextBox 4"/>
          <p:cNvSpPr txBox="1"/>
          <p:nvPr/>
        </p:nvSpPr>
        <p:spPr>
          <a:xfrm>
            <a:off x="5666153" y="2380102"/>
            <a:ext cx="490840" cy="276999"/>
          </a:xfrm>
          <a:prstGeom prst="rect">
            <a:avLst/>
          </a:prstGeom>
          <a:noFill/>
        </p:spPr>
        <p:txBody>
          <a:bodyPr wrap="none" rtlCol="0">
            <a:spAutoFit/>
          </a:bodyPr>
          <a:lstStyle/>
          <a:p>
            <a:r>
              <a:rPr lang="en-US" sz="1200">
                <a:solidFill>
                  <a:srgbClr val="C00000"/>
                </a:solidFill>
              </a:rPr>
              <a:t>92%</a:t>
            </a:r>
          </a:p>
        </p:txBody>
      </p:sp>
      <p:sp>
        <p:nvSpPr>
          <p:cNvPr id="6" name="TextBox 5"/>
          <p:cNvSpPr txBox="1"/>
          <p:nvPr/>
        </p:nvSpPr>
        <p:spPr>
          <a:xfrm>
            <a:off x="4965115" y="3410171"/>
            <a:ext cx="490840" cy="276999"/>
          </a:xfrm>
          <a:prstGeom prst="rect">
            <a:avLst/>
          </a:prstGeom>
          <a:noFill/>
        </p:spPr>
        <p:txBody>
          <a:bodyPr wrap="none" rtlCol="0">
            <a:spAutoFit/>
          </a:bodyPr>
          <a:lstStyle/>
          <a:p>
            <a:r>
              <a:rPr lang="en-US" sz="1200" dirty="0">
                <a:solidFill>
                  <a:srgbClr val="C00000"/>
                </a:solidFill>
              </a:rPr>
              <a:t>83%</a:t>
            </a:r>
          </a:p>
        </p:txBody>
      </p:sp>
      <p:sp>
        <p:nvSpPr>
          <p:cNvPr id="7" name="TextBox 6"/>
          <p:cNvSpPr txBox="1"/>
          <p:nvPr/>
        </p:nvSpPr>
        <p:spPr>
          <a:xfrm>
            <a:off x="4251569" y="4572001"/>
            <a:ext cx="490840" cy="276999"/>
          </a:xfrm>
          <a:prstGeom prst="rect">
            <a:avLst/>
          </a:prstGeom>
          <a:noFill/>
        </p:spPr>
        <p:txBody>
          <a:bodyPr wrap="none" rtlCol="0">
            <a:spAutoFit/>
          </a:bodyPr>
          <a:lstStyle/>
          <a:p>
            <a:r>
              <a:rPr lang="en-US" sz="1200" dirty="0">
                <a:solidFill>
                  <a:srgbClr val="C00000"/>
                </a:solidFill>
              </a:rPr>
              <a:t>18%</a:t>
            </a:r>
          </a:p>
        </p:txBody>
      </p:sp>
      <p:pic>
        <p:nvPicPr>
          <p:cNvPr id="8"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61086" y="1951927"/>
            <a:ext cx="4274192" cy="3561827"/>
          </a:xfrm>
        </p:spPr>
      </p:pic>
      <p:sp>
        <p:nvSpPr>
          <p:cNvPr id="9" name="Rectangle 8"/>
          <p:cNvSpPr/>
          <p:nvPr/>
        </p:nvSpPr>
        <p:spPr>
          <a:xfrm>
            <a:off x="7480096" y="6550223"/>
            <a:ext cx="1473480" cy="307777"/>
          </a:xfrm>
          <a:prstGeom prst="rect">
            <a:avLst/>
          </a:prstGeom>
        </p:spPr>
        <p:txBody>
          <a:bodyPr wrap="none">
            <a:spAutoFit/>
          </a:bodyPr>
          <a:lstStyle/>
          <a:p>
            <a:r>
              <a:rPr lang="en-US" sz="1400"/>
              <a:t>Figure ©NVIDIA</a:t>
            </a:r>
            <a:endParaRPr lang="en-US" sz="1400" dirty="0"/>
          </a:p>
        </p:txBody>
      </p:sp>
    </p:spTree>
    <p:extLst>
      <p:ext uri="{BB962C8B-B14F-4D97-AF65-F5344CB8AC3E}">
        <p14:creationId xmlns:p14="http://schemas.microsoft.com/office/powerpoint/2010/main" val="4705664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177685" cy="1371600"/>
          </a:xfrm>
        </p:spPr>
        <p:txBody>
          <a:bodyPr/>
          <a:lstStyle/>
          <a:p>
            <a:r>
              <a:rPr lang="en-US" dirty="0"/>
              <a:t>Basic LRU operations</a:t>
            </a:r>
          </a:p>
        </p:txBody>
      </p:sp>
      <p:sp>
        <p:nvSpPr>
          <p:cNvPr id="7" name="TextBox 6"/>
          <p:cNvSpPr txBox="1"/>
          <p:nvPr/>
        </p:nvSpPr>
        <p:spPr>
          <a:xfrm>
            <a:off x="854000" y="1613003"/>
            <a:ext cx="4993675" cy="369332"/>
          </a:xfrm>
          <a:prstGeom prst="rect">
            <a:avLst/>
          </a:prstGeom>
          <a:noFill/>
        </p:spPr>
        <p:txBody>
          <a:bodyPr wrap="none" rtlCol="0">
            <a:spAutoFit/>
          </a:bodyPr>
          <a:lstStyle/>
          <a:p>
            <a:pPr marL="285750" indent="-285750">
              <a:buFont typeface="Arial"/>
              <a:buChar char="•"/>
            </a:pPr>
            <a:r>
              <a:rPr lang="en-US" dirty="0">
                <a:solidFill>
                  <a:srgbClr val="D1282E"/>
                </a:solidFill>
                <a:latin typeface="+mj-lt"/>
              </a:rPr>
              <a:t>LRU in</a:t>
            </a:r>
            <a:r>
              <a:rPr lang="en-US" dirty="0">
                <a:latin typeface="+mj-lt"/>
              </a:rPr>
              <a:t>: place the tensor in the front</a:t>
            </a:r>
          </a:p>
        </p:txBody>
      </p:sp>
      <p:sp>
        <p:nvSpPr>
          <p:cNvPr id="8" name="TextBox 7"/>
          <p:cNvSpPr txBox="1"/>
          <p:nvPr/>
        </p:nvSpPr>
        <p:spPr>
          <a:xfrm>
            <a:off x="854000" y="2072819"/>
            <a:ext cx="7936788" cy="1477328"/>
          </a:xfrm>
          <a:prstGeom prst="rect">
            <a:avLst/>
          </a:prstGeom>
          <a:noFill/>
        </p:spPr>
        <p:txBody>
          <a:bodyPr wrap="none" rtlCol="0">
            <a:spAutoFit/>
          </a:bodyPr>
          <a:lstStyle/>
          <a:p>
            <a:pPr marL="285750" indent="-285750">
              <a:buFont typeface="Arial"/>
              <a:buChar char="•"/>
            </a:pPr>
            <a:r>
              <a:rPr lang="en-US" dirty="0">
                <a:solidFill>
                  <a:srgbClr val="D1282E"/>
                </a:solidFill>
                <a:latin typeface="+mj-lt"/>
              </a:rPr>
              <a:t>LRU out</a:t>
            </a:r>
            <a:r>
              <a:rPr lang="en-US" dirty="0">
                <a:latin typeface="+mj-lt"/>
              </a:rPr>
              <a:t>:</a:t>
            </a:r>
            <a:br>
              <a:rPr lang="en-US" dirty="0">
                <a:latin typeface="+mj-lt"/>
              </a:rPr>
            </a:br>
            <a:r>
              <a:rPr lang="en-US" dirty="0">
                <a:latin typeface="+mj-lt"/>
              </a:rPr>
              <a:t>1. check the free memory</a:t>
            </a:r>
            <a:br>
              <a:rPr lang="en-US" dirty="0">
                <a:latin typeface="+mj-lt"/>
              </a:rPr>
            </a:br>
            <a:r>
              <a:rPr lang="en-US" dirty="0">
                <a:latin typeface="+mj-lt"/>
              </a:rPr>
              <a:t>2. </a:t>
            </a:r>
            <a:r>
              <a:rPr lang="en-US" dirty="0">
                <a:solidFill>
                  <a:srgbClr val="D1282E"/>
                </a:solidFill>
                <a:latin typeface="+mj-lt"/>
              </a:rPr>
              <a:t>IF</a:t>
            </a:r>
            <a:r>
              <a:rPr lang="en-US" dirty="0">
                <a:latin typeface="+mj-lt"/>
              </a:rPr>
              <a:t>: free memory &lt; tensor memory:</a:t>
            </a:r>
            <a:br>
              <a:rPr lang="en-US" dirty="0">
                <a:latin typeface="+mj-lt"/>
              </a:rPr>
            </a:br>
            <a:r>
              <a:rPr lang="en-US" dirty="0">
                <a:latin typeface="+mj-lt"/>
              </a:rPr>
              <a:t> 	offload unlocked tensors into CPU till enough memory</a:t>
            </a:r>
            <a:br>
              <a:rPr lang="en-US" dirty="0">
                <a:latin typeface="+mj-lt"/>
              </a:rPr>
            </a:br>
            <a:r>
              <a:rPr lang="en-US" dirty="0">
                <a:latin typeface="+mj-lt"/>
              </a:rPr>
              <a:t>4. </a:t>
            </a:r>
            <a:r>
              <a:rPr lang="en-US" dirty="0" err="1">
                <a:latin typeface="+mj-lt"/>
              </a:rPr>
              <a:t>malloc</a:t>
            </a:r>
            <a:r>
              <a:rPr lang="en-US" dirty="0">
                <a:latin typeface="+mj-lt"/>
              </a:rPr>
              <a:t> the GPU memory</a:t>
            </a:r>
          </a:p>
        </p:txBody>
      </p:sp>
      <p:sp>
        <p:nvSpPr>
          <p:cNvPr id="9" name="TextBox 8"/>
          <p:cNvSpPr txBox="1"/>
          <p:nvPr/>
        </p:nvSpPr>
        <p:spPr>
          <a:xfrm>
            <a:off x="854000" y="3615835"/>
            <a:ext cx="5108001" cy="2585323"/>
          </a:xfrm>
          <a:prstGeom prst="rect">
            <a:avLst/>
          </a:prstGeom>
          <a:noFill/>
        </p:spPr>
        <p:txBody>
          <a:bodyPr wrap="none" rtlCol="0">
            <a:spAutoFit/>
          </a:bodyPr>
          <a:lstStyle/>
          <a:p>
            <a:pPr marL="285750" indent="-285750">
              <a:buFont typeface="Arial"/>
              <a:buChar char="•"/>
            </a:pPr>
            <a:r>
              <a:rPr lang="en-US" dirty="0">
                <a:solidFill>
                  <a:srgbClr val="D1282E"/>
                </a:solidFill>
                <a:latin typeface="+mj-lt"/>
              </a:rPr>
              <a:t>Check</a:t>
            </a:r>
            <a:r>
              <a:rPr lang="en-US" dirty="0">
                <a:latin typeface="+mj-lt"/>
              </a:rPr>
              <a:t>(LRU, Tensor):</a:t>
            </a:r>
            <a:br>
              <a:rPr lang="en-US" dirty="0">
                <a:latin typeface="+mj-lt"/>
              </a:rPr>
            </a:br>
            <a:r>
              <a:rPr lang="en-US" dirty="0">
                <a:latin typeface="+mj-lt"/>
              </a:rPr>
              <a:t>1. </a:t>
            </a:r>
            <a:r>
              <a:rPr lang="en-US" dirty="0" err="1">
                <a:latin typeface="+mj-lt"/>
              </a:rPr>
              <a:t>isFound</a:t>
            </a:r>
            <a:r>
              <a:rPr lang="en-US" dirty="0">
                <a:latin typeface="+mj-lt"/>
              </a:rPr>
              <a:t> = </a:t>
            </a:r>
            <a:r>
              <a:rPr lang="en-US" dirty="0" err="1">
                <a:latin typeface="+mj-lt"/>
              </a:rPr>
              <a:t>LRU.find</a:t>
            </a:r>
            <a:r>
              <a:rPr lang="en-US" dirty="0">
                <a:latin typeface="+mj-lt"/>
              </a:rPr>
              <a:t>(Tensor)</a:t>
            </a:r>
            <a:br>
              <a:rPr lang="en-US" dirty="0">
                <a:latin typeface="+mj-lt"/>
              </a:rPr>
            </a:br>
            <a:r>
              <a:rPr lang="en-US" dirty="0">
                <a:latin typeface="+mj-lt"/>
              </a:rPr>
              <a:t>2. </a:t>
            </a:r>
            <a:r>
              <a:rPr lang="en-US" dirty="0">
                <a:solidFill>
                  <a:srgbClr val="D1282E"/>
                </a:solidFill>
                <a:latin typeface="+mj-lt"/>
              </a:rPr>
              <a:t>IF</a:t>
            </a:r>
            <a:r>
              <a:rPr lang="en-US" dirty="0">
                <a:latin typeface="+mj-lt"/>
              </a:rPr>
              <a:t>: </a:t>
            </a:r>
            <a:r>
              <a:rPr lang="en-US" dirty="0" err="1">
                <a:latin typeface="+mj-lt"/>
              </a:rPr>
              <a:t>isFound</a:t>
            </a:r>
            <a:r>
              <a:rPr lang="en-US" dirty="0">
                <a:latin typeface="+mj-lt"/>
              </a:rPr>
              <a:t>, place to the LRU front</a:t>
            </a:r>
            <a:br>
              <a:rPr lang="en-US" dirty="0">
                <a:latin typeface="+mj-lt"/>
              </a:rPr>
            </a:br>
            <a:r>
              <a:rPr lang="en-US" dirty="0">
                <a:latin typeface="+mj-lt"/>
              </a:rPr>
              <a:t>3. </a:t>
            </a:r>
            <a:r>
              <a:rPr lang="en-US" dirty="0">
                <a:solidFill>
                  <a:srgbClr val="D1282E"/>
                </a:solidFill>
                <a:latin typeface="+mj-lt"/>
              </a:rPr>
              <a:t>ELSE</a:t>
            </a:r>
            <a:r>
              <a:rPr lang="en-US" dirty="0">
                <a:latin typeface="+mj-lt"/>
              </a:rPr>
              <a:t>:</a:t>
            </a:r>
          </a:p>
          <a:p>
            <a:pPr lvl="1"/>
            <a:r>
              <a:rPr lang="en-US" dirty="0">
                <a:latin typeface="+mj-lt"/>
              </a:rPr>
              <a:t>  	try </a:t>
            </a:r>
            <a:r>
              <a:rPr lang="en-US" dirty="0" err="1">
                <a:latin typeface="+mj-lt"/>
              </a:rPr>
              <a:t>malloc</a:t>
            </a:r>
            <a:r>
              <a:rPr lang="en-US" dirty="0">
                <a:latin typeface="+mj-lt"/>
              </a:rPr>
              <a:t>(Tensor) on GPU</a:t>
            </a:r>
          </a:p>
          <a:p>
            <a:pPr lvl="1"/>
            <a:r>
              <a:rPr lang="en-US" dirty="0">
                <a:latin typeface="+mj-lt"/>
              </a:rPr>
              <a:t>	IF: not enough memory:</a:t>
            </a:r>
          </a:p>
          <a:p>
            <a:pPr lvl="1"/>
            <a:r>
              <a:rPr lang="en-US" dirty="0">
                <a:latin typeface="+mj-lt"/>
              </a:rPr>
              <a:t>	      </a:t>
            </a:r>
            <a:r>
              <a:rPr lang="en-US" dirty="0" err="1">
                <a:solidFill>
                  <a:srgbClr val="D1282E"/>
                </a:solidFill>
                <a:latin typeface="+mj-lt"/>
              </a:rPr>
              <a:t>LRU.out</a:t>
            </a:r>
            <a:r>
              <a:rPr lang="en-US" dirty="0">
                <a:latin typeface="+mj-lt"/>
              </a:rPr>
              <a:t>()</a:t>
            </a:r>
            <a:br>
              <a:rPr lang="en-US" dirty="0">
                <a:latin typeface="+mj-lt"/>
              </a:rPr>
            </a:br>
            <a:r>
              <a:rPr lang="en-US" dirty="0">
                <a:latin typeface="+mj-lt"/>
              </a:rPr>
              <a:t>	ELSE:</a:t>
            </a:r>
          </a:p>
          <a:p>
            <a:pPr lvl="1"/>
            <a:r>
              <a:rPr lang="en-US" dirty="0">
                <a:latin typeface="+mj-lt"/>
              </a:rPr>
              <a:t>	      </a:t>
            </a:r>
            <a:r>
              <a:rPr lang="en-US" dirty="0" err="1">
                <a:solidFill>
                  <a:srgbClr val="D1282E"/>
                </a:solidFill>
                <a:latin typeface="+mj-lt"/>
              </a:rPr>
              <a:t>LRU.in</a:t>
            </a:r>
            <a:r>
              <a:rPr lang="en-US" dirty="0">
                <a:latin typeface="+mj-lt"/>
              </a:rPr>
              <a:t>()		</a:t>
            </a:r>
          </a:p>
        </p:txBody>
      </p:sp>
      <p:sp>
        <p:nvSpPr>
          <p:cNvPr id="3" name="TextBox 2">
            <a:extLst>
              <a:ext uri="{FF2B5EF4-FFF2-40B4-BE49-F238E27FC236}">
                <a16:creationId xmlns:a16="http://schemas.microsoft.com/office/drawing/2014/main" id="{ABC43AB5-4020-ED4F-BC67-2065EAABBD1E}"/>
              </a:ext>
            </a:extLst>
          </p:cNvPr>
          <p:cNvSpPr txBox="1"/>
          <p:nvPr/>
        </p:nvSpPr>
        <p:spPr>
          <a:xfrm>
            <a:off x="6656870" y="4539164"/>
            <a:ext cx="2069797" cy="923330"/>
          </a:xfrm>
          <a:prstGeom prst="rect">
            <a:avLst/>
          </a:prstGeom>
          <a:noFill/>
        </p:spPr>
        <p:txBody>
          <a:bodyPr wrap="none" rtlCol="0">
            <a:spAutoFit/>
          </a:bodyPr>
          <a:lstStyle/>
          <a:p>
            <a:r>
              <a:rPr lang="en-US" dirty="0"/>
              <a:t>LRU is not optimal</a:t>
            </a:r>
          </a:p>
          <a:p>
            <a:endParaRPr lang="en-US" dirty="0"/>
          </a:p>
          <a:p>
            <a:r>
              <a:rPr lang="en-US" dirty="0"/>
              <a:t>Read the paper </a:t>
            </a:r>
          </a:p>
        </p:txBody>
      </p:sp>
    </p:spTree>
    <p:extLst>
      <p:ext uri="{BB962C8B-B14F-4D97-AF65-F5344CB8AC3E}">
        <p14:creationId xmlns:p14="http://schemas.microsoft.com/office/powerpoint/2010/main" val="1430504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108462" cy="1371600"/>
          </a:xfrm>
        </p:spPr>
        <p:txBody>
          <a:bodyPr>
            <a:normAutofit/>
          </a:bodyPr>
          <a:lstStyle/>
          <a:p>
            <a:r>
              <a:rPr lang="en-US" dirty="0"/>
              <a:t>computation patterns</a:t>
            </a:r>
          </a:p>
        </p:txBody>
      </p:sp>
      <p:grpSp>
        <p:nvGrpSpPr>
          <p:cNvPr id="23" name="Group 22"/>
          <p:cNvGrpSpPr/>
          <p:nvPr/>
        </p:nvGrpSpPr>
        <p:grpSpPr>
          <a:xfrm>
            <a:off x="359506" y="1692237"/>
            <a:ext cx="3884248" cy="5005547"/>
            <a:chOff x="359506" y="1692237"/>
            <a:chExt cx="3884248" cy="5005547"/>
          </a:xfrm>
        </p:grpSpPr>
        <p:grpSp>
          <p:nvGrpSpPr>
            <p:cNvPr id="6" name="Group 5"/>
            <p:cNvGrpSpPr/>
            <p:nvPr/>
          </p:nvGrpSpPr>
          <p:grpSpPr>
            <a:xfrm>
              <a:off x="359506" y="2061410"/>
              <a:ext cx="3884248" cy="2639703"/>
              <a:chOff x="629137" y="2334790"/>
              <a:chExt cx="3884248" cy="2639703"/>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831" y="3766633"/>
                <a:ext cx="3673083" cy="1207860"/>
              </a:xfrm>
              <a:prstGeom prst="rect">
                <a:avLst/>
              </a:prstGeom>
            </p:spPr>
          </p:pic>
          <p:sp>
            <p:nvSpPr>
              <p:cNvPr id="5" name="TextBox 4"/>
              <p:cNvSpPr txBox="1"/>
              <p:nvPr/>
            </p:nvSpPr>
            <p:spPr>
              <a:xfrm>
                <a:off x="629137" y="2334790"/>
                <a:ext cx="3884248" cy="338554"/>
              </a:xfrm>
              <a:prstGeom prst="rect">
                <a:avLst/>
              </a:prstGeom>
              <a:noFill/>
            </p:spPr>
            <p:txBody>
              <a:bodyPr wrap="square" rtlCol="0">
                <a:spAutoFit/>
              </a:bodyPr>
              <a:lstStyle/>
              <a:p>
                <a:pPr algn="ctr"/>
                <a:r>
                  <a:rPr lang="en-US" sz="1600" b="1" dirty="0" err="1">
                    <a:latin typeface="+mj-lt"/>
                  </a:rPr>
                  <a:t>AlexNet</a:t>
                </a:r>
                <a:r>
                  <a:rPr lang="en-US" sz="1600" b="1" dirty="0">
                    <a:latin typeface="+mj-lt"/>
                  </a:rPr>
                  <a:t>, VGG16 and VGG19</a:t>
                </a:r>
              </a:p>
            </p:txBody>
          </p:sp>
        </p:grpSp>
        <p:sp>
          <p:nvSpPr>
            <p:cNvPr id="7" name="TextBox 6"/>
            <p:cNvSpPr txBox="1"/>
            <p:nvPr/>
          </p:nvSpPr>
          <p:spPr>
            <a:xfrm>
              <a:off x="876304" y="5794403"/>
              <a:ext cx="2850652" cy="646331"/>
            </a:xfrm>
            <a:prstGeom prst="rect">
              <a:avLst/>
            </a:prstGeom>
            <a:noFill/>
          </p:spPr>
          <p:txBody>
            <a:bodyPr wrap="none" rtlCol="0">
              <a:spAutoFit/>
            </a:bodyPr>
            <a:lstStyle/>
            <a:p>
              <a:pPr marL="285750" indent="-285750">
                <a:buFont typeface="Arial" charset="0"/>
                <a:buChar char="•"/>
              </a:pPr>
              <a:r>
                <a:rPr lang="en-US" dirty="0">
                  <a:solidFill>
                    <a:srgbClr val="C00000"/>
                  </a:solidFill>
                  <a:latin typeface="+mj-lt"/>
                </a:rPr>
                <a:t>Static Dependency</a:t>
              </a:r>
            </a:p>
            <a:p>
              <a:pPr marL="285750" indent="-285750">
                <a:buFont typeface="Arial" charset="0"/>
                <a:buChar char="•"/>
              </a:pPr>
              <a:r>
                <a:rPr lang="en-US" dirty="0">
                  <a:solidFill>
                    <a:srgbClr val="C00000"/>
                  </a:solidFill>
                  <a:latin typeface="+mj-lt"/>
                </a:rPr>
                <a:t>Predictable</a:t>
              </a:r>
            </a:p>
          </p:txBody>
        </p:sp>
        <p:sp>
          <p:nvSpPr>
            <p:cNvPr id="8" name="Rectangle 7"/>
            <p:cNvSpPr/>
            <p:nvPr/>
          </p:nvSpPr>
          <p:spPr>
            <a:xfrm>
              <a:off x="359506" y="1694088"/>
              <a:ext cx="3884248" cy="369332"/>
            </a:xfrm>
            <a:prstGeom prst="rect">
              <a:avLst/>
            </a:prstGeom>
          </p:spPr>
          <p:txBody>
            <a:bodyPr wrap="square">
              <a:spAutoFit/>
            </a:bodyPr>
            <a:lstStyle/>
            <a:p>
              <a:pPr algn="ctr"/>
              <a:r>
                <a:rPr lang="en-US" b="1" dirty="0">
                  <a:solidFill>
                    <a:srgbClr val="C00000"/>
                  </a:solidFill>
                  <a:latin typeface="+mj-lt"/>
                </a:rPr>
                <a:t>LINEAR</a:t>
              </a:r>
              <a:endParaRPr lang="en-US" dirty="0">
                <a:latin typeface="+mj-lt"/>
              </a:endParaRPr>
            </a:p>
          </p:txBody>
        </p:sp>
        <p:sp>
          <p:nvSpPr>
            <p:cNvPr id="10" name="Rounded Rectangle 9"/>
            <p:cNvSpPr/>
            <p:nvPr/>
          </p:nvSpPr>
          <p:spPr>
            <a:xfrm>
              <a:off x="359506" y="1692237"/>
              <a:ext cx="3884248" cy="50055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4681411" y="1692238"/>
            <a:ext cx="3884251" cy="5005546"/>
            <a:chOff x="4681411" y="1692238"/>
            <a:chExt cx="3884251" cy="5005546"/>
          </a:xfrm>
        </p:grpSpPr>
        <p:sp>
          <p:nvSpPr>
            <p:cNvPr id="12" name="Rounded Rectangle 11"/>
            <p:cNvSpPr/>
            <p:nvPr/>
          </p:nvSpPr>
          <p:spPr>
            <a:xfrm>
              <a:off x="4681414" y="1692238"/>
              <a:ext cx="3884248" cy="50055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681414" y="1692238"/>
              <a:ext cx="3884248" cy="369332"/>
            </a:xfrm>
            <a:prstGeom prst="rect">
              <a:avLst/>
            </a:prstGeom>
          </p:spPr>
          <p:txBody>
            <a:bodyPr wrap="square">
              <a:spAutoFit/>
            </a:bodyPr>
            <a:lstStyle/>
            <a:p>
              <a:pPr algn="ctr"/>
              <a:r>
                <a:rPr lang="en-US" b="1" dirty="0">
                  <a:solidFill>
                    <a:srgbClr val="C00000"/>
                  </a:solidFill>
                  <a:latin typeface="+mj-lt"/>
                </a:rPr>
                <a:t>None-LINEAR</a:t>
              </a:r>
              <a:endParaRPr lang="en-US" dirty="0">
                <a:latin typeface="+mj-lt"/>
              </a:endParaRPr>
            </a:p>
          </p:txBody>
        </p:sp>
        <p:sp>
          <p:nvSpPr>
            <p:cNvPr id="14" name="TextBox 13"/>
            <p:cNvSpPr txBox="1"/>
            <p:nvPr/>
          </p:nvSpPr>
          <p:spPr>
            <a:xfrm>
              <a:off x="4681414" y="2063420"/>
              <a:ext cx="3884248" cy="338554"/>
            </a:xfrm>
            <a:prstGeom prst="rect">
              <a:avLst/>
            </a:prstGeom>
            <a:noFill/>
          </p:spPr>
          <p:txBody>
            <a:bodyPr wrap="square" rtlCol="0">
              <a:spAutoFit/>
            </a:bodyPr>
            <a:lstStyle/>
            <a:p>
              <a:pPr algn="ctr"/>
              <a:r>
                <a:rPr lang="en-US" sz="1600" b="1" dirty="0" err="1">
                  <a:latin typeface="+mj-lt"/>
                </a:rPr>
                <a:t>ResNet</a:t>
              </a:r>
              <a:r>
                <a:rPr lang="en-US" sz="1600" b="1" dirty="0">
                  <a:latin typeface="+mj-lt"/>
                </a:rPr>
                <a:t>, Inception and </a:t>
              </a:r>
              <a:r>
                <a:rPr lang="en-US" sz="1600" b="1" dirty="0" err="1">
                  <a:latin typeface="+mj-lt"/>
                </a:rPr>
                <a:t>DenseNet</a:t>
              </a:r>
              <a:endParaRPr lang="en-US" sz="1600" b="1" dirty="0">
                <a:latin typeface="+mj-lt"/>
              </a:endParaRPr>
            </a:p>
          </p:txBody>
        </p:sp>
        <p:grpSp>
          <p:nvGrpSpPr>
            <p:cNvPr id="20" name="Group 19"/>
            <p:cNvGrpSpPr/>
            <p:nvPr/>
          </p:nvGrpSpPr>
          <p:grpSpPr>
            <a:xfrm>
              <a:off x="4681413" y="2427685"/>
              <a:ext cx="3778666" cy="1355368"/>
              <a:chOff x="4681413" y="2427685"/>
              <a:chExt cx="3778666" cy="1355368"/>
            </a:xfrm>
          </p:grpSpPr>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6996" y="2634596"/>
                <a:ext cx="3673083" cy="1148457"/>
              </a:xfrm>
              <a:prstGeom prst="rect">
                <a:avLst/>
              </a:prstGeom>
            </p:spPr>
          </p:pic>
          <p:sp>
            <p:nvSpPr>
              <p:cNvPr id="17" name="TextBox 16"/>
              <p:cNvSpPr txBox="1"/>
              <p:nvPr/>
            </p:nvSpPr>
            <p:spPr>
              <a:xfrm>
                <a:off x="4681413" y="2427685"/>
                <a:ext cx="661963" cy="369332"/>
              </a:xfrm>
              <a:prstGeom prst="rect">
                <a:avLst/>
              </a:prstGeom>
              <a:noFill/>
            </p:spPr>
            <p:txBody>
              <a:bodyPr wrap="square" rtlCol="0">
                <a:spAutoFit/>
              </a:bodyPr>
              <a:lstStyle/>
              <a:p>
                <a:r>
                  <a:rPr lang="en-US" dirty="0">
                    <a:solidFill>
                      <a:schemeClr val="tx2"/>
                    </a:solidFill>
                    <a:latin typeface="+mj-lt"/>
                  </a:rPr>
                  <a:t>join</a:t>
                </a:r>
              </a:p>
            </p:txBody>
          </p:sp>
        </p:grpSp>
        <p:grpSp>
          <p:nvGrpSpPr>
            <p:cNvPr id="19" name="Group 18"/>
            <p:cNvGrpSpPr/>
            <p:nvPr/>
          </p:nvGrpSpPr>
          <p:grpSpPr>
            <a:xfrm>
              <a:off x="4681411" y="3783053"/>
              <a:ext cx="3778667" cy="1754301"/>
              <a:chOff x="4681411" y="3783053"/>
              <a:chExt cx="3778667" cy="1754301"/>
            </a:xfrm>
          </p:grpSpPr>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86995" y="4002778"/>
                <a:ext cx="3673083" cy="1534576"/>
              </a:xfrm>
              <a:prstGeom prst="rect">
                <a:avLst/>
              </a:prstGeom>
            </p:spPr>
          </p:pic>
          <p:sp>
            <p:nvSpPr>
              <p:cNvPr id="18" name="TextBox 17"/>
              <p:cNvSpPr txBox="1"/>
              <p:nvPr/>
            </p:nvSpPr>
            <p:spPr>
              <a:xfrm>
                <a:off x="4681411" y="3783053"/>
                <a:ext cx="756031" cy="369332"/>
              </a:xfrm>
              <a:prstGeom prst="rect">
                <a:avLst/>
              </a:prstGeom>
              <a:noFill/>
            </p:spPr>
            <p:txBody>
              <a:bodyPr wrap="square" rtlCol="0">
                <a:spAutoFit/>
              </a:bodyPr>
              <a:lstStyle/>
              <a:p>
                <a:r>
                  <a:rPr lang="en-US" dirty="0">
                    <a:solidFill>
                      <a:schemeClr val="tx2"/>
                    </a:solidFill>
                    <a:latin typeface="+mj-lt"/>
                  </a:rPr>
                  <a:t>fan</a:t>
                </a:r>
              </a:p>
            </p:txBody>
          </p:sp>
        </p:grpSp>
        <p:sp>
          <p:nvSpPr>
            <p:cNvPr id="21" name="TextBox 20"/>
            <p:cNvSpPr txBox="1"/>
            <p:nvPr/>
          </p:nvSpPr>
          <p:spPr>
            <a:xfrm>
              <a:off x="5029541" y="5794402"/>
              <a:ext cx="3187989" cy="646331"/>
            </a:xfrm>
            <a:prstGeom prst="rect">
              <a:avLst/>
            </a:prstGeom>
            <a:noFill/>
          </p:spPr>
          <p:txBody>
            <a:bodyPr wrap="none" rtlCol="0">
              <a:spAutoFit/>
            </a:bodyPr>
            <a:lstStyle/>
            <a:p>
              <a:pPr marL="285750" indent="-285750">
                <a:buFont typeface="Arial" charset="0"/>
                <a:buChar char="•"/>
              </a:pPr>
              <a:r>
                <a:rPr lang="en-US" dirty="0">
                  <a:solidFill>
                    <a:srgbClr val="C00000"/>
                  </a:solidFill>
                  <a:latin typeface="+mj-lt"/>
                </a:rPr>
                <a:t>Dynamic Dependency</a:t>
              </a:r>
            </a:p>
            <a:p>
              <a:pPr marL="285750" indent="-285750">
                <a:buFont typeface="Arial" charset="0"/>
                <a:buChar char="•"/>
              </a:pPr>
              <a:r>
                <a:rPr lang="en-US" altLang="zh-CN" dirty="0">
                  <a:solidFill>
                    <a:srgbClr val="C00000"/>
                  </a:solidFill>
                  <a:latin typeface="+mj-lt"/>
                </a:rPr>
                <a:t>Un</a:t>
              </a:r>
              <a:r>
                <a:rPr lang="en-US" dirty="0">
                  <a:solidFill>
                    <a:srgbClr val="C00000"/>
                  </a:solidFill>
                  <a:latin typeface="+mj-lt"/>
                </a:rPr>
                <a:t>predictable</a:t>
              </a:r>
            </a:p>
          </p:txBody>
        </p:sp>
      </p:grpSp>
    </p:spTree>
    <p:extLst>
      <p:ext uri="{BB962C8B-B14F-4D97-AF65-F5344CB8AC3E}">
        <p14:creationId xmlns:p14="http://schemas.microsoft.com/office/powerpoint/2010/main" val="2068989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1371600"/>
          </a:xfrm>
        </p:spPr>
        <p:txBody>
          <a:bodyPr/>
          <a:lstStyle/>
          <a:p>
            <a:r>
              <a:rPr lang="en-US" sz="2800" dirty="0"/>
              <a:t>Opportunity 1: </a:t>
            </a:r>
            <a:br>
              <a:rPr lang="en-US" dirty="0"/>
            </a:br>
            <a:r>
              <a:rPr lang="en-US" dirty="0"/>
              <a:t>reusing at different time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1" y="1970286"/>
            <a:ext cx="3673083" cy="114845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117" y="1910883"/>
            <a:ext cx="3673083" cy="1207860"/>
          </a:xfrm>
          <a:prstGeom prst="rect">
            <a:avLst/>
          </a:prstGeom>
        </p:spPr>
      </p:pic>
      <p:sp>
        <p:nvSpPr>
          <p:cNvPr id="8" name="Rectangle 7"/>
          <p:cNvSpPr/>
          <p:nvPr/>
        </p:nvSpPr>
        <p:spPr>
          <a:xfrm>
            <a:off x="594116" y="3564711"/>
            <a:ext cx="7803367" cy="646331"/>
          </a:xfrm>
          <a:prstGeom prst="rect">
            <a:avLst/>
          </a:prstGeom>
        </p:spPr>
        <p:txBody>
          <a:bodyPr wrap="square">
            <a:spAutoFit/>
          </a:bodyPr>
          <a:lstStyle/>
          <a:p>
            <a:r>
              <a:rPr lang="en-US" dirty="0">
                <a:latin typeface="+mj-lt"/>
              </a:rPr>
              <a:t>Core Idea:</a:t>
            </a:r>
          </a:p>
          <a:p>
            <a:r>
              <a:rPr lang="en-US" dirty="0">
                <a:solidFill>
                  <a:schemeClr val="tx2"/>
                </a:solidFill>
                <a:latin typeface="+mj-lt"/>
              </a:rPr>
              <a:t>reuse the same physical memory at different time partitions </a:t>
            </a:r>
          </a:p>
        </p:txBody>
      </p:sp>
      <p:sp>
        <p:nvSpPr>
          <p:cNvPr id="9" name="Rectangle 8"/>
          <p:cNvSpPr/>
          <p:nvPr/>
        </p:nvSpPr>
        <p:spPr>
          <a:xfrm>
            <a:off x="1415468" y="4936812"/>
            <a:ext cx="6160661" cy="923330"/>
          </a:xfrm>
          <a:prstGeom prst="rect">
            <a:avLst/>
          </a:prstGeom>
          <a:noFill/>
        </p:spPr>
        <p:txBody>
          <a:bodyPr wrap="none" lIns="91440" tIns="45720" rIns="91440" bIns="45720">
            <a:spAutoFit/>
          </a:bodyPr>
          <a:lstStyle/>
          <a:p>
            <a:pPr algn="ctr"/>
            <a:r>
              <a:rPr lang="en-US" altLang="zh-CN"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Liveness Analysis</a:t>
            </a:r>
          </a:p>
        </p:txBody>
      </p:sp>
    </p:spTree>
    <p:extLst>
      <p:ext uri="{BB962C8B-B14F-4D97-AF65-F5344CB8AC3E}">
        <p14:creationId xmlns:p14="http://schemas.microsoft.com/office/powerpoint/2010/main" val="139237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Essential.thmx</Template>
  <TotalTime>14058</TotalTime>
  <Words>5247</Words>
  <Application>Microsoft Macintosh PowerPoint</Application>
  <PresentationFormat>On-screen Show (4:3)</PresentationFormat>
  <Paragraphs>1434</Paragraphs>
  <Slides>72</Slides>
  <Notes>54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72</vt:i4>
      </vt:variant>
    </vt:vector>
  </HeadingPairs>
  <TitlesOfParts>
    <vt:vector size="80" baseType="lpstr">
      <vt:lpstr>DengXian</vt:lpstr>
      <vt:lpstr>微软雅黑</vt:lpstr>
      <vt:lpstr>黑体</vt:lpstr>
      <vt:lpstr>Arial</vt:lpstr>
      <vt:lpstr>Arial Black</vt:lpstr>
      <vt:lpstr>Calibri</vt:lpstr>
      <vt:lpstr>Wingdings</vt:lpstr>
      <vt:lpstr>Essential</vt:lpstr>
      <vt:lpstr>Dynamic GPU Memory Management for Training Deep Neural Networks</vt:lpstr>
      <vt:lpstr>Architecture evolution</vt:lpstr>
      <vt:lpstr>Depth matters</vt:lpstr>
      <vt:lpstr>GPU memory shortage</vt:lpstr>
      <vt:lpstr>PowerPoint Presentation</vt:lpstr>
      <vt:lpstr>Our goal</vt:lpstr>
      <vt:lpstr>Outline of our techniques</vt:lpstr>
      <vt:lpstr>computation patterns</vt:lpstr>
      <vt:lpstr>Opportunity 1:  reusing at different time</vt:lpstr>
      <vt:lpstr>Liveness analysis, 50% memory saving</vt:lpstr>
      <vt:lpstr>Liveness analysis, 50% memory saving</vt:lpstr>
      <vt:lpstr>Liveness analysis, 50% memory saving</vt:lpstr>
      <vt:lpstr>Liveness analysis, 50% memory saving</vt:lpstr>
      <vt:lpstr>Liveness analysis, 50% memory saving</vt:lpstr>
      <vt:lpstr>Liveness analysis, 50% memory saving</vt:lpstr>
      <vt:lpstr>Liveness analysis, 50% memory saving</vt:lpstr>
      <vt:lpstr>Liveness analysis, 50% memory saving</vt:lpstr>
      <vt:lpstr>Liveness analysis, 50% memory saving</vt:lpstr>
      <vt:lpstr>Liveness analysis, 50% memory saving</vt:lpstr>
      <vt:lpstr>Liveness analysis, 50% memory saving</vt:lpstr>
      <vt:lpstr>Liveness analysis, on alexNet</vt:lpstr>
      <vt:lpstr>Liveness analysis, on alexNet</vt:lpstr>
      <vt:lpstr>Liveness analysis, performance issue</vt:lpstr>
      <vt:lpstr>Opportunity 2:  using external buffer</vt:lpstr>
      <vt:lpstr>Unified Tensor POOL (UTP)</vt:lpstr>
      <vt:lpstr>Pre-fetch and offload</vt:lpstr>
      <vt:lpstr>Pre-fetch and offload</vt:lpstr>
      <vt:lpstr>Pre-fetch and offload</vt:lpstr>
      <vt:lpstr>Pre-fetch and offload</vt:lpstr>
      <vt:lpstr>Pre-fetch and offload</vt:lpstr>
      <vt:lpstr>Pre-fetch and offload</vt:lpstr>
      <vt:lpstr>Pre-fetch and offload</vt:lpstr>
      <vt:lpstr>Pre-fetch and offload</vt:lpstr>
      <vt:lpstr>Pre-fetch and offload</vt:lpstr>
      <vt:lpstr>Pre-fetch and offload</vt:lpstr>
      <vt:lpstr>Liveness analysis, Pre-fetech and offload on alexNet</vt:lpstr>
      <vt:lpstr>Liveness analysis, Pre-fetech and offload on alexNet</vt:lpstr>
      <vt:lpstr>The problem of on-demand offload and pre-fetch</vt:lpstr>
      <vt:lpstr>Benefits of Tensor Cache</vt:lpstr>
      <vt:lpstr>Opportunity 3:  using external buffer</vt:lpstr>
      <vt:lpstr>How to re-compute? Memory centric strategy</vt:lpstr>
      <vt:lpstr>How to re-compute? Memory centric strategy</vt:lpstr>
      <vt:lpstr>How to re-compute? Memory centric strategy</vt:lpstr>
      <vt:lpstr>How to re-compute? Memory centric strategy</vt:lpstr>
      <vt:lpstr>How to re-compute? Memory centric strategy</vt:lpstr>
      <vt:lpstr>How to re-compute? Memory centric strategy</vt:lpstr>
      <vt:lpstr>How to re-compute? Memory centric strategy</vt:lpstr>
      <vt:lpstr>How to re-compute? Memory centric strategy</vt:lpstr>
      <vt:lpstr>How to re-compute? Memory centric strategy</vt:lpstr>
      <vt:lpstr>How to re-compute? Memory centric strategy</vt:lpstr>
      <vt:lpstr>How to re-compute? Memory centric strategy</vt:lpstr>
      <vt:lpstr>How to re-compute? Memory centric strategy</vt:lpstr>
      <vt:lpstr>How to re-compute? Memory centric strategy</vt:lpstr>
      <vt:lpstr>How to re-compute?  Speed centric strategy</vt:lpstr>
      <vt:lpstr>How to re-compute? Speed centric strategy</vt:lpstr>
      <vt:lpstr>How to re-compute? Speed centric strategy</vt:lpstr>
      <vt:lpstr>How to re-compute? Speed centric strategy</vt:lpstr>
      <vt:lpstr>How to re-compute? Speed centric strategy</vt:lpstr>
      <vt:lpstr>How to re-compute? Speed centric strategy</vt:lpstr>
      <vt:lpstr>Speed centric  V.s. Memory Centric</vt:lpstr>
      <vt:lpstr>Cost-aware re-computations</vt:lpstr>
      <vt:lpstr>Cost-aware recomputations on alexnet</vt:lpstr>
      <vt:lpstr>Cost-aware recomputations on alexnet</vt:lpstr>
      <vt:lpstr>Overall Evaluations</vt:lpstr>
      <vt:lpstr>Overall Evaluations</vt:lpstr>
      <vt:lpstr>speed Evaluations</vt:lpstr>
      <vt:lpstr>Thank you,   Questions?</vt:lpstr>
      <vt:lpstr>PowerPoint Presentation</vt:lpstr>
      <vt:lpstr>Imagenet 1k contest</vt:lpstr>
      <vt:lpstr>Solving Imagenet with deep learning and GPU</vt:lpstr>
      <vt:lpstr>Solving Imagenet with deep learning and GPU</vt:lpstr>
      <vt:lpstr>Basic LRU operations</vt:lpstr>
    </vt:vector>
  </TitlesOfParts>
  <Company>Rutger</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Linnan Wang</dc:creator>
  <cp:lastModifiedBy>Wang, Linnan</cp:lastModifiedBy>
  <cp:revision>3866</cp:revision>
  <dcterms:created xsi:type="dcterms:W3CDTF">2018-01-15T22:37:46Z</dcterms:created>
  <dcterms:modified xsi:type="dcterms:W3CDTF">2018-02-26T13:29:09Z</dcterms:modified>
</cp:coreProperties>
</file>