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3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78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6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4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6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5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8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2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4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3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954-DB45-49F5-9718-0F707C96535B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FDCA-6BCC-4C3A-8958-950F0E8D2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97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2303586" y="483576"/>
            <a:ext cx="3798277" cy="37982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4124" y="1586143"/>
            <a:ext cx="5016745" cy="2501964"/>
          </a:xfrm>
        </p:spPr>
        <p:txBody>
          <a:bodyPr>
            <a:normAutofit fontScale="90000"/>
          </a:bodyPr>
          <a:lstStyle/>
          <a:p>
            <a:r>
              <a:rPr lang="ru-RU" cap="none" dirty="0">
                <a:latin typeface="Bahnschrift SemiBold" panose="020B0502040204020203" pitchFamily="34" charset="0"/>
              </a:rPr>
              <a:t>Курсовая работа по теме: «Локально Вычислительная Сеть»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664" y="4371773"/>
            <a:ext cx="2365128" cy="135002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Выполнил: </a:t>
            </a:r>
            <a:r>
              <a:rPr lang="ru-RU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пахомов</a:t>
            </a:r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денис</a:t>
            </a:r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 сса-19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95855" y="5521192"/>
            <a:ext cx="10196145" cy="354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Ромб 9"/>
          <p:cNvSpPr/>
          <p:nvPr/>
        </p:nvSpPr>
        <p:spPr>
          <a:xfrm rot="1548553">
            <a:off x="8950570" y="4486878"/>
            <a:ext cx="1063869" cy="1063869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/>
          <p:cNvSpPr/>
          <p:nvPr/>
        </p:nvSpPr>
        <p:spPr>
          <a:xfrm rot="20802891">
            <a:off x="9757309" y="3376941"/>
            <a:ext cx="1063869" cy="1063869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/>
          <p:cNvSpPr/>
          <p:nvPr/>
        </p:nvSpPr>
        <p:spPr>
          <a:xfrm rot="1533887">
            <a:off x="10562982" y="4265576"/>
            <a:ext cx="1063869" cy="1063869"/>
          </a:xfrm>
          <a:prstGeom prst="diamond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/>
          <p:cNvSpPr/>
          <p:nvPr/>
        </p:nvSpPr>
        <p:spPr>
          <a:xfrm rot="17543479">
            <a:off x="9868524" y="1930987"/>
            <a:ext cx="1063869" cy="1063869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2C7-EFBB-8722-0300-D63981E46945}"/>
              </a:ext>
            </a:extLst>
          </p:cNvPr>
          <p:cNvSpPr txBox="1"/>
          <p:nvPr/>
        </p:nvSpPr>
        <p:spPr>
          <a:xfrm>
            <a:off x="4443663" y="9168"/>
            <a:ext cx="798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Министерство образования и науки РС(Я)</a:t>
            </a:r>
          </a:p>
          <a:p>
            <a:r>
              <a:rPr lang="ru-RU" dirty="0"/>
              <a:t>ГАПОУ РС(Я) «Якутский колледж связи и энергетики </a:t>
            </a:r>
            <a:r>
              <a:rPr lang="ru-RU" dirty="0" err="1"/>
              <a:t>им.П.И.Дудкина</a:t>
            </a:r>
            <a:r>
              <a:rPr lang="ru-RU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4AC57-26B7-9D79-C9B3-82C2B7BCFC63}"/>
              </a:ext>
            </a:extLst>
          </p:cNvPr>
          <p:cNvSpPr txBox="1"/>
          <p:nvPr/>
        </p:nvSpPr>
        <p:spPr>
          <a:xfrm>
            <a:off x="5368878" y="6488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Якутск 2022</a:t>
            </a:r>
          </a:p>
        </p:txBody>
      </p:sp>
    </p:spTree>
    <p:extLst>
      <p:ext uri="{BB962C8B-B14F-4D97-AF65-F5344CB8AC3E}">
        <p14:creationId xmlns:p14="http://schemas.microsoft.com/office/powerpoint/2010/main" val="1702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2303586" y="483576"/>
            <a:ext cx="3798277" cy="379827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4124" y="1586143"/>
            <a:ext cx="5016745" cy="2501964"/>
          </a:xfrm>
        </p:spPr>
        <p:txBody>
          <a:bodyPr>
            <a:normAutofit fontScale="90000"/>
          </a:bodyPr>
          <a:lstStyle/>
          <a:p>
            <a:r>
              <a:rPr lang="ru-RU" cap="none" dirty="0">
                <a:latin typeface="Bahnschrift SemiBold" panose="020B0502040204020203" pitchFamily="34" charset="0"/>
              </a:rPr>
              <a:t>Курсовая работа по теме: «Локально Вычислительная Сеть»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664" y="4371773"/>
            <a:ext cx="2365128" cy="135002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Выполнил: </a:t>
            </a:r>
            <a:r>
              <a:rPr lang="ru-RU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пахомов</a:t>
            </a:r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денис</a:t>
            </a:r>
            <a:r>
              <a:rPr lang="ru-RU" dirty="0">
                <a:solidFill>
                  <a:schemeClr val="tx1"/>
                </a:solidFill>
                <a:latin typeface="Bahnschrift SemiBold" panose="020B0502040204020203" pitchFamily="34" charset="0"/>
              </a:rPr>
              <a:t> сса-19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95855" y="5521192"/>
            <a:ext cx="10196145" cy="354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Ромб 9"/>
          <p:cNvSpPr/>
          <p:nvPr/>
        </p:nvSpPr>
        <p:spPr>
          <a:xfrm rot="1548553">
            <a:off x="8950570" y="4486878"/>
            <a:ext cx="1063869" cy="1063869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/>
          <p:cNvSpPr/>
          <p:nvPr/>
        </p:nvSpPr>
        <p:spPr>
          <a:xfrm rot="20802891">
            <a:off x="9757309" y="3376941"/>
            <a:ext cx="1063869" cy="1063869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/>
          <p:cNvSpPr/>
          <p:nvPr/>
        </p:nvSpPr>
        <p:spPr>
          <a:xfrm rot="1533887">
            <a:off x="10562982" y="4265576"/>
            <a:ext cx="1063869" cy="1063869"/>
          </a:xfrm>
          <a:prstGeom prst="diamond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/>
          <p:cNvSpPr/>
          <p:nvPr/>
        </p:nvSpPr>
        <p:spPr>
          <a:xfrm rot="17543479">
            <a:off x="9868524" y="1930987"/>
            <a:ext cx="1063869" cy="1063869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F22C7-EFBB-8722-0300-D63981E46945}"/>
              </a:ext>
            </a:extLst>
          </p:cNvPr>
          <p:cNvSpPr txBox="1"/>
          <p:nvPr/>
        </p:nvSpPr>
        <p:spPr>
          <a:xfrm>
            <a:off x="4443663" y="9168"/>
            <a:ext cx="798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Министерство образования и науки РС(Я)</a:t>
            </a:r>
          </a:p>
          <a:p>
            <a:r>
              <a:rPr lang="ru-RU" dirty="0"/>
              <a:t>ГАПОУ РС(Я) «Якутский колледж связи и энергетики </a:t>
            </a:r>
            <a:r>
              <a:rPr lang="ru-RU" dirty="0" err="1"/>
              <a:t>им.П.И.Дудкина</a:t>
            </a:r>
            <a:r>
              <a:rPr lang="ru-RU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4AC57-26B7-9D79-C9B3-82C2B7BCFC63}"/>
              </a:ext>
            </a:extLst>
          </p:cNvPr>
          <p:cNvSpPr txBox="1"/>
          <p:nvPr/>
        </p:nvSpPr>
        <p:spPr>
          <a:xfrm>
            <a:off x="5368878" y="64886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Якутск 2022</a:t>
            </a:r>
          </a:p>
        </p:txBody>
      </p:sp>
    </p:spTree>
    <p:extLst>
      <p:ext uri="{BB962C8B-B14F-4D97-AF65-F5344CB8AC3E}">
        <p14:creationId xmlns:p14="http://schemas.microsoft.com/office/powerpoint/2010/main" val="21016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D175C21E-5604-136A-EB9A-DCD7735A75A6}"/>
              </a:ext>
            </a:extLst>
          </p:cNvPr>
          <p:cNvSpPr/>
          <p:nvPr/>
        </p:nvSpPr>
        <p:spPr>
          <a:xfrm>
            <a:off x="627278" y="1527323"/>
            <a:ext cx="6486923" cy="269247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8827479" y="205947"/>
            <a:ext cx="1660402" cy="166040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0687" y="387779"/>
            <a:ext cx="2595318" cy="147857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7187" y="1821409"/>
            <a:ext cx="6604352" cy="26924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Локально вычислительная сеть – компьютерная сеть, покрывающая обычно небольшую территорию, очень полезный инструмент для мелких предприятий, в наше время, когда у почти у каждого человека на Земле есть свой офисный, либо домашний компьютер. Многие из них соединены в различные информационно-вычислительные сети от малых локальных, до глобальных сетей типа </a:t>
            </a:r>
            <a:r>
              <a:rPr lang="en-US" dirty="0"/>
              <a:t>Ethernet</a:t>
            </a:r>
            <a:r>
              <a:rPr lang="ru-RU" dirty="0"/>
              <a:t>.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B51728A-716B-1CB8-2668-9E39C98C366D}"/>
              </a:ext>
            </a:extLst>
          </p:cNvPr>
          <p:cNvGrpSpPr/>
          <p:nvPr/>
        </p:nvGrpSpPr>
        <p:grpSpPr>
          <a:xfrm>
            <a:off x="7099482" y="4195702"/>
            <a:ext cx="4303163" cy="2456351"/>
            <a:chOff x="7280344" y="2387255"/>
            <a:chExt cx="4303163" cy="245635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280344" y="2387255"/>
              <a:ext cx="4303163" cy="2456351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936E404-4336-6D33-B395-83C3FBA6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238" y="2523875"/>
              <a:ext cx="3319094" cy="221108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466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0834378B-32D6-1143-855B-86D665497BF2}"/>
              </a:ext>
            </a:extLst>
          </p:cNvPr>
          <p:cNvSpPr/>
          <p:nvPr/>
        </p:nvSpPr>
        <p:spPr>
          <a:xfrm>
            <a:off x="1469886" y="2595032"/>
            <a:ext cx="4265089" cy="334500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знак завершения 6">
            <a:extLst>
              <a:ext uri="{FF2B5EF4-FFF2-40B4-BE49-F238E27FC236}">
                <a16:creationId xmlns:a16="http://schemas.microsoft.com/office/drawing/2014/main" id="{E3E3352D-8979-328B-2699-D9B541B2DBC2}"/>
              </a:ext>
            </a:extLst>
          </p:cNvPr>
          <p:cNvSpPr/>
          <p:nvPr/>
        </p:nvSpPr>
        <p:spPr>
          <a:xfrm>
            <a:off x="5894773" y="1187042"/>
            <a:ext cx="4158883" cy="1349406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AE3AA867-8C8C-2CA4-A6A9-C65B24DC8D0D}"/>
              </a:ext>
            </a:extLst>
          </p:cNvPr>
          <p:cNvSpPr/>
          <p:nvPr/>
        </p:nvSpPr>
        <p:spPr>
          <a:xfrm>
            <a:off x="1056443" y="624416"/>
            <a:ext cx="2724272" cy="134940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084E8-D85F-CAC7-19DC-41E537BF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4029"/>
            <a:ext cx="1983527" cy="1290181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52E22-1981-988C-E36A-E2266E66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154" y="2976772"/>
            <a:ext cx="6754798" cy="3227199"/>
          </a:xfrm>
        </p:spPr>
        <p:txBody>
          <a:bodyPr/>
          <a:lstStyle/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схему;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Рассчитать необходимую длину кабеля;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Составить технико-экономическое обоснование;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Разделить сеть на подсети;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Администрирование ЛВС.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91D50-5EE7-B5FB-6636-632142E42592}"/>
              </a:ext>
            </a:extLst>
          </p:cNvPr>
          <p:cNvSpPr txBox="1"/>
          <p:nvPr/>
        </p:nvSpPr>
        <p:spPr>
          <a:xfrm>
            <a:off x="6096000" y="1371615"/>
            <a:ext cx="4858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Цель: спроектировать и настроить локально вычислительную сеть для предприятия.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4" grpId="0" animBg="1"/>
      <p:bldP spid="2" grpId="0"/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6DA3AB6-ECC1-4E80-BA27-A0687AE4F1E6}"/>
              </a:ext>
            </a:extLst>
          </p:cNvPr>
          <p:cNvSpPr/>
          <p:nvPr/>
        </p:nvSpPr>
        <p:spPr>
          <a:xfrm>
            <a:off x="1225118" y="763480"/>
            <a:ext cx="4527612" cy="537986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Выноска: стрелка влево 6">
            <a:extLst>
              <a:ext uri="{FF2B5EF4-FFF2-40B4-BE49-F238E27FC236}">
                <a16:creationId xmlns:a16="http://schemas.microsoft.com/office/drawing/2014/main" id="{9C9B4A8F-3FB7-299D-497E-4859D4DE56DE}"/>
              </a:ext>
            </a:extLst>
          </p:cNvPr>
          <p:cNvSpPr/>
          <p:nvPr/>
        </p:nvSpPr>
        <p:spPr>
          <a:xfrm>
            <a:off x="6057530" y="2323033"/>
            <a:ext cx="5058602" cy="1793289"/>
          </a:xfrm>
          <a:prstGeom prst="leftArrowCallout">
            <a:avLst>
              <a:gd name="adj1" fmla="val 25000"/>
              <a:gd name="adj2" fmla="val 22525"/>
              <a:gd name="adj3" fmla="val 25000"/>
              <a:gd name="adj4" fmla="val 802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0FA12E-EC26-932A-F2C7-D02FDF6F5366}"/>
              </a:ext>
            </a:extLst>
          </p:cNvPr>
          <p:cNvSpPr/>
          <p:nvPr/>
        </p:nvSpPr>
        <p:spPr>
          <a:xfrm flipH="1">
            <a:off x="6874688" y="618519"/>
            <a:ext cx="3547695" cy="790113"/>
          </a:xfrm>
          <a:prstGeom prst="cub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E9F2-120B-4924-F966-4C17B098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610" y="315657"/>
            <a:ext cx="4753361" cy="1118346"/>
          </a:xfrm>
        </p:spPr>
        <p:txBody>
          <a:bodyPr/>
          <a:lstStyle/>
          <a:p>
            <a:r>
              <a:rPr lang="ru-RU" dirty="0"/>
              <a:t>Структура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4FDFA-5F39-4AD1-8C86-BD72156B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084" y="2348404"/>
            <a:ext cx="4149680" cy="18608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Общая стоимость данной ЛВС составило 1 712 750 рублей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7A499-33DA-2862-0A83-6D2890DA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8" y="1145520"/>
            <a:ext cx="3902802" cy="4566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349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магнитный диск 11">
            <a:extLst>
              <a:ext uri="{FF2B5EF4-FFF2-40B4-BE49-F238E27FC236}">
                <a16:creationId xmlns:a16="http://schemas.microsoft.com/office/drawing/2014/main" id="{9CD70164-F805-01DD-FDC8-DAA67E6BC5D6}"/>
              </a:ext>
            </a:extLst>
          </p:cNvPr>
          <p:cNvSpPr/>
          <p:nvPr/>
        </p:nvSpPr>
        <p:spPr>
          <a:xfrm>
            <a:off x="3604427" y="2490966"/>
            <a:ext cx="3598414" cy="2276324"/>
          </a:xfrm>
          <a:prstGeom prst="flowChartMagneticDisk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лево-вправо-вверх 5">
            <a:extLst>
              <a:ext uri="{FF2B5EF4-FFF2-40B4-BE49-F238E27FC236}">
                <a16:creationId xmlns:a16="http://schemas.microsoft.com/office/drawing/2014/main" id="{C13343B5-0517-8C74-7E04-0CB3360C0F0B}"/>
              </a:ext>
            </a:extLst>
          </p:cNvPr>
          <p:cNvSpPr/>
          <p:nvPr/>
        </p:nvSpPr>
        <p:spPr>
          <a:xfrm>
            <a:off x="4000961" y="253097"/>
            <a:ext cx="2980606" cy="2084183"/>
          </a:xfrm>
          <a:prstGeom prst="leftRight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CB361-704F-626E-D9D0-570C486E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417" y="606718"/>
            <a:ext cx="3785694" cy="1630969"/>
          </a:xfrm>
        </p:spPr>
        <p:txBody>
          <a:bodyPr/>
          <a:lstStyle/>
          <a:p>
            <a:r>
              <a:rPr lang="ru-RU" dirty="0"/>
              <a:t>Расчет длины кабеля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3487D-DD63-DF0D-12F0-C4F0A042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953" y="2531695"/>
            <a:ext cx="4558052" cy="23590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Необходимая длина кабеля рассчитана эмпирическим методом. Итоговая длина кабеля составила 275 метров для комнат с пользователями и 50 метров для соединения коммутаторов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409BDD-52B7-67FA-2027-62D0E0FF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34" y="1840324"/>
            <a:ext cx="2455316" cy="3388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42E6C5-0599-2430-2740-321B9B0F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64" y="3146531"/>
            <a:ext cx="413442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знак завершения 5">
            <a:extLst>
              <a:ext uri="{FF2B5EF4-FFF2-40B4-BE49-F238E27FC236}">
                <a16:creationId xmlns:a16="http://schemas.microsoft.com/office/drawing/2014/main" id="{BD94283A-1CD7-AF7C-07E3-14B6F77AEA40}"/>
              </a:ext>
            </a:extLst>
          </p:cNvPr>
          <p:cNvSpPr/>
          <p:nvPr/>
        </p:nvSpPr>
        <p:spPr>
          <a:xfrm>
            <a:off x="656947" y="2361460"/>
            <a:ext cx="6947929" cy="2476870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2E6319D-AFA7-8470-84CF-5B369E9BB652}"/>
              </a:ext>
            </a:extLst>
          </p:cNvPr>
          <p:cNvSpPr/>
          <p:nvPr/>
        </p:nvSpPr>
        <p:spPr>
          <a:xfrm>
            <a:off x="2819292" y="541419"/>
            <a:ext cx="5152856" cy="960267"/>
          </a:xfrm>
          <a:prstGeom prst="wedgeRect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6D5B3-F974-4286-EE81-0DFC6EDC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292" y="334889"/>
            <a:ext cx="5960397" cy="1379263"/>
          </a:xfrm>
        </p:spPr>
        <p:txBody>
          <a:bodyPr/>
          <a:lstStyle/>
          <a:p>
            <a:r>
              <a:rPr lang="ru-RU" dirty="0"/>
              <a:t>Деление на подсети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C7437-E2B7-D031-0E3C-440E30E5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88498" cy="30771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Сеть разделена на 3 подсети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26B21A-8406-01A0-F565-4370B420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42" y="1601608"/>
            <a:ext cx="3486213" cy="372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4810B80-0A67-620F-A805-9EAF37C7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56627"/>
              </p:ext>
            </p:extLst>
          </p:nvPr>
        </p:nvGraphicFramePr>
        <p:xfrm>
          <a:off x="1141413" y="2989463"/>
          <a:ext cx="5960397" cy="1597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317">
                  <a:extLst>
                    <a:ext uri="{9D8B030D-6E8A-4147-A177-3AD203B41FA5}">
                      <a16:colId xmlns:a16="http://schemas.microsoft.com/office/drawing/2014/main" val="232612708"/>
                    </a:ext>
                  </a:extLst>
                </a:gridCol>
                <a:gridCol w="1008795">
                  <a:extLst>
                    <a:ext uri="{9D8B030D-6E8A-4147-A177-3AD203B41FA5}">
                      <a16:colId xmlns:a16="http://schemas.microsoft.com/office/drawing/2014/main" val="3575804135"/>
                    </a:ext>
                  </a:extLst>
                </a:gridCol>
                <a:gridCol w="1032654">
                  <a:extLst>
                    <a:ext uri="{9D8B030D-6E8A-4147-A177-3AD203B41FA5}">
                      <a16:colId xmlns:a16="http://schemas.microsoft.com/office/drawing/2014/main" val="59126562"/>
                    </a:ext>
                  </a:extLst>
                </a:gridCol>
                <a:gridCol w="1673169">
                  <a:extLst>
                    <a:ext uri="{9D8B030D-6E8A-4147-A177-3AD203B41FA5}">
                      <a16:colId xmlns:a16="http://schemas.microsoft.com/office/drawing/2014/main" val="2965490732"/>
                    </a:ext>
                  </a:extLst>
                </a:gridCol>
                <a:gridCol w="1948462">
                  <a:extLst>
                    <a:ext uri="{9D8B030D-6E8A-4147-A177-3AD203B41FA5}">
                      <a16:colId xmlns:a16="http://schemas.microsoft.com/office/drawing/2014/main" val="3484186695"/>
                    </a:ext>
                  </a:extLst>
                </a:gridCol>
              </a:tblGrid>
              <a:tr h="622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№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IP-адрес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Адрес 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подсети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Широковещательный адрес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Доступные адреса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22284"/>
                  </a:ext>
                </a:extLst>
              </a:tr>
              <a:tr h="32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192.168.9.63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192.168.9.1 – 192.168.9.62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28605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192.168.9.64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192.168.9.127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192.168.9.65 -192.168.9.126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763698"/>
                  </a:ext>
                </a:extLst>
              </a:tr>
              <a:tr h="329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192.168.9.128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192.168.9.191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192.168.9.129 -192.168.9.190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EAD6A7E0-B276-D381-F457-EF026C90F59E}"/>
              </a:ext>
            </a:extLst>
          </p:cNvPr>
          <p:cNvSpPr/>
          <p:nvPr/>
        </p:nvSpPr>
        <p:spPr>
          <a:xfrm>
            <a:off x="3808194" y="205665"/>
            <a:ext cx="3711083" cy="861134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E397B-461E-B7E1-BC49-AE3AE0F8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194" y="225324"/>
            <a:ext cx="3853235" cy="841475"/>
          </a:xfrm>
        </p:spPr>
        <p:txBody>
          <a:bodyPr>
            <a:normAutofit fontScale="90000"/>
          </a:bodyPr>
          <a:lstStyle/>
          <a:p>
            <a:r>
              <a:rPr lang="ru-RU" smtClean="0"/>
              <a:t>НАСТРОЙК</a:t>
            </a:r>
            <a:r>
              <a:rPr lang="ru-RU"/>
              <a:t>а</a:t>
            </a:r>
            <a:r>
              <a:rPr lang="ru-RU" smtClean="0"/>
              <a:t> </a:t>
            </a:r>
            <a:r>
              <a:rPr lang="en-US" dirty="0"/>
              <a:t>DHCP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D65500-E0EA-644A-8CD7-67443F59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71" y="1361221"/>
            <a:ext cx="2870106" cy="291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054FDC-2E7C-97A8-5D9F-B6B5DB19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01" y="2001640"/>
            <a:ext cx="3379720" cy="27697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BC15CD-1B1D-5B20-CB70-65A14C758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51" y="1066800"/>
            <a:ext cx="3553897" cy="25350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7D28D7-DEEE-03D4-B398-70F9D84A4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70" y="3762059"/>
            <a:ext cx="4822190" cy="257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1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0252695B-0C48-A42E-4B16-CA47B9F181BF}"/>
              </a:ext>
            </a:extLst>
          </p:cNvPr>
          <p:cNvSpPr/>
          <p:nvPr/>
        </p:nvSpPr>
        <p:spPr>
          <a:xfrm>
            <a:off x="3790765" y="488272"/>
            <a:ext cx="4199138" cy="57852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538C3-2663-F704-5EBF-1BC23F5A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176" y="290044"/>
            <a:ext cx="5303775" cy="997218"/>
          </a:xfrm>
        </p:spPr>
        <p:txBody>
          <a:bodyPr/>
          <a:lstStyle/>
          <a:p>
            <a:r>
              <a:rPr lang="ru-RU" dirty="0"/>
              <a:t>Администрирование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367FD4-DF67-9AF7-9E61-0293EC776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7" y="1287262"/>
            <a:ext cx="3751494" cy="15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4165FB-5692-B431-8440-6BA4B6B8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50" y="3049945"/>
            <a:ext cx="4223385" cy="196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66F728-2138-62D3-2452-4F282A02B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45" y="3733204"/>
            <a:ext cx="3896366" cy="2467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7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09E34D82-7066-A164-EDE7-ED463177B40E}"/>
              </a:ext>
            </a:extLst>
          </p:cNvPr>
          <p:cNvSpPr/>
          <p:nvPr/>
        </p:nvSpPr>
        <p:spPr>
          <a:xfrm>
            <a:off x="3852909" y="381740"/>
            <a:ext cx="3622089" cy="1775534"/>
          </a:xfrm>
          <a:prstGeom prst="wedgeRect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3EFC3-E196-6B69-40DC-F91BA256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166" y="797531"/>
            <a:ext cx="3412832" cy="94395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2052" name="Picture 4" descr="Что такое Сеть? - Компьютерный салон СаНи">
            <a:extLst>
              <a:ext uri="{FF2B5EF4-FFF2-40B4-BE49-F238E27FC236}">
                <a16:creationId xmlns:a16="http://schemas.microsoft.com/office/drawing/2014/main" id="{5D3ADA20-5F3D-ED71-B343-B0091F6B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56" y="2396970"/>
            <a:ext cx="5356193" cy="4017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94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Другая 1">
      <a:majorFont>
        <a:latin typeface="Bahnschrift SemiBold"/>
        <a:ea typeface=""/>
        <a:cs typeface=""/>
      </a:majorFont>
      <a:minorFont>
        <a:latin typeface="Bahnschrift SemiBold"/>
        <a:ea typeface=""/>
        <a:cs typeface="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249</TotalTime>
  <Words>243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Calibri</vt:lpstr>
      <vt:lpstr>Symbol</vt:lpstr>
      <vt:lpstr>Times New Roman</vt:lpstr>
      <vt:lpstr>Trebuchet MS</vt:lpstr>
      <vt:lpstr>Контур</vt:lpstr>
      <vt:lpstr>Курсовая работа по теме: «Локально Вычислительная Сеть»</vt:lpstr>
      <vt:lpstr>введение</vt:lpstr>
      <vt:lpstr>Цель и задачи</vt:lpstr>
      <vt:lpstr>Структура предприятия</vt:lpstr>
      <vt:lpstr>Расчет длины кабеля</vt:lpstr>
      <vt:lpstr>Деление на подсети</vt:lpstr>
      <vt:lpstr>НАСТРОЙКа DHCP</vt:lpstr>
      <vt:lpstr>Администрирование</vt:lpstr>
      <vt:lpstr>Заключение</vt:lpstr>
      <vt:lpstr>Курсовая работа по теме: «Локально Вычислительная Сеть»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Локально вычислительная сеть</dc:title>
  <dc:creator>Пахомов Денис Михайлович</dc:creator>
  <cp:lastModifiedBy>Пахомов Денис Михайлович</cp:lastModifiedBy>
  <cp:revision>8</cp:revision>
  <dcterms:created xsi:type="dcterms:W3CDTF">2022-10-26T02:01:19Z</dcterms:created>
  <dcterms:modified xsi:type="dcterms:W3CDTF">2022-11-14T00:06:50Z</dcterms:modified>
</cp:coreProperties>
</file>