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16D6C7-A7C3-2191-8112-B4F604F93F08}" v="96" dt="2022-11-09T19:35:27.763"/>
    <p1510:client id="{22B8D3E6-D446-D725-8BEA-CC14258C4490}" v="32" dt="2022-11-09T13:53:12.891"/>
    <p1510:client id="{69ADF593-6052-6DF1-092E-E88FE67A1666}" v="1" dt="2022-11-09T14:00:05.544"/>
    <p1510:client id="{A30AD039-64DE-426D-A523-A7AFA1113698}" v="26" dt="2022-11-11T07:03:24.920"/>
    <p1510:client id="{C9E4751A-0C11-2578-5793-A6F858A1384E}" v="42" dt="2022-11-09T13:58:39.866"/>
    <p1510:client id="{E455C0AF-2716-F125-95B8-5822337A9111}" v="779" dt="2022-11-09T19:21:29.213"/>
    <p1510:client id="{EC845DC7-D593-4208-A4B9-F957BF3EDA7F}" v="10" dt="2022-11-09T13:42:59.4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424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37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1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4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6667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59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88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7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47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08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49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63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53" r:id="rId6"/>
    <p:sldLayoutId id="2147483858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2">
            <a:extLst>
              <a:ext uri="{FF2B5EF4-FFF2-40B4-BE49-F238E27FC236}">
                <a16:creationId xmlns:a16="http://schemas.microsoft.com/office/drawing/2014/main" id="{1AB7CFDD-E67B-4078-9BD0-D09D4200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34">
            <a:extLst>
              <a:ext uri="{FF2B5EF4-FFF2-40B4-BE49-F238E27FC236}">
                <a16:creationId xmlns:a16="http://schemas.microsoft.com/office/drawing/2014/main" id="{B191E377-3C4E-4C42-B42C-858169F3A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1913BD-3702-888C-D902-77DD5066CB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1000"/>
          </a:blip>
          <a:srcRect t="29688"/>
          <a:stretch/>
        </p:blipFill>
        <p:spPr>
          <a:xfrm>
            <a:off x="-1" y="1"/>
            <a:ext cx="12192001" cy="685799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55401" y="1584386"/>
            <a:ext cx="7272408" cy="2077328"/>
          </a:xfrm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/>
          <a:p>
            <a:r>
              <a:rPr lang="ru-RU" dirty="0" err="1">
                <a:solidFill>
                  <a:schemeClr val="bg1"/>
                </a:solidFill>
                <a:latin typeface="Consolas"/>
                <a:ea typeface="Cambria"/>
                <a:cs typeface="Calibri Light"/>
              </a:rPr>
              <a:t>PyGame</a:t>
            </a:r>
            <a:endParaRPr lang="ru-RU">
              <a:solidFill>
                <a:schemeClr val="bg1"/>
              </a:solidFill>
              <a:latin typeface="Consolas"/>
              <a:ea typeface="Cambria"/>
              <a:cs typeface="Calibri Ligh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558988" y="4876803"/>
            <a:ext cx="5074022" cy="1257295"/>
          </a:xfrm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solidFill>
                  <a:schemeClr val="bg1"/>
                </a:solidFill>
                <a:cs typeface="Calibri"/>
              </a:rPr>
              <a:t>NARRiki</a:t>
            </a:r>
            <a:br>
              <a:rPr lang="ru-RU" dirty="0">
                <a:solidFill>
                  <a:schemeClr val="bg1"/>
                </a:solidFill>
                <a:cs typeface="Calibri"/>
              </a:rPr>
            </a:br>
            <a:r>
              <a:rPr lang="ru-RU" dirty="0" err="1">
                <a:solidFill>
                  <a:schemeClr val="bg1"/>
                </a:solidFill>
                <a:cs typeface="Calibri"/>
              </a:rPr>
              <a:t>Aktan</a:t>
            </a:r>
            <a:r>
              <a:rPr lang="ru-RU" dirty="0">
                <a:solidFill>
                  <a:schemeClr val="bg1"/>
                </a:solidFill>
                <a:cs typeface="Calibri"/>
              </a:rPr>
              <a:t> </a:t>
            </a:r>
            <a:r>
              <a:rPr lang="ru-RU" dirty="0" err="1">
                <a:solidFill>
                  <a:schemeClr val="bg1"/>
                </a:solidFill>
                <a:cs typeface="Calibri"/>
              </a:rPr>
              <a:t>Nurzhan</a:t>
            </a:r>
            <a:r>
              <a:rPr lang="ru-RU" dirty="0">
                <a:solidFill>
                  <a:schemeClr val="bg1"/>
                </a:solidFill>
                <a:cs typeface="Calibri"/>
              </a:rPr>
              <a:t>, </a:t>
            </a:r>
            <a:r>
              <a:rPr lang="ru-RU" dirty="0" err="1">
                <a:solidFill>
                  <a:schemeClr val="bg1"/>
                </a:solidFill>
                <a:cs typeface="Calibri"/>
              </a:rPr>
              <a:t>Raiskanov</a:t>
            </a:r>
            <a:r>
              <a:rPr lang="ru-RU" dirty="0">
                <a:solidFill>
                  <a:schemeClr val="bg1"/>
                </a:solidFill>
                <a:cs typeface="Calibri"/>
              </a:rPr>
              <a:t> </a:t>
            </a:r>
            <a:r>
              <a:rPr lang="ru-RU" dirty="0" err="1">
                <a:solidFill>
                  <a:schemeClr val="bg1"/>
                </a:solidFill>
                <a:cs typeface="Calibri"/>
              </a:rPr>
              <a:t>Rasul</a:t>
            </a:r>
          </a:p>
          <a:p>
            <a:endParaRPr lang="ru-RU" dirty="0">
              <a:solidFill>
                <a:schemeClr val="bg1"/>
              </a:solidFill>
              <a:cs typeface="Calibri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1B7537E-7B93-4306-B9DF-4CD583E0A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37480"/>
            <a:ext cx="867485" cy="115439"/>
            <a:chOff x="8910933" y="1861308"/>
            <a:chExt cx="867485" cy="11543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0AB796C-11E6-468E-9C0D-38940D8E2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FC9ACE4-DF02-4B56-B482-DDAD2EC09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99CC309-9401-4122-8206-A304650EF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2EC789FC-C8D2-6953-02BA-26025D797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" y="64553"/>
            <a:ext cx="602877" cy="71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56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58">
            <a:extLst>
              <a:ext uri="{FF2B5EF4-FFF2-40B4-BE49-F238E27FC236}">
                <a16:creationId xmlns:a16="http://schemas.microsoft.com/office/drawing/2014/main" id="{774A8DF5-445E-49C5-B10A-8DF5FEFB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0">
            <a:extLst>
              <a:ext uri="{FF2B5EF4-FFF2-40B4-BE49-F238E27FC236}">
                <a16:creationId xmlns:a16="http://schemas.microsoft.com/office/drawing/2014/main" id="{9A4E38D9-EFB8-40B5-B42B-514FBF18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47CAF7-5C4B-153D-0A3C-70B0C667A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60" y="722376"/>
            <a:ext cx="6220784" cy="1288825"/>
          </a:xfrm>
        </p:spPr>
        <p:txBody>
          <a:bodyPr anchor="b">
            <a:normAutofit/>
          </a:bodyPr>
          <a:lstStyle/>
          <a:p>
            <a:pPr algn="ctr"/>
            <a:r>
              <a:rPr lang="ru-RU" dirty="0" err="1"/>
              <a:t>Pygame</a:t>
            </a:r>
            <a:endParaRPr lang="ru-RU" err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DF6400-8B6C-FAD3-BCD7-29113CEB1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360" y="2478581"/>
            <a:ext cx="6220784" cy="302859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" dirty="0" err="1">
                <a:latin typeface="Consolas"/>
              </a:rPr>
              <a:t>Pygame</a:t>
            </a:r>
            <a:r>
              <a:rPr lang="en" dirty="0">
                <a:latin typeface="Consolas"/>
              </a:rPr>
              <a:t> is a set of modules (libraries) of the Python programming language designed for writing computer games and multimedia applications. </a:t>
            </a:r>
            <a:r>
              <a:rPr lang="en" dirty="0" err="1">
                <a:latin typeface="Consolas"/>
              </a:rPr>
              <a:t>Pygame</a:t>
            </a:r>
            <a:r>
              <a:rPr lang="en" dirty="0">
                <a:latin typeface="Consolas"/>
              </a:rPr>
              <a:t> is based on the discovered SDL library.</a:t>
            </a:r>
            <a:endParaRPr lang="ru-RU"/>
          </a:p>
        </p:txBody>
      </p:sp>
      <p:pic>
        <p:nvPicPr>
          <p:cNvPr id="5" name="Рисунок 5" descr="Изображение выглядит как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B9F37D1D-A705-F146-6044-D5EF316AD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386" y="1289489"/>
            <a:ext cx="2898913" cy="869674"/>
          </a:xfrm>
          <a:prstGeom prst="rect">
            <a:avLst/>
          </a:prstGeom>
        </p:spPr>
      </p:pic>
      <p:grpSp>
        <p:nvGrpSpPr>
          <p:cNvPr id="71" name="Group 62">
            <a:extLst>
              <a:ext uri="{FF2B5EF4-FFF2-40B4-BE49-F238E27FC236}">
                <a16:creationId xmlns:a16="http://schemas.microsoft.com/office/drawing/2014/main" id="{D87FFE71-34DC-4C53-AE0F-6B141D08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70010" y="5850225"/>
            <a:ext cx="867485" cy="115439"/>
            <a:chOff x="8910933" y="1861308"/>
            <a:chExt cx="867485" cy="115439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7DF92F1-0E20-46AC-BB8F-F66926B40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FA14CB4-8459-4D23-B4FF-8F9868E3F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A0C763F-37C4-4E00-AEB2-8867F4AA2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17DB80A1-408C-D642-8C6D-8B75642AB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2966" y="1295400"/>
            <a:ext cx="4094671" cy="4109049"/>
          </a:xfrm>
          <a:prstGeom prst="rect">
            <a:avLst/>
          </a:prstGeom>
        </p:spPr>
      </p:pic>
      <p:pic>
        <p:nvPicPr>
          <p:cNvPr id="20" name="Рисунок 31">
            <a:extLst>
              <a:ext uri="{FF2B5EF4-FFF2-40B4-BE49-F238E27FC236}">
                <a16:creationId xmlns:a16="http://schemas.microsoft.com/office/drawing/2014/main" id="{8C8E8639-5ED8-35E8-BD6B-4D7D922FB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802" y="-197689"/>
            <a:ext cx="1905000" cy="1905000"/>
          </a:xfrm>
          <a:prstGeom prst="rect">
            <a:avLst/>
          </a:prstGeom>
        </p:spPr>
      </p:pic>
      <p:pic>
        <p:nvPicPr>
          <p:cNvPr id="4" name="Рисунок 5">
            <a:extLst>
              <a:ext uri="{FF2B5EF4-FFF2-40B4-BE49-F238E27FC236}">
                <a16:creationId xmlns:a16="http://schemas.microsoft.com/office/drawing/2014/main" id="{4436C142-9C71-4C42-56DB-9E9E72291A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89341" y="157786"/>
            <a:ext cx="838203" cy="89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705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Рисунок 61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7DDB9EA-D798-3855-AB94-9DF9CA044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8919" y="-36698"/>
            <a:ext cx="12476669" cy="691702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D40FDE-7A5C-05B6-AC39-269B1711F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323" y="393220"/>
            <a:ext cx="10522788" cy="1288489"/>
          </a:xfrm>
        </p:spPr>
        <p:txBody>
          <a:bodyPr>
            <a:normAutofit/>
          </a:bodyPr>
          <a:lstStyle/>
          <a:p>
            <a:pPr algn="ctr"/>
            <a:r>
              <a:rPr lang="en" sz="6000" dirty="0">
                <a:solidFill>
                  <a:schemeClr val="bg1"/>
                </a:solidFill>
                <a:latin typeface="Consolas"/>
                <a:ea typeface="+mj-lt"/>
                <a:cs typeface="+mj-lt"/>
              </a:rPr>
              <a:t>Responsibilities</a:t>
            </a:r>
            <a:endParaRPr lang="en">
              <a:solidFill>
                <a:schemeClr val="bg1"/>
              </a:solidFill>
              <a:latin typeface="Consolas"/>
            </a:endParaRPr>
          </a:p>
        </p:txBody>
      </p:sp>
      <p:pic>
        <p:nvPicPr>
          <p:cNvPr id="54" name="Рисунок 54" descr="Изображение выглядит как человек, земля, внешний&#10;&#10;Автоматически созданное описание">
            <a:extLst>
              <a:ext uri="{FF2B5EF4-FFF2-40B4-BE49-F238E27FC236}">
                <a16:creationId xmlns:a16="http://schemas.microsoft.com/office/drawing/2014/main" id="{8DF10023-4649-4BC0-1C00-B92DD8A853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4460" y="1744960"/>
            <a:ext cx="4113115" cy="396934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610C5471-1A36-FF7C-7A43-039210162D31}"/>
              </a:ext>
            </a:extLst>
          </p:cNvPr>
          <p:cNvSpPr txBox="1"/>
          <p:nvPr/>
        </p:nvSpPr>
        <p:spPr>
          <a:xfrm>
            <a:off x="775350" y="5910120"/>
            <a:ext cx="327187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3200" dirty="0" err="1">
                <a:solidFill>
                  <a:schemeClr val="bg1"/>
                </a:solidFill>
              </a:rPr>
              <a:t>Frontend</a:t>
            </a:r>
            <a:endParaRPr lang="ru-RU" sz="3200">
              <a:solidFill>
                <a:schemeClr val="bg1"/>
              </a:solidFill>
            </a:endParaRPr>
          </a:p>
        </p:txBody>
      </p:sp>
      <p:pic>
        <p:nvPicPr>
          <p:cNvPr id="56" name="Рисунок 56" descr="Изображение выглядит как человек, небо, мужчина, внешний&#10;&#10;Автоматически созданное описание">
            <a:extLst>
              <a:ext uri="{FF2B5EF4-FFF2-40B4-BE49-F238E27FC236}">
                <a16:creationId xmlns:a16="http://schemas.microsoft.com/office/drawing/2014/main" id="{D9ED7528-06BE-035F-26A3-2B1315424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1759" y="1685721"/>
            <a:ext cx="4123424" cy="401851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4D895DA9-DF37-22B5-70BB-47CDD9527418}"/>
              </a:ext>
            </a:extLst>
          </p:cNvPr>
          <p:cNvSpPr txBox="1"/>
          <p:nvPr/>
        </p:nvSpPr>
        <p:spPr>
          <a:xfrm>
            <a:off x="8253288" y="5904644"/>
            <a:ext cx="284021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3200" dirty="0" err="1">
                <a:solidFill>
                  <a:schemeClr val="bg1"/>
                </a:solidFill>
              </a:rPr>
              <a:t>Backend</a:t>
            </a:r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C359FF9D-A8D4-5C1C-F529-4C7C6F794B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482" y="452"/>
            <a:ext cx="2743200" cy="141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382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1F2FE2-D1C7-A668-7A51-61B010CF3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908" y="623258"/>
            <a:ext cx="10134600" cy="1288489"/>
          </a:xfrm>
        </p:spPr>
        <p:txBody>
          <a:bodyPr/>
          <a:lstStyle/>
          <a:p>
            <a:pPr algn="ctr"/>
            <a:r>
              <a:rPr lang="ru-RU" sz="4800" dirty="0">
                <a:solidFill>
                  <a:schemeClr val="tx1"/>
                </a:solidFill>
                <a:latin typeface="Consolas"/>
              </a:rPr>
              <a:t>What </a:t>
            </a:r>
            <a:r>
              <a:rPr lang="ru-RU" sz="4800" dirty="0" err="1">
                <a:solidFill>
                  <a:schemeClr val="tx1"/>
                </a:solidFill>
                <a:latin typeface="Consolas"/>
              </a:rPr>
              <a:t>did</a:t>
            </a:r>
            <a:r>
              <a:rPr lang="ru-RU" sz="4800" dirty="0">
                <a:solidFill>
                  <a:schemeClr val="tx1"/>
                </a:solidFill>
                <a:latin typeface="Consolas"/>
              </a:rPr>
              <a:t> </a:t>
            </a:r>
            <a:r>
              <a:rPr lang="ru-RU" sz="4800" dirty="0" err="1">
                <a:solidFill>
                  <a:schemeClr val="tx1"/>
                </a:solidFill>
                <a:latin typeface="Consolas"/>
              </a:rPr>
              <a:t>we</a:t>
            </a:r>
            <a:r>
              <a:rPr lang="ru-RU" sz="4800" dirty="0">
                <a:solidFill>
                  <a:schemeClr val="tx1"/>
                </a:solidFill>
                <a:latin typeface="Consolas"/>
              </a:rPr>
              <a:t> </a:t>
            </a:r>
            <a:r>
              <a:rPr lang="ru-RU" sz="4800" dirty="0" err="1">
                <a:solidFill>
                  <a:schemeClr val="tx1"/>
                </a:solidFill>
                <a:latin typeface="Consolas"/>
              </a:rPr>
              <a:t>learn</a:t>
            </a:r>
            <a:r>
              <a:rPr lang="ru-RU" sz="4800" dirty="0">
                <a:solidFill>
                  <a:schemeClr val="tx1"/>
                </a:solidFill>
                <a:latin typeface="Consolas"/>
              </a:rPr>
              <a:t> </a:t>
            </a:r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F331B0-7EA9-7AEB-9D02-93CDB4DFDBE6}"/>
              </a:ext>
            </a:extLst>
          </p:cNvPr>
          <p:cNvSpPr txBox="1"/>
          <p:nvPr/>
        </p:nvSpPr>
        <p:spPr>
          <a:xfrm>
            <a:off x="1719534" y="2510287"/>
            <a:ext cx="408029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/>
              </a:rPr>
              <a:t> </a:t>
            </a:r>
            <a:r>
              <a:rPr lang="en-US" sz="2000" dirty="0" err="1">
                <a:latin typeface="Consolas"/>
              </a:rPr>
              <a:t>paygame</a:t>
            </a:r>
            <a:r>
              <a:rPr lang="en-US" sz="2000" dirty="0">
                <a:latin typeface="Consolas"/>
              </a:rPr>
              <a:t> library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6226E2-A548-18B3-05D9-B78B0635079E}"/>
              </a:ext>
            </a:extLst>
          </p:cNvPr>
          <p:cNvSpPr txBox="1"/>
          <p:nvPr/>
        </p:nvSpPr>
        <p:spPr>
          <a:xfrm>
            <a:off x="7513607" y="253904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</a:rPr>
              <a:t> work with files</a:t>
            </a:r>
          </a:p>
        </p:txBody>
      </p:sp>
      <p:grpSp>
        <p:nvGrpSpPr>
          <p:cNvPr id="14" name="Group 16">
            <a:extLst>
              <a:ext uri="{FF2B5EF4-FFF2-40B4-BE49-F238E27FC236}">
                <a16:creationId xmlns:a16="http://schemas.microsoft.com/office/drawing/2014/main" id="{02F94942-D023-7993-CB32-66FAE11D1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>
            <a:off x="2225170" y="3423664"/>
            <a:ext cx="4447447" cy="2688777"/>
            <a:chOff x="2225170" y="3423664"/>
            <a:chExt cx="4447447" cy="2688777"/>
          </a:xfrm>
        </p:grpSpPr>
        <p:sp>
          <p:nvSpPr>
            <p:cNvPr id="16" name="Rectangle 17">
              <a:extLst>
                <a:ext uri="{FF2B5EF4-FFF2-40B4-BE49-F238E27FC236}">
                  <a16:creationId xmlns:a16="http://schemas.microsoft.com/office/drawing/2014/main" id="{5720979F-D88F-5662-C01C-F721EB3CB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8964825" flipH="1">
              <a:off x="6181155" y="5997002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1" name="Straight Connector 18">
              <a:extLst>
                <a:ext uri="{FF2B5EF4-FFF2-40B4-BE49-F238E27FC236}">
                  <a16:creationId xmlns:a16="http://schemas.microsoft.com/office/drawing/2014/main" id="{8A522C16-B7BD-ADE9-2181-A8326C4C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6320488" y="6054721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19">
              <a:extLst>
                <a:ext uri="{FF2B5EF4-FFF2-40B4-BE49-F238E27FC236}">
                  <a16:creationId xmlns:a16="http://schemas.microsoft.com/office/drawing/2014/main" id="{60722CA8-7FD8-003B-50D7-DFC0DC34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2225170" y="3423664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Объект 27">
            <a:extLst>
              <a:ext uri="{FF2B5EF4-FFF2-40B4-BE49-F238E27FC236}">
                <a16:creationId xmlns:a16="http://schemas.microsoft.com/office/drawing/2014/main" id="{9487F02D-4B91-77E1-F9CB-829FB32FD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830" y="4275374"/>
            <a:ext cx="2945921" cy="11082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" dirty="0">
                <a:solidFill>
                  <a:schemeClr val="tx1"/>
                </a:solidFill>
                <a:latin typeface="Consolas"/>
              </a:rPr>
              <a:t>work in the game more efficiently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3BB102-7074-2DA6-4101-BD4042FB6783}"/>
              </a:ext>
            </a:extLst>
          </p:cNvPr>
          <p:cNvSpPr txBox="1"/>
          <p:nvPr/>
        </p:nvSpPr>
        <p:spPr>
          <a:xfrm>
            <a:off x="7571118" y="4206814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/>
              </a:rPr>
              <a:t>game dev basics</a:t>
            </a:r>
          </a:p>
        </p:txBody>
      </p:sp>
      <p:pic>
        <p:nvPicPr>
          <p:cNvPr id="30" name="Рисунок 30">
            <a:extLst>
              <a:ext uri="{FF2B5EF4-FFF2-40B4-BE49-F238E27FC236}">
                <a16:creationId xmlns:a16="http://schemas.microsoft.com/office/drawing/2014/main" id="{EFA1FDFB-8D28-7684-C127-7BC6D11D3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1764" y="4618726"/>
            <a:ext cx="1905000" cy="1905000"/>
          </a:xfrm>
          <a:prstGeom prst="rect">
            <a:avLst/>
          </a:prstGeom>
        </p:spPr>
      </p:pic>
      <p:pic>
        <p:nvPicPr>
          <p:cNvPr id="31" name="Рисунок 31">
            <a:extLst>
              <a:ext uri="{FF2B5EF4-FFF2-40B4-BE49-F238E27FC236}">
                <a16:creationId xmlns:a16="http://schemas.microsoft.com/office/drawing/2014/main" id="{0D235E79-EF96-395A-8007-F5CD24DB1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85" y="-197689"/>
            <a:ext cx="1905000" cy="1905000"/>
          </a:xfrm>
          <a:prstGeom prst="rect">
            <a:avLst/>
          </a:prstGeom>
        </p:spPr>
      </p:pic>
      <p:pic>
        <p:nvPicPr>
          <p:cNvPr id="40" name="Рисунок 40">
            <a:extLst>
              <a:ext uri="{FF2B5EF4-FFF2-40B4-BE49-F238E27FC236}">
                <a16:creationId xmlns:a16="http://schemas.microsoft.com/office/drawing/2014/main" id="{9F92CD99-DF7E-B002-54A1-F1015E524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0890" y="1858416"/>
            <a:ext cx="874146" cy="524488"/>
          </a:xfrm>
          <a:prstGeom prst="rect">
            <a:avLst/>
          </a:prstGeom>
        </p:spPr>
      </p:pic>
      <p:pic>
        <p:nvPicPr>
          <p:cNvPr id="42" name="Рисунок 42">
            <a:extLst>
              <a:ext uri="{FF2B5EF4-FFF2-40B4-BE49-F238E27FC236}">
                <a16:creationId xmlns:a16="http://schemas.microsoft.com/office/drawing/2014/main" id="{1C85B540-52EB-12D5-A753-28FADFBE30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9986" y="1969249"/>
            <a:ext cx="504107" cy="547238"/>
          </a:xfrm>
          <a:prstGeom prst="rect">
            <a:avLst/>
          </a:prstGeom>
        </p:spPr>
      </p:pic>
      <p:pic>
        <p:nvPicPr>
          <p:cNvPr id="45" name="Рисунок 45" descr="Изображение выглядит как кухонная посуда&#10;&#10;Автоматически созданное описание">
            <a:extLst>
              <a:ext uri="{FF2B5EF4-FFF2-40B4-BE49-F238E27FC236}">
                <a16:creationId xmlns:a16="http://schemas.microsoft.com/office/drawing/2014/main" id="{F67847D3-AE92-7D2C-F89B-19E188FE5A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9004" y="3381956"/>
            <a:ext cx="1003540" cy="568539"/>
          </a:xfrm>
          <a:prstGeom prst="rect">
            <a:avLst/>
          </a:prstGeom>
        </p:spPr>
      </p:pic>
      <p:pic>
        <p:nvPicPr>
          <p:cNvPr id="47" name="Рисунок 47">
            <a:extLst>
              <a:ext uri="{FF2B5EF4-FFF2-40B4-BE49-F238E27FC236}">
                <a16:creationId xmlns:a16="http://schemas.microsoft.com/office/drawing/2014/main" id="{12DE28CD-339A-74EA-B536-2D327273A7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59986" y="3435739"/>
            <a:ext cx="561616" cy="561616"/>
          </a:xfrm>
          <a:prstGeom prst="rect">
            <a:avLst/>
          </a:prstGeom>
        </p:spPr>
      </p:pic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6C0CB4CB-2306-A110-B837-BE918456B6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55724" y="213816"/>
            <a:ext cx="927848" cy="108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617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8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10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58" name="Straight Connector 12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9" name="Rectangle 15">
            <a:extLst>
              <a:ext uri="{FF2B5EF4-FFF2-40B4-BE49-F238E27FC236}">
                <a16:creationId xmlns:a16="http://schemas.microsoft.com/office/drawing/2014/main" id="{1AB7CFDD-E67B-4078-9BD0-D09D4200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небо, внешний, легкий, день&#10;&#10;Автоматически созданное описание">
            <a:extLst>
              <a:ext uri="{FF2B5EF4-FFF2-40B4-BE49-F238E27FC236}">
                <a16:creationId xmlns:a16="http://schemas.microsoft.com/office/drawing/2014/main" id="{E2162AA9-782C-D38A-CC83-8CB1F5EFAF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10"/>
            <a:ext cx="12192000" cy="6857989"/>
          </a:xfrm>
          <a:prstGeom prst="rect">
            <a:avLst/>
          </a:prstGeom>
        </p:spPr>
      </p:pic>
      <p:sp>
        <p:nvSpPr>
          <p:cNvPr id="60" name="Rectangle 17">
            <a:extLst>
              <a:ext uri="{FF2B5EF4-FFF2-40B4-BE49-F238E27FC236}">
                <a16:creationId xmlns:a16="http://schemas.microsoft.com/office/drawing/2014/main" id="{4DAEF25D-C97E-48E9-B20C-FEFC2EC6E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1"/>
            <a:ext cx="12191999" cy="384287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9000">
                <a:srgbClr val="000000">
                  <a:alpha val="45000"/>
                </a:srgbClr>
              </a:gs>
              <a:gs pos="100000">
                <a:srgbClr val="000000">
                  <a:alpha val="64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AAF9D8-2FB7-5E15-830D-9AB3E763A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23900"/>
            <a:ext cx="10058399" cy="962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cap="all" spc="39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DIFFICULTS 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1FB9CC-F97D-EB7E-80CF-12B03621C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90" y="3155844"/>
            <a:ext cx="5074022" cy="12572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  <a:latin typeface="Consolas"/>
              </a:rPr>
              <a:t>connecting </a:t>
            </a:r>
            <a:r>
              <a:rPr lang="en-US" sz="2800" dirty="0" err="1">
                <a:solidFill>
                  <a:schemeClr val="tx1"/>
                </a:solidFill>
                <a:latin typeface="Consolas"/>
              </a:rPr>
              <a:t>api</a:t>
            </a:r>
            <a:r>
              <a:rPr lang="en-US" sz="2800" dirty="0">
                <a:solidFill>
                  <a:schemeClr val="tx1"/>
                </a:solidFill>
                <a:latin typeface="Consolas"/>
              </a:rPr>
              <a:t> to </a:t>
            </a:r>
            <a:r>
              <a:rPr lang="en-US" sz="2800" dirty="0" err="1">
                <a:solidFill>
                  <a:schemeClr val="tx1"/>
                </a:solidFill>
                <a:latin typeface="Consolas"/>
              </a:rPr>
              <a:t>pygame</a:t>
            </a:r>
            <a:endParaRPr lang="en-US" sz="2800" dirty="0">
              <a:solidFill>
                <a:schemeClr val="tx1"/>
              </a:solidFill>
              <a:latin typeface="Consola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0289E8-D6C7-80AA-8D42-30EF847F4BBB}"/>
              </a:ext>
            </a:extLst>
          </p:cNvPr>
          <p:cNvSpPr txBox="1"/>
          <p:nvPr/>
        </p:nvSpPr>
        <p:spPr>
          <a:xfrm>
            <a:off x="7751793" y="3181162"/>
            <a:ext cx="462642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3600" dirty="0" err="1">
                <a:latin typeface="Consolas"/>
                <a:cs typeface="Calibri"/>
              </a:rPr>
              <a:t>Deadlines</a:t>
            </a:r>
            <a:endParaRPr lang="ru-RU" sz="3600" dirty="0">
              <a:latin typeface="Consolas"/>
              <a:cs typeface="Calibri"/>
            </a:endParaRPr>
          </a:p>
          <a:p>
            <a:pPr algn="l"/>
            <a:endParaRPr lang="ru-RU" sz="3600" dirty="0">
              <a:latin typeface="Consolas"/>
              <a:cs typeface="Calibri"/>
            </a:endParaRPr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F57BF7C6-D3E0-1A8E-292F-AF16BBF8B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3352800"/>
            <a:ext cx="152400" cy="152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F62AF9-0CA2-038E-107C-E97655CAAB51}"/>
              </a:ext>
            </a:extLst>
          </p:cNvPr>
          <p:cNvSpPr txBox="1"/>
          <p:nvPr/>
        </p:nvSpPr>
        <p:spPr>
          <a:xfrm>
            <a:off x="2208362" y="4393720"/>
            <a:ext cx="5287992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latin typeface="Consolas"/>
              </a:rPr>
              <a:t>the complexity of creating games</a:t>
            </a:r>
          </a:p>
          <a:p>
            <a:endParaRPr lang="en-US" sz="3200" dirty="0">
              <a:latin typeface="Consolas"/>
            </a:endParaRPr>
          </a:p>
          <a:p>
            <a:endParaRPr lang="en-US" sz="3200" dirty="0">
              <a:solidFill>
                <a:srgbClr val="202124"/>
              </a:solidFill>
              <a:latin typeface="Consolas"/>
              <a:cs typeface="arial"/>
            </a:endParaRPr>
          </a:p>
        </p:txBody>
      </p:sp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9959B38B-9F8C-1A48-84B4-B50294180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53" y="904"/>
            <a:ext cx="972671" cy="116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22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98143D-07E8-C016-6A78-03E88536A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421975"/>
            <a:ext cx="10134600" cy="1288489"/>
          </a:xfrm>
        </p:spPr>
        <p:txBody>
          <a:bodyPr/>
          <a:lstStyle/>
          <a:p>
            <a:r>
              <a:rPr lang="ru-RU" dirty="0"/>
              <a:t>Experience 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024387-1BC4-4BE5-E32D-825D7ACE1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af-ZA" sz="4400" dirty="0" err="1"/>
              <a:t>now</a:t>
            </a:r>
            <a:r>
              <a:rPr lang="af-ZA" sz="4400" dirty="0"/>
              <a:t> </a:t>
            </a:r>
            <a:r>
              <a:rPr lang="af-ZA" sz="4400" dirty="0" err="1"/>
              <a:t>we</a:t>
            </a:r>
            <a:r>
              <a:rPr lang="af-ZA" sz="4400" dirty="0"/>
              <a:t> </a:t>
            </a:r>
            <a:r>
              <a:rPr lang="af-ZA" sz="4400" dirty="0" err="1"/>
              <a:t>have</a:t>
            </a:r>
            <a:r>
              <a:rPr lang="af-ZA" sz="4400" dirty="0"/>
              <a:t> a base </a:t>
            </a:r>
            <a:r>
              <a:rPr lang="af-ZA" sz="4400" dirty="0" err="1"/>
              <a:t>for</a:t>
            </a:r>
            <a:r>
              <a:rPr lang="af-ZA" sz="4400" dirty="0"/>
              <a:t> </a:t>
            </a:r>
            <a:r>
              <a:rPr lang="af-ZA" sz="4400" dirty="0" err="1"/>
              <a:t>creating</a:t>
            </a:r>
            <a:r>
              <a:rPr lang="af-ZA" sz="4400" dirty="0"/>
              <a:t> 2d </a:t>
            </a:r>
            <a:r>
              <a:rPr lang="af-ZA" sz="4400" dirty="0" err="1"/>
              <a:t>game</a:t>
            </a:r>
            <a:r>
              <a:rPr lang="af-ZA" sz="4400" dirty="0"/>
              <a:t> platforms </a:t>
            </a:r>
            <a:r>
              <a:rPr lang="af-ZA" sz="4400" dirty="0" err="1"/>
              <a:t>based</a:t>
            </a:r>
            <a:r>
              <a:rPr lang="af-ZA" sz="4400" dirty="0"/>
              <a:t> </a:t>
            </a:r>
            <a:r>
              <a:rPr lang="af-ZA" sz="4400" dirty="0" err="1"/>
              <a:t>on</a:t>
            </a:r>
            <a:r>
              <a:rPr lang="af-ZA" sz="4400" dirty="0"/>
              <a:t> </a:t>
            </a:r>
            <a:r>
              <a:rPr lang="af-ZA" sz="4400" dirty="0" err="1"/>
              <a:t>pygame</a:t>
            </a:r>
            <a:r>
              <a:rPr lang="af-ZA" sz="4400" dirty="0"/>
              <a:t> (</a:t>
            </a:r>
            <a:r>
              <a:rPr lang="af-ZA" sz="4400" dirty="0" err="1"/>
              <a:t>like</a:t>
            </a:r>
            <a:r>
              <a:rPr lang="af-ZA" sz="4400" dirty="0"/>
              <a:t> a snake, a </a:t>
            </a:r>
            <a:r>
              <a:rPr lang="af-ZA" sz="4400" dirty="0" err="1"/>
              <a:t>sapper</a:t>
            </a:r>
            <a:r>
              <a:rPr lang="af-ZA" sz="4400" dirty="0"/>
              <a:t>, zero-toe, </a:t>
            </a:r>
            <a:r>
              <a:rPr lang="af-ZA" sz="4400" dirty="0" err="1"/>
              <a:t>space</a:t>
            </a:r>
            <a:r>
              <a:rPr lang="af-ZA" sz="4400" dirty="0"/>
              <a:t> </a:t>
            </a:r>
            <a:r>
              <a:rPr lang="af-ZA" sz="4400" dirty="0" err="1"/>
              <a:t>invador</a:t>
            </a:r>
            <a:endParaRPr lang="ru-RU" sz="4400" dirty="0"/>
          </a:p>
        </p:txBody>
      </p:sp>
      <p:pic>
        <p:nvPicPr>
          <p:cNvPr id="4" name="Рисунок 4" descr="Изображение выглядит как текст, знак&#10;&#10;Автоматически созданное описание">
            <a:extLst>
              <a:ext uri="{FF2B5EF4-FFF2-40B4-BE49-F238E27FC236}">
                <a16:creationId xmlns:a16="http://schemas.microsoft.com/office/drawing/2014/main" id="{4DB79084-60DF-33C8-270A-29336FB9B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1419" y="-171091"/>
            <a:ext cx="2743200" cy="2743200"/>
          </a:xfrm>
          <a:prstGeom prst="rect">
            <a:avLst/>
          </a:prstGeom>
        </p:spPr>
      </p:pic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1E8E3479-2D2E-8806-3A6F-865B984C5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1" y="4702834"/>
            <a:ext cx="2153729" cy="2153729"/>
          </a:xfrm>
          <a:prstGeom prst="rect">
            <a:avLst/>
          </a:prstGeom>
        </p:spPr>
      </p:pic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D4A7865B-B46E-52B3-7713-9BCBF9ACE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2135" y="4544682"/>
            <a:ext cx="2053088" cy="2081842"/>
          </a:xfrm>
          <a:prstGeom prst="rect">
            <a:avLst/>
          </a:prstGeo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363C97C9-4F4D-21B7-DAAA-401959B11E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429" y="225021"/>
            <a:ext cx="703730" cy="83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00726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GC1">
      <a:dk1>
        <a:sysClr val="windowText" lastClr="000000"/>
      </a:dk1>
      <a:lt1>
        <a:sysClr val="window" lastClr="FFFFFF"/>
      </a:lt1>
      <a:dk2>
        <a:srgbClr val="2C2830"/>
      </a:dk2>
      <a:lt2>
        <a:srgbClr val="E0DCE1"/>
      </a:lt2>
      <a:accent1>
        <a:srgbClr val="908193"/>
      </a:accent1>
      <a:accent2>
        <a:srgbClr val="A08889"/>
      </a:accent2>
      <a:accent3>
        <a:srgbClr val="B48C7E"/>
      </a:accent3>
      <a:accent4>
        <a:srgbClr val="809C9B"/>
      </a:accent4>
      <a:accent5>
        <a:srgbClr val="899F91"/>
      </a:accent5>
      <a:accent6>
        <a:srgbClr val="728274"/>
      </a:accent6>
      <a:hlink>
        <a:srgbClr val="837585"/>
      </a:hlink>
      <a:folHlink>
        <a:srgbClr val="677E83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AdornVTI</vt:lpstr>
      <vt:lpstr>PyGame</vt:lpstr>
      <vt:lpstr>Pygame</vt:lpstr>
      <vt:lpstr>Responsibilities</vt:lpstr>
      <vt:lpstr>What did we learn </vt:lpstr>
      <vt:lpstr>DIFFICULTS </vt:lpstr>
      <vt:lpstr>Experience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323</cp:revision>
  <dcterms:created xsi:type="dcterms:W3CDTF">2022-11-09T13:42:36Z</dcterms:created>
  <dcterms:modified xsi:type="dcterms:W3CDTF">2022-11-11T08:45:43Z</dcterms:modified>
</cp:coreProperties>
</file>