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0091-CD85-4F0F-9A3E-74E6C4796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8AEAA-7AC7-4688-9576-5DEA03DFE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6265-2560-43FA-8D9C-198BF549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A1C9-A244-46DC-8044-2ED67482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5082-192B-4185-8676-EA2FEED3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239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F67C-2BF5-4AFF-AA1C-86B98380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2334-E099-4DCA-92D5-E9AEBFC57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AB52-68C1-45F4-A848-BD294A3E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6893-1AC0-4531-B7FF-FBDDF12C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A1DD-D472-4F4B-970F-7566F113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01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FE871-3ECE-4163-8047-A22D4CEA3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B38EB-42F5-4AED-96B3-33843B53C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93AC-547F-42D8-A282-2147ADB7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5B66-9E8E-4CA3-9DD6-08A0EC15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3F31-8577-422A-B79B-AD922F87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5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FAF6-C3CC-4362-979F-DE2F0A0F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FB54-EDA9-4F47-ADBE-EA39B546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6AB9-4780-4076-8069-802ECCBC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F922-8210-4619-BC13-2B30844D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ED81-D083-478C-8BCF-C5365D41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2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C011-0FC0-4C8C-829D-9DC9AE77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04E58-FCC5-4F0D-B7A7-2413C388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A506-18F6-462B-874E-459210F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458-14BE-47C1-A7BC-C161FCC1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5574-CDE5-400F-A0AE-F7BFABB5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5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EC7E-A86A-4227-A4CB-12A2765A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4F-4045-4228-ADD4-053D113FC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87800-3E4B-4312-95FB-D6B47336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771D-752D-473B-9D88-2C9C540A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E9FD-BEDA-4962-A3C3-C1BCDD2E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82AA-67CF-48AF-905A-EBE17AAF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3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0258-08D8-4069-8135-28B5AB25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1E59F-6A46-497A-98AE-E0705FC6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A84A7-37BD-49A9-BE56-A1487BBD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A411-1E60-4536-8D40-28DB482FC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24042-2A58-40B1-AD18-C092EC14D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6762E-66A2-4257-B5A6-C74F40C0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64209-4D91-4C94-A3E9-B3A046F0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C1662-AB1A-468E-B77A-62D7A4FB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5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4057-E9D4-4BC3-B327-E40186C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C14C8-D874-47AD-88EA-B39AC19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55BC-A652-4831-8C37-775CB17F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A1356-A10B-42D9-808F-A084FD47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39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17F0F-2AE1-4FC1-A5AC-72053850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84633-5A14-4093-B9F5-07C37F8D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451E-E125-4054-BEC2-3E49B080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07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B04-F1CF-4710-A2FC-FB572263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7C75-DAAB-4B09-A355-27F7F0F4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CC9E3-66AE-40D0-BFDD-27EFC069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813D-8D5A-439F-ADD7-DA96FAF6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25B4-865A-462B-B4A9-792E719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E0CDB-E3C8-45B0-BF0F-E936A4A0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50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F4A1-4A54-4C48-8EA6-54566287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1C2D-FE04-4141-AC25-2028D4152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3D00-57AB-45FA-9963-5EE30096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905DB-774A-4A2C-A44D-AF84BC1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47FA-2072-48C6-84EB-411C49F1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A6CE-1C3B-44B1-8ADA-911CD5EA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A39D1-4642-44E1-8693-9E20C6A1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8C7A-8046-4891-A8BD-E5C0BC0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DDEF-E636-40EE-81B0-5F7F6D267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71B-A615-4A6E-8878-4AD10114742E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0287-8951-4622-89F5-73D68A0F5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D179-04F8-4DE9-9A84-EE457062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5D19-ABD9-4C6B-9584-B072E08E7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3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69735E-4221-410E-9DF4-739C9F4BDA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054" y="534082"/>
            <a:ext cx="8305800" cy="3485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211EC3-ACAB-4FB0-8484-DCF01977E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181" y="4019376"/>
                <a:ext cx="7432963" cy="2838623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2000">
                    <a:cs typeface="Times New Roman" panose="02020603050405020304" pitchFamily="18" charset="0"/>
                  </a:rPr>
                  <a:t>Data pada tiap subcarrier: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id-ID" sz="2000" b="1" i="1">
                        <a:solidFill>
                          <a:srgbClr val="4D515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D" sz="2000">
                    <a:cs typeface="Times New Roman" panose="02020603050405020304" pitchFamily="18" charset="0"/>
                  </a:rPr>
                  <a:t>Respon kanal domain waktu: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𝑹𝒍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1, . . . ,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D" sz="2000">
                  <a:cs typeface="Times New Roman" panose="02020603050405020304" pitchFamily="18" charset="0"/>
                </a:endParaRPr>
              </a:p>
              <a:p>
                <a:r>
                  <a:rPr lang="en-ID" sz="2000">
                    <a:cs typeface="Times New Roman" panose="02020603050405020304" pitchFamily="18" charset="0"/>
                  </a:rPr>
                  <a:t>Respon kanal domain frekuensi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𝑗𝑛</m:t>
                        </m:r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/>
                  <a:t>Precoding tiap subcarrier: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/>
              </a:p>
              <a:p>
                <a:r>
                  <a:rPr lang="en-US" sz="2000"/>
                  <a:t>Faktor skala: </a:t>
                </a:r>
                <a14:m>
                  <m:oMath xmlns:m="http://schemas.openxmlformats.org/officeDocument/2006/math"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id-ID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𝔼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tr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  <m:sSup>
                              <m:sSupPr>
                                <m:ctrlPr>
                                  <a:rPr lang="en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id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sup>
                            </m:sSup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den>
                        </m:f>
                      </m:e>
                    </m:rad>
                  </m:oMath>
                </a14:m>
                <a:endParaRPr lang="en-US" sz="2000"/>
              </a:p>
              <a:p>
                <a:r>
                  <a:rPr lang="en-US" sz="2000"/>
                  <a:t>Precoded vector: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d-ID" sz="20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×1</m:t>
                            </m:r>
                          </m:e>
                        </m:d>
                      </m:sup>
                    </m:sSup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211EC3-ACAB-4FB0-8484-DCF01977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" y="4019376"/>
                <a:ext cx="7432963" cy="2838623"/>
              </a:xfrm>
              <a:prstGeom prst="rect">
                <a:avLst/>
              </a:prstGeom>
              <a:blipFill>
                <a:blip r:embed="rId3"/>
                <a:stretch>
                  <a:fillRect l="-655" t="-1923" b="-341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197E06-3E7B-4B59-9A5C-1EE449400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890" y="4019376"/>
                <a:ext cx="4197929" cy="2838624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>
                    <a:cs typeface="Times New Roman" panose="02020603050405020304" pitchFamily="18" charset="0"/>
                  </a:rPr>
                  <a:t>Output reordering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d-ID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×1)</m:t>
                        </m:r>
                      </m:sup>
                    </m:sSup>
                  </m:oMath>
                </a14:m>
                <a:endParaRPr lang="en-US" sz="2000"/>
              </a:p>
              <a:p>
                <a:r>
                  <a:rPr lang="en-US" sz="2000"/>
                  <a:t>Sinyal yang ditransmisikan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d-ID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(1×(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𝐶𝑃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197E06-3E7B-4B59-9A5C-1EE44940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890" y="4019376"/>
                <a:ext cx="4197929" cy="2838624"/>
              </a:xfrm>
              <a:prstGeom prst="rect">
                <a:avLst/>
              </a:prstGeom>
              <a:blipFill>
                <a:blip r:embed="rId4"/>
                <a:stretch>
                  <a:fillRect l="-1158" t="-149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5904083-E997-422B-AA9B-3A0005A5CD23}"/>
              </a:ext>
            </a:extLst>
          </p:cNvPr>
          <p:cNvSpPr/>
          <p:nvPr/>
        </p:nvSpPr>
        <p:spPr>
          <a:xfrm>
            <a:off x="-46695" y="0"/>
            <a:ext cx="46376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Blok Diagram </a:t>
            </a:r>
            <a:r>
              <a:rPr lang="en-US" sz="36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Pemancar</a:t>
            </a:r>
          </a:p>
        </p:txBody>
      </p:sp>
    </p:spTree>
    <p:extLst>
      <p:ext uri="{BB962C8B-B14F-4D97-AF65-F5344CB8AC3E}">
        <p14:creationId xmlns:p14="http://schemas.microsoft.com/office/powerpoint/2010/main" val="383539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719-101B-44B9-9DAB-B4646382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2" y="5297342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/>
              <a:t>Massive MU-MIMO Downlink TDD Systems with Linear Precoding and Downlink Pilots</a:t>
            </a:r>
            <a:br>
              <a:rPr lang="en-US" sz="1800"/>
            </a:br>
            <a:r>
              <a:rPr lang="en-ID" sz="1400" i="0">
                <a:solidFill>
                  <a:srgbClr val="000000"/>
                </a:solidFill>
                <a:effectLst/>
                <a:latin typeface="Times-Roman~c"/>
              </a:rPr>
              <a:t>Hien Quoc Ngo, Erik G. Larsson, and Thomas L. Marzetta</a:t>
            </a:r>
            <a:br>
              <a:rPr lang="en-ID" sz="1800"/>
            </a:br>
            <a:endParaRPr lang="en-ID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AFE09-75E1-429D-88AB-4595F4B69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54" y="409250"/>
            <a:ext cx="10694836" cy="4491831"/>
          </a:xfrm>
        </p:spPr>
      </p:pic>
    </p:spTree>
    <p:extLst>
      <p:ext uri="{BB962C8B-B14F-4D97-AF65-F5344CB8AC3E}">
        <p14:creationId xmlns:p14="http://schemas.microsoft.com/office/powerpoint/2010/main" val="283538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A2A-8E51-42D9-BAFE-AB638663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Efisiensi spektrum pada SNR rendah (SNR = 0dB)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47214-B491-4A2F-BA4E-AAE3B83D15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05" y="1537275"/>
            <a:ext cx="6631103" cy="4976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42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9BBA-8B75-40EE-A44A-8BAD5D1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Perbandingan Efisiensi Spektrum Kanal Rayleigh dan UR-LOS (SNR = 10dB)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FB4A41-612A-4C82-B583-FC9F011E381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4438" r="6218"/>
          <a:stretch/>
        </p:blipFill>
        <p:spPr bwMode="auto">
          <a:xfrm>
            <a:off x="2728277" y="1690687"/>
            <a:ext cx="6249475" cy="4929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396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2A10-9415-40E6-A2D3-F378DF25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Kesimpulan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7EF99-276B-4615-B5A9-D1B9929E8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655" y="107748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Efisiensi spektrum akan meningkat tanpa batas jika jumlah antenna BTS ditingkatkan.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 linier precoding sederhana dapat diterapkan pada sistem MU-Massive MIMO karena memiliki tingkat kompleksitas yang rendah.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Precoding ZF dan MMSE dapat menghasilkan efisiensi spektrum yang lebih tinggi daripada precoding MRT.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kanal UR-LOS lebih tinggi daripada kanal Rayleigh.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 user maksimal yang dapat dilayani oleh BTS secara simultan dengan kualitas layanan yang baik harus memenuhi rasio </a:t>
                </a: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≥4)</m:t>
                        </m:r>
                      </m:den>
                    </m:f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Estimasi CSI pada sistem MU-Massive MIMO dapat dilakukan dengan cara user mengirimkan pilot ke BTS, dengan asumsi bahwa kanal uplink dan downlink adalah sama pada satu interval waktu tertentu.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kondisi imperfect CSI lebih rendah daripada kondisi perfect CSI karena adanya error estimasi kanal.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estimasi kanal semakin besar jika SNR uplink semakin menurun.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Square Error pada kanal UR-LOS lebih rendah daripada kanal Rayleigh.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d-ID" sz="2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kanal Rayleigh, BER dengan precoding ZF dan MMSE lebih kecil daripada dengan precoding MRT, sedangkan pada kanal UR-LOS ketiga metode precoding ini menghasilkan BER yang hampir sama.</a:t>
                </a:r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7EF99-276B-4615-B5A9-D1B9929E8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655" y="1077480"/>
                <a:ext cx="10515600" cy="4351338"/>
              </a:xfrm>
              <a:blipFill>
                <a:blip r:embed="rId2"/>
                <a:stretch>
                  <a:fillRect l="-522" r="-580" b="-11876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498BE-D4E1-45AF-BE49-A0695CC10E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29" y="1690688"/>
            <a:ext cx="5601761" cy="4419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AB76FE-B8A6-4ADF-956B-8B535D103BBD}"/>
              </a:ext>
            </a:extLst>
          </p:cNvPr>
          <p:cNvSpPr/>
          <p:nvPr/>
        </p:nvSpPr>
        <p:spPr>
          <a:xfrm>
            <a:off x="1868657" y="748145"/>
            <a:ext cx="5139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Ilustrasi Proses Reordering</a:t>
            </a:r>
            <a:endParaRPr lang="en-US" sz="36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2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012B-17BA-408F-BDCE-2D22BB9E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138547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Power delay profile kanal Rayleigh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79B39-B5EE-4F01-8E17-F4E7D52B5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493" y="1052513"/>
                <a:ext cx="5742708" cy="5281757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Coherence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sz="2000" b="0"/>
              </a:p>
              <a:p>
                <a:r>
                  <a:rPr lang="en-ID" sz="2000"/>
                  <a:t>Coherence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sz="2000" b="0"/>
              </a:p>
              <a:p>
                <a:r>
                  <a:rPr lang="en-US" sz="2000"/>
                  <a:t>Bandwidth kanal </a:t>
                </a:r>
                <a:r>
                  <a:rPr lang="en-US" sz="2000" i="1"/>
                  <a:t>(B) = </a:t>
                </a:r>
                <a:r>
                  <a:rPr lang="en-US" sz="2000"/>
                  <a:t>5MHz</a:t>
                </a:r>
                <a:endParaRPr lang="en-US" sz="2000" b="0" i="1"/>
              </a:p>
              <a:p>
                <a:r>
                  <a:rPr lang="en-ID" sz="2000"/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2×210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𝑘𝐻𝑧</m:t>
                        </m:r>
                      </m:den>
                    </m:f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2,3</m:t>
                    </m:r>
                    <m:r>
                      <a:rPr lang="id-ID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µ</m:t>
                    </m:r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endParaRPr lang="en-ID" sz="2000"/>
              </a:p>
              <a:p>
                <a:r>
                  <a:rPr lang="id-ID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Jumlah total tap delay line</a:t>
                </a:r>
                <a:r>
                  <a:rPr lang="en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id-ID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d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id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id-ID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taps</m:t>
                      </m:r>
                      <m:r>
                        <a:rPr lang="id-ID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2,3</m:t>
                          </m:r>
                          <m:r>
                            <a:rPr lang="id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µ</m:t>
                          </m:r>
                          <m:r>
                            <m:rPr>
                              <m:sty m:val="p"/>
                            </m:rPr>
                            <a:rPr lang="id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lang="id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×5 </m:t>
                          </m:r>
                          <m:r>
                            <m:rPr>
                              <m:sty m:val="p"/>
                            </m:rPr>
                            <a:rPr lang="id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MHz</m:t>
                          </m:r>
                        </m:e>
                      </m:d>
                      <m:r>
                        <a:rPr lang="id-ID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id-ID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tap</m:t>
                      </m:r>
                      <m:r>
                        <a:rPr lang="id-ID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id-ID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tap</m:t>
                      </m:r>
                    </m:oMath>
                  </m:oMathPara>
                </a14:m>
                <a:endParaRPr lang="en-ID" sz="2000"/>
              </a:p>
              <a:p>
                <a:r>
                  <a:rPr lang="en-ID" sz="2000"/>
                  <a:t>Periode 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D" sz="2000"/>
                  <a:t> = 1.9 </a:t>
                </a:r>
                <a14:m>
                  <m:oMath xmlns:m="http://schemas.openxmlformats.org/officeDocument/2006/math">
                    <m:r>
                      <a:rPr lang="id-ID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µ</m:t>
                    </m:r>
                    <m:r>
                      <m:rPr>
                        <m:sty m:val="p"/>
                      </m:rPr>
                      <a:rPr lang="id-ID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endParaRPr lang="en-ID" sz="2000"/>
              </a:p>
              <a:p>
                <a:r>
                  <a:rPr lang="en-ID" sz="2000"/>
                  <a:t>Agar total daya adalah 1, maka power pada tap pertama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/>
                  <a:t>ditentukan sebagai: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ID" sz="2000"/>
              </a:p>
              <a:p>
                <a:r>
                  <a:rPr lang="en-ID" sz="2000"/>
                  <a:t>power pada tap pertama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D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D" sz="2000"/>
                  <a:t> adala</a:t>
                </a:r>
              </a:p>
              <a:p>
                <a:pPr marL="0" indent="0">
                  <a:buNone/>
                </a:pPr>
                <a:r>
                  <a:rPr lang="en-ID" sz="200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bSup>
                  </m:oMath>
                </a14:m>
                <a:r>
                  <a:rPr lang="en-ID" sz="200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2, 3, . . 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D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79B39-B5EE-4F01-8E17-F4E7D52B5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493" y="1052513"/>
                <a:ext cx="5742708" cy="5281757"/>
              </a:xfrm>
              <a:blipFill>
                <a:blip r:embed="rId2"/>
                <a:stretch>
                  <a:fillRect l="-954" t="-12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B7356D-03FA-4A96-B027-99A7164C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61" y="1052513"/>
            <a:ext cx="48577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E6697-D4F9-448E-8413-1F608139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247" y="440169"/>
            <a:ext cx="7828932" cy="57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65B2AD-D18F-4AC2-94D8-ECCB2029E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549" y="312230"/>
            <a:ext cx="6173996" cy="3116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0EFFF8-418E-4E7C-944E-DF6415FA49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4054" y="3416702"/>
                <a:ext cx="7834746" cy="3406661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>
                    <a:cs typeface="Times New Roman" panose="02020603050405020304" pitchFamily="18" charset="0"/>
                  </a:rPr>
                  <a:t>Matriks sinyal yang ditransmisikan </a:t>
                </a:r>
                <a14:m>
                  <m:oMath xmlns:m="http://schemas.openxmlformats.org/officeDocument/2006/math">
                    <m:r>
                      <a:rPr lang="id-ID" sz="20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id-ID" sz="20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D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d-ID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D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d-ID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d-ID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id-ID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id-ID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/>
                  <a:t>Sinyal yang diterima semua user kanal UR-LOS: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𝐘</m:t>
                      </m:r>
                      <m:d>
                        <m:d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𝐔𝐑</m:t>
                          </m:r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𝐋𝐎𝐒</m:t>
                          </m:r>
                        </m:sub>
                      </m:sSub>
                      <m:r>
                        <a:rPr lang="id-ID" sz="20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d-ID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𝐗</m:t>
                      </m:r>
                      <m:d>
                        <m:d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id-ID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id-ID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𝐰</m:t>
                      </m:r>
                      <m:d>
                        <m:d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    </m:t>
                      </m:r>
                      <m:r>
                        <m:rPr>
                          <m:sty m:val="p"/>
                        </m:rPr>
                        <a:rPr lang="id-ID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dimana</m:t>
                      </m:r>
                      <m:r>
                        <a:rPr lang="id-ID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d-ID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𝐘</m:t>
                      </m:r>
                      <m:r>
                        <a:rPr lang="id-ID" sz="20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D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/>
                  <a:t>Sinyal yang diterima semua user kanal Rayleigh: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𝐘</m:t>
                      </m:r>
                      <m:d>
                        <m:dPr>
                          <m:ctrlPr>
                            <a:rPr lang="en-ID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sz="20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lang="id-ID" sz="2000" b="1" i="1">
                              <a:latin typeface="Cambria Math" panose="02040503050406030204" pitchFamily="18" charset="0"/>
                            </a:rPr>
                            <m:t>𝐗</m:t>
                          </m:r>
                          <m:d>
                            <m:d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id-ID" sz="2000" b="1" i="1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m:rPr>
                          <m:sty m:val="p"/>
                        </m:rPr>
                        <a:rPr lang="id-ID" sz="2000">
                          <a:latin typeface="Cambria Math" panose="02040503050406030204" pitchFamily="18" charset="0"/>
                        </a:rPr>
                        <m:t>dimana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2000" b="1" i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d-ID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sz="2000" b="1" i="1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D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/>
                  <a:t>Sinyal yang diterima masing-masing user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𝑁𝐹𝐹𝑇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e>
                        </m:d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D" sz="200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D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0EFFF8-418E-4E7C-944E-DF6415FA4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54" y="3416702"/>
                <a:ext cx="7834746" cy="3406661"/>
              </a:xfrm>
              <a:prstGeom prst="rect">
                <a:avLst/>
              </a:prstGeom>
              <a:blipFill>
                <a:blip r:embed="rId3"/>
                <a:stretch>
                  <a:fillRect l="-622" b="-53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DCE13F-E1C1-499E-898A-181BA8D15CFF}"/>
              </a:ext>
            </a:extLst>
          </p:cNvPr>
          <p:cNvSpPr/>
          <p:nvPr/>
        </p:nvSpPr>
        <p:spPr>
          <a:xfrm>
            <a:off x="38953" y="-87637"/>
            <a:ext cx="45597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Blok Diagram </a:t>
            </a:r>
            <a:r>
              <a:rPr lang="en-US" sz="36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Penerima</a:t>
            </a:r>
          </a:p>
        </p:txBody>
      </p:sp>
    </p:spTree>
    <p:extLst>
      <p:ext uri="{BB962C8B-B14F-4D97-AF65-F5344CB8AC3E}">
        <p14:creationId xmlns:p14="http://schemas.microsoft.com/office/powerpoint/2010/main" val="2330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41BA-9C44-4EBE-A20E-6E9852DE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219363"/>
            <a:ext cx="10515600" cy="923348"/>
          </a:xfrm>
        </p:spPr>
        <p:txBody>
          <a:bodyPr/>
          <a:lstStyle/>
          <a:p>
            <a:r>
              <a:rPr lang="en-US"/>
              <a:t>Faktor Skala Precoding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26AE1-F2FD-4B61-8B8A-EBEBA1BD7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382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Faktor skala precoding: </a:t>
                </a:r>
                <a14:m>
                  <m:oMath xmlns:m="http://schemas.openxmlformats.org/officeDocument/2006/math">
                    <m:r>
                      <a:rPr lang="id-ID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id-ID" sz="2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𝔼</m:t>
                            </m:r>
                            <m:r>
                              <a:rPr lang="id-ID" sz="2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d-ID" sz="2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tr</m:t>
                            </m:r>
                            <m:r>
                              <a:rPr lang="id-ID" sz="2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  <m:sSup>
                              <m:sSupPr>
                                <m:ctrlPr>
                                  <a:rPr lang="en-ID" sz="2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id-ID" sz="2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sup>
                            </m:sSup>
                            <m:r>
                              <a:rPr lang="id-ID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id-ID" sz="2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den>
                        </m:f>
                      </m:e>
                    </m:rad>
                  </m:oMath>
                </a14:m>
                <a:endParaRPr lang="en-ID" sz="2200"/>
              </a:p>
              <a:p>
                <a:r>
                  <a:rPr lang="en-ID" sz="2200"/>
                  <a:t>Digunakan untuk memenuhi alokasi daya transmisi </a:t>
                </a:r>
                <a14:m>
                  <m:oMath xmlns:m="http://schemas.openxmlformats.org/officeDocument/2006/math">
                    <m:r>
                      <a:rPr lang="id-ID" sz="2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en-ID" sz="22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22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sz="2200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2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id-ID" sz="2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id-ID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id-ID" sz="22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endParaRPr lang="en-ID" sz="2200"/>
              </a:p>
              <a:p>
                <a:r>
                  <a:rPr lang="en-ID" sz="2200"/>
                  <a:t>Data sebelum dikalikan precoding </a:t>
                </a:r>
                <a14:m>
                  <m:oMath xmlns:m="http://schemas.openxmlformats.org/officeDocument/2006/math">
                    <m:r>
                      <a:rPr lang="id-ID" sz="2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en-ID" sz="22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2200" b="1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sz="2200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id-ID" sz="2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id-ID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id-ID" sz="22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endParaRPr lang="en-ID" sz="2200"/>
              </a:p>
              <a:p>
                <a:r>
                  <a:rPr lang="en-ID" sz="2200"/>
                  <a:t>Data setelah precoding sebelum dikalikan factor skala </a:t>
                </a:r>
                <a14:m>
                  <m:oMath xmlns:m="http://schemas.openxmlformats.org/officeDocument/2006/math">
                    <m:r>
                      <a:rPr lang="id-ID" sz="2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en-ID" sz="22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22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sz="2200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2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id-ID" sz="2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ID" sz="2200"/>
                  <a:t>0.3295</a:t>
                </a:r>
              </a:p>
              <a:p>
                <a:r>
                  <a:rPr lang="en-ID" sz="2200"/>
                  <a:t>Data setelah precoding dan dikalikan precoded vector </a:t>
                </a:r>
                <a14:m>
                  <m:oMath xmlns:m="http://schemas.openxmlformats.org/officeDocument/2006/math">
                    <m:r>
                      <a:rPr lang="id-ID" sz="2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en-ID" sz="22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22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D" sz="2200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2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id-ID" sz="2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id-ID" sz="2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0.99</m:t>
                    </m:r>
                  </m:oMath>
                </a14:m>
                <a:endParaRPr lang="en-ID" sz="2200"/>
              </a:p>
              <a:p>
                <a:endParaRPr lang="en-ID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26AE1-F2FD-4B61-8B8A-EBEBA1BD7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82" y="1253331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BAAA-91F9-4AFC-95FB-E20CA014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55852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/>
              <a:t>Bit Error Rate Kanal Rayleigh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97F23-0010-4886-8223-D3E076B6FE8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5845" r="5917" b="10072"/>
          <a:stretch/>
        </p:blipFill>
        <p:spPr bwMode="auto">
          <a:xfrm>
            <a:off x="0" y="1808785"/>
            <a:ext cx="5840524" cy="4684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EFBA1-E135-47E4-AF98-27869ED117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5387" r="6587"/>
          <a:stretch/>
        </p:blipFill>
        <p:spPr bwMode="auto">
          <a:xfrm>
            <a:off x="5689427" y="1808785"/>
            <a:ext cx="6242108" cy="4841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A26F04-EB1E-44B9-88D2-ACA2BA2299F2}"/>
              </a:ext>
            </a:extLst>
          </p:cNvPr>
          <p:cNvSpPr/>
          <p:nvPr/>
        </p:nvSpPr>
        <p:spPr>
          <a:xfrm>
            <a:off x="1902725" y="1328311"/>
            <a:ext cx="2430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Tanpa faktor skala</a:t>
            </a:r>
            <a:endParaRPr lang="en-US" sz="2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B6A7-DD6D-4319-BB57-902DDCB8432B}"/>
              </a:ext>
            </a:extLst>
          </p:cNvPr>
          <p:cNvSpPr/>
          <p:nvPr/>
        </p:nvSpPr>
        <p:spPr>
          <a:xfrm>
            <a:off x="7754801" y="1328310"/>
            <a:ext cx="26382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Dengan faktor skala</a:t>
            </a:r>
            <a:endParaRPr lang="en-US" sz="2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315A7-CECB-4960-8275-24AFBA210067}"/>
              </a:ext>
            </a:extLst>
          </p:cNvPr>
          <p:cNvSpPr txBox="1"/>
          <p:nvPr/>
        </p:nvSpPr>
        <p:spPr>
          <a:xfrm>
            <a:off x="311729" y="597972"/>
            <a:ext cx="4873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SISO: </a:t>
            </a:r>
            <a:r>
              <a:rPr lang="en-US"/>
              <a:t>M = K = 1</a:t>
            </a:r>
          </a:p>
          <a:p>
            <a:r>
              <a:rPr lang="en-US" b="1"/>
              <a:t>MU-Massive MIMO: </a:t>
            </a:r>
            <a:r>
              <a:rPr lang="en-US"/>
              <a:t>M = 100 antenna, K = 10 user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4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E4C7-73D9-4412-94F7-B71B9EAE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30" y="213663"/>
            <a:ext cx="10515600" cy="461666"/>
          </a:xfrm>
        </p:spPr>
        <p:txBody>
          <a:bodyPr>
            <a:normAutofit fontScale="90000"/>
          </a:bodyPr>
          <a:lstStyle/>
          <a:p>
            <a:r>
              <a:rPr lang="en-US"/>
              <a:t>Bit Error Rate Kanal UR-LOS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991A-F3CC-4E86-9BB4-6DC305DD81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67" y="1849264"/>
            <a:ext cx="6184378" cy="46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C0EA8-4B2D-416E-B171-806E5533423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4642" r="5879"/>
          <a:stretch/>
        </p:blipFill>
        <p:spPr bwMode="auto">
          <a:xfrm>
            <a:off x="100897" y="2069786"/>
            <a:ext cx="5588070" cy="43437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9A988-CC3D-4CF1-AA93-CD52AFC580C0}"/>
              </a:ext>
            </a:extLst>
          </p:cNvPr>
          <p:cNvSpPr/>
          <p:nvPr/>
        </p:nvSpPr>
        <p:spPr>
          <a:xfrm>
            <a:off x="1888870" y="1690688"/>
            <a:ext cx="2430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Tanpa faktor skala</a:t>
            </a:r>
            <a:endParaRPr lang="en-US" sz="2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63046-4EF7-4E0A-9858-8F4180D878D0}"/>
              </a:ext>
            </a:extLst>
          </p:cNvPr>
          <p:cNvSpPr/>
          <p:nvPr/>
        </p:nvSpPr>
        <p:spPr>
          <a:xfrm>
            <a:off x="7872403" y="1618431"/>
            <a:ext cx="26382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Dengan faktor skala</a:t>
            </a:r>
            <a:endParaRPr lang="en-US" sz="2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C3A6F-B794-49DC-A6F4-505DBC27CA01}"/>
              </a:ext>
            </a:extLst>
          </p:cNvPr>
          <p:cNvSpPr txBox="1"/>
          <p:nvPr/>
        </p:nvSpPr>
        <p:spPr>
          <a:xfrm>
            <a:off x="507930" y="967897"/>
            <a:ext cx="4873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SISO: </a:t>
            </a:r>
            <a:r>
              <a:rPr lang="en-US"/>
              <a:t>M = K = 1</a:t>
            </a:r>
          </a:p>
          <a:p>
            <a:r>
              <a:rPr lang="en-US" b="1"/>
              <a:t>MU-Massive MIMO: </a:t>
            </a:r>
            <a:r>
              <a:rPr lang="en-US"/>
              <a:t>M = 100 antenna, K = 10 user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03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38F-9772-4249-A50C-EF5D161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174152"/>
            <a:ext cx="10515600" cy="1002397"/>
          </a:xfrm>
        </p:spPr>
        <p:txBody>
          <a:bodyPr/>
          <a:lstStyle/>
          <a:p>
            <a:r>
              <a:rPr lang="en-US"/>
              <a:t>Efisiensi Spektrum SISO dan Masive MIMO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82CB2-5A09-4A9A-B9FC-4C03886E7B5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4478" r="6867"/>
          <a:stretch/>
        </p:blipFill>
        <p:spPr bwMode="auto">
          <a:xfrm>
            <a:off x="96982" y="2119745"/>
            <a:ext cx="5195454" cy="412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A06D7-C071-4C59-992A-1555FE823F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52" y="1949544"/>
            <a:ext cx="5653757" cy="42988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40374-0762-4278-A6EE-A54045AF855D}"/>
              </a:ext>
            </a:extLst>
          </p:cNvPr>
          <p:cNvSpPr txBox="1"/>
          <p:nvPr/>
        </p:nvSpPr>
        <p:spPr>
          <a:xfrm>
            <a:off x="484161" y="1367522"/>
            <a:ext cx="4800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SISO: </a:t>
            </a:r>
            <a:r>
              <a:rPr lang="en-US"/>
              <a:t>M = K = 1</a:t>
            </a:r>
          </a:p>
          <a:p>
            <a:r>
              <a:rPr lang="en-US" b="1"/>
              <a:t>MU-Massive MIMO: </a:t>
            </a:r>
            <a:r>
              <a:rPr lang="en-US"/>
              <a:t>M = 100 antenna, K = 1 user</a:t>
            </a:r>
            <a:endParaRPr lang="en-ID" b="1"/>
          </a:p>
          <a:p>
            <a:r>
              <a:rPr lang="en-ID" b="1"/>
              <a:t>SNR = </a:t>
            </a:r>
            <a:r>
              <a:rPr lang="en-ID"/>
              <a:t>10 dB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84722-DA67-49A5-A62C-6AE775007A55}"/>
              </a:ext>
            </a:extLst>
          </p:cNvPr>
          <p:cNvSpPr txBox="1"/>
          <p:nvPr/>
        </p:nvSpPr>
        <p:spPr>
          <a:xfrm>
            <a:off x="6122212" y="1367522"/>
            <a:ext cx="491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MU-Massive MIMO: </a:t>
            </a:r>
            <a:r>
              <a:rPr lang="en-US"/>
              <a:t>M = 100 antenna, K = 10 user</a:t>
            </a:r>
            <a:endParaRPr lang="en-ID" b="1"/>
          </a:p>
          <a:p>
            <a:r>
              <a:rPr lang="en-ID" b="1"/>
              <a:t>SNR = </a:t>
            </a:r>
            <a:r>
              <a:rPr lang="en-ID"/>
              <a:t>10 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636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Times-Roman~c</vt:lpstr>
      <vt:lpstr>Office Theme</vt:lpstr>
      <vt:lpstr>PowerPoint Presentation</vt:lpstr>
      <vt:lpstr>PowerPoint Presentation</vt:lpstr>
      <vt:lpstr>Power delay profile kanal Rayleigh</vt:lpstr>
      <vt:lpstr>PowerPoint Presentation</vt:lpstr>
      <vt:lpstr>PowerPoint Presentation</vt:lpstr>
      <vt:lpstr>Faktor Skala Precoding</vt:lpstr>
      <vt:lpstr>Bit Error Rate Kanal Rayleigh</vt:lpstr>
      <vt:lpstr>Bit Error Rate Kanal UR-LOS</vt:lpstr>
      <vt:lpstr>Efisiensi Spektrum SISO dan Masive MIMO</vt:lpstr>
      <vt:lpstr>Massive MU-MIMO Downlink TDD Systems with Linear Precoding and Downlink Pilots Hien Quoc Ngo, Erik G. Larsson, and Thomas L. Marzetta </vt:lpstr>
      <vt:lpstr>Efisiensi spektrum pada SNR rendah (SNR = 0dB)</vt:lpstr>
      <vt:lpstr>Perbandingan Efisiensi Spektrum Kanal Rayleigh dan UR-LOS (SNR = 10dB)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aini</dc:creator>
  <cp:lastModifiedBy>ika aini</cp:lastModifiedBy>
  <cp:revision>26</cp:revision>
  <dcterms:created xsi:type="dcterms:W3CDTF">2021-01-22T01:41:13Z</dcterms:created>
  <dcterms:modified xsi:type="dcterms:W3CDTF">2021-01-22T14:04:42Z</dcterms:modified>
</cp:coreProperties>
</file>