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6" r:id="rId7"/>
    <p:sldId id="277" r:id="rId8"/>
    <p:sldId id="279" r:id="rId9"/>
    <p:sldId id="269" r:id="rId10"/>
    <p:sldId id="280" r:id="rId11"/>
    <p:sldId id="262" r:id="rId12"/>
    <p:sldId id="263" r:id="rId13"/>
    <p:sldId id="264" r:id="rId14"/>
    <p:sldId id="270" r:id="rId15"/>
    <p:sldId id="265" r:id="rId16"/>
    <p:sldId id="266" r:id="rId17"/>
    <p:sldId id="267" r:id="rId18"/>
    <p:sldId id="26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90" d="100"/>
          <a:sy n="90" d="100"/>
        </p:scale>
        <p:origin x="-270" y="-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50FAB-05DE-41D6-BB99-871BFEEFFA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111F7C-6D8F-4517-A9B8-7AC14467DB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9CDAAE-D92C-4568-A7FA-F2E0BFDE6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45DF6-CD02-457E-887F-3BA736D04E05}" type="datetimeFigureOut">
              <a:rPr lang="en-ID" smtClean="0"/>
              <a:t>26/11/2020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6E9660-4A78-43B1-80F0-395E847FB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76203-F6AC-46AF-9154-20BECD0DC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E9786-0B54-4F69-8D9F-82C560952D0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94997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AC43C-76A0-4414-BF1D-9A17387B3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4A7582-0F46-4C62-BB32-F5C89101F3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C0324-515D-4D6A-86AE-D34980D40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45DF6-CD02-457E-887F-3BA736D04E05}" type="datetimeFigureOut">
              <a:rPr lang="en-ID" smtClean="0"/>
              <a:t>26/11/2020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3FAED-91A5-4F1B-B258-AF2FDD735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1232A2-BF27-45A7-9A0B-D3154091F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E9786-0B54-4F69-8D9F-82C560952D0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66111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7E0C75-6A82-4ECC-837B-9E2AB0DA31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1C9FC9-3BB8-426F-84DD-40991EC27A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FBDBE-F0F5-4EF8-BFA6-E56A842A0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45DF6-CD02-457E-887F-3BA736D04E05}" type="datetimeFigureOut">
              <a:rPr lang="en-ID" smtClean="0"/>
              <a:t>26/11/2020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BF8D7-0DD6-46E3-A9F0-A57D5578C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BB8B31-68A5-4154-B157-96BE207B3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E9786-0B54-4F69-8D9F-82C560952D0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36935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42C9D-89EB-4970-80E6-31A6D0A33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23506-6145-40E1-AA23-5EB06DAAF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4F62C9-E278-4603-B05D-50942608A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45DF6-CD02-457E-887F-3BA736D04E05}" type="datetimeFigureOut">
              <a:rPr lang="en-ID" smtClean="0"/>
              <a:t>26/11/2020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A5E65-C176-4D25-BBEA-6551ECB5C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6CF6F8-7991-4A1C-9865-26647017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E9786-0B54-4F69-8D9F-82C560952D0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7528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7B334-4EC9-40BE-8766-C4987CAE7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B47BD0-0C0D-4740-BFC9-BEEA6011E7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8F227E-9D0F-42C4-B7C2-2F352F4F8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45DF6-CD02-457E-887F-3BA736D04E05}" type="datetimeFigureOut">
              <a:rPr lang="en-ID" smtClean="0"/>
              <a:t>26/11/2020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DF339-5CE7-443D-9CB0-D20F63D0F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7C262-58A8-4116-BF15-ADFAA9483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E9786-0B54-4F69-8D9F-82C560952D0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00292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4EED3-55B8-4D81-81B6-08B93A7BE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FA431-CB9A-4BD3-BB0F-6DC027EC00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22F102-77C4-4949-9309-04F9363C2D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91CD-9568-4F5B-8A6A-F01A4CE3F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45DF6-CD02-457E-887F-3BA736D04E05}" type="datetimeFigureOut">
              <a:rPr lang="en-ID" smtClean="0"/>
              <a:t>26/11/2020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2A5CF-3C2D-439D-97DA-33B137755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125C9A-7B6B-4BB7-B137-4C838FDEA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E9786-0B54-4F69-8D9F-82C560952D0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05862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AE2A8-1A1C-45C6-87C0-0781D4F33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C3101E-243A-4426-9073-BB4FCC68FA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7DBB9-4610-4105-BB6D-6CAB6B6139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431EE5-6BCE-46C6-B652-9074DAE89B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98D899-FBE9-4275-A80B-AD5A1DE355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6A814E-9342-4C4A-97A1-39FB43161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45DF6-CD02-457E-887F-3BA736D04E05}" type="datetimeFigureOut">
              <a:rPr lang="en-ID" smtClean="0"/>
              <a:t>26/11/2020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33FB3B-5BE2-485A-8FE1-DDD5CA9E6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044A04-D382-4C75-A7B1-12DFA1039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E9786-0B54-4F69-8D9F-82C560952D0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90251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878FD-5233-4E63-9126-FC8784DEA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DD5466-16F3-4CA3-AC66-CC2D90BFB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45DF6-CD02-457E-887F-3BA736D04E05}" type="datetimeFigureOut">
              <a:rPr lang="en-ID" smtClean="0"/>
              <a:t>26/11/2020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63D668-F56A-47F3-A7FE-784C6CC91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978E7E-B68F-40E2-BBB4-67139CBE2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E9786-0B54-4F69-8D9F-82C560952D0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02724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2CC29A-EDA9-4AA2-962C-4FA523DE2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45DF6-CD02-457E-887F-3BA736D04E05}" type="datetimeFigureOut">
              <a:rPr lang="en-ID" smtClean="0"/>
              <a:t>26/11/2020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EC6727-2800-4DB8-8EBF-DA9630A0D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2AA0FE-B8B4-4B10-96B0-7ECDE1A7D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E9786-0B54-4F69-8D9F-82C560952D0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5284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3A259-A943-4E4D-B263-2E2074E0C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3FF8C-4672-4FDA-83AC-F3600C2B7D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295A65-DE68-4988-AAD9-8E1C1FCA5B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910C4D-5C98-4AFB-BE20-B319EBF69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45DF6-CD02-457E-887F-3BA736D04E05}" type="datetimeFigureOut">
              <a:rPr lang="en-ID" smtClean="0"/>
              <a:t>26/11/2020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160695-DD07-47A4-B73E-573BC0DB5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B2B62D-CCBB-466E-89E7-8BDAA7785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E9786-0B54-4F69-8D9F-82C560952D0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57693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D247-3429-48CD-A5E2-1A735DDFC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994EAA-537B-46D4-9520-4563EC584E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33217C-9C46-46C5-98DC-03735A0A25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3B8004-86E6-4E8B-8E8D-68ED0F215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45DF6-CD02-457E-887F-3BA736D04E05}" type="datetimeFigureOut">
              <a:rPr lang="en-ID" smtClean="0"/>
              <a:t>26/11/2020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983258-0268-49DD-8A16-1F3B78BD9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F2EBF9-2BED-4F14-8658-A02A3E220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E9786-0B54-4F69-8D9F-82C560952D0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07404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8CCE90-2771-4026-B9A4-3D6D51D6A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204CB8-C0BA-4B88-896D-56EB594F2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041E6D-5E94-429F-9645-54EF7B266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45DF6-CD02-457E-887F-3BA736D04E05}" type="datetimeFigureOut">
              <a:rPr lang="en-ID" smtClean="0"/>
              <a:t>26/11/2020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E0AD2-7FA9-4A59-91D9-82E953A2B2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B33AB5-69CD-4763-9D86-B5F041A5E1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E9786-0B54-4F69-8D9F-82C560952D0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34285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image" Target="../media/image2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emf"/><Relationship Id="rId5" Type="http://schemas.openxmlformats.org/officeDocument/2006/relationships/image" Target="../media/image210.png"/><Relationship Id="rId4" Type="http://schemas.openxmlformats.org/officeDocument/2006/relationships/image" Target="../media/image20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22706-BEC9-484C-A704-C5FAFF7EDB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/>
              <a:t>MU Massive MIMO Rayleigh Channel 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D8AD7D-DA8B-4774-A432-2B93FEF5D5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Progres ke-3</a:t>
            </a:r>
          </a:p>
          <a:p>
            <a:r>
              <a:rPr lang="en-US"/>
              <a:t>14 November 2020</a:t>
            </a:r>
            <a:endParaRPr lang="en-ID"/>
          </a:p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83841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40380-ECDF-43C4-9C47-0E86B4173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0AA6F40-C628-4840-A54F-C5FDB72913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9000" y="2001044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478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61F7D-F81C-4D8E-B1B6-92052A5C4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/>
              <a:t>Spectral Efficiency (Estimated Channel at BTS)</a:t>
            </a:r>
            <a:endParaRPr lang="en-ID" sz="400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542A70C-EB7F-4FA5-BCEB-B2B202C691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3085" y="1470024"/>
            <a:ext cx="5957915" cy="48704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4C99A4B1-82ED-49DF-AEEF-11136F51624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976342" y="1645516"/>
                <a:ext cx="4024745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/>
                  <a:t>Jumlah antenna Tx (M) = 50 -300</a:t>
                </a:r>
              </a:p>
              <a:p>
                <a:r>
                  <a:rPr lang="en-US" sz="2000"/>
                  <a:t>Jumlah user (K) = 20</a:t>
                </a:r>
              </a:p>
              <a:p>
                <a:r>
                  <a:rPr lang="en-US" sz="2000"/>
                  <a:t>Jumlah subcarrier (N) = 300</a:t>
                </a:r>
              </a:p>
              <a:p>
                <a:r>
                  <a:rPr lang="en-US" sz="2000"/>
                  <a:t>SNR = 10dB</a:t>
                </a:r>
              </a:p>
              <a:p>
                <a:r>
                  <a:rPr lang="en-US" sz="2000"/>
                  <a:t>Jumlah pilot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000"/>
                  <a:t>)= 30</a:t>
                </a:r>
              </a:p>
              <a:p>
                <a:r>
                  <a:rPr lang="en-US" sz="2000"/>
                  <a:t>Spectral Efficiency pada kondisi LOS lebih tinggi daripada Spectral Efficiency pada kondisi Rayleigh</a:t>
                </a:r>
              </a:p>
              <a:p>
                <a:pPr marL="0" indent="0">
                  <a:buNone/>
                </a:pPr>
                <a:endParaRPr lang="en-US" sz="2000"/>
              </a:p>
              <a:p>
                <a:endParaRPr lang="en-US" sz="2000"/>
              </a:p>
              <a:p>
                <a:endParaRPr lang="en-ID" sz="200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4C99A4B1-82ED-49DF-AEEF-11136F5162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6342" y="1645516"/>
                <a:ext cx="4024745" cy="4351338"/>
              </a:xfrm>
              <a:prstGeom prst="rect">
                <a:avLst/>
              </a:prstGeom>
              <a:blipFill>
                <a:blip r:embed="rId3"/>
                <a:stretch>
                  <a:fillRect l="-1362" t="-154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9199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56665-1222-4840-A0EB-1CECD1A80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/>
              <a:t>Spectral Efficiency Rayleigh (Perfect CSI and Estimated Channel)</a:t>
            </a:r>
            <a:endParaRPr lang="en-ID" sz="32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222EAE-042C-4CF3-938D-ECE2911E8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7793" y="1349478"/>
            <a:ext cx="7049730" cy="5237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087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05591-A50E-47C5-BC30-B23975EA2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6750"/>
          </a:xfrm>
        </p:spPr>
        <p:txBody>
          <a:bodyPr>
            <a:normAutofit/>
          </a:bodyPr>
          <a:lstStyle/>
          <a:p>
            <a:pPr algn="ctr"/>
            <a:r>
              <a:rPr lang="en-US" sz="3200" b="1"/>
              <a:t>Spectral Efficiency LOS (Perfect CSI and Estimated Channel)</a:t>
            </a:r>
            <a:endParaRPr lang="en-ID" sz="3200" b="1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A6E5C4-85C7-4F79-AF87-C9E4F5035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3374" y="1266518"/>
            <a:ext cx="6752165" cy="5064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999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68250-8D17-4949-899C-C94890F84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402" y="362145"/>
            <a:ext cx="10515600" cy="4351338"/>
          </a:xfrm>
        </p:spPr>
        <p:txBody>
          <a:bodyPr/>
          <a:lstStyle/>
          <a:p>
            <a:r>
              <a:rPr lang="en-ID" sz="2800"/>
              <a:t>Array factor ULA</a:t>
            </a:r>
          </a:p>
          <a:p>
            <a:pPr marL="0" indent="0">
              <a:buNone/>
            </a:pPr>
            <a:endParaRPr lang="en-ID" sz="2800"/>
          </a:p>
          <a:p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0ED92A-3ABD-42B5-B9B3-C9760B65E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39116"/>
            <a:ext cx="5229225" cy="9239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4EBBA5-B94B-4DAE-8391-B285815D2B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998" y="1963041"/>
            <a:ext cx="2005879" cy="86445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02951A6-5BE5-4A2C-BC51-1BDEBC76DB6E}"/>
                  </a:ext>
                </a:extLst>
              </p:cNvPr>
              <p:cNvSpPr/>
              <p:nvPr/>
            </p:nvSpPr>
            <p:spPr>
              <a:xfrm>
                <a:off x="1029998" y="5506109"/>
                <a:ext cx="3186546" cy="841931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ID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D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D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𝑑𝐻𝑠𝑖𝑛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ID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D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𝑑𝐻𝑠𝑖𝑛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ID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D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ID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02951A6-5BE5-4A2C-BC51-1BDEBC76DB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998" y="5506109"/>
                <a:ext cx="3186546" cy="8419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D3290A1-071C-4DEB-BAE3-2F6A4751E0B6}"/>
                  </a:ext>
                </a:extLst>
              </p:cNvPr>
              <p:cNvSpPr txBox="1"/>
              <p:nvPr/>
            </p:nvSpPr>
            <p:spPr>
              <a:xfrm>
                <a:off x="904239" y="3176633"/>
                <a:ext cx="7826805" cy="20596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D" sz="2400"/>
                  <a:t>Respon kanal user </a:t>
                </a:r>
                <a:r>
                  <a:rPr lang="en-ID" sz="2400" i="1"/>
                  <a:t>ke-k </a:t>
                </a:r>
                <a:r>
                  <a:rPr lang="en-ID" sz="2400"/>
                  <a:t>dalam domain waktu untuk kondisi LOS: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rad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1   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𝑗𝑑𝐻𝑠𝑖𝑛</m:t>
                                  </m:r>
                                  <m:sSub>
                                    <m:sSubPr>
                                      <m:ctrlPr>
                                        <a:rPr lang="en-ID" sz="2400" i="1" smtClean="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.  .  .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𝑗𝑑𝐻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−1)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𝑠𝑖𝑛</m:t>
                                  </m:r>
                                  <m:sSub>
                                    <m:sSubPr>
                                      <m:ctrlPr>
                                        <a:rPr lang="en-ID" sz="2400" i="1" smtClean="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ID" sz="2400"/>
              </a:p>
              <a:p>
                <a:pPr marL="0" indent="0">
                  <a:buNone/>
                </a:pPr>
                <a:endParaRPr lang="en-ID" sz="2400"/>
              </a:p>
              <a:p>
                <a:pPr marL="0" indent="0">
                  <a:buNone/>
                </a:pPr>
                <a:endParaRPr lang="en-US" sz="240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D3290A1-071C-4DEB-BAE3-2F6A4751E0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239" y="3176633"/>
                <a:ext cx="7826805" cy="2059666"/>
              </a:xfrm>
              <a:prstGeom prst="rect">
                <a:avLst/>
              </a:prstGeom>
              <a:blipFill>
                <a:blip r:embed="rId5"/>
                <a:stretch>
                  <a:fillRect l="-1168" t="-2367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Left Brace 12">
            <a:extLst>
              <a:ext uri="{FF2B5EF4-FFF2-40B4-BE49-F238E27FC236}">
                <a16:creationId xmlns:a16="http://schemas.microsoft.com/office/drawing/2014/main" id="{B363D8E0-252D-4CE1-BA75-3FAC6B42C525}"/>
              </a:ext>
            </a:extLst>
          </p:cNvPr>
          <p:cNvSpPr/>
          <p:nvPr/>
        </p:nvSpPr>
        <p:spPr>
          <a:xfrm rot="16200000">
            <a:off x="5197704" y="2522244"/>
            <a:ext cx="299184" cy="4083293"/>
          </a:xfrm>
          <a:prstGeom prst="leftBrace">
            <a:avLst>
              <a:gd name="adj1" fmla="val 83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F801A04-5AFF-4BB0-BD7E-D930A6C30B4F}"/>
                  </a:ext>
                </a:extLst>
              </p:cNvPr>
              <p:cNvSpPr/>
              <p:nvPr/>
            </p:nvSpPr>
            <p:spPr>
              <a:xfrm>
                <a:off x="4453510" y="4633092"/>
                <a:ext cx="2119746" cy="5126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Array respons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ID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D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D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ID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F801A04-5AFF-4BB0-BD7E-D930A6C30B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3510" y="4633092"/>
                <a:ext cx="2119746" cy="512620"/>
              </a:xfrm>
              <a:prstGeom prst="rect">
                <a:avLst/>
              </a:prstGeom>
              <a:blipFill>
                <a:blip r:embed="rId6"/>
                <a:stretch>
                  <a:fillRect l="-1729" b="-47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14655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C8B22-70BB-4106-9EEF-36364B0A8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/>
              <a:t>Array Response Pada BTS</a:t>
            </a:r>
            <a:endParaRPr lang="en-ID" sz="4000" b="1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E241E5-A92A-415B-B591-9FA894891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871" y="1690687"/>
            <a:ext cx="5910695" cy="44330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E26F5C8-BFBF-47FC-8016-394F5EF33C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2547" y="1690686"/>
            <a:ext cx="6206259" cy="4654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2295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CDF8F-989F-405F-A779-3319B4658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3239"/>
          </a:xfrm>
        </p:spPr>
        <p:txBody>
          <a:bodyPr>
            <a:normAutofit/>
          </a:bodyPr>
          <a:lstStyle/>
          <a:p>
            <a:pPr algn="ctr"/>
            <a:r>
              <a:rPr lang="en-US" sz="4000" b="1"/>
              <a:t>Array Response</a:t>
            </a:r>
            <a:endParaRPr lang="en-ID" sz="40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E46B3510-52A6-4691-8967-A44B2793CA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0272" y="2535381"/>
                <a:ext cx="11035145" cy="432261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/>
                  <a:t>Keteragan: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ID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ID" sz="2000"/>
                  <a:t> adalah sudut user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l-GR" sz="200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ID" sz="2000" i="1"/>
                  <a:t> </a:t>
                </a:r>
                <a:r>
                  <a:rPr lang="en-ID" sz="2000"/>
                  <a:t>adalah interferensi, bervariasi </a:t>
                </a:r>
                <a14:m>
                  <m:oMath xmlns:m="http://schemas.openxmlformats.org/officeDocument/2006/math">
                    <m:r>
                      <a:rPr lang="el-GR" sz="2000" i="1">
                        <a:latin typeface="Cambria Math" panose="02040503050406030204" pitchFamily="18" charset="0"/>
                      </a:rPr>
                      <m:t>𝜓</m:t>
                    </m:r>
                    <m:r>
                      <a:rPr lang="el-G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−180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p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180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ID" sz="2000" i="1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D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l-GR" sz="2000" i="1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−0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𝑗𝑚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𝑑𝐻𝑠𝑖𝑛</m:t>
                              </m:r>
                              <m:r>
                                <a:rPr lang="en-ID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sup>
                          </m:sSup>
                        </m:e>
                      </m:nary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.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−0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𝑗𝑚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𝑑𝐻𝑠𝑖𝑛</m:t>
                              </m:r>
                              <m:r>
                                <a:rPr lang="el-GR" sz="2000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ID" sz="2000" i="1"/>
              </a:p>
              <a:p>
                <a:pPr marL="0" indent="0">
                  <a:buNone/>
                </a:pPr>
                <a:endParaRPr lang="en-ID" sz="2000" i="1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D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l-GR" sz="2000" i="1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−0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𝑗𝑚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𝑑𝐻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en-ID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𝑠𝑖𝑛</m:t>
                              </m:r>
                              <m:r>
                                <a:rPr lang="el-GR" sz="2000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ID" sz="2000" i="1"/>
              </a:p>
              <a:p>
                <a:pPr marL="0" indent="0">
                  <a:buNone/>
                </a:pPr>
                <a:endParaRPr lang="en-ID" sz="2000" i="1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D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l-GR" sz="2000" i="1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𝑑𝐻𝑀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D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</m:d>
                            </m:e>
                          </m:func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</m:t>
                          </m:r>
                          <m:r>
                            <a:rPr lang="el-GR" sz="2000" i="1">
                              <a:latin typeface="Cambria Math" panose="02040503050406030204" pitchFamily="18" charset="0"/>
                            </a:rPr>
                            <m:t>𝜓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))</m:t>
                          </m:r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𝑑𝐻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func>
                            <m:func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D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</m:d>
                            </m:e>
                          </m:func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</m:t>
                          </m:r>
                          <m:r>
                            <a:rPr lang="el-GR" sz="2000" i="1">
                              <a:latin typeface="Cambria Math" panose="02040503050406030204" pitchFamily="18" charset="0"/>
                            </a:rPr>
                            <m:t>𝜓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))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ID" sz="2000" i="1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E46B3510-52A6-4691-8967-A44B2793CA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0272" y="2535381"/>
                <a:ext cx="11035145" cy="4322619"/>
              </a:xfrm>
              <a:blipFill>
                <a:blip r:embed="rId2"/>
                <a:stretch>
                  <a:fillRect l="-608" t="-155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798AC0C2-1F12-4BCF-8ACE-FE016B73F1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108364"/>
            <a:ext cx="8378970" cy="1353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223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24525DF-73C5-4764-A9E9-27BD624D3504}"/>
                  </a:ext>
                </a:extLst>
              </p:cNvPr>
              <p:cNvSpPr txBox="1"/>
              <p:nvPr/>
            </p:nvSpPr>
            <p:spPr>
              <a:xfrm>
                <a:off x="6289964" y="5415237"/>
                <a:ext cx="6096000" cy="6790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D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l-GR" i="1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𝑑𝐻𝑀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func>
                            <m:func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D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</m:d>
                            </m:e>
                          </m:func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</m:t>
                          </m:r>
                          <m:r>
                            <a:rPr lang="el-GR" sz="1800" i="1">
                              <a:latin typeface="Cambria Math" panose="02040503050406030204" pitchFamily="18" charset="0"/>
                            </a:rPr>
                            <m:t>𝜓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))</m:t>
                          </m:r>
                          <m: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m:rPr>
                              <m:sty m:val="p"/>
                            </m:rPr>
                            <a:rPr lang="en-US" sz="1800"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en-US" sz="18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𝑑𝐻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func>
                            <m:func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D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</m:d>
                            </m:e>
                          </m:func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1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</m:t>
                          </m:r>
                          <m:r>
                            <a:rPr lang="el-GR" sz="1800" i="1">
                              <a:latin typeface="Cambria Math" panose="02040503050406030204" pitchFamily="18" charset="0"/>
                            </a:rPr>
                            <m:t>𝜓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))</m:t>
                          </m:r>
                          <m:r>
                            <a:rPr lang="en-US" sz="180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ID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24525DF-73C5-4764-A9E9-27BD624D35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9964" y="5415237"/>
                <a:ext cx="6096000" cy="6790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DBE2629-197A-4491-AD30-D01F5F3855B1}"/>
                  </a:ext>
                </a:extLst>
              </p:cNvPr>
              <p:cNvSpPr txBox="1"/>
              <p:nvPr/>
            </p:nvSpPr>
            <p:spPr>
              <a:xfrm>
                <a:off x="0" y="5415237"/>
                <a:ext cx="6096000" cy="6973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D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l-GR" i="1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𝑑𝐻𝑀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func>
                            <m:func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D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</m:d>
                            </m:e>
                          </m:func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</m:t>
                          </m:r>
                          <m:r>
                            <a:rPr lang="el-GR" sz="1800" i="1">
                              <a:latin typeface="Cambria Math" panose="02040503050406030204" pitchFamily="18" charset="0"/>
                            </a:rPr>
                            <m:t>𝜓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))</m:t>
                          </m:r>
                          <m: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8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𝑑𝐻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func>
                            <m:func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D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</m:d>
                            </m:e>
                          </m:func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1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</m:t>
                          </m:r>
                          <m:r>
                            <a:rPr lang="el-GR" sz="1800" i="1">
                              <a:latin typeface="Cambria Math" panose="02040503050406030204" pitchFamily="18" charset="0"/>
                            </a:rPr>
                            <m:t>𝜓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))</m:t>
                          </m:r>
                          <m:r>
                            <a:rPr lang="en-US" sz="180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ID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DBE2629-197A-4491-AD30-D01F5F3855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415237"/>
                <a:ext cx="6096000" cy="69730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0CCC80CC-7454-4151-A76E-1727956AD8D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119" r="7383"/>
          <a:stretch/>
        </p:blipFill>
        <p:spPr>
          <a:xfrm>
            <a:off x="191728" y="543847"/>
            <a:ext cx="5501149" cy="461004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B847879-E6A5-44BB-AB45-301C5FA9623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4148" r="4762"/>
          <a:stretch/>
        </p:blipFill>
        <p:spPr>
          <a:xfrm>
            <a:off x="6096000" y="543846"/>
            <a:ext cx="5682004" cy="4610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8487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AB19DA3-E34C-4AD3-8CDD-10782DFD19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19" r="5976"/>
          <a:stretch/>
        </p:blipFill>
        <p:spPr>
          <a:xfrm>
            <a:off x="5667849" y="1846508"/>
            <a:ext cx="5515897" cy="455084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937D4EA-18E1-4AFC-879F-20FAE9C45E52}"/>
                  </a:ext>
                </a:extLst>
              </p:cNvPr>
              <p:cNvSpPr/>
              <p:nvPr/>
            </p:nvSpPr>
            <p:spPr>
              <a:xfrm>
                <a:off x="9893341" y="2329295"/>
                <a:ext cx="914400" cy="59574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D" sz="1200">
                    <a:solidFill>
                      <a:schemeClr val="tx1"/>
                    </a:solidFill>
                  </a:rPr>
                  <a:t>=-30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D" sz="1200">
                    <a:solidFill>
                      <a:schemeClr val="tx1"/>
                    </a:solidFill>
                  </a:rPr>
                  <a:t>= 10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ID" sz="1200">
                    <a:solidFill>
                      <a:schemeClr val="tx1"/>
                    </a:solidFill>
                  </a:rPr>
                  <a:t>= 40</a:t>
                </a: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937D4EA-18E1-4AFC-879F-20FAE9C45E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3341" y="2329295"/>
                <a:ext cx="914400" cy="595746"/>
              </a:xfrm>
              <a:prstGeom prst="rect">
                <a:avLst/>
              </a:prstGeom>
              <a:blipFill>
                <a:blip r:embed="rId3"/>
                <a:stretch>
                  <a:fillRect t="-4082" b="-1122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91AE043D-1E3C-4DCA-B13D-26740903BB1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661" r="6859"/>
          <a:stretch/>
        </p:blipFill>
        <p:spPr>
          <a:xfrm>
            <a:off x="117987" y="1846508"/>
            <a:ext cx="5324168" cy="45130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F7AFB97-F63E-45E3-B0D1-18756541D5E3}"/>
                  </a:ext>
                </a:extLst>
              </p:cNvPr>
              <p:cNvSpPr/>
              <p:nvPr/>
            </p:nvSpPr>
            <p:spPr>
              <a:xfrm>
                <a:off x="4225492" y="2466890"/>
                <a:ext cx="914400" cy="59574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D" sz="1200">
                    <a:solidFill>
                      <a:schemeClr val="tx1"/>
                    </a:solidFill>
                  </a:rPr>
                  <a:t>=-30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D" sz="1200">
                    <a:solidFill>
                      <a:schemeClr val="tx1"/>
                    </a:solidFill>
                  </a:rPr>
                  <a:t>= 10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ID" sz="1200">
                    <a:solidFill>
                      <a:schemeClr val="tx1"/>
                    </a:solidFill>
                  </a:rPr>
                  <a:t>= 40</a:t>
                </a: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F7AFB97-F63E-45E3-B0D1-18756541D5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5492" y="2466890"/>
                <a:ext cx="914400" cy="595746"/>
              </a:xfrm>
              <a:prstGeom prst="rect">
                <a:avLst/>
              </a:prstGeom>
              <a:blipFill>
                <a:blip r:embed="rId3"/>
                <a:stretch>
                  <a:fillRect t="-4124" b="-1237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6271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FF8628-FCC9-4ED3-AFB7-9A97BDDE98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453969"/>
                <a:ext cx="10515600" cy="223777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000"/>
                  <a:t>Masing-masing user mentransmisikan orthogonal pilot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2000"/>
                  <a:t>pada tiap coherence interval.</a:t>
                </a:r>
              </a:p>
              <a:p>
                <a:r>
                  <a:rPr lang="en-US" sz="2000"/>
                  <a:t>Pilot yang ditransmisikan merupakan suatu unitary matrix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l-GR" sz="2000" b="1" i="0">
                            <a:latin typeface="Cambria Math" panose="02040503050406030204" pitchFamily="18" charset="0"/>
                          </a:rPr>
                          <m:t>𝚽</m:t>
                        </m:r>
                      </m:e>
                    </m:d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en-US" sz="2000"/>
                  <a:t>Dimana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sz="2000" b="1" i="0" smtClean="0">
                            <a:latin typeface="Cambria Math" panose="02040503050406030204" pitchFamily="18" charset="0"/>
                          </a:rPr>
                          <m:t>𝚽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l-GR" sz="2000" b="1" i="0" smtClean="0">
                        <a:latin typeface="Cambria Math" panose="02040503050406030204" pitchFamily="18" charset="0"/>
                      </a:rPr>
                      <m:t>𝚽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0" smtClean="0">
                            <a:latin typeface="Cambria Math" panose="02040503050406030204" pitchFamily="18" charset="0"/>
                          </a:rPr>
                          <m:t>𝐈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endParaRPr lang="en-US" sz="2000"/>
              </a:p>
              <a:p>
                <a:r>
                  <a:rPr lang="en-US" sz="2000"/>
                  <a:t>Jumlah pilot yang ditransmisikan harus memenuhi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000" b="0">
                    <a:ea typeface="Cambria Math" panose="02040503050406030204" pitchFamily="18" charset="0"/>
                  </a:rPr>
                  <a:t>.</a:t>
                </a:r>
              </a:p>
              <a:p>
                <a:r>
                  <a:rPr lang="en-US" sz="2000" b="0">
                    <a:ea typeface="Cambria Math" panose="02040503050406030204" pitchFamily="18" charset="0"/>
                  </a:rPr>
                  <a:t>Secara kolektif, semua user mentransmisikan sinyal pilot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2000" b="0">
                    <a:ea typeface="Cambria Math" panose="02040503050406030204" pitchFamily="18" charset="0"/>
                  </a:rPr>
                  <a:t> melalui </a:t>
                </a:r>
                <a:r>
                  <a:rPr lang="en-US" sz="2000" b="0" i="1">
                    <a:ea typeface="Cambria Math" panose="02040503050406030204" pitchFamily="18" charset="0"/>
                  </a:rPr>
                  <a:t>N </a:t>
                </a:r>
                <a:r>
                  <a:rPr lang="en-US" sz="2000">
                    <a:ea typeface="Cambria Math" panose="02040503050406030204" pitchFamily="18" charset="0"/>
                  </a:rPr>
                  <a:t>subcarrier.</a:t>
                </a:r>
              </a:p>
              <a:p>
                <a:r>
                  <a:rPr lang="en-US" sz="2000" b="0">
                    <a:ea typeface="Cambria Math" panose="02040503050406030204" pitchFamily="18" charset="0"/>
                  </a:rPr>
                  <a:t>Sinyal yang diterima BTS pada subcarrier ke-n adalah: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000" b="0">
                  <a:ea typeface="Cambria Math" panose="02040503050406030204" pitchFamily="18" charset="0"/>
                </a:endParaRPr>
              </a:p>
              <a:p>
                <a:endParaRPr lang="en-US" sz="2000" b="0">
                  <a:ea typeface="Cambria Math" panose="02040503050406030204" pitchFamily="18" charset="0"/>
                </a:endParaRPr>
              </a:p>
              <a:p>
                <a:endParaRPr lang="en-ID" sz="200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FF8628-FCC9-4ED3-AFB7-9A97BDDE98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453969"/>
                <a:ext cx="10515600" cy="2237776"/>
              </a:xfrm>
              <a:blipFill>
                <a:blip r:embed="rId2"/>
                <a:stretch>
                  <a:fillRect l="-522" t="-3542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>
            <a:extLst>
              <a:ext uri="{FF2B5EF4-FFF2-40B4-BE49-F238E27FC236}">
                <a16:creationId xmlns:a16="http://schemas.microsoft.com/office/drawing/2014/main" id="{7425F6F5-5E3E-48F8-B2F3-40FB82B6427A}"/>
              </a:ext>
            </a:extLst>
          </p:cNvPr>
          <p:cNvSpPr txBox="1">
            <a:spLocks/>
          </p:cNvSpPr>
          <p:nvPr/>
        </p:nvSpPr>
        <p:spPr>
          <a:xfrm>
            <a:off x="671946" y="117619"/>
            <a:ext cx="10515600" cy="733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/>
              <a:t>Estimasi Kanal</a:t>
            </a:r>
            <a:endParaRPr lang="en-ID" sz="4000" b="1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DCEF03D-8629-4B54-8E0E-8F595B5BE8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0593" y="850756"/>
            <a:ext cx="7918306" cy="3603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368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03D69-EC33-48E3-A8BF-F9F1C6546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>
            <a:normAutofit/>
          </a:bodyPr>
          <a:lstStyle/>
          <a:p>
            <a:pPr algn="ctr"/>
            <a:r>
              <a:rPr lang="en-US" sz="3600" b="1"/>
              <a:t>Least-Square (LS) Channel Estimation</a:t>
            </a:r>
            <a:endParaRPr lang="en-ID" sz="36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631920-FB9D-4C87-8907-8E05839ECA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31661"/>
                <a:ext cx="10515600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400"/>
                  <a:t>LS channel estimation dirumuskan sebagai berikut:</a:t>
                </a:r>
              </a:p>
              <a:p>
                <a:pPr marL="0" indent="0">
                  <a:buNone/>
                </a:pPr>
                <a:r>
                  <a:rPr lang="en-US" sz="240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𝐇</m:t>
                        </m:r>
                      </m:e>
                    </m:acc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0" smtClean="0">
                                <a:latin typeface="Cambria Math" panose="02040503050406030204" pitchFamily="18" charset="0"/>
                              </a:rPr>
                              <m:t>𝐗</m:t>
                            </m:r>
                          </m:e>
                          <m:sup>
                            <m:r>
                              <a:rPr lang="en-US" sz="2400" b="1" i="0" smtClean="0">
                                <a:latin typeface="Cambria Math" panose="02040503050406030204" pitchFamily="18" charset="0"/>
                              </a:rPr>
                              <m:t>𝐇</m:t>
                            </m:r>
                          </m:sup>
                        </m:sSup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𝐗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sSup>
                      <m:sSup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  <m:sup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𝐇</m:t>
                        </m:r>
                      </m:sup>
                    </m:sSup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𝐘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  <m:sup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𝐗</m:t>
                    </m:r>
                  </m:oMath>
                </a14:m>
                <a:endParaRPr lang="en-US" sz="2400" b="1"/>
              </a:p>
              <a:p>
                <a:r>
                  <a:rPr lang="en-US" sz="2400"/>
                  <a:t>Komponen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𝐇</m:t>
                        </m:r>
                      </m:e>
                    </m:acc>
                  </m:oMath>
                </a14:m>
                <a:r>
                  <a:rPr lang="en-US" sz="2400"/>
                  <a:t> berupa matriks estimasi kanal untuk semua subcarrier</a:t>
                </a:r>
              </a:p>
              <a:p>
                <a:r>
                  <a:rPr lang="en-US" sz="2400"/>
                  <a:t>Sehingga estimasi kanal pada masing-masing subcarrier adalah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dimana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=1,2,..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sz="2400" i="1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=1,2,..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2400" i="1"/>
              </a:p>
              <a:p>
                <a:r>
                  <a:rPr lang="en-US" sz="2400"/>
                  <a:t>Error estimasi kanal 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400"/>
              </a:p>
              <a:p>
                <a:r>
                  <a:rPr lang="en-US" sz="2400" i="1"/>
                  <a:t>Mean-Square Error </a:t>
                </a:r>
                <a:r>
                  <a:rPr lang="en-US" sz="2400"/>
                  <a:t>(MSE) estimasi kanal: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MSE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𝐻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/>
              </a:p>
              <a:p>
                <a:endParaRPr lang="en-US" sz="2400" i="1"/>
              </a:p>
              <a:p>
                <a:pPr marL="0" indent="0">
                  <a:buNone/>
                </a:pPr>
                <a:endParaRPr lang="en-US" sz="2400" i="1"/>
              </a:p>
              <a:p>
                <a:pPr marL="0" indent="0">
                  <a:buNone/>
                </a:pPr>
                <a:endParaRPr lang="en-US" sz="2400" i="1"/>
              </a:p>
              <a:p>
                <a:endParaRPr lang="en-US" sz="2400" i="1"/>
              </a:p>
              <a:p>
                <a:pPr marL="0" indent="0">
                  <a:buNone/>
                </a:pPr>
                <a:endParaRPr lang="en-ID" sz="240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631920-FB9D-4C87-8907-8E05839ECA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31661"/>
                <a:ext cx="10515600" cy="4351338"/>
              </a:xfrm>
              <a:blipFill>
                <a:blip r:embed="rId2"/>
                <a:stretch>
                  <a:fillRect l="-812" t="-2665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7333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C4CE7-41E5-417C-92E8-7CB471487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4950"/>
            <a:ext cx="10515600" cy="613910"/>
          </a:xfrm>
        </p:spPr>
        <p:txBody>
          <a:bodyPr>
            <a:normAutofit/>
          </a:bodyPr>
          <a:lstStyle/>
          <a:p>
            <a:r>
              <a:rPr lang="en-US" sz="3600" b="1"/>
              <a:t>Uniformly Distibuted Random Line of Sight( UR-LOS)</a:t>
            </a:r>
            <a:endParaRPr lang="en-ID" sz="36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704662-8D55-4C28-92FA-104BABFE0E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12327" y="769827"/>
                <a:ext cx="6241473" cy="627067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000"/>
                  <a:t>BTS menggunakan antenna ULA dengan spasi antar antena</a:t>
                </a:r>
                <a:r>
                  <a:rPr lang="id-ID" sz="2000">
                    <a:effectLst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d-ID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𝜆</m:t>
                    </m:r>
                    <m:r>
                      <m:rPr>
                        <m:sty m:val="p"/>
                      </m:rPr>
                      <a:rPr lang="en-US" sz="2000" b="0" i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dH</m:t>
                    </m:r>
                  </m:oMath>
                </a14:m>
                <a:r>
                  <a:rPr lang="en-ID" sz="2000"/>
                  <a:t>.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𝑑𝐻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000" b="0"/>
              </a:p>
              <a:p>
                <a:r>
                  <a:rPr lang="en-US" sz="2000"/>
                  <a:t>Antena ULA hanya bisa membedakan posisi user  pada interval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f>
                          <m:fPr>
                            <m:type m:val="skw"/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000"/>
                  <a:t>.</a:t>
                </a:r>
              </a:p>
              <a:p>
                <a:r>
                  <a:rPr lang="en-US" sz="2000"/>
                  <a:t>Diasumsikan posisi user terletak pada farfield dan diukur relative pada array boresight.</a:t>
                </a:r>
              </a:p>
              <a:p>
                <a:r>
                  <a:rPr lang="en-US" sz="2000" b="0"/>
                  <a:t>Posisi user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20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000" b="0"/>
                  <a:t> adalah random dan </a:t>
                </a:r>
                <a:r>
                  <a:rPr lang="en-US" sz="2000"/>
                  <a:t>terdistribusi uniform  pada interval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f>
                          <m:fPr>
                            <m:type m:val="skw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000" b="0" i="1">
                    <a:latin typeface="Cambria Math" panose="02040503050406030204" pitchFamily="18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𝑠𝑖𝑛</m:t>
                      </m:r>
                      <m:sSub>
                        <m:sSubPr>
                          <m:ctrlPr>
                            <a:rPr lang="en-ID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=−1+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𝑀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 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=1,2,3,…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𝑀</m:t>
                      </m:r>
                    </m:oMath>
                  </m:oMathPara>
                </a14:m>
                <a:endParaRPr lang="en-US" sz="2000"/>
              </a:p>
              <a:p>
                <a:r>
                  <a:rPr lang="en-ID" sz="2000"/>
                  <a:t>Respon kanal user </a:t>
                </a:r>
                <a:r>
                  <a:rPr lang="en-ID" sz="2000" i="1"/>
                  <a:t>ke-k </a:t>
                </a:r>
                <a:r>
                  <a:rPr lang="en-ID" sz="2000"/>
                  <a:t>dalam domain waktu untuk kondisi LOS: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rad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1   </m:t>
                              </m:r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𝑗𝑑𝐻𝑠𝑖𝑛</m:t>
                                  </m:r>
                                  <m:sSub>
                                    <m:sSubPr>
                                      <m:ctrlPr>
                                        <a:rPr lang="en-ID" sz="2000" i="1" smtClean="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sup>
                              </m:s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.  .  .</m:t>
                              </m:r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𝑗𝑑𝐻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−1)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𝑠𝑖𝑛</m:t>
                                  </m:r>
                                  <m:sSub>
                                    <m:sSubPr>
                                      <m:ctrlPr>
                                        <a:rPr lang="en-ID" sz="2000" i="1" smtClean="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ID" sz="2000"/>
              </a:p>
              <a:p>
                <a:r>
                  <a:rPr lang="en-US" sz="2000"/>
                  <a:t>Keterangan: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2000"/>
                  <a:t> = Koefisien large-scale fading</a:t>
                </a:r>
              </a:p>
              <a:p>
                <a:pPr marL="0" indent="0">
                  <a:buNone/>
                </a:pPr>
                <a:r>
                  <a:rPr lang="en-US" sz="2000"/>
                  <a:t>dH = Spasi antar antenna</a:t>
                </a:r>
              </a:p>
              <a:p>
                <a:pPr marL="0" indent="0">
                  <a:buNone/>
                </a:pPr>
                <a:r>
                  <a:rPr lang="en-US" sz="2000"/>
                  <a:t>M = Jumlah antenna BTS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D" sz="20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/>
                  <a:t> = Sudut user ke-</a:t>
                </a:r>
                <a:r>
                  <a:rPr lang="en-US" sz="2000" i="1"/>
                  <a:t>k</a:t>
                </a:r>
                <a:endParaRPr lang="en-US" sz="2000"/>
              </a:p>
              <a:p>
                <a:endParaRPr lang="en-US" sz="2000" b="0"/>
              </a:p>
              <a:p>
                <a:endParaRPr lang="en-ID" sz="2000"/>
              </a:p>
              <a:p>
                <a:endParaRPr lang="en-ID" sz="200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704662-8D55-4C28-92FA-104BABFE0E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12327" y="769827"/>
                <a:ext cx="6241473" cy="6270679"/>
              </a:xfrm>
              <a:blipFill>
                <a:blip r:embed="rId2"/>
                <a:stretch>
                  <a:fillRect l="-1074" t="-136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69C7106B-89AF-4B3A-B399-732980B85B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07" y="769827"/>
            <a:ext cx="4552950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985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BECE5-DF7D-4E7F-AF5D-C41210157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6265"/>
            <a:ext cx="10515600" cy="1009651"/>
          </a:xfrm>
        </p:spPr>
        <p:txBody>
          <a:bodyPr/>
          <a:lstStyle/>
          <a:p>
            <a:pPr algn="ctr"/>
            <a:r>
              <a:rPr lang="en-US" b="1"/>
              <a:t>MSE Estimasi Kanal vs. SNR</a:t>
            </a:r>
            <a:endParaRPr lang="en-ID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B2F63C-E8ED-410C-A206-E51D458B31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76342" y="1645516"/>
                <a:ext cx="4024745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000"/>
                  <a:t>Jumlah antenna Tx (M) = 100</a:t>
                </a:r>
              </a:p>
              <a:p>
                <a:r>
                  <a:rPr lang="en-US" sz="2000"/>
                  <a:t>Jumlah user (K) = 10</a:t>
                </a:r>
              </a:p>
              <a:p>
                <a:r>
                  <a:rPr lang="en-US" sz="2000"/>
                  <a:t>Jumlah subcarrier (N) = 300</a:t>
                </a:r>
              </a:p>
              <a:p>
                <a:r>
                  <a:rPr lang="en-US" sz="2000"/>
                  <a:t>SNR = 0dB : 10dB</a:t>
                </a:r>
              </a:p>
              <a:p>
                <a:r>
                  <a:rPr lang="en-US" sz="2000"/>
                  <a:t>Jumlah pilot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000"/>
                  <a:t>)= 20</a:t>
                </a:r>
              </a:p>
              <a:p>
                <a:r>
                  <a:rPr lang="en-US" sz="2000"/>
                  <a:t>Semakin tinggi SNR, maka Mean Square Error dari estimasi kanal semakin kecil.</a:t>
                </a:r>
              </a:p>
              <a:p>
                <a:endParaRPr lang="en-ID" sz="200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B2F63C-E8ED-410C-A206-E51D458B31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76342" y="1645516"/>
                <a:ext cx="4024745" cy="4351338"/>
              </a:xfrm>
              <a:blipFill>
                <a:blip r:embed="rId2"/>
                <a:stretch>
                  <a:fillRect l="-1362" t="-154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C0332C2D-9625-49CE-95E1-422946EA2A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37" y="1343746"/>
            <a:ext cx="6865505" cy="514912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32AB339-CF34-45AA-BF5E-C5656D468A8B}"/>
              </a:ext>
            </a:extLst>
          </p:cNvPr>
          <p:cNvSpPr/>
          <p:nvPr/>
        </p:nvSpPr>
        <p:spPr>
          <a:xfrm>
            <a:off x="1630474" y="1365012"/>
            <a:ext cx="4024745" cy="3017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22286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3BC9803-71E3-47DA-AA87-34220E29E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909"/>
            <a:ext cx="10515600" cy="115189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/>
              <a:t>BER Kanal LOS dan Rayleigh </a:t>
            </a:r>
            <a:br>
              <a:rPr lang="en-US" sz="4000" b="1"/>
            </a:br>
            <a:r>
              <a:rPr lang="en-US" sz="4000" b="1"/>
              <a:t>(Perfect CSI)</a:t>
            </a:r>
            <a:endParaRPr lang="en-ID" sz="4000"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64E3D74-7C76-4145-9408-7E180A357C16}"/>
                  </a:ext>
                </a:extLst>
              </p:cNvPr>
              <p:cNvSpPr txBox="1"/>
              <p:nvPr/>
            </p:nvSpPr>
            <p:spPr>
              <a:xfrm>
                <a:off x="5839470" y="1222058"/>
                <a:ext cx="5880917" cy="53245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/>
                  <a:t>Simulasi ini dilakukan pada kanal dengan distribusi Rayleigh dan UR-LOS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/>
                  <a:t>Terdapat dua precoding yang digunakan yaitu ZF dan MMSE.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/>
                  <a:t>Diasumsikan BTS mengetahui informasi kanal (PerfSect CSI) dan menggunakannya untuk membentuk precoding.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/>
                  <a:t>Sistem Massive MIMO dapat bekerja dengan baik dengan Batasan jumlah user minimal 4 kali jumlah antenna transmitter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≤4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000" b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/>
                  <a:t>Jumlah antenna Tx (M) = 100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/>
                  <a:t>Jumlah user (K) = 20 (memenuhi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≤4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r>
                  <a:rPr lang="en-US" sz="200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/>
                  <a:t>Variasi SNR (0 dB SS s.d. 15 dB)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/>
                  <a:t>Dari hasil simulasi dapat diketahui bahwa ZF precoding bekerja lebih baik daripada MMSE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/>
                  <a:t>Pada kondisi kanal LOS BER system lebih rendah daripada pada kondisi kanal Rayleigh.</a:t>
                </a:r>
                <a:endParaRPr lang="en-ID" sz="200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64E3D74-7C76-4145-9408-7E180A357C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9470" y="1222058"/>
                <a:ext cx="5880917" cy="5324535"/>
              </a:xfrm>
              <a:prstGeom prst="rect">
                <a:avLst/>
              </a:prstGeom>
              <a:blipFill>
                <a:blip r:embed="rId2"/>
                <a:stretch>
                  <a:fillRect l="-933" t="-572" b="-103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E602F0B-964C-4654-BCB2-42189E096490}"/>
                  </a:ext>
                </a:extLst>
              </p:cNvPr>
              <p:cNvSpPr/>
              <p:nvPr/>
            </p:nvSpPr>
            <p:spPr>
              <a:xfrm>
                <a:off x="769950" y="982166"/>
                <a:ext cx="2666423" cy="75814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000" b="1">
                    <a:solidFill>
                      <a:schemeClr val="tx1"/>
                    </a:solidFill>
                  </a:rPr>
                  <a:t>Memenuhi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𝑲</m:t>
                        </m:r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𝟒</m:t>
                        </m:r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𝑴</m:t>
                        </m:r>
                      </m:e>
                    </m:d>
                  </m:oMath>
                </a14:m>
                <a:endParaRPr lang="en-ID" sz="20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E602F0B-964C-4654-BCB2-42189E0964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950" y="982166"/>
                <a:ext cx="2666423" cy="758143"/>
              </a:xfrm>
              <a:prstGeom prst="rect">
                <a:avLst/>
              </a:prstGeom>
              <a:blipFill>
                <a:blip r:embed="rId3"/>
                <a:stretch>
                  <a:fillRect l="-228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>
            <a:extLst>
              <a:ext uri="{FF2B5EF4-FFF2-40B4-BE49-F238E27FC236}">
                <a16:creationId xmlns:a16="http://schemas.microsoft.com/office/drawing/2014/main" id="{9462BDF6-7973-428E-9549-F1BEDEC2941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148" r="5991"/>
          <a:stretch/>
        </p:blipFill>
        <p:spPr>
          <a:xfrm>
            <a:off x="147483" y="1573341"/>
            <a:ext cx="5625015" cy="469472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21D5B95-1A5E-4224-BA8A-207A12308ED1}"/>
              </a:ext>
            </a:extLst>
          </p:cNvPr>
          <p:cNvSpPr/>
          <p:nvPr/>
        </p:nvSpPr>
        <p:spPr>
          <a:xfrm>
            <a:off x="1762125" y="1666875"/>
            <a:ext cx="2666423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66580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45672-DBD1-455A-99A7-A3AF98F3E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/>
              <a:t>BER Kanal LOS dan Rayleigh </a:t>
            </a:r>
            <a:br>
              <a:rPr lang="en-US" sz="4400" b="1"/>
            </a:br>
            <a:r>
              <a:rPr lang="en-US" sz="4400" b="1"/>
              <a:t> (Estimasi Kanal)</a:t>
            </a:r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2C2855-BAA8-438C-AD65-44667D6105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81" r="8424"/>
          <a:stretch/>
        </p:blipFill>
        <p:spPr>
          <a:xfrm>
            <a:off x="98869" y="1683314"/>
            <a:ext cx="5859276" cy="501675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DCC016B-8EE8-4116-A418-A1776788D74A}"/>
                  </a:ext>
                </a:extLst>
              </p:cNvPr>
              <p:cNvSpPr txBox="1"/>
              <p:nvPr/>
            </p:nvSpPr>
            <p:spPr>
              <a:xfrm>
                <a:off x="6413501" y="1566612"/>
                <a:ext cx="4821346" cy="59400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/>
                  <a:t>Simulasi ini dilakukan pada kanal dengan distribusi Rayleigh dan UR-LOS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/>
                  <a:t>Terdapat dua precoding yang digunakan yaitu ZF dan MMSE.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/>
                  <a:t>BTS mengestimasi kanal dengan meggunakan metode Least Square Estimation.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/>
                  <a:t>Kanal hasil estimasi digunakan untuk membentuk precoding.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/>
                  <a:t>Jumlah antenna Tx (M) = 100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/>
                  <a:t>Jumlah user (K) = 20 (memenuhi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≤4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r>
                  <a:rPr lang="en-US" sz="200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/>
                  <a:t>Variasi SNR (0 dB  s.d. 15 dB)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/>
                  <a:t>Dari hasil simulasi dapat diketahui bahwa ZF precoding bekerja lebih baik daripada MMSE dan MRT precoding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/>
                  <a:t>Pada kondisi kanal LOS BER system lebih rendah daripada pada kondisi kanal Rayleigh.</a:t>
                </a:r>
                <a:endParaRPr lang="en-ID" sz="200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DCC016B-8EE8-4116-A418-A1776788D7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3501" y="1566612"/>
                <a:ext cx="4821346" cy="5940088"/>
              </a:xfrm>
              <a:prstGeom prst="rect">
                <a:avLst/>
              </a:prstGeom>
              <a:blipFill>
                <a:blip r:embed="rId3"/>
                <a:stretch>
                  <a:fillRect l="-1138" t="-616" r="-632" b="-924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9FF58475-97B0-4FF6-9435-2EEE5B771FF4}"/>
              </a:ext>
            </a:extLst>
          </p:cNvPr>
          <p:cNvSpPr/>
          <p:nvPr/>
        </p:nvSpPr>
        <p:spPr>
          <a:xfrm>
            <a:off x="1407191" y="1724879"/>
            <a:ext cx="3265272" cy="2799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28101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40B1F-22D9-4EC2-98DD-1A4D78E51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/>
              <a:t>BER Kanal LOS dan Rayleigh </a:t>
            </a:r>
            <a:br>
              <a:rPr lang="en-US" sz="4400" b="1"/>
            </a:br>
            <a:r>
              <a:rPr lang="en-US" sz="4400" b="1"/>
              <a:t>(Perfect CSI)</a:t>
            </a:r>
            <a:endParaRPr lang="en-ID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D2AB717-ECE1-4127-8313-F4AF39A1AF20}"/>
                  </a:ext>
                </a:extLst>
              </p:cNvPr>
              <p:cNvSpPr/>
              <p:nvPr/>
            </p:nvSpPr>
            <p:spPr>
              <a:xfrm>
                <a:off x="353961" y="1690688"/>
                <a:ext cx="2666423" cy="75814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𝑲</m:t>
                          </m:r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𝑴</m:t>
                          </m:r>
                        </m:e>
                      </m:d>
                    </m:oMath>
                  </m:oMathPara>
                </a14:m>
                <a:endParaRPr lang="en-ID" sz="20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D2AB717-ECE1-4127-8313-F4AF39A1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961" y="1690688"/>
                <a:ext cx="2666423" cy="7581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929103A5-30EC-4327-962C-C626EC353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2306" y="1690688"/>
            <a:ext cx="6747387" cy="506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590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9ADEB9E-C3B4-4192-8D97-1449BE56C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0220"/>
          </a:xfrm>
        </p:spPr>
        <p:txBody>
          <a:bodyPr>
            <a:normAutofit/>
          </a:bodyPr>
          <a:lstStyle/>
          <a:p>
            <a:pPr algn="ctr"/>
            <a:r>
              <a:rPr lang="en-US" sz="4000" b="1"/>
              <a:t>Spectral Efficiency (Perfect CSI at BTS)</a:t>
            </a:r>
            <a:endParaRPr lang="en-ID" sz="4000" b="1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71DC020-BF3C-45AB-BC04-27AC8FEAE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1526" y="1003300"/>
            <a:ext cx="5514109" cy="48120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/>
              <a:t>		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7E846CE-5B00-490E-A6E3-DBFCAF6E4B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66" r="7143"/>
          <a:stretch/>
        </p:blipFill>
        <p:spPr>
          <a:xfrm>
            <a:off x="533688" y="1003300"/>
            <a:ext cx="6511635" cy="529871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le 15">
                <a:extLst>
                  <a:ext uri="{FF2B5EF4-FFF2-40B4-BE49-F238E27FC236}">
                    <a16:creationId xmlns:a16="http://schemas.microsoft.com/office/drawing/2014/main" id="{12ED68FD-CCE2-4CCF-84C7-FCF5DDC3533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95497282"/>
                  </p:ext>
                </p:extLst>
              </p:nvPr>
            </p:nvGraphicFramePr>
            <p:xfrm>
              <a:off x="7759120" y="1197552"/>
              <a:ext cx="3168075" cy="5295322"/>
            </p:xfrm>
            <a:graphic>
              <a:graphicData uri="http://schemas.openxmlformats.org/drawingml/2006/table">
                <a:tbl>
                  <a:tblPr firstRow="1" bandRow="1">
                    <a:tableStyleId>{5DA37D80-6434-44D0-A028-1B22A696006F}</a:tableStyleId>
                  </a:tblPr>
                  <a:tblGrid>
                    <a:gridCol w="1418015">
                      <a:extLst>
                        <a:ext uri="{9D8B030D-6E8A-4147-A177-3AD203B41FA5}">
                          <a16:colId xmlns:a16="http://schemas.microsoft.com/office/drawing/2014/main" val="2231469035"/>
                        </a:ext>
                      </a:extLst>
                    </a:gridCol>
                    <a:gridCol w="1750060">
                      <a:extLst>
                        <a:ext uri="{9D8B030D-6E8A-4147-A177-3AD203B41FA5}">
                          <a16:colId xmlns:a16="http://schemas.microsoft.com/office/drawing/2014/main" val="1287269576"/>
                        </a:ext>
                      </a:extLst>
                    </a:gridCol>
                  </a:tblGrid>
                  <a:tr h="252509">
                    <a:tc>
                      <a:txBody>
                        <a:bodyPr/>
                        <a:lstStyle/>
                        <a:p>
                          <a:r>
                            <a:rPr lang="en-US" sz="1200"/>
                            <a:t>Sudut User (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oMath>
                          </a14:m>
                          <a:r>
                            <a:rPr lang="en-US" sz="1200"/>
                            <a:t>)</a:t>
                          </a:r>
                          <a:endParaRPr lang="en-ID" sz="1200"/>
                        </a:p>
                      </a:txBody>
                      <a:tcPr marL="62263" marR="62263" marT="31131" marB="3113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sSub>
                                  <m:sSubPr>
                                    <m:ctrlPr>
                                      <a:rPr lang="en-ID" sz="12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ID" sz="1200"/>
                        </a:p>
                      </a:txBody>
                      <a:tcPr marL="62263" marR="62263" marT="31131" marB="31131"/>
                    </a:tc>
                    <a:extLst>
                      <a:ext uri="{0D108BD9-81ED-4DB2-BD59-A6C34878D82A}">
                        <a16:rowId xmlns:a16="http://schemas.microsoft.com/office/drawing/2014/main" val="483201614"/>
                      </a:ext>
                    </a:extLst>
                  </a:tr>
                  <a:tr h="252509">
                    <a:tc>
                      <a:txBody>
                        <a:bodyPr/>
                        <a:lstStyle/>
                        <a:p>
                          <a:r>
                            <a:rPr lang="en-ID" sz="1200"/>
                            <a:t>-71.8051</a:t>
                          </a:r>
                        </a:p>
                      </a:txBody>
                      <a:tcPr marL="62263" marR="62263" marT="31131" marB="31131"/>
                    </a:tc>
                    <a:tc>
                      <a:txBody>
                        <a:bodyPr/>
                        <a:lstStyle/>
                        <a:p>
                          <a:r>
                            <a:rPr lang="en-ID" sz="1200"/>
                            <a:t>-0.9500</a:t>
                          </a:r>
                        </a:p>
                      </a:txBody>
                      <a:tcPr marL="62263" marR="62263" marT="31131" marB="31131"/>
                    </a:tc>
                    <a:extLst>
                      <a:ext uri="{0D108BD9-81ED-4DB2-BD59-A6C34878D82A}">
                        <a16:rowId xmlns:a16="http://schemas.microsoft.com/office/drawing/2014/main" val="4188366602"/>
                      </a:ext>
                    </a:extLst>
                  </a:tr>
                  <a:tr h="252509">
                    <a:tc>
                      <a:txBody>
                        <a:bodyPr/>
                        <a:lstStyle/>
                        <a:p>
                          <a:r>
                            <a:rPr lang="en-ID" sz="1200"/>
                            <a:t>-58.2117</a:t>
                          </a:r>
                        </a:p>
                      </a:txBody>
                      <a:tcPr marL="62263" marR="62263" marT="31131" marB="31131"/>
                    </a:tc>
                    <a:tc>
                      <a:txBody>
                        <a:bodyPr/>
                        <a:lstStyle/>
                        <a:p>
                          <a:r>
                            <a:rPr lang="en-ID" sz="1200"/>
                            <a:t>-0.8500</a:t>
                          </a:r>
                        </a:p>
                      </a:txBody>
                      <a:tcPr marL="62263" marR="62263" marT="31131" marB="31131"/>
                    </a:tc>
                    <a:extLst>
                      <a:ext uri="{0D108BD9-81ED-4DB2-BD59-A6C34878D82A}">
                        <a16:rowId xmlns:a16="http://schemas.microsoft.com/office/drawing/2014/main" val="870952438"/>
                      </a:ext>
                    </a:extLst>
                  </a:tr>
                  <a:tr h="182709">
                    <a:tc>
                      <a:txBody>
                        <a:bodyPr/>
                        <a:lstStyle/>
                        <a:p>
                          <a:r>
                            <a:rPr lang="en-ID" sz="1200"/>
                            <a:t>-48.5904</a:t>
                          </a:r>
                        </a:p>
                      </a:txBody>
                      <a:tcPr marL="62263" marR="62263" marT="31131" marB="31131"/>
                    </a:tc>
                    <a:tc>
                      <a:txBody>
                        <a:bodyPr/>
                        <a:lstStyle/>
                        <a:p>
                          <a:r>
                            <a:rPr lang="en-ID" sz="1200"/>
                            <a:t> -0.7500</a:t>
                          </a:r>
                        </a:p>
                      </a:txBody>
                      <a:tcPr marL="62263" marR="62263" marT="31131" marB="31131"/>
                    </a:tc>
                    <a:extLst>
                      <a:ext uri="{0D108BD9-81ED-4DB2-BD59-A6C34878D82A}">
                        <a16:rowId xmlns:a16="http://schemas.microsoft.com/office/drawing/2014/main" val="2652996920"/>
                      </a:ext>
                    </a:extLst>
                  </a:tr>
                  <a:tr h="252509">
                    <a:tc>
                      <a:txBody>
                        <a:bodyPr/>
                        <a:lstStyle/>
                        <a:p>
                          <a:r>
                            <a:rPr lang="en-ID" sz="1200"/>
                            <a:t>-40.5416</a:t>
                          </a:r>
                        </a:p>
                      </a:txBody>
                      <a:tcPr marL="62263" marR="62263" marT="31131" marB="31131"/>
                    </a:tc>
                    <a:tc>
                      <a:txBody>
                        <a:bodyPr/>
                        <a:lstStyle/>
                        <a:p>
                          <a:r>
                            <a:rPr lang="en-ID" sz="1200"/>
                            <a:t>-0.6500 </a:t>
                          </a:r>
                        </a:p>
                      </a:txBody>
                      <a:tcPr marL="62263" marR="62263" marT="31131" marB="31131"/>
                    </a:tc>
                    <a:extLst>
                      <a:ext uri="{0D108BD9-81ED-4DB2-BD59-A6C34878D82A}">
                        <a16:rowId xmlns:a16="http://schemas.microsoft.com/office/drawing/2014/main" val="3260448818"/>
                      </a:ext>
                    </a:extLst>
                  </a:tr>
                  <a:tr h="252509">
                    <a:tc>
                      <a:txBody>
                        <a:bodyPr/>
                        <a:lstStyle/>
                        <a:p>
                          <a:r>
                            <a:rPr lang="en-ID" sz="1200"/>
                            <a:t>-33.3670 </a:t>
                          </a:r>
                        </a:p>
                      </a:txBody>
                      <a:tcPr marL="62263" marR="62263" marT="31131" marB="31131"/>
                    </a:tc>
                    <a:tc>
                      <a:txBody>
                        <a:bodyPr/>
                        <a:lstStyle/>
                        <a:p>
                          <a:r>
                            <a:rPr lang="en-ID" sz="1200"/>
                            <a:t>-0.5500</a:t>
                          </a:r>
                        </a:p>
                      </a:txBody>
                      <a:tcPr marL="62263" marR="62263" marT="31131" marB="31131"/>
                    </a:tc>
                    <a:extLst>
                      <a:ext uri="{0D108BD9-81ED-4DB2-BD59-A6C34878D82A}">
                        <a16:rowId xmlns:a16="http://schemas.microsoft.com/office/drawing/2014/main" val="2183545915"/>
                      </a:ext>
                    </a:extLst>
                  </a:tr>
                  <a:tr h="252509">
                    <a:tc>
                      <a:txBody>
                        <a:bodyPr/>
                        <a:lstStyle/>
                        <a:p>
                          <a:r>
                            <a:rPr lang="en-ID" sz="1200"/>
                            <a:t>-26.7437</a:t>
                          </a:r>
                        </a:p>
                      </a:txBody>
                      <a:tcPr marL="62263" marR="62263" marT="31131" marB="31131"/>
                    </a:tc>
                    <a:tc>
                      <a:txBody>
                        <a:bodyPr/>
                        <a:lstStyle/>
                        <a:p>
                          <a:r>
                            <a:rPr lang="en-ID" sz="1200"/>
                            <a:t>-0.4500</a:t>
                          </a:r>
                        </a:p>
                      </a:txBody>
                      <a:tcPr marL="62263" marR="62263" marT="31131" marB="31131"/>
                    </a:tc>
                    <a:extLst>
                      <a:ext uri="{0D108BD9-81ED-4DB2-BD59-A6C34878D82A}">
                        <a16:rowId xmlns:a16="http://schemas.microsoft.com/office/drawing/2014/main" val="2655738432"/>
                      </a:ext>
                    </a:extLst>
                  </a:tr>
                  <a:tr h="252509">
                    <a:tc>
                      <a:txBody>
                        <a:bodyPr/>
                        <a:lstStyle/>
                        <a:p>
                          <a:r>
                            <a:rPr lang="en-ID" sz="1200"/>
                            <a:t>-20.4873</a:t>
                          </a:r>
                        </a:p>
                      </a:txBody>
                      <a:tcPr marL="62263" marR="62263" marT="31131" marB="31131"/>
                    </a:tc>
                    <a:tc>
                      <a:txBody>
                        <a:bodyPr/>
                        <a:lstStyle/>
                        <a:p>
                          <a:r>
                            <a:rPr lang="en-ID" sz="1200"/>
                            <a:t>-0.3500</a:t>
                          </a:r>
                        </a:p>
                      </a:txBody>
                      <a:tcPr marL="62263" marR="62263" marT="31131" marB="31131"/>
                    </a:tc>
                    <a:extLst>
                      <a:ext uri="{0D108BD9-81ED-4DB2-BD59-A6C34878D82A}">
                        <a16:rowId xmlns:a16="http://schemas.microsoft.com/office/drawing/2014/main" val="3709612949"/>
                      </a:ext>
                    </a:extLst>
                  </a:tr>
                  <a:tr h="252509">
                    <a:tc>
                      <a:txBody>
                        <a:bodyPr/>
                        <a:lstStyle/>
                        <a:p>
                          <a:r>
                            <a:rPr lang="en-ID" sz="1200"/>
                            <a:t>-14.4775</a:t>
                          </a:r>
                        </a:p>
                      </a:txBody>
                      <a:tcPr marL="62263" marR="62263" marT="31131" marB="31131"/>
                    </a:tc>
                    <a:tc>
                      <a:txBody>
                        <a:bodyPr/>
                        <a:lstStyle/>
                        <a:p>
                          <a:r>
                            <a:rPr lang="en-ID" sz="1200"/>
                            <a:t>-0.2500</a:t>
                          </a:r>
                        </a:p>
                      </a:txBody>
                      <a:tcPr marL="62263" marR="62263" marT="31131" marB="31131"/>
                    </a:tc>
                    <a:extLst>
                      <a:ext uri="{0D108BD9-81ED-4DB2-BD59-A6C34878D82A}">
                        <a16:rowId xmlns:a16="http://schemas.microsoft.com/office/drawing/2014/main" val="436549463"/>
                      </a:ext>
                    </a:extLst>
                  </a:tr>
                  <a:tr h="252509">
                    <a:tc>
                      <a:txBody>
                        <a:bodyPr/>
                        <a:lstStyle/>
                        <a:p>
                          <a:r>
                            <a:rPr lang="en-ID" sz="1200"/>
                            <a:t>-8.6269</a:t>
                          </a:r>
                        </a:p>
                      </a:txBody>
                      <a:tcPr marL="62263" marR="62263" marT="31131" marB="31131"/>
                    </a:tc>
                    <a:tc>
                      <a:txBody>
                        <a:bodyPr/>
                        <a:lstStyle/>
                        <a:p>
                          <a:r>
                            <a:rPr lang="en-ID" sz="1200"/>
                            <a:t>-0.1500</a:t>
                          </a:r>
                        </a:p>
                      </a:txBody>
                      <a:tcPr marL="62263" marR="62263" marT="31131" marB="31131"/>
                    </a:tc>
                    <a:extLst>
                      <a:ext uri="{0D108BD9-81ED-4DB2-BD59-A6C34878D82A}">
                        <a16:rowId xmlns:a16="http://schemas.microsoft.com/office/drawing/2014/main" val="2281389827"/>
                      </a:ext>
                    </a:extLst>
                  </a:tr>
                  <a:tr h="252509">
                    <a:tc>
                      <a:txBody>
                        <a:bodyPr/>
                        <a:lstStyle/>
                        <a:p>
                          <a:r>
                            <a:rPr lang="en-ID" sz="1200"/>
                            <a:t>-2.8660</a:t>
                          </a:r>
                        </a:p>
                      </a:txBody>
                      <a:tcPr marL="62263" marR="62263" marT="31131" marB="31131"/>
                    </a:tc>
                    <a:tc>
                      <a:txBody>
                        <a:bodyPr/>
                        <a:lstStyle/>
                        <a:p>
                          <a:r>
                            <a:rPr lang="en-ID" sz="1200"/>
                            <a:t>-0.0500</a:t>
                          </a:r>
                        </a:p>
                      </a:txBody>
                      <a:tcPr marL="62263" marR="62263" marT="31131" marB="31131"/>
                    </a:tc>
                    <a:extLst>
                      <a:ext uri="{0D108BD9-81ED-4DB2-BD59-A6C34878D82A}">
                        <a16:rowId xmlns:a16="http://schemas.microsoft.com/office/drawing/2014/main" val="2569851119"/>
                      </a:ext>
                    </a:extLst>
                  </a:tr>
                  <a:tr h="252509">
                    <a:tc>
                      <a:txBody>
                        <a:bodyPr/>
                        <a:lstStyle/>
                        <a:p>
                          <a:r>
                            <a:rPr lang="en-ID" sz="1200"/>
                            <a:t>2.8660</a:t>
                          </a:r>
                        </a:p>
                      </a:txBody>
                      <a:tcPr marL="62263" marR="62263" marT="31131" marB="31131"/>
                    </a:tc>
                    <a:tc>
                      <a:txBody>
                        <a:bodyPr/>
                        <a:lstStyle/>
                        <a:p>
                          <a:r>
                            <a:rPr lang="en-ID" sz="1200"/>
                            <a:t>0.0500</a:t>
                          </a:r>
                        </a:p>
                      </a:txBody>
                      <a:tcPr marL="62263" marR="62263" marT="31131" marB="31131"/>
                    </a:tc>
                    <a:extLst>
                      <a:ext uri="{0D108BD9-81ED-4DB2-BD59-A6C34878D82A}">
                        <a16:rowId xmlns:a16="http://schemas.microsoft.com/office/drawing/2014/main" val="11890800"/>
                      </a:ext>
                    </a:extLst>
                  </a:tr>
                  <a:tr h="252509">
                    <a:tc>
                      <a:txBody>
                        <a:bodyPr/>
                        <a:lstStyle/>
                        <a:p>
                          <a:r>
                            <a:rPr lang="en-ID" sz="1200"/>
                            <a:t>8.6269</a:t>
                          </a:r>
                        </a:p>
                      </a:txBody>
                      <a:tcPr marL="62263" marR="62263" marT="31131" marB="31131"/>
                    </a:tc>
                    <a:tc>
                      <a:txBody>
                        <a:bodyPr/>
                        <a:lstStyle/>
                        <a:p>
                          <a:r>
                            <a:rPr lang="en-ID" sz="1200"/>
                            <a:t>0.1500</a:t>
                          </a:r>
                        </a:p>
                      </a:txBody>
                      <a:tcPr marL="62263" marR="62263" marT="31131" marB="31131"/>
                    </a:tc>
                    <a:extLst>
                      <a:ext uri="{0D108BD9-81ED-4DB2-BD59-A6C34878D82A}">
                        <a16:rowId xmlns:a16="http://schemas.microsoft.com/office/drawing/2014/main" val="1802065003"/>
                      </a:ext>
                    </a:extLst>
                  </a:tr>
                  <a:tr h="252509">
                    <a:tc>
                      <a:txBody>
                        <a:bodyPr/>
                        <a:lstStyle/>
                        <a:p>
                          <a:r>
                            <a:rPr lang="en-ID" sz="1200"/>
                            <a:t>14.4775</a:t>
                          </a:r>
                        </a:p>
                      </a:txBody>
                      <a:tcPr marL="62263" marR="62263" marT="31131" marB="31131"/>
                    </a:tc>
                    <a:tc>
                      <a:txBody>
                        <a:bodyPr/>
                        <a:lstStyle/>
                        <a:p>
                          <a:r>
                            <a:rPr lang="en-ID" sz="1200"/>
                            <a:t>0.2500</a:t>
                          </a:r>
                        </a:p>
                      </a:txBody>
                      <a:tcPr marL="62263" marR="62263" marT="31131" marB="31131"/>
                    </a:tc>
                    <a:extLst>
                      <a:ext uri="{0D108BD9-81ED-4DB2-BD59-A6C34878D82A}">
                        <a16:rowId xmlns:a16="http://schemas.microsoft.com/office/drawing/2014/main" val="399802021"/>
                      </a:ext>
                    </a:extLst>
                  </a:tr>
                  <a:tr h="252509">
                    <a:tc>
                      <a:txBody>
                        <a:bodyPr/>
                        <a:lstStyle/>
                        <a:p>
                          <a:r>
                            <a:rPr lang="en-ID" sz="1200"/>
                            <a:t>20.4873</a:t>
                          </a:r>
                        </a:p>
                      </a:txBody>
                      <a:tcPr marL="62263" marR="62263" marT="31131" marB="31131"/>
                    </a:tc>
                    <a:tc>
                      <a:txBody>
                        <a:bodyPr/>
                        <a:lstStyle/>
                        <a:p>
                          <a:r>
                            <a:rPr lang="en-ID" sz="1200"/>
                            <a:t>0.3500</a:t>
                          </a:r>
                        </a:p>
                      </a:txBody>
                      <a:tcPr marL="62263" marR="62263" marT="31131" marB="31131"/>
                    </a:tc>
                    <a:extLst>
                      <a:ext uri="{0D108BD9-81ED-4DB2-BD59-A6C34878D82A}">
                        <a16:rowId xmlns:a16="http://schemas.microsoft.com/office/drawing/2014/main" val="4141601020"/>
                      </a:ext>
                    </a:extLst>
                  </a:tr>
                  <a:tr h="252509">
                    <a:tc>
                      <a:txBody>
                        <a:bodyPr/>
                        <a:lstStyle/>
                        <a:p>
                          <a:r>
                            <a:rPr lang="en-ID" sz="1200"/>
                            <a:t>26.7437</a:t>
                          </a:r>
                        </a:p>
                      </a:txBody>
                      <a:tcPr marL="62263" marR="62263" marT="31131" marB="31131"/>
                    </a:tc>
                    <a:tc>
                      <a:txBody>
                        <a:bodyPr/>
                        <a:lstStyle/>
                        <a:p>
                          <a:r>
                            <a:rPr lang="en-ID" sz="1200"/>
                            <a:t>0.4500</a:t>
                          </a:r>
                        </a:p>
                      </a:txBody>
                      <a:tcPr marL="62263" marR="62263" marT="31131" marB="31131"/>
                    </a:tc>
                    <a:extLst>
                      <a:ext uri="{0D108BD9-81ED-4DB2-BD59-A6C34878D82A}">
                        <a16:rowId xmlns:a16="http://schemas.microsoft.com/office/drawing/2014/main" val="2537379732"/>
                      </a:ext>
                    </a:extLst>
                  </a:tr>
                  <a:tr h="252509">
                    <a:tc>
                      <a:txBody>
                        <a:bodyPr/>
                        <a:lstStyle/>
                        <a:p>
                          <a:r>
                            <a:rPr lang="en-ID" sz="1200"/>
                            <a:t>33.3670</a:t>
                          </a:r>
                        </a:p>
                      </a:txBody>
                      <a:tcPr marL="62263" marR="62263" marT="31131" marB="31131"/>
                    </a:tc>
                    <a:tc>
                      <a:txBody>
                        <a:bodyPr/>
                        <a:lstStyle/>
                        <a:p>
                          <a:r>
                            <a:rPr lang="en-ID" sz="1200"/>
                            <a:t>0.5500</a:t>
                          </a:r>
                        </a:p>
                      </a:txBody>
                      <a:tcPr marL="62263" marR="62263" marT="31131" marB="31131"/>
                    </a:tc>
                    <a:extLst>
                      <a:ext uri="{0D108BD9-81ED-4DB2-BD59-A6C34878D82A}">
                        <a16:rowId xmlns:a16="http://schemas.microsoft.com/office/drawing/2014/main" val="2730005962"/>
                      </a:ext>
                    </a:extLst>
                  </a:tr>
                  <a:tr h="252509">
                    <a:tc>
                      <a:txBody>
                        <a:bodyPr/>
                        <a:lstStyle/>
                        <a:p>
                          <a:r>
                            <a:rPr lang="en-ID" sz="1200"/>
                            <a:t>40.5416 </a:t>
                          </a:r>
                        </a:p>
                      </a:txBody>
                      <a:tcPr marL="62263" marR="62263" marT="31131" marB="31131"/>
                    </a:tc>
                    <a:tc>
                      <a:txBody>
                        <a:bodyPr/>
                        <a:lstStyle/>
                        <a:p>
                          <a:r>
                            <a:rPr lang="en-ID" sz="1200"/>
                            <a:t>0.6500</a:t>
                          </a:r>
                        </a:p>
                      </a:txBody>
                      <a:tcPr marL="62263" marR="62263" marT="31131" marB="31131"/>
                    </a:tc>
                    <a:extLst>
                      <a:ext uri="{0D108BD9-81ED-4DB2-BD59-A6C34878D82A}">
                        <a16:rowId xmlns:a16="http://schemas.microsoft.com/office/drawing/2014/main" val="3373731441"/>
                      </a:ext>
                    </a:extLst>
                  </a:tr>
                  <a:tr h="252509">
                    <a:tc>
                      <a:txBody>
                        <a:bodyPr/>
                        <a:lstStyle/>
                        <a:p>
                          <a:r>
                            <a:rPr lang="en-ID" sz="1200"/>
                            <a:t>48.5904</a:t>
                          </a:r>
                        </a:p>
                      </a:txBody>
                      <a:tcPr marL="62263" marR="62263" marT="31131" marB="31131"/>
                    </a:tc>
                    <a:tc>
                      <a:txBody>
                        <a:bodyPr/>
                        <a:lstStyle/>
                        <a:p>
                          <a:r>
                            <a:rPr lang="en-ID" sz="1200"/>
                            <a:t>0.7500</a:t>
                          </a:r>
                        </a:p>
                      </a:txBody>
                      <a:tcPr marL="62263" marR="62263" marT="31131" marB="31131"/>
                    </a:tc>
                    <a:extLst>
                      <a:ext uri="{0D108BD9-81ED-4DB2-BD59-A6C34878D82A}">
                        <a16:rowId xmlns:a16="http://schemas.microsoft.com/office/drawing/2014/main" val="1816933959"/>
                      </a:ext>
                    </a:extLst>
                  </a:tr>
                  <a:tr h="252509">
                    <a:tc>
                      <a:txBody>
                        <a:bodyPr/>
                        <a:lstStyle/>
                        <a:p>
                          <a:r>
                            <a:rPr lang="en-ID" sz="1200"/>
                            <a:t>58.2117</a:t>
                          </a:r>
                        </a:p>
                      </a:txBody>
                      <a:tcPr marL="62263" marR="62263" marT="31131" marB="31131"/>
                    </a:tc>
                    <a:tc>
                      <a:txBody>
                        <a:bodyPr/>
                        <a:lstStyle/>
                        <a:p>
                          <a:r>
                            <a:rPr lang="en-ID" sz="1200"/>
                            <a:t>0.8500</a:t>
                          </a:r>
                        </a:p>
                      </a:txBody>
                      <a:tcPr marL="62263" marR="62263" marT="31131" marB="31131"/>
                    </a:tc>
                    <a:extLst>
                      <a:ext uri="{0D108BD9-81ED-4DB2-BD59-A6C34878D82A}">
                        <a16:rowId xmlns:a16="http://schemas.microsoft.com/office/drawing/2014/main" val="2262740197"/>
                      </a:ext>
                    </a:extLst>
                  </a:tr>
                  <a:tr h="252509">
                    <a:tc>
                      <a:txBody>
                        <a:bodyPr/>
                        <a:lstStyle/>
                        <a:p>
                          <a:r>
                            <a:rPr lang="en-ID" sz="1200"/>
                            <a:t>71.8051</a:t>
                          </a:r>
                        </a:p>
                      </a:txBody>
                      <a:tcPr marL="62263" marR="62263" marT="31131" marB="31131"/>
                    </a:tc>
                    <a:tc>
                      <a:txBody>
                        <a:bodyPr/>
                        <a:lstStyle/>
                        <a:p>
                          <a:r>
                            <a:rPr lang="en-ID" sz="1200"/>
                            <a:t>0.9500</a:t>
                          </a:r>
                        </a:p>
                      </a:txBody>
                      <a:tcPr marL="62263" marR="62263" marT="31131" marB="31131"/>
                    </a:tc>
                    <a:extLst>
                      <a:ext uri="{0D108BD9-81ED-4DB2-BD59-A6C34878D82A}">
                        <a16:rowId xmlns:a16="http://schemas.microsoft.com/office/drawing/2014/main" val="15961283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le 15">
                <a:extLst>
                  <a:ext uri="{FF2B5EF4-FFF2-40B4-BE49-F238E27FC236}">
                    <a16:creationId xmlns:a16="http://schemas.microsoft.com/office/drawing/2014/main" id="{12ED68FD-CCE2-4CCF-84C7-FCF5DDC3533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95497282"/>
                  </p:ext>
                </p:extLst>
              </p:nvPr>
            </p:nvGraphicFramePr>
            <p:xfrm>
              <a:off x="7759120" y="1197552"/>
              <a:ext cx="3168075" cy="5295322"/>
            </p:xfrm>
            <a:graphic>
              <a:graphicData uri="http://schemas.openxmlformats.org/drawingml/2006/table">
                <a:tbl>
                  <a:tblPr firstRow="1" bandRow="1">
                    <a:tableStyleId>{5DA37D80-6434-44D0-A028-1B22A696006F}</a:tableStyleId>
                  </a:tblPr>
                  <a:tblGrid>
                    <a:gridCol w="1418015">
                      <a:extLst>
                        <a:ext uri="{9D8B030D-6E8A-4147-A177-3AD203B41FA5}">
                          <a16:colId xmlns:a16="http://schemas.microsoft.com/office/drawing/2014/main" val="2231469035"/>
                        </a:ext>
                      </a:extLst>
                    </a:gridCol>
                    <a:gridCol w="1750060">
                      <a:extLst>
                        <a:ext uri="{9D8B030D-6E8A-4147-A177-3AD203B41FA5}">
                          <a16:colId xmlns:a16="http://schemas.microsoft.com/office/drawing/2014/main" val="1287269576"/>
                        </a:ext>
                      </a:extLst>
                    </a:gridCol>
                  </a:tblGrid>
                  <a:tr h="25250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2263" marR="62263" marT="31131" marB="31131">
                        <a:blipFill>
                          <a:blip r:embed="rId3"/>
                          <a:stretch>
                            <a:fillRect l="-429" t="-4878" r="-124893" b="-20414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2263" marR="62263" marT="31131" marB="31131">
                        <a:blipFill>
                          <a:blip r:embed="rId3"/>
                          <a:stretch>
                            <a:fillRect l="-81250" t="-4878" r="-1042" b="-20414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83201614"/>
                      </a:ext>
                    </a:extLst>
                  </a:tr>
                  <a:tr h="252509">
                    <a:tc>
                      <a:txBody>
                        <a:bodyPr/>
                        <a:lstStyle/>
                        <a:p>
                          <a:r>
                            <a:rPr lang="en-ID" sz="1200"/>
                            <a:t>-71.8051</a:t>
                          </a:r>
                        </a:p>
                      </a:txBody>
                      <a:tcPr marL="62263" marR="62263" marT="31131" marB="31131"/>
                    </a:tc>
                    <a:tc>
                      <a:txBody>
                        <a:bodyPr/>
                        <a:lstStyle/>
                        <a:p>
                          <a:r>
                            <a:rPr lang="en-ID" sz="1200"/>
                            <a:t>-0.9500</a:t>
                          </a:r>
                        </a:p>
                      </a:txBody>
                      <a:tcPr marL="62263" marR="62263" marT="31131" marB="31131"/>
                    </a:tc>
                    <a:extLst>
                      <a:ext uri="{0D108BD9-81ED-4DB2-BD59-A6C34878D82A}">
                        <a16:rowId xmlns:a16="http://schemas.microsoft.com/office/drawing/2014/main" val="4188366602"/>
                      </a:ext>
                    </a:extLst>
                  </a:tr>
                  <a:tr h="252509">
                    <a:tc>
                      <a:txBody>
                        <a:bodyPr/>
                        <a:lstStyle/>
                        <a:p>
                          <a:r>
                            <a:rPr lang="en-ID" sz="1200"/>
                            <a:t>-58.2117</a:t>
                          </a:r>
                        </a:p>
                      </a:txBody>
                      <a:tcPr marL="62263" marR="62263" marT="31131" marB="31131"/>
                    </a:tc>
                    <a:tc>
                      <a:txBody>
                        <a:bodyPr/>
                        <a:lstStyle/>
                        <a:p>
                          <a:r>
                            <a:rPr lang="en-ID" sz="1200"/>
                            <a:t>-0.8500</a:t>
                          </a:r>
                        </a:p>
                      </a:txBody>
                      <a:tcPr marL="62263" marR="62263" marT="31131" marB="31131"/>
                    </a:tc>
                    <a:extLst>
                      <a:ext uri="{0D108BD9-81ED-4DB2-BD59-A6C34878D82A}">
                        <a16:rowId xmlns:a16="http://schemas.microsoft.com/office/drawing/2014/main" val="870952438"/>
                      </a:ext>
                    </a:extLst>
                  </a:tr>
                  <a:tr h="245142">
                    <a:tc>
                      <a:txBody>
                        <a:bodyPr/>
                        <a:lstStyle/>
                        <a:p>
                          <a:r>
                            <a:rPr lang="en-ID" sz="1200"/>
                            <a:t>-48.5904</a:t>
                          </a:r>
                        </a:p>
                      </a:txBody>
                      <a:tcPr marL="62263" marR="62263" marT="31131" marB="31131"/>
                    </a:tc>
                    <a:tc>
                      <a:txBody>
                        <a:bodyPr/>
                        <a:lstStyle/>
                        <a:p>
                          <a:r>
                            <a:rPr lang="en-ID" sz="1200"/>
                            <a:t> -0.7500</a:t>
                          </a:r>
                        </a:p>
                      </a:txBody>
                      <a:tcPr marL="62263" marR="62263" marT="31131" marB="31131"/>
                    </a:tc>
                    <a:extLst>
                      <a:ext uri="{0D108BD9-81ED-4DB2-BD59-A6C34878D82A}">
                        <a16:rowId xmlns:a16="http://schemas.microsoft.com/office/drawing/2014/main" val="2652996920"/>
                      </a:ext>
                    </a:extLst>
                  </a:tr>
                  <a:tr h="252509">
                    <a:tc>
                      <a:txBody>
                        <a:bodyPr/>
                        <a:lstStyle/>
                        <a:p>
                          <a:r>
                            <a:rPr lang="en-ID" sz="1200"/>
                            <a:t>-40.5416</a:t>
                          </a:r>
                        </a:p>
                      </a:txBody>
                      <a:tcPr marL="62263" marR="62263" marT="31131" marB="31131"/>
                    </a:tc>
                    <a:tc>
                      <a:txBody>
                        <a:bodyPr/>
                        <a:lstStyle/>
                        <a:p>
                          <a:r>
                            <a:rPr lang="en-ID" sz="1200"/>
                            <a:t>-0.6500 </a:t>
                          </a:r>
                        </a:p>
                      </a:txBody>
                      <a:tcPr marL="62263" marR="62263" marT="31131" marB="31131"/>
                    </a:tc>
                    <a:extLst>
                      <a:ext uri="{0D108BD9-81ED-4DB2-BD59-A6C34878D82A}">
                        <a16:rowId xmlns:a16="http://schemas.microsoft.com/office/drawing/2014/main" val="3260448818"/>
                      </a:ext>
                    </a:extLst>
                  </a:tr>
                  <a:tr h="252509">
                    <a:tc>
                      <a:txBody>
                        <a:bodyPr/>
                        <a:lstStyle/>
                        <a:p>
                          <a:r>
                            <a:rPr lang="en-ID" sz="1200"/>
                            <a:t>-33.3670 </a:t>
                          </a:r>
                        </a:p>
                      </a:txBody>
                      <a:tcPr marL="62263" marR="62263" marT="31131" marB="31131"/>
                    </a:tc>
                    <a:tc>
                      <a:txBody>
                        <a:bodyPr/>
                        <a:lstStyle/>
                        <a:p>
                          <a:r>
                            <a:rPr lang="en-ID" sz="1200"/>
                            <a:t>-0.5500</a:t>
                          </a:r>
                        </a:p>
                      </a:txBody>
                      <a:tcPr marL="62263" marR="62263" marT="31131" marB="31131"/>
                    </a:tc>
                    <a:extLst>
                      <a:ext uri="{0D108BD9-81ED-4DB2-BD59-A6C34878D82A}">
                        <a16:rowId xmlns:a16="http://schemas.microsoft.com/office/drawing/2014/main" val="2183545915"/>
                      </a:ext>
                    </a:extLst>
                  </a:tr>
                  <a:tr h="252509">
                    <a:tc>
                      <a:txBody>
                        <a:bodyPr/>
                        <a:lstStyle/>
                        <a:p>
                          <a:r>
                            <a:rPr lang="en-ID" sz="1200"/>
                            <a:t>-26.7437</a:t>
                          </a:r>
                        </a:p>
                      </a:txBody>
                      <a:tcPr marL="62263" marR="62263" marT="31131" marB="31131"/>
                    </a:tc>
                    <a:tc>
                      <a:txBody>
                        <a:bodyPr/>
                        <a:lstStyle/>
                        <a:p>
                          <a:r>
                            <a:rPr lang="en-ID" sz="1200"/>
                            <a:t>-0.4500</a:t>
                          </a:r>
                        </a:p>
                      </a:txBody>
                      <a:tcPr marL="62263" marR="62263" marT="31131" marB="31131"/>
                    </a:tc>
                    <a:extLst>
                      <a:ext uri="{0D108BD9-81ED-4DB2-BD59-A6C34878D82A}">
                        <a16:rowId xmlns:a16="http://schemas.microsoft.com/office/drawing/2014/main" val="2655738432"/>
                      </a:ext>
                    </a:extLst>
                  </a:tr>
                  <a:tr h="252509">
                    <a:tc>
                      <a:txBody>
                        <a:bodyPr/>
                        <a:lstStyle/>
                        <a:p>
                          <a:r>
                            <a:rPr lang="en-ID" sz="1200"/>
                            <a:t>-20.4873</a:t>
                          </a:r>
                        </a:p>
                      </a:txBody>
                      <a:tcPr marL="62263" marR="62263" marT="31131" marB="31131"/>
                    </a:tc>
                    <a:tc>
                      <a:txBody>
                        <a:bodyPr/>
                        <a:lstStyle/>
                        <a:p>
                          <a:r>
                            <a:rPr lang="en-ID" sz="1200"/>
                            <a:t>-0.3500</a:t>
                          </a:r>
                        </a:p>
                      </a:txBody>
                      <a:tcPr marL="62263" marR="62263" marT="31131" marB="31131"/>
                    </a:tc>
                    <a:extLst>
                      <a:ext uri="{0D108BD9-81ED-4DB2-BD59-A6C34878D82A}">
                        <a16:rowId xmlns:a16="http://schemas.microsoft.com/office/drawing/2014/main" val="3709612949"/>
                      </a:ext>
                    </a:extLst>
                  </a:tr>
                  <a:tr h="252509">
                    <a:tc>
                      <a:txBody>
                        <a:bodyPr/>
                        <a:lstStyle/>
                        <a:p>
                          <a:r>
                            <a:rPr lang="en-ID" sz="1200"/>
                            <a:t>-14.4775</a:t>
                          </a:r>
                        </a:p>
                      </a:txBody>
                      <a:tcPr marL="62263" marR="62263" marT="31131" marB="31131"/>
                    </a:tc>
                    <a:tc>
                      <a:txBody>
                        <a:bodyPr/>
                        <a:lstStyle/>
                        <a:p>
                          <a:r>
                            <a:rPr lang="en-ID" sz="1200"/>
                            <a:t>-0.2500</a:t>
                          </a:r>
                        </a:p>
                      </a:txBody>
                      <a:tcPr marL="62263" marR="62263" marT="31131" marB="31131"/>
                    </a:tc>
                    <a:extLst>
                      <a:ext uri="{0D108BD9-81ED-4DB2-BD59-A6C34878D82A}">
                        <a16:rowId xmlns:a16="http://schemas.microsoft.com/office/drawing/2014/main" val="436549463"/>
                      </a:ext>
                    </a:extLst>
                  </a:tr>
                  <a:tr h="252509">
                    <a:tc>
                      <a:txBody>
                        <a:bodyPr/>
                        <a:lstStyle/>
                        <a:p>
                          <a:r>
                            <a:rPr lang="en-ID" sz="1200"/>
                            <a:t>-8.6269</a:t>
                          </a:r>
                        </a:p>
                      </a:txBody>
                      <a:tcPr marL="62263" marR="62263" marT="31131" marB="31131"/>
                    </a:tc>
                    <a:tc>
                      <a:txBody>
                        <a:bodyPr/>
                        <a:lstStyle/>
                        <a:p>
                          <a:r>
                            <a:rPr lang="en-ID" sz="1200"/>
                            <a:t>-0.1500</a:t>
                          </a:r>
                        </a:p>
                      </a:txBody>
                      <a:tcPr marL="62263" marR="62263" marT="31131" marB="31131"/>
                    </a:tc>
                    <a:extLst>
                      <a:ext uri="{0D108BD9-81ED-4DB2-BD59-A6C34878D82A}">
                        <a16:rowId xmlns:a16="http://schemas.microsoft.com/office/drawing/2014/main" val="2281389827"/>
                      </a:ext>
                    </a:extLst>
                  </a:tr>
                  <a:tr h="252509">
                    <a:tc>
                      <a:txBody>
                        <a:bodyPr/>
                        <a:lstStyle/>
                        <a:p>
                          <a:r>
                            <a:rPr lang="en-ID" sz="1200"/>
                            <a:t>-2.8660</a:t>
                          </a:r>
                        </a:p>
                      </a:txBody>
                      <a:tcPr marL="62263" marR="62263" marT="31131" marB="31131"/>
                    </a:tc>
                    <a:tc>
                      <a:txBody>
                        <a:bodyPr/>
                        <a:lstStyle/>
                        <a:p>
                          <a:r>
                            <a:rPr lang="en-ID" sz="1200"/>
                            <a:t>-0.0500</a:t>
                          </a:r>
                        </a:p>
                      </a:txBody>
                      <a:tcPr marL="62263" marR="62263" marT="31131" marB="31131"/>
                    </a:tc>
                    <a:extLst>
                      <a:ext uri="{0D108BD9-81ED-4DB2-BD59-A6C34878D82A}">
                        <a16:rowId xmlns:a16="http://schemas.microsoft.com/office/drawing/2014/main" val="2569851119"/>
                      </a:ext>
                    </a:extLst>
                  </a:tr>
                  <a:tr h="252509">
                    <a:tc>
                      <a:txBody>
                        <a:bodyPr/>
                        <a:lstStyle/>
                        <a:p>
                          <a:r>
                            <a:rPr lang="en-ID" sz="1200"/>
                            <a:t>2.8660</a:t>
                          </a:r>
                        </a:p>
                      </a:txBody>
                      <a:tcPr marL="62263" marR="62263" marT="31131" marB="31131"/>
                    </a:tc>
                    <a:tc>
                      <a:txBody>
                        <a:bodyPr/>
                        <a:lstStyle/>
                        <a:p>
                          <a:r>
                            <a:rPr lang="en-ID" sz="1200"/>
                            <a:t>0.0500</a:t>
                          </a:r>
                        </a:p>
                      </a:txBody>
                      <a:tcPr marL="62263" marR="62263" marT="31131" marB="31131"/>
                    </a:tc>
                    <a:extLst>
                      <a:ext uri="{0D108BD9-81ED-4DB2-BD59-A6C34878D82A}">
                        <a16:rowId xmlns:a16="http://schemas.microsoft.com/office/drawing/2014/main" val="11890800"/>
                      </a:ext>
                    </a:extLst>
                  </a:tr>
                  <a:tr h="252509">
                    <a:tc>
                      <a:txBody>
                        <a:bodyPr/>
                        <a:lstStyle/>
                        <a:p>
                          <a:r>
                            <a:rPr lang="en-ID" sz="1200"/>
                            <a:t>8.6269</a:t>
                          </a:r>
                        </a:p>
                      </a:txBody>
                      <a:tcPr marL="62263" marR="62263" marT="31131" marB="31131"/>
                    </a:tc>
                    <a:tc>
                      <a:txBody>
                        <a:bodyPr/>
                        <a:lstStyle/>
                        <a:p>
                          <a:r>
                            <a:rPr lang="en-ID" sz="1200"/>
                            <a:t>0.1500</a:t>
                          </a:r>
                        </a:p>
                      </a:txBody>
                      <a:tcPr marL="62263" marR="62263" marT="31131" marB="31131"/>
                    </a:tc>
                    <a:extLst>
                      <a:ext uri="{0D108BD9-81ED-4DB2-BD59-A6C34878D82A}">
                        <a16:rowId xmlns:a16="http://schemas.microsoft.com/office/drawing/2014/main" val="1802065003"/>
                      </a:ext>
                    </a:extLst>
                  </a:tr>
                  <a:tr h="252509">
                    <a:tc>
                      <a:txBody>
                        <a:bodyPr/>
                        <a:lstStyle/>
                        <a:p>
                          <a:r>
                            <a:rPr lang="en-ID" sz="1200"/>
                            <a:t>14.4775</a:t>
                          </a:r>
                        </a:p>
                      </a:txBody>
                      <a:tcPr marL="62263" marR="62263" marT="31131" marB="31131"/>
                    </a:tc>
                    <a:tc>
                      <a:txBody>
                        <a:bodyPr/>
                        <a:lstStyle/>
                        <a:p>
                          <a:r>
                            <a:rPr lang="en-ID" sz="1200"/>
                            <a:t>0.2500</a:t>
                          </a:r>
                        </a:p>
                      </a:txBody>
                      <a:tcPr marL="62263" marR="62263" marT="31131" marB="31131"/>
                    </a:tc>
                    <a:extLst>
                      <a:ext uri="{0D108BD9-81ED-4DB2-BD59-A6C34878D82A}">
                        <a16:rowId xmlns:a16="http://schemas.microsoft.com/office/drawing/2014/main" val="399802021"/>
                      </a:ext>
                    </a:extLst>
                  </a:tr>
                  <a:tr h="252509">
                    <a:tc>
                      <a:txBody>
                        <a:bodyPr/>
                        <a:lstStyle/>
                        <a:p>
                          <a:r>
                            <a:rPr lang="en-ID" sz="1200"/>
                            <a:t>20.4873</a:t>
                          </a:r>
                        </a:p>
                      </a:txBody>
                      <a:tcPr marL="62263" marR="62263" marT="31131" marB="31131"/>
                    </a:tc>
                    <a:tc>
                      <a:txBody>
                        <a:bodyPr/>
                        <a:lstStyle/>
                        <a:p>
                          <a:r>
                            <a:rPr lang="en-ID" sz="1200"/>
                            <a:t>0.3500</a:t>
                          </a:r>
                        </a:p>
                      </a:txBody>
                      <a:tcPr marL="62263" marR="62263" marT="31131" marB="31131"/>
                    </a:tc>
                    <a:extLst>
                      <a:ext uri="{0D108BD9-81ED-4DB2-BD59-A6C34878D82A}">
                        <a16:rowId xmlns:a16="http://schemas.microsoft.com/office/drawing/2014/main" val="4141601020"/>
                      </a:ext>
                    </a:extLst>
                  </a:tr>
                  <a:tr h="252509">
                    <a:tc>
                      <a:txBody>
                        <a:bodyPr/>
                        <a:lstStyle/>
                        <a:p>
                          <a:r>
                            <a:rPr lang="en-ID" sz="1200"/>
                            <a:t>26.7437</a:t>
                          </a:r>
                        </a:p>
                      </a:txBody>
                      <a:tcPr marL="62263" marR="62263" marT="31131" marB="31131"/>
                    </a:tc>
                    <a:tc>
                      <a:txBody>
                        <a:bodyPr/>
                        <a:lstStyle/>
                        <a:p>
                          <a:r>
                            <a:rPr lang="en-ID" sz="1200"/>
                            <a:t>0.4500</a:t>
                          </a:r>
                        </a:p>
                      </a:txBody>
                      <a:tcPr marL="62263" marR="62263" marT="31131" marB="31131"/>
                    </a:tc>
                    <a:extLst>
                      <a:ext uri="{0D108BD9-81ED-4DB2-BD59-A6C34878D82A}">
                        <a16:rowId xmlns:a16="http://schemas.microsoft.com/office/drawing/2014/main" val="2537379732"/>
                      </a:ext>
                    </a:extLst>
                  </a:tr>
                  <a:tr h="252509">
                    <a:tc>
                      <a:txBody>
                        <a:bodyPr/>
                        <a:lstStyle/>
                        <a:p>
                          <a:r>
                            <a:rPr lang="en-ID" sz="1200"/>
                            <a:t>33.3670</a:t>
                          </a:r>
                        </a:p>
                      </a:txBody>
                      <a:tcPr marL="62263" marR="62263" marT="31131" marB="31131"/>
                    </a:tc>
                    <a:tc>
                      <a:txBody>
                        <a:bodyPr/>
                        <a:lstStyle/>
                        <a:p>
                          <a:r>
                            <a:rPr lang="en-ID" sz="1200"/>
                            <a:t>0.5500</a:t>
                          </a:r>
                        </a:p>
                      </a:txBody>
                      <a:tcPr marL="62263" marR="62263" marT="31131" marB="31131"/>
                    </a:tc>
                    <a:extLst>
                      <a:ext uri="{0D108BD9-81ED-4DB2-BD59-A6C34878D82A}">
                        <a16:rowId xmlns:a16="http://schemas.microsoft.com/office/drawing/2014/main" val="2730005962"/>
                      </a:ext>
                    </a:extLst>
                  </a:tr>
                  <a:tr h="252509">
                    <a:tc>
                      <a:txBody>
                        <a:bodyPr/>
                        <a:lstStyle/>
                        <a:p>
                          <a:r>
                            <a:rPr lang="en-ID" sz="1200"/>
                            <a:t>40.5416 </a:t>
                          </a:r>
                        </a:p>
                      </a:txBody>
                      <a:tcPr marL="62263" marR="62263" marT="31131" marB="31131"/>
                    </a:tc>
                    <a:tc>
                      <a:txBody>
                        <a:bodyPr/>
                        <a:lstStyle/>
                        <a:p>
                          <a:r>
                            <a:rPr lang="en-ID" sz="1200"/>
                            <a:t>0.6500</a:t>
                          </a:r>
                        </a:p>
                      </a:txBody>
                      <a:tcPr marL="62263" marR="62263" marT="31131" marB="31131"/>
                    </a:tc>
                    <a:extLst>
                      <a:ext uri="{0D108BD9-81ED-4DB2-BD59-A6C34878D82A}">
                        <a16:rowId xmlns:a16="http://schemas.microsoft.com/office/drawing/2014/main" val="3373731441"/>
                      </a:ext>
                    </a:extLst>
                  </a:tr>
                  <a:tr h="252509">
                    <a:tc>
                      <a:txBody>
                        <a:bodyPr/>
                        <a:lstStyle/>
                        <a:p>
                          <a:r>
                            <a:rPr lang="en-ID" sz="1200"/>
                            <a:t>48.5904</a:t>
                          </a:r>
                        </a:p>
                      </a:txBody>
                      <a:tcPr marL="62263" marR="62263" marT="31131" marB="31131"/>
                    </a:tc>
                    <a:tc>
                      <a:txBody>
                        <a:bodyPr/>
                        <a:lstStyle/>
                        <a:p>
                          <a:r>
                            <a:rPr lang="en-ID" sz="1200"/>
                            <a:t>0.7500</a:t>
                          </a:r>
                        </a:p>
                      </a:txBody>
                      <a:tcPr marL="62263" marR="62263" marT="31131" marB="31131"/>
                    </a:tc>
                    <a:extLst>
                      <a:ext uri="{0D108BD9-81ED-4DB2-BD59-A6C34878D82A}">
                        <a16:rowId xmlns:a16="http://schemas.microsoft.com/office/drawing/2014/main" val="1816933959"/>
                      </a:ext>
                    </a:extLst>
                  </a:tr>
                  <a:tr h="252509">
                    <a:tc>
                      <a:txBody>
                        <a:bodyPr/>
                        <a:lstStyle/>
                        <a:p>
                          <a:r>
                            <a:rPr lang="en-ID" sz="1200"/>
                            <a:t>58.2117</a:t>
                          </a:r>
                        </a:p>
                      </a:txBody>
                      <a:tcPr marL="62263" marR="62263" marT="31131" marB="31131"/>
                    </a:tc>
                    <a:tc>
                      <a:txBody>
                        <a:bodyPr/>
                        <a:lstStyle/>
                        <a:p>
                          <a:r>
                            <a:rPr lang="en-ID" sz="1200"/>
                            <a:t>0.8500</a:t>
                          </a:r>
                        </a:p>
                      </a:txBody>
                      <a:tcPr marL="62263" marR="62263" marT="31131" marB="31131"/>
                    </a:tc>
                    <a:extLst>
                      <a:ext uri="{0D108BD9-81ED-4DB2-BD59-A6C34878D82A}">
                        <a16:rowId xmlns:a16="http://schemas.microsoft.com/office/drawing/2014/main" val="2262740197"/>
                      </a:ext>
                    </a:extLst>
                  </a:tr>
                  <a:tr h="252509">
                    <a:tc>
                      <a:txBody>
                        <a:bodyPr/>
                        <a:lstStyle/>
                        <a:p>
                          <a:r>
                            <a:rPr lang="en-ID" sz="1200"/>
                            <a:t>71.8051</a:t>
                          </a:r>
                        </a:p>
                      </a:txBody>
                      <a:tcPr marL="62263" marR="62263" marT="31131" marB="31131"/>
                    </a:tc>
                    <a:tc>
                      <a:txBody>
                        <a:bodyPr/>
                        <a:lstStyle/>
                        <a:p>
                          <a:r>
                            <a:rPr lang="en-ID" sz="1200"/>
                            <a:t>0.9500</a:t>
                          </a:r>
                        </a:p>
                      </a:txBody>
                      <a:tcPr marL="62263" marR="62263" marT="31131" marB="31131"/>
                    </a:tc>
                    <a:extLst>
                      <a:ext uri="{0D108BD9-81ED-4DB2-BD59-A6C34878D82A}">
                        <a16:rowId xmlns:a16="http://schemas.microsoft.com/office/drawing/2014/main" val="159612830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4FC7B63A-4900-4FDA-A44D-E381A2A2BF7B}"/>
              </a:ext>
            </a:extLst>
          </p:cNvPr>
          <p:cNvSpPr/>
          <p:nvPr/>
        </p:nvSpPr>
        <p:spPr>
          <a:xfrm>
            <a:off x="118918" y="6252983"/>
            <a:ext cx="2291774" cy="4797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>
                <a:solidFill>
                  <a:schemeClr val="tx1"/>
                </a:solidFill>
              </a:rPr>
              <a:t>Jumlah user = 10</a:t>
            </a:r>
          </a:p>
          <a:p>
            <a:r>
              <a:rPr lang="en-US" sz="1600">
                <a:solidFill>
                  <a:schemeClr val="tx1"/>
                </a:solidFill>
              </a:rPr>
              <a:t>SNR = 10dB</a:t>
            </a:r>
            <a:endParaRPr lang="en-ID" sz="160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C6D76F-2937-4EC1-BEC2-F61A4BB98FBE}"/>
              </a:ext>
            </a:extLst>
          </p:cNvPr>
          <p:cNvSpPr/>
          <p:nvPr/>
        </p:nvSpPr>
        <p:spPr>
          <a:xfrm>
            <a:off x="1777132" y="1050925"/>
            <a:ext cx="4024745" cy="3017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42405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3660</TotalTime>
  <Words>835</Words>
  <Application>Microsoft Office PowerPoint</Application>
  <PresentationFormat>Widescreen</PresentationFormat>
  <Paragraphs>146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Office Theme</vt:lpstr>
      <vt:lpstr>MU Massive MIMO Rayleigh Channel </vt:lpstr>
      <vt:lpstr>PowerPoint Presentation</vt:lpstr>
      <vt:lpstr>Least-Square (LS) Channel Estimation</vt:lpstr>
      <vt:lpstr>Uniformly Distibuted Random Line of Sight( UR-LOS)</vt:lpstr>
      <vt:lpstr>MSE Estimasi Kanal vs. SNR</vt:lpstr>
      <vt:lpstr>BER Kanal LOS dan Rayleigh  (Perfect CSI)</vt:lpstr>
      <vt:lpstr>BER Kanal LOS dan Rayleigh   (Estimasi Kanal)</vt:lpstr>
      <vt:lpstr>BER Kanal LOS dan Rayleigh  (Perfect CSI)</vt:lpstr>
      <vt:lpstr>Spectral Efficiency (Perfect CSI at BTS)</vt:lpstr>
      <vt:lpstr>PowerPoint Presentation</vt:lpstr>
      <vt:lpstr>Spectral Efficiency (Estimated Channel at BTS)</vt:lpstr>
      <vt:lpstr>Spectral Efficiency Rayleigh (Perfect CSI and Estimated Channel)</vt:lpstr>
      <vt:lpstr>Spectral Efficiency LOS (Perfect CSI and Estimated Channel)</vt:lpstr>
      <vt:lpstr>PowerPoint Presentation</vt:lpstr>
      <vt:lpstr>Array Response Pada BTS</vt:lpstr>
      <vt:lpstr>Array Response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ika aini</dc:creator>
  <cp:lastModifiedBy>ika aini</cp:lastModifiedBy>
  <cp:revision>79</cp:revision>
  <dcterms:created xsi:type="dcterms:W3CDTF">2020-11-09T06:50:12Z</dcterms:created>
  <dcterms:modified xsi:type="dcterms:W3CDTF">2020-11-26T08:58:53Z</dcterms:modified>
</cp:coreProperties>
</file>