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8" r:id="rId1"/>
    <p:sldMasterId id="2147483950" r:id="rId2"/>
  </p:sldMasterIdLst>
  <p:sldIdLst>
    <p:sldId id="256" r:id="rId3"/>
    <p:sldId id="285" r:id="rId4"/>
    <p:sldId id="258" r:id="rId5"/>
    <p:sldId id="259" r:id="rId6"/>
    <p:sldId id="260" r:id="rId7"/>
    <p:sldId id="261" r:id="rId8"/>
    <p:sldId id="262" r:id="rId9"/>
    <p:sldId id="272" r:id="rId10"/>
    <p:sldId id="271" r:id="rId11"/>
    <p:sldId id="288" r:id="rId12"/>
    <p:sldId id="274" r:id="rId13"/>
    <p:sldId id="289" r:id="rId14"/>
    <p:sldId id="292" r:id="rId15"/>
    <p:sldId id="275" r:id="rId16"/>
    <p:sldId id="279" r:id="rId17"/>
    <p:sldId id="291" r:id="rId18"/>
    <p:sldId id="280" r:id="rId19"/>
    <p:sldId id="293" r:id="rId20"/>
    <p:sldId id="281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5" r:id="rId29"/>
    <p:sldId id="301" r:id="rId30"/>
    <p:sldId id="302" r:id="rId31"/>
    <p:sldId id="303" r:id="rId32"/>
    <p:sldId id="304" r:id="rId33"/>
    <p:sldId id="306" r:id="rId34"/>
    <p:sldId id="307" r:id="rId35"/>
    <p:sldId id="308" r:id="rId36"/>
    <p:sldId id="309" r:id="rId37"/>
    <p:sldId id="310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7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9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19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C8AE-CDEA-41E6-8856-7C2F6CDD6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0B5FC-0950-4890-BA0A-AE5C5639C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08F5B-9EC6-4854-A27E-F31403BD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24F68-CD92-41B9-8626-63536EEB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CB44E-B0D9-4E4C-9D8E-583553BB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78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031FE-3E5B-4606-AA56-06E50248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20F17-9A72-45BC-9D08-944F9E496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85EA6-7E16-4BF8-BBF9-4D75738B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A8589-70C0-47C0-A57A-9C38B66E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55AF0-B658-4420-ACD0-CCF996C4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84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C926-8050-4116-8A0D-5FB7148B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DE2D4-84C9-4905-8D52-09F5DA605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28E28-7561-45F2-AF42-88B5ACFC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6F48E-2827-448D-8D60-5DE41ABF8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60D32-B2D1-4424-9BEB-27356136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80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A3F3-77F7-46CE-9811-A7BA3331A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C0C6B-9507-4CB2-8131-91F932EC7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7B165-7DD6-4574-AB83-6F8128A70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FDE2F-40CC-45FA-9A80-0AF821DF0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13D05-62BA-4DF2-8387-87D1B918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946D5-CC7B-4FFC-A6A3-A1FA67E2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24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EBF17-A902-4400-BBC1-EE9E46F7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76F91-93F4-443A-B503-6E3404E82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20D38-0D8A-4BAE-B6CD-AA9660A8C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0D2B2-2313-43B7-A7D4-AD941DA4C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369B1A-2C90-471E-8498-B986C1C79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01B1AB-0ECC-46F2-A381-7A19C741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05F9C4-9AC9-4401-8618-2F530D98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81C137-B60D-4FA7-936E-A7C6A32B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24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6F90-F2F9-4341-A0A8-E74C848F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8B7C2-DF8C-482D-A6E5-222AE0269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C4FAF-DB96-4863-8195-DEC4E2DE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02B5B-8B78-4FA6-B2B9-9C39E7461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125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0F31B-9099-4373-AC21-B3A270D9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31D713-6D69-4220-A6ED-62590F2E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5AE85-0867-4954-8815-509E8B44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7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9086-6FCE-4E52-AE22-B2846B80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9369D-952D-4478-9779-A2E3F8655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A46DC-0B6B-464C-93D6-7ED5CA29A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A4624-F051-42CC-A196-932B879F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A20A2-5E56-4EAF-8C99-C0573AF7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EB0D2-C9AB-4F00-9FBB-D0798694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24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3076-BDEC-4B4A-837E-64601092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9FED2-B880-4C5D-9C48-DEBF4E5149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2C77C-3478-4F4F-A859-FAAF4B0A7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16182-EEED-4C41-AB35-1337B7F5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4517E-40DF-44C0-8BDA-CF91F2E5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26894-184C-4C80-BBEA-49F9ACF6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25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73AA-8152-437E-AC4D-ADE7A11F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D1F0A-7B92-47F4-BEFD-54A3F16E2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E9AD2-246E-48AE-97E0-EAACF22C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1A87D-BDA0-446C-B0BF-E32EFAA8C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016B1-4CEF-4173-9DC4-F47C70DC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388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ABA37-5271-4AD8-B6F7-4B9D764D2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B90D0-F898-410C-A9A6-528876316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98217-4075-48EB-A716-7D461EA3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C47-5195-423C-B069-C8C88808632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C42CE-AF9C-45BC-B43F-051936A1B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4B957-5E1F-44C8-928D-E35231B1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8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7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0779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415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8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1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08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01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710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A99D3-0582-4077-A2FA-206A344C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67C78-8B61-487E-ABD4-B506B548D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37575-81B5-449F-A062-BC9F939F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E0C47-5195-423C-B069-C8C888086328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5D569-2D73-4F98-81A2-A61838D53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E554D-2312-4FD0-A7BF-43ECB09F0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95B17-5665-4AE5-8A76-8B30F8CED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1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50B0-7C86-4C77-8E8B-0807DE0C3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1579843"/>
            <a:ext cx="10993549" cy="147501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ANALISA EFISIENSI SPEKTRUM SISTEM </a:t>
            </a:r>
            <a:r>
              <a:rPr lang="en-US" b="1" i="1" dirty="0"/>
              <a:t>MULTI USER MASSIVE MIMO </a:t>
            </a:r>
            <a:r>
              <a:rPr lang="en-US" b="1" dirty="0"/>
              <a:t>SEL TUNGGAL PADA KANAL </a:t>
            </a:r>
            <a:r>
              <a:rPr lang="en-US" b="1" i="1" dirty="0"/>
              <a:t>RAYLEIGH </a:t>
            </a:r>
            <a:r>
              <a:rPr lang="en-US" b="1" dirty="0"/>
              <a:t>DAN </a:t>
            </a:r>
            <a:r>
              <a:rPr lang="en-US" b="1" i="1" dirty="0"/>
              <a:t>RANDOM LINE OF SIGHT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10F40-0B8D-416A-97F8-3A5DF53DF487}"/>
              </a:ext>
            </a:extLst>
          </p:cNvPr>
          <p:cNvSpPr txBox="1"/>
          <p:nvPr/>
        </p:nvSpPr>
        <p:spPr>
          <a:xfrm>
            <a:off x="964908" y="4184374"/>
            <a:ext cx="31059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Oleh:</a:t>
            </a:r>
          </a:p>
          <a:p>
            <a:r>
              <a:rPr lang="en-US" sz="3200" dirty="0" err="1">
                <a:solidFill>
                  <a:schemeClr val="bg1"/>
                </a:solidFill>
              </a:rPr>
              <a:t>Ika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Rohmatul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Aini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132D01-2F98-4629-B3DB-F4A56703ABAB}"/>
              </a:ext>
            </a:extLst>
          </p:cNvPr>
          <p:cNvSpPr txBox="1"/>
          <p:nvPr/>
        </p:nvSpPr>
        <p:spPr>
          <a:xfrm>
            <a:off x="6645966" y="4200939"/>
            <a:ext cx="45811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Dosen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Pembimbing</a:t>
            </a:r>
            <a:r>
              <a:rPr lang="en-US" sz="3200" dirty="0">
                <a:solidFill>
                  <a:schemeClr val="bg1"/>
                </a:solidFill>
              </a:rPr>
              <a:t>:</a:t>
            </a:r>
          </a:p>
          <a:p>
            <a:r>
              <a:rPr lang="en-US" sz="3200" dirty="0">
                <a:solidFill>
                  <a:schemeClr val="bg1"/>
                </a:solidFill>
              </a:rPr>
              <a:t>Dr. </a:t>
            </a:r>
            <a:r>
              <a:rPr lang="en-US" sz="3200" dirty="0" err="1">
                <a:solidFill>
                  <a:schemeClr val="bg1"/>
                </a:solidFill>
              </a:rPr>
              <a:t>Ir</a:t>
            </a:r>
            <a:r>
              <a:rPr lang="en-US" sz="3200" dirty="0">
                <a:solidFill>
                  <a:schemeClr val="bg1"/>
                </a:solidFill>
              </a:rPr>
              <a:t> . </a:t>
            </a:r>
            <a:r>
              <a:rPr lang="en-US" sz="3200" dirty="0" err="1">
                <a:solidFill>
                  <a:schemeClr val="bg1"/>
                </a:solidFill>
              </a:rPr>
              <a:t>Puji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Handayani</a:t>
            </a:r>
            <a:r>
              <a:rPr lang="en-US" sz="3200" dirty="0">
                <a:solidFill>
                  <a:schemeClr val="bg1"/>
                </a:solidFill>
              </a:rPr>
              <a:t>, MT.</a:t>
            </a:r>
          </a:p>
        </p:txBody>
      </p:sp>
      <p:pic>
        <p:nvPicPr>
          <p:cNvPr id="6" name="Picture 9" descr="C:\Documents and Settings\syarifuddin\My Documents\Downloads\logo_its_png_by_hackdawn-d39369r.png">
            <a:extLst>
              <a:ext uri="{FF2B5EF4-FFF2-40B4-BE49-F238E27FC236}">
                <a16:creationId xmlns:a16="http://schemas.microsoft.com/office/drawing/2014/main" id="{0DFE1531-8F1D-4D22-80D2-727D4BBC88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428" b="18925"/>
          <a:stretch/>
        </p:blipFill>
        <p:spPr bwMode="auto">
          <a:xfrm>
            <a:off x="806774" y="15747"/>
            <a:ext cx="2373748" cy="1496074"/>
          </a:xfrm>
          <a:prstGeom prst="rect">
            <a:avLst/>
          </a:prstGeom>
          <a:noFill/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7D31189D-C7C2-4932-8B18-E6AD16FAC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3594" y="763784"/>
            <a:ext cx="3692780" cy="486035"/>
          </a:xfrm>
        </p:spPr>
        <p:txBody>
          <a:bodyPr>
            <a:normAutofit/>
          </a:bodyPr>
          <a:lstStyle/>
          <a:p>
            <a:pPr algn="ctr"/>
            <a:r>
              <a:rPr lang="id-ID" sz="2400" b="1">
                <a:solidFill>
                  <a:schemeClr val="tx2"/>
                </a:solidFill>
              </a:rPr>
              <a:t>TESIS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060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E5F3-6F9F-4FE0-B014-2921F4C5C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ILUSTRASI PEMETAAN SIMBOL KE TIAP SUBCARRIER</a:t>
            </a:r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FE4A54-FFFD-407C-8243-43D08F2EFF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54475" y="2139523"/>
            <a:ext cx="7347146" cy="257895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3901D1-9789-4FD3-ACC4-A29718C72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475" y="4987636"/>
            <a:ext cx="11029615" cy="845460"/>
          </a:xfrm>
        </p:spPr>
        <p:txBody>
          <a:bodyPr>
            <a:noAutofit/>
          </a:bodyPr>
          <a:lstStyle/>
          <a:p>
            <a:r>
              <a:rPr lang="en-US" sz="2200"/>
              <a:t>Masing-masing subcarrier membawa simbol dari semua user</a:t>
            </a:r>
          </a:p>
          <a:p>
            <a:pPr marL="304800" lvl="1" indent="-304800"/>
            <a:r>
              <a:rPr lang="en-US" sz="2200"/>
              <a:t>Jumlah symbol pada tiap subcarrier sama dengan jumlah user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42347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07A1-D8C7-40ED-915B-07CDDA787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/>
              <a:t>Sistem pemancar (bts)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2A8C63-AD44-42BF-ACB8-C2E8503915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60506" y="2163589"/>
            <a:ext cx="9270988" cy="389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09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71A9-D134-4D00-A058-758745EB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ILUSTRASI PROSES REORDERING</a:t>
            </a:r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A9FEE5-18A7-43DE-98F6-6F95A1223F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76747" y="2295795"/>
            <a:ext cx="4919253" cy="388083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A381E9B-09A8-4D9E-9C87-E8E55258A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636010"/>
            <a:ext cx="5336926" cy="3200399"/>
          </a:xfrm>
        </p:spPr>
        <p:txBody>
          <a:bodyPr>
            <a:noAutofit/>
          </a:bodyPr>
          <a:lstStyle/>
          <a:p>
            <a:r>
              <a:rPr lang="en-US" sz="2200"/>
              <a:t>Proses reordering bertujuan untuk memetakan simbol pada </a:t>
            </a:r>
            <a:r>
              <a:rPr lang="en-US" sz="2200" i="1"/>
              <a:t>N </a:t>
            </a:r>
            <a:r>
              <a:rPr lang="en-US" sz="2200"/>
              <a:t>subcarrier ke sejumlah </a:t>
            </a:r>
            <a:r>
              <a:rPr lang="en-US" sz="2200" i="1"/>
              <a:t>M</a:t>
            </a:r>
            <a:r>
              <a:rPr lang="en-US" sz="2200"/>
              <a:t> antenna BTS.</a:t>
            </a:r>
          </a:p>
          <a:p>
            <a:r>
              <a:rPr lang="en-US" sz="2200"/>
              <a:t>Masing-masing antenna BTS membawa simbol dari semua subcarrier.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64642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3C99F-86F7-46EA-86A7-2884AB2BD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Linier precoding</a:t>
            </a:r>
            <a:endParaRPr lang="en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6EDAF4E-DEF6-40E4-A63D-32BAFB39BC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0524" y="2090029"/>
                <a:ext cx="11029950" cy="478182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>
                    <a:solidFill>
                      <a:schemeClr val="tx1"/>
                    </a:solidFill>
                  </a:rPr>
                  <a:t>Maximum Ratio (MRT)</a:t>
                </a:r>
              </a:p>
              <a:p>
                <a:pPr marL="4572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Precoding MRT dapat memaksimalkan daya yang diterima tiap user, akan tetapi interferensi antar user masih besar.</a:t>
                </a:r>
              </a:p>
              <a:p>
                <a:pPr marL="4572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𝐀</m:t>
                          </m:r>
                        </m:e>
                        <m:sub>
                          <m:r>
                            <a:rPr lang="id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𝑀𝑅𝑇</m:t>
                          </m:r>
                        </m:sub>
                      </m:sSub>
                      <m:r>
                        <a:rPr lang="id-ID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id-ID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𝐇</m:t>
                          </m:r>
                        </m:e>
                        <m:sub>
                          <m:r>
                            <a:rPr lang="id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d-ID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en-US">
                  <a:solidFill>
                    <a:schemeClr val="tx1"/>
                  </a:solidFill>
                  <a:effectLst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4572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>
                  <a:solidFill>
                    <a:schemeClr val="tx1"/>
                  </a:solidFill>
                  <a:effectLst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>
                    <a:solidFill>
                      <a:schemeClr val="tx1"/>
                    </a:solidFill>
                  </a:rPr>
                  <a:t>Zero Forcing (ZF)</a:t>
                </a:r>
              </a:p>
              <a:p>
                <a:pPr marL="4572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BTS menghilangkan interferensi antar user secara total dengan cara membuat nol sinyal interferensi</a:t>
                </a:r>
              </a:p>
              <a:p>
                <a:pPr marL="4572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𝐀</m:t>
                          </m:r>
                        </m:e>
                        <m:sub>
                          <m:r>
                            <a:rPr lang="id-ID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𝐙𝐅</m:t>
                          </m:r>
                        </m:sub>
                      </m:sSub>
                      <m:r>
                        <a:rPr lang="id-ID" b="1" i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ID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ID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id-ID" b="1" i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𝐇</m:t>
                              </m:r>
                            </m:e>
                            <m:sub>
                              <m:r>
                                <a:rPr lang="id-ID" b="1" i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𝐧</m:t>
                              </m:r>
                            </m:sub>
                            <m:sup>
                              <m:r>
                                <a:rPr lang="id-ID" b="1" i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𝐇</m:t>
                              </m:r>
                            </m:sup>
                          </m:sSubSup>
                          <m:d>
                            <m:dPr>
                              <m:ctrlPr>
                                <a:rPr lang="en-ID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D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b="1" i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id-ID" b="1" i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𝐧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ID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d-ID" b="1" i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id-ID" b="1" i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𝐧</m:t>
                                  </m:r>
                                </m:sub>
                                <m:sup>
                                  <m:r>
                                    <a:rPr lang="id-ID" b="1" i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𝐇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id-ID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id-ID" b="1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>
                  <a:solidFill>
                    <a:schemeClr val="tx1"/>
                  </a:solidFill>
                </a:endParaRPr>
              </a:p>
              <a:p>
                <a:pPr marL="4572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b="1">
                  <a:solidFill>
                    <a:schemeClr val="tx1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>
                    <a:solidFill>
                      <a:schemeClr val="tx1"/>
                    </a:solidFill>
                  </a:rPr>
                  <a:t>Minimum Mean Square Error (MMSE)</a:t>
                </a:r>
              </a:p>
              <a:p>
                <a:pPr marL="4572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solidFill>
                      <a:schemeClr val="tx1"/>
                    </a:solidFill>
                  </a:rPr>
                  <a:t>Precoding MMSE bekerja dengan cara meminimalisasi interferensi antar user dan meningkatkan SINR tiap user</a:t>
                </a:r>
              </a:p>
              <a:p>
                <a:pPr marL="4572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D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ID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𝐀</m:t>
                              </m:r>
                            </m:e>
                            <m:sub>
                              <m:r>
                                <a:rPr lang="id-ID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𝑀𝑀𝑆𝐸</m:t>
                              </m:r>
                            </m:sub>
                          </m:sSub>
                          <m:r>
                            <a:rPr lang="id-ID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id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id-ID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𝐇</m:t>
                          </m:r>
                        </m:e>
                        <m:sub>
                          <m:r>
                            <a:rPr lang="id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id-ID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sup>
                      </m:sSubSup>
                      <m:sSup>
                        <m:sSupPr>
                          <m:ctrlPr>
                            <a:rPr lang="en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D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D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id-ID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ID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d-ID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id-ID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id-ID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</m:sup>
                              </m:sSubSup>
                              <m:r>
                                <a:rPr lang="id-ID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ID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𝐾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ID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id-ID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ID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𝐈</m:t>
                                  </m:r>
                                </m:e>
                                <m:sub>
                                  <m:r>
                                    <a:rPr lang="id-ID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id-ID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id-ID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  <a:p>
                <a:pPr marL="4572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D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6EDAF4E-DEF6-40E4-A63D-32BAFB39BC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524" y="2090029"/>
                <a:ext cx="11029950" cy="4781826"/>
              </a:xfrm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515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AF862-5CDF-473F-A89F-4C09E7A06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/>
              <a:t>KANAL FREQUENCY-SELECTIVE RAYLEIGH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E434D5-C0A7-46B0-A769-73DB65FA79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73795" y="1838168"/>
                <a:ext cx="5403273" cy="4635819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id-ID" sz="20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Pada model kanal </a:t>
                </a:r>
                <a:r>
                  <a:rPr lang="id-ID" sz="2000" i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frequency selective </a:t>
                </a:r>
                <a:r>
                  <a:rPr lang="id-ID" sz="2000" i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Rayleigh</a:t>
                </a:r>
                <a:r>
                  <a:rPr lang="id-ID" sz="20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terdapat banyak penghambur dan tidak ada lintasan </a:t>
                </a:r>
                <a:r>
                  <a:rPr lang="id-ID" sz="2000" i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Line of Sight </a:t>
                </a:r>
                <a:r>
                  <a:rPr lang="id-ID" sz="20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(LOS)</a:t>
                </a:r>
                <a:r>
                  <a:rPr lang="en-US" sz="20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Terdapat delay-tap kanal sejumlah L.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Power delay profile (PDP) pada masing-masing delay tap kanal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D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2 </m:t>
                        </m:r>
                      </m:sup>
                    </m:sSubSup>
                  </m:oMath>
                </a14:m>
                <a:r>
                  <a:rPr 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 memiliki nilai yang berbeda dan terdistribusi eksponensial negatif.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Sinyal yang diterima oleh user merupakan jumlahan dari sinyal yang melewati delay tap kanal.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Matriks kanal Rayleigh domain waktu pada masing-masing delay-tap kanal adalah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  <m:r>
                          <a:rPr lang="id-ID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𝐇</m:t>
                        </m:r>
                      </m:e>
                      <m:sub>
                        <m:r>
                          <a:rPr lang="id-ID" sz="20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𝑹𝒍</m:t>
                        </m:r>
                      </m:sub>
                    </m:sSub>
                    <m:r>
                      <a:rPr lang="id-ID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~</m:t>
                    </m:r>
                    <m:r>
                      <a:rPr lang="id-ID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𝒞𝒩</m:t>
                    </m:r>
                    <m:d>
                      <m:dPr>
                        <m:ctrlPr>
                          <a:rPr lang="en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ID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id-ID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2 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E434D5-C0A7-46B0-A769-73DB65FA79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3795" y="1838168"/>
                <a:ext cx="5403273" cy="4635819"/>
              </a:xfrm>
              <a:blipFill>
                <a:blip r:embed="rId2"/>
                <a:stretch>
                  <a:fillRect l="-564" r="-112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F0110CE-B8DE-4198-8A0B-78516E9B74F8}"/>
              </a:ext>
            </a:extLst>
          </p:cNvPr>
          <p:cNvPicPr/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8192" y="2452254"/>
            <a:ext cx="6145603" cy="340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61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E215-7910-49FC-8C08-7F89A43D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err="1"/>
              <a:t>Kanal</a:t>
            </a:r>
            <a:r>
              <a:rPr lang="en-US" sz="3600"/>
              <a:t> UR-los </a:t>
            </a:r>
            <a:r>
              <a:rPr lang="en-US" sz="3600" dirty="0" err="1"/>
              <a:t>sistem</a:t>
            </a:r>
            <a:r>
              <a:rPr lang="en-US" sz="3600" dirty="0"/>
              <a:t> massive </a:t>
            </a:r>
            <a:r>
              <a:rPr lang="en-US" sz="3600" dirty="0" err="1"/>
              <a:t>mimo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9204B1-CD64-4C2B-A92F-B799D60931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01453" y="1953490"/>
                <a:ext cx="6137659" cy="472440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/>
                  <a:t>BTS menggunakan antenna ULA dengan spasi antar antenna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ID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d-ID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num>
                      <m:den>
                        <m:r>
                          <a:rPr lang="id-ID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/>
                  <a:t>.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id-ID" sz="2000"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/>
                  <a:t>Antena ULA hanya bisa membedakan posisi user  pada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type m:val="skw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/>
                  <a:t>.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/>
                  <a:t>Posisi user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/>
                  <a:t> adalah random dan terdistribusi uniform  pada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type m:val="skw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i="1">
                    <a:latin typeface="Cambria Math" panose="02040503050406030204" pitchFamily="18" charset="0"/>
                  </a:rPr>
                  <a:t> </a:t>
                </a:r>
                <a:endParaRPr lang="en-US" sz="200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/>
                  <a:t>Diasumsikan posisi user terletak pada farfield dan diukur relative pada array boresight.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D" sz="2000"/>
                  <a:t>Respon kanal user </a:t>
                </a:r>
                <a:r>
                  <a:rPr lang="en-ID" sz="2000" i="1"/>
                  <a:t>ke-k </a:t>
                </a:r>
                <a:r>
                  <a:rPr lang="en-ID" sz="2000"/>
                  <a:t>dalam domain waktu untuk kondisi LOS: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rad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1   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𝑗𝑑𝐻𝑠𝑖𝑛</m:t>
                                  </m:r>
                                  <m:sSub>
                                    <m:sSubPr>
                                      <m:ctrlPr>
                                        <a:rPr lang="en-ID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.  .  .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𝑗𝑑𝐻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−1)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𝑠𝑖𝑛</m:t>
                                  </m:r>
                                  <m:sSub>
                                    <m:sSubPr>
                                      <m:ctrlPr>
                                        <a:rPr lang="en-ID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ID" sz="2000"/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/>
                  <a:t>Keterangan: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/>
                  <a:t> = Koefisien large-scale fading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/>
                  <a:t>dH = Spasi antar antenna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/>
                  <a:t>M = Jumlah antenna BTS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/>
                  <a:t> = Sudut user ke-</a:t>
                </a:r>
                <a:r>
                  <a:rPr lang="en-US" sz="2000" i="1"/>
                  <a:t>k</a:t>
                </a:r>
                <a:endParaRPr lang="en-ID" sz="20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9204B1-CD64-4C2B-A92F-B799D60931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01453" y="1953490"/>
                <a:ext cx="6137659" cy="4724401"/>
              </a:xfrm>
              <a:blipFill>
                <a:blip r:embed="rId2"/>
                <a:stretch>
                  <a:fillRect l="-1092" t="-6839" r="-397" b="-593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B92FCF6-2F1A-4155-9395-D713A99D422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9276" y="2460129"/>
            <a:ext cx="4792838" cy="339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87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7E9B-AE1D-4559-A5C4-CF9CF0CD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3917"/>
          </a:xfrm>
        </p:spPr>
        <p:txBody>
          <a:bodyPr>
            <a:noAutofit/>
          </a:bodyPr>
          <a:lstStyle/>
          <a:p>
            <a:pPr algn="ctr"/>
            <a:r>
              <a:rPr lang="en-US" sz="3600"/>
              <a:t>Estimasi kanal</a:t>
            </a:r>
            <a:endParaRPr lang="en-ID" sz="3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762CF-6809-4269-85BC-F0E9C439B3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3194" y="1136073"/>
            <a:ext cx="9147292" cy="42785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493030-CB79-4950-B947-CDC869C75017}"/>
                  </a:ext>
                </a:extLst>
              </p:cNvPr>
              <p:cNvSpPr txBox="1"/>
              <p:nvPr/>
            </p:nvSpPr>
            <p:spPr>
              <a:xfrm>
                <a:off x="581192" y="5414626"/>
                <a:ext cx="11140451" cy="1347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User </a:t>
                </a:r>
                <a:r>
                  <a:rPr lang="en-US" sz="2000" dirty="0" err="1"/>
                  <a:t>mengirimkan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sinyal</a:t>
                </a:r>
                <a:r>
                  <a:rPr lang="en-US" sz="2000" dirty="0"/>
                  <a:t> pilot </a:t>
                </a:r>
                <a:r>
                  <a:rPr lang="en-US" sz="2000" err="1"/>
                  <a:t>ke</a:t>
                </a:r>
                <a:r>
                  <a:rPr lang="en-US" sz="2000"/>
                  <a:t> BTS sebanyak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/>
                  <a:t> pada </a:t>
                </a:r>
                <a:r>
                  <a:rPr lang="en-US" sz="2000" dirty="0" err="1"/>
                  <a:t>setiap</a:t>
                </a:r>
                <a:r>
                  <a:rPr lang="en-US" sz="2000" dirty="0"/>
                  <a:t> </a:t>
                </a:r>
                <a:r>
                  <a:rPr lang="en-US" sz="2000"/>
                  <a:t>coherence interval, dimana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i="1" dirty="0"/>
                  <a:t>. </a:t>
                </a: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Agar </a:t>
                </a:r>
                <a:r>
                  <a:rPr lang="en-US" sz="2000" dirty="0" err="1"/>
                  <a:t>tidak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terjadi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interferensi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maka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setiap</a:t>
                </a:r>
                <a:r>
                  <a:rPr lang="en-US" sz="2000" dirty="0"/>
                  <a:t> pilot </a:t>
                </a:r>
                <a:r>
                  <a:rPr lang="en-US" sz="2000" dirty="0" err="1"/>
                  <a:t>harus</a:t>
                </a:r>
                <a:r>
                  <a:rPr lang="en-US" sz="2000" dirty="0"/>
                  <a:t> </a:t>
                </a:r>
                <a:r>
                  <a:rPr lang="en-US" sz="2000" i="1" dirty="0"/>
                  <a:t>orthogonal</a:t>
                </a:r>
                <a:r>
                  <a:rPr lang="en-US" sz="20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BTS </a:t>
                </a:r>
                <a:r>
                  <a:rPr lang="en-US" sz="2000" dirty="0" err="1"/>
                  <a:t>melakukan</a:t>
                </a:r>
                <a:r>
                  <a:rPr lang="en-US" sz="2000" dirty="0"/>
                  <a:t> proses </a:t>
                </a:r>
                <a:r>
                  <a:rPr lang="en-US" sz="2000" i="1" dirty="0"/>
                  <a:t>de-spreading</a:t>
                </a:r>
                <a:r>
                  <a:rPr lang="en-US" sz="2000" dirty="0"/>
                  <a:t> pilot, </a:t>
                </a:r>
                <a:r>
                  <a:rPr lang="en-US" sz="2000" dirty="0" err="1"/>
                  <a:t>yaitu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mengalikan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sinyal</a:t>
                </a:r>
                <a:r>
                  <a:rPr lang="en-US" sz="2000" dirty="0"/>
                  <a:t> pilot </a:t>
                </a:r>
                <a:r>
                  <a:rPr lang="en-US" sz="2000" dirty="0" err="1"/>
                  <a:t>dengan</a:t>
                </a:r>
                <a:r>
                  <a:rPr lang="en-US" sz="2000" dirty="0"/>
                  <a:t> unitary matrix.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BTS </a:t>
                </a:r>
                <a:r>
                  <a:rPr lang="en-US" sz="2000" dirty="0" err="1"/>
                  <a:t>melakukan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estimasi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kanal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dengan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metode</a:t>
                </a:r>
                <a:r>
                  <a:rPr lang="en-US" sz="2000" dirty="0"/>
                  <a:t> </a:t>
                </a:r>
                <a:r>
                  <a:rPr lang="en-US" sz="2000" i="1" dirty="0"/>
                  <a:t>Minimum Mean Square Error</a:t>
                </a:r>
                <a:r>
                  <a:rPr lang="en-US" sz="2000" dirty="0"/>
                  <a:t> (MMSE). 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493030-CB79-4950-B947-CDC869C75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5414626"/>
                <a:ext cx="11140451" cy="1347100"/>
              </a:xfrm>
              <a:prstGeom prst="rect">
                <a:avLst/>
              </a:prstGeom>
              <a:blipFill>
                <a:blip r:embed="rId3"/>
                <a:stretch>
                  <a:fillRect l="-492" t="-2715" b="-678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353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64CD-DEB7-41CB-812B-80E3723D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Penerima</a:t>
            </a:r>
            <a:r>
              <a:rPr lang="en-US" sz="3600" dirty="0"/>
              <a:t> </a:t>
            </a:r>
            <a:r>
              <a:rPr lang="en-US" sz="3600" dirty="0" err="1"/>
              <a:t>sistem</a:t>
            </a:r>
            <a:r>
              <a:rPr lang="en-US" sz="3600" dirty="0"/>
              <a:t> massive MIMO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0021D2-9919-4D7E-BEF6-5D6250497D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0946" y="2359099"/>
            <a:ext cx="6226279" cy="314316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DD80C4-DF69-4542-9C19-CA5A7755A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855" y="1998881"/>
            <a:ext cx="5320145" cy="472440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id-ID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enerima adalah semua </a:t>
            </a:r>
            <a:r>
              <a:rPr lang="id-ID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</a:t>
            </a:r>
            <a:r>
              <a:rPr lang="id-ID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berada di dalam satu sel dengan posisi random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</a:rPr>
              <a:t>Diasumsikan</a:t>
            </a:r>
            <a:r>
              <a:rPr lang="id-ID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bahwa semua </a:t>
            </a:r>
            <a:r>
              <a:rPr lang="id-ID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</a:t>
            </a:r>
            <a:r>
              <a:rPr lang="id-ID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dalam kondisi aktif, sehingga secara simultan semua </a:t>
            </a:r>
            <a:r>
              <a:rPr lang="id-ID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</a:t>
            </a:r>
            <a:r>
              <a:rPr lang="id-ID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akan menerima sinyal dari BTS.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id-ID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adanya precoding di sisi BTS, maka interferensi antar </a:t>
            </a:r>
            <a:r>
              <a:rPr lang="id-ID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</a:t>
            </a:r>
            <a:r>
              <a:rPr lang="id-ID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dapat diminimalisasi, sehingga masing-masing </a:t>
            </a:r>
            <a:r>
              <a:rPr lang="id-ID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</a:t>
            </a:r>
            <a:r>
              <a:rPr lang="id-ID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akan menerima sinyal yang memang ditujukan untuk </a:t>
            </a:r>
            <a:r>
              <a:rPr lang="id-ID" sz="2000" i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</a:t>
            </a:r>
            <a:r>
              <a:rPr lang="id-ID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tersebu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ID" sz="2000"/>
          </a:p>
        </p:txBody>
      </p:sp>
    </p:spTree>
    <p:extLst>
      <p:ext uri="{BB962C8B-B14F-4D97-AF65-F5344CB8AC3E}">
        <p14:creationId xmlns:p14="http://schemas.microsoft.com/office/powerpoint/2010/main" val="3738933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2DABFA-B93A-48F7-98CD-E8A36EB70811}"/>
              </a:ext>
            </a:extLst>
          </p:cNvPr>
          <p:cNvSpPr/>
          <p:nvPr/>
        </p:nvSpPr>
        <p:spPr>
          <a:xfrm>
            <a:off x="3002721" y="2967335"/>
            <a:ext cx="61865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>
                <a:ln/>
                <a:solidFill>
                  <a:schemeClr val="accent3"/>
                </a:solidFill>
              </a:rPr>
              <a:t>HASIL PENELITIAN</a:t>
            </a:r>
            <a:endParaRPr lang="en-US" sz="5400" b="1" cap="none" spc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19752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37DD-6D12-48DA-BEA9-489A73D9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err="1"/>
              <a:t>Efisiensi</a:t>
            </a:r>
            <a:r>
              <a:rPr lang="en-US" sz="3600"/>
              <a:t> spektrum massive mimo DAN SISO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7BD0-DE99-440B-8196-0CEF42A7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7055" y="2022764"/>
            <a:ext cx="5043753" cy="4313113"/>
          </a:xfrm>
        </p:spPr>
        <p:txBody>
          <a:bodyPr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Pada sistem SISO:</a:t>
            </a:r>
          </a:p>
          <a:p>
            <a:pPr marL="45720" indent="0">
              <a:buNone/>
            </a:pPr>
            <a:r>
              <a:rPr lang="en-US" sz="2000">
                <a:solidFill>
                  <a:schemeClr val="tx1"/>
                </a:solidFill>
              </a:rPr>
              <a:t>	</a:t>
            </a:r>
            <a:r>
              <a:rPr lang="en-US" sz="2000" i="1">
                <a:solidFill>
                  <a:schemeClr val="tx1"/>
                </a:solidFill>
              </a:rPr>
              <a:t>M = 1, K = 1</a:t>
            </a:r>
          </a:p>
          <a:p>
            <a:r>
              <a:rPr lang="en-US" sz="2000">
                <a:solidFill>
                  <a:schemeClr val="tx1"/>
                </a:solidFill>
              </a:rPr>
              <a:t>Pada sistem Massive MIMO </a:t>
            </a:r>
          </a:p>
          <a:p>
            <a:pPr marL="45720" indent="0">
              <a:buNone/>
            </a:pPr>
            <a:r>
              <a:rPr lang="en-US" sz="2000">
                <a:solidFill>
                  <a:schemeClr val="tx1"/>
                </a:solidFill>
              </a:rPr>
              <a:t> 	</a:t>
            </a:r>
            <a:r>
              <a:rPr lang="en-US" sz="2000" i="1">
                <a:solidFill>
                  <a:schemeClr val="tx1"/>
                </a:solidFill>
              </a:rPr>
              <a:t>M = 100, K = 1</a:t>
            </a:r>
            <a:endParaRPr lang="en-ID" sz="2000" i="1">
              <a:solidFill>
                <a:schemeClr val="tx1"/>
              </a:solidFill>
            </a:endParaRPr>
          </a:p>
          <a:p>
            <a:r>
              <a:rPr lang="en-ID" sz="2000">
                <a:solidFill>
                  <a:schemeClr val="tx1"/>
                </a:solidFill>
              </a:rPr>
              <a:t>SNR tetap 10 dB</a:t>
            </a:r>
          </a:p>
          <a:p>
            <a:r>
              <a:rPr lang="en-ID" sz="2000">
                <a:solidFill>
                  <a:schemeClr val="tx1"/>
                </a:solidFill>
              </a:rPr>
              <a:t>Efisiensi spektrum SISO adalah ±6b/s/Hz, sedangkan efisiensi spekrtrum Massive MIMO ±13b/s/Hz</a:t>
            </a:r>
          </a:p>
          <a:p>
            <a:r>
              <a:rPr lang="en-ID" sz="2000">
                <a:solidFill>
                  <a:schemeClr val="tx1"/>
                </a:solidFill>
              </a:rPr>
              <a:t>Dengan SNR yang tetap, hanya dengan memperbanyak jumlah elemen antenna BTS, efisiensi spektrum meningkat dua kali lipat</a:t>
            </a: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8DA88C-B6FB-4747-B544-28F24FA505B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3" t="4192" r="8060"/>
          <a:stretch/>
        </p:blipFill>
        <p:spPr bwMode="auto">
          <a:xfrm>
            <a:off x="110836" y="2022764"/>
            <a:ext cx="5718411" cy="4641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7981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2155-7E4E-4697-A278-DA229FA0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LATAR BELAKANG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6D2694-B2C3-4F00-B6AB-F59FA20D6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818" y="2013869"/>
            <a:ext cx="1197402" cy="101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BCFFDB-A406-48CF-A301-1FCF6776C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427" y="1965163"/>
            <a:ext cx="1234224" cy="1113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E16EF8-EF57-4BE3-9374-C4CB5D1D31A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5101" y="3536755"/>
            <a:ext cx="6663936" cy="314290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8F1E558-B50B-4EF7-8275-DDA90E7CD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7134" y="1946440"/>
            <a:ext cx="5249765" cy="4697896"/>
          </a:xfrm>
        </p:spPr>
        <p:txBody>
          <a:bodyPr>
            <a:noAutofit/>
          </a:bodyPr>
          <a:lstStyle/>
          <a:p>
            <a:r>
              <a:rPr lang="en-US" sz="2200" dirty="0"/>
              <a:t>Massive MIMO </a:t>
            </a:r>
            <a:r>
              <a:rPr lang="en-US" sz="2200" dirty="0" err="1"/>
              <a:t>adalah</a:t>
            </a:r>
            <a:r>
              <a:rPr lang="en-US" sz="2200" dirty="0"/>
              <a:t> salah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teknik</a:t>
            </a:r>
            <a:r>
              <a:rPr lang="en-US" sz="2200" dirty="0"/>
              <a:t> yang </a:t>
            </a:r>
            <a:r>
              <a:rPr lang="en-US" sz="2200" dirty="0" err="1"/>
              <a:t>mendukung</a:t>
            </a:r>
            <a:r>
              <a:rPr lang="en-US" sz="2200" dirty="0"/>
              <a:t> </a:t>
            </a:r>
            <a:r>
              <a:rPr lang="en-US" sz="2200" dirty="0" err="1"/>
              <a:t>teknologi</a:t>
            </a:r>
            <a:r>
              <a:rPr lang="en-US" sz="2200" dirty="0"/>
              <a:t> 5G dan </a:t>
            </a:r>
            <a:r>
              <a:rPr lang="en-US" sz="2200" dirty="0" err="1"/>
              <a:t>menjanjikan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dikembangkan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Sistem</a:t>
            </a:r>
            <a:r>
              <a:rPr lang="en-US" sz="2200" dirty="0"/>
              <a:t> Massive MIMO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meningkatkan</a:t>
            </a:r>
            <a:r>
              <a:rPr lang="en-US" sz="2200" dirty="0"/>
              <a:t> </a:t>
            </a:r>
            <a:r>
              <a:rPr lang="en-US" sz="2200" dirty="0" err="1"/>
              <a:t>effifiensi</a:t>
            </a:r>
            <a:r>
              <a:rPr lang="en-US" sz="2200" dirty="0"/>
              <a:t> </a:t>
            </a:r>
            <a:r>
              <a:rPr lang="en-US" sz="2200" dirty="0" err="1"/>
              <a:t>spektrum</a:t>
            </a:r>
            <a:r>
              <a:rPr lang="en-US" sz="2200" dirty="0"/>
              <a:t>, </a:t>
            </a:r>
            <a:r>
              <a:rPr lang="en-US" sz="2200" dirty="0" err="1"/>
              <a:t>efisiensi</a:t>
            </a:r>
            <a:r>
              <a:rPr lang="en-US" sz="2200" dirty="0"/>
              <a:t> energy dan </a:t>
            </a:r>
            <a:r>
              <a:rPr lang="en-US" sz="2200" dirty="0" err="1"/>
              <a:t>meningkatkan</a:t>
            </a:r>
            <a:r>
              <a:rPr lang="en-US" sz="2200" dirty="0"/>
              <a:t> </a:t>
            </a:r>
            <a:r>
              <a:rPr lang="en-US" sz="2200" dirty="0" err="1"/>
              <a:t>kehandalan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Sistem</a:t>
            </a:r>
            <a:r>
              <a:rPr lang="en-US" sz="2200" dirty="0"/>
              <a:t> Massive MIMO </a:t>
            </a:r>
            <a:r>
              <a:rPr lang="en-US" sz="2200" dirty="0" err="1"/>
              <a:t>merupakan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yang </a:t>
            </a:r>
            <a:r>
              <a:rPr lang="en-US" sz="2200" dirty="0" err="1"/>
              <a:t>menggunakan</a:t>
            </a:r>
            <a:r>
              <a:rPr lang="en-US" sz="2200" dirty="0"/>
              <a:t> </a:t>
            </a:r>
            <a:r>
              <a:rPr lang="en-US" sz="2200" dirty="0" err="1"/>
              <a:t>jumlah</a:t>
            </a:r>
            <a:r>
              <a:rPr lang="en-US" sz="2200" dirty="0"/>
              <a:t> </a:t>
            </a:r>
            <a:r>
              <a:rPr lang="en-US" sz="2200" dirty="0" err="1"/>
              <a:t>antena</a:t>
            </a:r>
            <a:r>
              <a:rPr lang="en-US" sz="2200" dirty="0"/>
              <a:t> yang </a:t>
            </a:r>
            <a:r>
              <a:rPr lang="en-US" sz="2200" dirty="0" err="1"/>
              <a:t>sangat</a:t>
            </a:r>
            <a:r>
              <a:rPr lang="en-US" sz="2200" dirty="0"/>
              <a:t> </a:t>
            </a:r>
            <a:r>
              <a:rPr lang="en-US" sz="2200" dirty="0" err="1"/>
              <a:t>banyak</a:t>
            </a:r>
            <a:r>
              <a:rPr lang="en-US" sz="2200" dirty="0"/>
              <a:t> di </a:t>
            </a:r>
            <a:r>
              <a:rPr lang="en-US" sz="2200" dirty="0" err="1"/>
              <a:t>sisi</a:t>
            </a:r>
            <a:r>
              <a:rPr lang="en-US" sz="2200" dirty="0"/>
              <a:t> BTS</a:t>
            </a:r>
          </a:p>
          <a:p>
            <a:r>
              <a:rPr lang="en-US" sz="2200" dirty="0" err="1"/>
              <a:t>Antena</a:t>
            </a:r>
            <a:r>
              <a:rPr lang="en-US" sz="2200" dirty="0"/>
              <a:t> yang </a:t>
            </a:r>
            <a:r>
              <a:rPr lang="en-US" sz="2200" dirty="0" err="1"/>
              <a:t>digunakan</a:t>
            </a:r>
            <a:r>
              <a:rPr lang="en-US" sz="2200" dirty="0"/>
              <a:t> pada </a:t>
            </a:r>
            <a:r>
              <a:rPr lang="en-US" sz="2200" dirty="0" err="1"/>
              <a:t>sistem</a:t>
            </a:r>
            <a:r>
              <a:rPr lang="en-US" sz="2200" dirty="0"/>
              <a:t> Massive MIMO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berjumlah</a:t>
            </a:r>
            <a:r>
              <a:rPr lang="en-US" sz="2200" dirty="0"/>
              <a:t> </a:t>
            </a:r>
            <a:r>
              <a:rPr lang="en-US" sz="2200" dirty="0" err="1"/>
              <a:t>ratusan</a:t>
            </a:r>
            <a:r>
              <a:rPr lang="en-US" sz="2200" dirty="0"/>
              <a:t> </a:t>
            </a:r>
            <a:r>
              <a:rPr lang="en-US" sz="2200" dirty="0" err="1"/>
              <a:t>atau</a:t>
            </a:r>
            <a:r>
              <a:rPr lang="en-US" sz="2200" dirty="0"/>
              <a:t> </a:t>
            </a:r>
            <a:r>
              <a:rPr lang="en-US" sz="2200" dirty="0" err="1"/>
              <a:t>bahkan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6337F3-36F9-4E0C-8FC7-22FCE8853ECE}"/>
              </a:ext>
            </a:extLst>
          </p:cNvPr>
          <p:cNvSpPr txBox="1"/>
          <p:nvPr/>
        </p:nvSpPr>
        <p:spPr>
          <a:xfrm>
            <a:off x="792821" y="3059668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Rate </a:t>
            </a:r>
            <a:r>
              <a:rPr lang="en-US" dirty="0" err="1"/>
              <a:t>meningkat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BD50FA-2DAC-4F3E-9950-46DAD1426209}"/>
              </a:ext>
            </a:extLst>
          </p:cNvPr>
          <p:cNvSpPr txBox="1"/>
          <p:nvPr/>
        </p:nvSpPr>
        <p:spPr>
          <a:xfrm>
            <a:off x="3582982" y="3054173"/>
            <a:ext cx="282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5G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BF1EC8-FE8D-4027-8A66-8DB0C9881229}"/>
              </a:ext>
            </a:extLst>
          </p:cNvPr>
          <p:cNvSpPr txBox="1"/>
          <p:nvPr/>
        </p:nvSpPr>
        <p:spPr>
          <a:xfrm>
            <a:off x="2137500" y="6418080"/>
            <a:ext cx="2243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Sistem</a:t>
            </a:r>
            <a:r>
              <a:rPr lang="en-US" dirty="0"/>
              <a:t> Massive MIMO</a:t>
            </a:r>
          </a:p>
        </p:txBody>
      </p:sp>
    </p:spTree>
    <p:extLst>
      <p:ext uri="{BB962C8B-B14F-4D97-AF65-F5344CB8AC3E}">
        <p14:creationId xmlns:p14="http://schemas.microsoft.com/office/powerpoint/2010/main" val="319431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381CA-3291-472A-ABBA-E30EE8E84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Power delay profile (PDP) kanal rayleigh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72D7B-2AF7-48A2-B3A5-2EB0A1F69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4" y="2309617"/>
            <a:ext cx="4655127" cy="1013800"/>
          </a:xfrm>
        </p:spPr>
        <p:txBody>
          <a:bodyPr/>
          <a:lstStyle/>
          <a:p>
            <a:r>
              <a:rPr lang="en-US"/>
              <a:t>Terdapat delay-tap kanal </a:t>
            </a:r>
            <a:r>
              <a:rPr lang="en-US" i="1"/>
              <a:t>(L) </a:t>
            </a:r>
            <a:r>
              <a:rPr lang="en-US"/>
              <a:t>sebanyak 22.</a:t>
            </a:r>
          </a:p>
          <a:p>
            <a:r>
              <a:rPr lang="en-US"/>
              <a:t>Jumlah total PDP adalah satu</a:t>
            </a:r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1CD4AB-AEFF-47D7-93DB-381F25AC4CD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t="4903" r="6535"/>
          <a:stretch/>
        </p:blipFill>
        <p:spPr bwMode="auto">
          <a:xfrm>
            <a:off x="797026" y="2180495"/>
            <a:ext cx="6019409" cy="46957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23038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EB26-28FD-42A9-8AB8-CD776D6E9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EFISIENSI SPEKTRUM MU-MASSIVE MIMO KANAL RAYLEGIH</a:t>
            </a:r>
            <a:br>
              <a:rPr lang="en-US"/>
            </a:br>
            <a:r>
              <a:rPr lang="en-US"/>
              <a:t>PADA SNR TINGGI (10DB)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30DD5-46CC-47A5-A531-282C5539E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7046" y="1893810"/>
            <a:ext cx="5524118" cy="4372703"/>
          </a:xfrm>
        </p:spPr>
        <p:txBody>
          <a:bodyPr>
            <a:noAutofit/>
          </a:bodyPr>
          <a:lstStyle/>
          <a:p>
            <a:endParaRPr lang="en-US" sz="2000">
              <a:latin typeface="+mj-lt"/>
            </a:endParaRPr>
          </a:p>
          <a:p>
            <a:r>
              <a:rPr lang="en-US" sz="2000">
                <a:latin typeface="+mj-lt"/>
              </a:rPr>
              <a:t>Jumlah user yang dilayani (</a:t>
            </a:r>
            <a:r>
              <a:rPr lang="en-US" sz="2000" i="1">
                <a:latin typeface="+mj-lt"/>
              </a:rPr>
              <a:t>K</a:t>
            </a:r>
            <a:r>
              <a:rPr lang="en-US" sz="2000">
                <a:latin typeface="+mj-lt"/>
              </a:rPr>
              <a:t> = 30).</a:t>
            </a:r>
          </a:p>
          <a:p>
            <a:r>
              <a:rPr lang="en-US" sz="2000">
                <a:latin typeface="+mj-lt"/>
              </a:rPr>
              <a:t>Diasumsikan sistem bekerja pada kondisi perfect CSI.</a:t>
            </a:r>
          </a:p>
          <a:p>
            <a:r>
              <a:rPr lang="en-US" sz="2000">
                <a:latin typeface="+mj-lt"/>
              </a:rPr>
              <a:t>BTS mengetahui informasi kanal secara penuh dan tidak ada proses estimasi kanal.</a:t>
            </a:r>
          </a:p>
          <a:p>
            <a:r>
              <a:rPr lang="en-US" sz="2000">
                <a:latin typeface="+mj-lt"/>
                <a:ea typeface="Calibri" panose="020F0502020204030204" pitchFamily="34" charset="0"/>
              </a:rPr>
              <a:t>P</a:t>
            </a:r>
            <a:r>
              <a:rPr lang="id-ID" sz="2000">
                <a:effectLst/>
                <a:latin typeface="+mj-lt"/>
                <a:ea typeface="Calibri" panose="020F0502020204030204" pitchFamily="34" charset="0"/>
              </a:rPr>
              <a:t>ada SNR yang tetap, efisiensi spektrum semakin meningkat jika jumlah antena BTS meningkat, baik dengan menggunakan precoding MRT, ZF maupun MMSE</a:t>
            </a:r>
            <a:r>
              <a:rPr lang="en-US" sz="2000">
                <a:effectLst/>
                <a:latin typeface="+mj-lt"/>
                <a:ea typeface="Calibri" panose="020F0502020204030204" pitchFamily="34" charset="0"/>
              </a:rPr>
              <a:t>.</a:t>
            </a:r>
          </a:p>
          <a:p>
            <a:r>
              <a:rPr lang="en-US" sz="2000">
                <a:latin typeface="+mj-lt"/>
              </a:rPr>
              <a:t>Pada SNR tinggi, precoding ZF dan MMSE menghasilkan efisiensi spektrum yang hampir sama tingginya.</a:t>
            </a:r>
          </a:p>
          <a:p>
            <a:r>
              <a:rPr lang="en-US" sz="2000">
                <a:latin typeface="+mj-lt"/>
              </a:rPr>
              <a:t>Precoding MRT menghasilkan efisiensi spektrum yang paling rendah</a:t>
            </a:r>
            <a:endParaRPr lang="en-ID" sz="200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AB3BD4-4DF8-4884-B16E-7FB812A536F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" t="4254" r="4736"/>
          <a:stretch/>
        </p:blipFill>
        <p:spPr bwMode="auto">
          <a:xfrm>
            <a:off x="581192" y="2032356"/>
            <a:ext cx="5975854" cy="46689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012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74861-3CBE-4B46-AD4F-FB7F9905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PREBEDAAN PERFORMA PRECODING ZF DAN MMSE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2A6D6-9FD4-4B6D-973C-9F1F7777B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80496"/>
            <a:ext cx="5514807" cy="3678303"/>
          </a:xfrm>
        </p:spPr>
        <p:txBody>
          <a:bodyPr/>
          <a:lstStyle/>
          <a:p>
            <a:r>
              <a:rPr lang="en-US"/>
              <a:t>Performa ZF dan MMSE akan mengalami penurunan ketika M = K = 50. </a:t>
            </a:r>
          </a:p>
          <a:p>
            <a:r>
              <a:rPr lang="en-US"/>
              <a:t>ZF mengalami penurunan paling signifikan dibandingkan precoding yang lain.</a:t>
            </a:r>
          </a:p>
          <a:p>
            <a:r>
              <a:rPr lang="en-US"/>
              <a:t>Penurunan efisiensi spektrum pada precoding ZF ini disebabkan karena adanya proses inverse pada matriks precodingnya.</a:t>
            </a:r>
          </a:p>
          <a:p>
            <a:r>
              <a:rPr lang="en-US"/>
              <a:t>Secara keseluruhan MMSE tetap bekerja paling baik daripada precoding yang lain</a:t>
            </a:r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FB7EF-F32A-4AB4-B865-7FEFAC0DAD3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5" t="4484" r="6558"/>
          <a:stretch/>
        </p:blipFill>
        <p:spPr bwMode="auto">
          <a:xfrm>
            <a:off x="166254" y="2010738"/>
            <a:ext cx="5706324" cy="45840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147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BCD8-51F1-4A4F-A5DE-9EB92A64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EFISIENSI SPEKTRUM MU-MASSIVE MIMO KANAL RAYLEGIH</a:t>
            </a:r>
            <a:br>
              <a:rPr lang="en-US"/>
            </a:br>
            <a:r>
              <a:rPr lang="en-US"/>
              <a:t>PADA SNR rendah (0 DB)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BC0E6-7501-41FC-B6B9-6A112D021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091" y="2180496"/>
            <a:ext cx="5237716" cy="3678303"/>
          </a:xfrm>
        </p:spPr>
        <p:txBody>
          <a:bodyPr/>
          <a:lstStyle/>
          <a:p>
            <a:r>
              <a:rPr lang="en-US"/>
              <a:t>SNR downlink = 0 dB.</a:t>
            </a:r>
          </a:p>
          <a:p>
            <a:r>
              <a:rPr lang="en-US"/>
              <a:t>Secara keseluruhan, efisiensi spektrum akan mengalami penurunan apabila SNR downlink turun.</a:t>
            </a:r>
          </a:p>
          <a:p>
            <a:r>
              <a:rPr lang="en-US"/>
              <a:t>Pada SNR yang rendah, MMSE bekerja lebih baik daripada ZF dan MRT.</a:t>
            </a:r>
          </a:p>
          <a:p>
            <a:pPr marL="0" indent="0">
              <a:buNone/>
            </a:pPr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E6572-3E12-46B9-93A5-4258EDCDB24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" t="4952" r="5353"/>
          <a:stretch/>
        </p:blipFill>
        <p:spPr bwMode="auto">
          <a:xfrm>
            <a:off x="387927" y="2050472"/>
            <a:ext cx="5834334" cy="45165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2885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4CE03-0339-44EA-AD90-F7A61056E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EFISIENSI SPEKTRUM MU-MASSIVE MIMO KANAL ur-los</a:t>
            </a:r>
            <a:br>
              <a:rPr lang="en-US"/>
            </a:br>
            <a:r>
              <a:rPr lang="en-US"/>
              <a:t>PADA SNR TINGGI (10DB)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8BBB-14B6-4667-8A53-B9AC188C8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3309" y="2180496"/>
            <a:ext cx="4877498" cy="3678303"/>
          </a:xfrm>
        </p:spPr>
        <p:txBody>
          <a:bodyPr/>
          <a:lstStyle/>
          <a:p>
            <a:r>
              <a:rPr lang="en-US"/>
              <a:t>Efisiensi spektrum pada kanal UR-LOS  memiliki tren kenaikan yang hampir sama dengan kanak Rayleigh.</a:t>
            </a:r>
          </a:p>
          <a:p>
            <a:r>
              <a:rPr lang="en-US"/>
              <a:t>Pada SNR tinggi, MMSE dan ZF bekerja dengan optimal dan menghasilkan efisiensi spektrum yang hampir sama.</a:t>
            </a:r>
          </a:p>
          <a:p>
            <a:pPr marL="0" indent="0">
              <a:buNone/>
            </a:pPr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3C45A-E924-45A6-A8A0-A238E93CE3B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9" t="4293" r="6857"/>
          <a:stretch/>
        </p:blipFill>
        <p:spPr bwMode="auto">
          <a:xfrm>
            <a:off x="318656" y="1897050"/>
            <a:ext cx="5905438" cy="46422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47071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7379-89AA-4777-B51D-36B8AD00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PERBANDINGAN EFISIENSI SPEKTRUM KANAL UR-LOS DAN RAYLEIGH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A4AE8-1DBB-4325-9EF9-BAD754621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345" y="2180496"/>
            <a:ext cx="5071462" cy="3678303"/>
          </a:xfrm>
        </p:spPr>
        <p:txBody>
          <a:bodyPr/>
          <a:lstStyle/>
          <a:p>
            <a:r>
              <a:rPr lang="en-US"/>
              <a:t>Secara keseluruhan, efisiensi spektrum kanal UR-LOS lebih tinggi daripada kanal Rayleigh.</a:t>
            </a:r>
          </a:p>
          <a:p>
            <a:r>
              <a:rPr lang="en-US"/>
              <a:t>Pada kanal UR-LOS, matriks kanal mengandung informasi posisi user, sehingga transmisi sinyal ke masing-masing user akan lebih maksimal.</a:t>
            </a:r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FCB5E-2315-4BE5-88E0-E8147E7B2F0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7" t="4438" r="6218"/>
          <a:stretch/>
        </p:blipFill>
        <p:spPr bwMode="auto">
          <a:xfrm>
            <a:off x="95239" y="1772427"/>
            <a:ext cx="6113890" cy="48223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30197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6927F-7418-4939-9188-CFBB0F04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EFISIENSI SPEKTRUM MASSIVE MIMO VS. JUMLAH USER</a:t>
            </a:r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FA730-09C3-455A-9560-F3556A97780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4"/>
          <a:stretch/>
        </p:blipFill>
        <p:spPr bwMode="auto">
          <a:xfrm>
            <a:off x="199423" y="2331665"/>
            <a:ext cx="5796276" cy="41718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199085-C6C0-4333-8C49-A530C78AA3F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1" t="3717" r="6751"/>
          <a:stretch/>
        </p:blipFill>
        <p:spPr bwMode="auto">
          <a:xfrm>
            <a:off x="6196303" y="2331665"/>
            <a:ext cx="5178617" cy="417189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CCE825-19EF-4A24-A6BE-BA9DAE88B177}"/>
              </a:ext>
            </a:extLst>
          </p:cNvPr>
          <p:cNvSpPr txBox="1"/>
          <p:nvPr/>
        </p:nvSpPr>
        <p:spPr>
          <a:xfrm>
            <a:off x="2359314" y="2034766"/>
            <a:ext cx="147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Precoding ZF</a:t>
            </a:r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873AC-3080-4903-AFE8-34AD2F706A98}"/>
              </a:ext>
            </a:extLst>
          </p:cNvPr>
          <p:cNvSpPr txBox="1"/>
          <p:nvPr/>
        </p:nvSpPr>
        <p:spPr>
          <a:xfrm>
            <a:off x="7981089" y="2034766"/>
            <a:ext cx="185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Precoding MMSE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2286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BEF3-1313-4828-9979-BB1AF756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EFISIENSI SPEKTRUM MASSIVE MIMO VS. JUMLAH USER (cont..)</a:t>
            </a:r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C64FE-FA2F-4AB1-A958-BC481EFA5B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8" t="4458" r="6104"/>
          <a:stretch/>
        </p:blipFill>
        <p:spPr>
          <a:xfrm>
            <a:off x="3228108" y="2393403"/>
            <a:ext cx="5320146" cy="42175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B2F647-A1E8-436B-8559-BA41A6C2D34A}"/>
              </a:ext>
            </a:extLst>
          </p:cNvPr>
          <p:cNvSpPr txBox="1"/>
          <p:nvPr/>
        </p:nvSpPr>
        <p:spPr>
          <a:xfrm>
            <a:off x="5045508" y="2031057"/>
            <a:ext cx="16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Precoding MRT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0766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F898-E148-4AD5-A86D-5CCB9345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Efisiensi spektrum massive MIMO KONDISI IMPERFECT CSI</a:t>
            </a:r>
            <a:br>
              <a:rPr lang="en-US"/>
            </a:br>
            <a:r>
              <a:rPr lang="en-US"/>
              <a:t>KANAL RAYLEIGH (SNR UPLINK TINGGI)</a:t>
            </a:r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79CB46-6160-4ECF-8A16-7E4AD5CF3C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25492" y="2080683"/>
                <a:ext cx="5306290" cy="418849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000"/>
                  <a:t>Secara praktikal, tidak ada kondisi perfect CSI, karena BTS perlu melakukan proses estimasi kanal.</a:t>
                </a:r>
              </a:p>
              <a:p>
                <a:r>
                  <a:rPr lang="en-US" sz="2000"/>
                  <a:t>Adanya ketidaksempurnaan hasil estimasi kanal karena adanya noise ini dinamakan kondisi imperfect CSI.</a:t>
                </a:r>
              </a:p>
              <a:p>
                <a:r>
                  <a:rPr lang="en-US" sz="2000"/>
                  <a:t>Pada kondisi ini, masing-masing user mentransmisikan pilot sebanyak 30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id-ID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id-ID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n-US" sz="2000"/>
                  <a:t>).</a:t>
                </a:r>
              </a:p>
              <a:p>
                <a:r>
                  <a:rPr lang="en-US" sz="2000"/>
                  <a:t>SNR downlink = 10 dB dan SNR uplink = 10dB</a:t>
                </a:r>
              </a:p>
              <a:p>
                <a:r>
                  <a:rPr lang="en-US" sz="2000"/>
                  <a:t>Pada SNR uplink yang tinggi, hasil estimasi kanal lebih akurat.</a:t>
                </a:r>
              </a:p>
              <a:p>
                <a:r>
                  <a:rPr lang="en-US" sz="2000"/>
                  <a:t>Efisiensi spektrum pada kondisi imperfect CSI hampir sama dengan kondisi perfect CSI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79CB46-6160-4ECF-8A16-7E4AD5CF3C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25492" y="2080683"/>
                <a:ext cx="5306290" cy="4188498"/>
              </a:xfrm>
              <a:blipFill>
                <a:blip r:embed="rId2"/>
                <a:stretch>
                  <a:fillRect l="-459" t="-1164" r="-344" b="-232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9278EAE-7591-4D70-A4AD-2DDC987F692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" t="4326" r="6865"/>
          <a:stretch/>
        </p:blipFill>
        <p:spPr bwMode="auto">
          <a:xfrm>
            <a:off x="360218" y="2080683"/>
            <a:ext cx="5832763" cy="464127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34268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3F9CE-E903-44D6-A7F2-FAA52EA5C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Efisiensi spektrum massive MIMO KONDISI IMPERFECT CSI</a:t>
            </a:r>
            <a:br>
              <a:rPr lang="en-US"/>
            </a:br>
            <a:r>
              <a:rPr lang="en-US"/>
              <a:t>KANAL RAYLEIGH (SNR UPLINK RENDAH)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EE883-8469-45F7-80C6-E5A154912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9395" y="2180496"/>
            <a:ext cx="5231412" cy="3678303"/>
          </a:xfrm>
        </p:spPr>
        <p:txBody>
          <a:bodyPr/>
          <a:lstStyle/>
          <a:p>
            <a:r>
              <a:rPr lang="en-US" sz="1800"/>
              <a:t>SNR downlink = 10dB dan SNR uplink = -5 dB</a:t>
            </a:r>
          </a:p>
          <a:p>
            <a:r>
              <a:rPr lang="en-US"/>
              <a:t>Error estimasi kanal akan semakin besar apabila SNR uplink turun</a:t>
            </a:r>
            <a:endParaRPr lang="en-US" sz="1800"/>
          </a:p>
          <a:p>
            <a:r>
              <a:rPr lang="en-US" sz="1800"/>
              <a:t>Efisiensi spektrum pada kondisi imperfect CSI lebih rendah daripada kondisi perfect CSI.</a:t>
            </a:r>
          </a:p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302311-F100-4762-8E58-C1F3BEFBA8D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2" t="4986" r="4626"/>
          <a:stretch/>
        </p:blipFill>
        <p:spPr bwMode="auto">
          <a:xfrm>
            <a:off x="138544" y="1949767"/>
            <a:ext cx="5957456" cy="45860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5826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6C83-ACFA-425F-AE84-BF19C2A03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latar</a:t>
            </a:r>
            <a:r>
              <a:rPr lang="en-US" sz="3600" dirty="0"/>
              <a:t> BELAKANG PENELITIAN (</a:t>
            </a:r>
            <a:r>
              <a:rPr lang="en-US" sz="3600" dirty="0" err="1"/>
              <a:t>cont</a:t>
            </a:r>
            <a:r>
              <a:rPr lang="en-US" sz="3600" dirty="0"/>
              <a:t>…)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358FD-AAE5-4525-B04C-C13D064C7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23" y="2034723"/>
            <a:ext cx="11029615" cy="397534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200" dirty="0"/>
          </a:p>
          <a:p>
            <a:r>
              <a:rPr lang="en-US" sz="2200"/>
              <a:t>Pada </a:t>
            </a:r>
            <a:r>
              <a:rPr lang="en-US" sz="2200" dirty="0" err="1"/>
              <a:t>penelitian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akan</a:t>
            </a:r>
            <a:r>
              <a:rPr lang="en-US" sz="2200" dirty="0"/>
              <a:t> </a:t>
            </a:r>
            <a:r>
              <a:rPr lang="en-US" sz="2200" dirty="0" err="1"/>
              <a:t>dilakukan</a:t>
            </a:r>
            <a:r>
              <a:rPr lang="en-US" sz="2200" dirty="0"/>
              <a:t> </a:t>
            </a:r>
            <a:r>
              <a:rPr lang="en-US" sz="2200" dirty="0" err="1"/>
              <a:t>analisa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sel</a:t>
            </a:r>
            <a:r>
              <a:rPr lang="en-US" sz="2200" dirty="0"/>
              <a:t> </a:t>
            </a:r>
            <a:r>
              <a:rPr lang="en-US" sz="2200" dirty="0" err="1"/>
              <a:t>tunggal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komunikasi</a:t>
            </a:r>
            <a:r>
              <a:rPr lang="en-US" sz="2200" dirty="0"/>
              <a:t> multi User Massive MIMO </a:t>
            </a:r>
            <a:r>
              <a:rPr lang="en-US" sz="2200" dirty="0" err="1"/>
              <a:t>transmisi</a:t>
            </a:r>
            <a:r>
              <a:rPr lang="en-US" sz="2200" dirty="0"/>
              <a:t> downlink</a:t>
            </a:r>
            <a:r>
              <a:rPr lang="en-US" sz="2200"/>
              <a:t>. </a:t>
            </a:r>
          </a:p>
          <a:p>
            <a:r>
              <a:rPr lang="en-US" sz="2200"/>
              <a:t>Secara praktikal, kondisi imperfect CSI tidak ada karena BTS perlu mengestimasi kanal pada tiap coherence interval tertentu, adanya ketidaksempurnaan hasil estimasi kanal ini merepresentasikan kondisi imperfect CSI. </a:t>
            </a:r>
            <a:endParaRPr lang="sv-SE" sz="2200" dirty="0"/>
          </a:p>
          <a:p>
            <a:r>
              <a:rPr lang="en-US" sz="2200" dirty="0"/>
              <a:t>Parameter output yang </a:t>
            </a:r>
            <a:r>
              <a:rPr lang="en-US" sz="2200" dirty="0" err="1"/>
              <a:t>diamati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efisiensi</a:t>
            </a:r>
            <a:r>
              <a:rPr lang="en-US" sz="2200" dirty="0"/>
              <a:t> </a:t>
            </a:r>
            <a:r>
              <a:rPr lang="en-US" sz="2200" dirty="0" err="1"/>
              <a:t>spektrum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kanal</a:t>
            </a:r>
            <a:r>
              <a:rPr lang="en-US" sz="2200" dirty="0"/>
              <a:t> Rayleigh dan </a:t>
            </a:r>
            <a:r>
              <a:rPr lang="en-US" sz="2200" dirty="0" err="1"/>
              <a:t>kanal</a:t>
            </a:r>
            <a:r>
              <a:rPr lang="en-US" sz="2200" dirty="0"/>
              <a:t> random Line of Sight (LOS). </a:t>
            </a:r>
          </a:p>
          <a:p>
            <a:endParaRPr lang="sv-SE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91349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F1081-8869-490E-976C-73198463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Efisiensi spektrum massive MIMO KONDISI IMPERFECT CSI</a:t>
            </a:r>
            <a:br>
              <a:rPr lang="en-US"/>
            </a:br>
            <a:r>
              <a:rPr lang="en-US"/>
              <a:t>KANAL UR-LOS</a:t>
            </a:r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A313D-0735-4C68-B957-2E8F53AC6FC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0"/>
          <a:stretch/>
        </p:blipFill>
        <p:spPr bwMode="auto">
          <a:xfrm>
            <a:off x="144239" y="2422840"/>
            <a:ext cx="5954100" cy="42728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D8953B-5626-4471-A3C8-4B3DC8B25EB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0"/>
          <a:stretch/>
        </p:blipFill>
        <p:spPr bwMode="auto">
          <a:xfrm>
            <a:off x="6259571" y="2422840"/>
            <a:ext cx="5932429" cy="42728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E9035D-28BE-437E-825D-25EE680B27C2}"/>
              </a:ext>
            </a:extLst>
          </p:cNvPr>
          <p:cNvSpPr txBox="1"/>
          <p:nvPr/>
        </p:nvSpPr>
        <p:spPr>
          <a:xfrm>
            <a:off x="1402508" y="1929379"/>
            <a:ext cx="359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SNR downlik = SNR uplink = 10 dB</a:t>
            </a:r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62C466-F49B-46F9-9EBC-CF53EAAC9A51}"/>
              </a:ext>
            </a:extLst>
          </p:cNvPr>
          <p:cNvSpPr txBox="1"/>
          <p:nvPr/>
        </p:nvSpPr>
        <p:spPr>
          <a:xfrm>
            <a:off x="7138288" y="1929379"/>
            <a:ext cx="4289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SNR donwlink = 10 dB, SNR uplink = -5dB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0556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D4798-5F94-4707-8C33-71277E52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EFISIENSI SPEKTRUM KANAL UR-LOS DAN RAYLEIGH PADA KONDISI IMPERFECT csi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7071F-9EC7-48E4-89C6-AD5CE4806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7055" y="2062952"/>
            <a:ext cx="4558843" cy="1366048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Secara keseluruhan, efisiensi spektrum kanal UR-LOS lebih tinggi daripada kanal Rayleigh baik pada kondisi perfect CSI dan imperfect CSI</a:t>
            </a:r>
            <a:endParaRPr lang="en-ID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6C6B1-2906-4649-BAFD-BF1838CC197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1"/>
          <a:stretch/>
        </p:blipFill>
        <p:spPr bwMode="auto">
          <a:xfrm>
            <a:off x="83127" y="2014240"/>
            <a:ext cx="6371558" cy="45528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68816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CFA5B-8482-45A1-A4B7-08873722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Mean square error (mse) hasil estimasi kanal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782DD-4A69-460B-97CE-5002E67F7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345" y="2180496"/>
            <a:ext cx="5071462" cy="3678303"/>
          </a:xfrm>
        </p:spPr>
        <p:txBody>
          <a:bodyPr/>
          <a:lstStyle/>
          <a:p>
            <a:r>
              <a:rPr lang="en-US" sz="1800">
                <a:solidFill>
                  <a:schemeClr val="tx1"/>
                </a:solidFill>
              </a:rPr>
              <a:t>Jika SNR semakin besar, maka MSE akan semakin kecil.</a:t>
            </a:r>
          </a:p>
          <a:p>
            <a:r>
              <a:rPr lang="en-US" sz="1800">
                <a:solidFill>
                  <a:schemeClr val="tx1"/>
                </a:solidFill>
              </a:rPr>
              <a:t>Pada SNR = -6 dB, MSE pada kanal UR-LOS sebesar 0.2455, sedangkan MSE pada kanal Rayleigh sebesar 0.3045</a:t>
            </a:r>
          </a:p>
          <a:p>
            <a:r>
              <a:rPr lang="en-US" sz="1800">
                <a:solidFill>
                  <a:schemeClr val="tx1"/>
                </a:solidFill>
              </a:rPr>
              <a:t>Pada SNR = 0dB, MSE semakin menurun yaitu 0,114 dan MSE kanal Rayleigh hampir sama dengan kanal UR-LOS</a:t>
            </a:r>
          </a:p>
          <a:p>
            <a:pPr marL="0" indent="0">
              <a:buNone/>
            </a:pPr>
            <a:endParaRPr lang="en-ID" sz="1800">
              <a:solidFill>
                <a:schemeClr val="tx1"/>
              </a:solidFill>
            </a:endParaRPr>
          </a:p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6868B-0631-48FD-A63D-A43F6A19A26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0" t="5492" r="7191"/>
          <a:stretch/>
        </p:blipFill>
        <p:spPr bwMode="auto">
          <a:xfrm>
            <a:off x="207818" y="2063612"/>
            <a:ext cx="5694218" cy="45219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81129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FF9A2-2ABE-4F5F-8DE3-F684A030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Bit Error Rate Kanal Rayleigh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EC4B7-576A-4440-8678-F1918C1F9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09" y="2400541"/>
            <a:ext cx="5514807" cy="367830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>
                <a:solidFill>
                  <a:schemeClr val="tx1"/>
                </a:solidFill>
                <a:latin typeface="+mj-lt"/>
              </a:rPr>
              <a:t>Sistem SISO, </a:t>
            </a:r>
            <a:r>
              <a:rPr lang="en-US" sz="2000" i="1">
                <a:solidFill>
                  <a:schemeClr val="tx1"/>
                </a:solidFill>
                <a:latin typeface="+mj-lt"/>
              </a:rPr>
              <a:t>M = K = 1, </a:t>
            </a:r>
            <a:endParaRPr lang="en-US" sz="200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2000">
                <a:solidFill>
                  <a:schemeClr val="tx1"/>
                </a:solidFill>
                <a:latin typeface="+mj-lt"/>
              </a:rPr>
              <a:t>Sistem Massive MIMO </a:t>
            </a:r>
            <a:r>
              <a:rPr lang="en-US" sz="2000" i="1">
                <a:solidFill>
                  <a:schemeClr val="tx1"/>
                </a:solidFill>
                <a:latin typeface="+mj-lt"/>
              </a:rPr>
              <a:t>M </a:t>
            </a:r>
            <a:r>
              <a:rPr lang="en-US" sz="2000">
                <a:solidFill>
                  <a:schemeClr val="tx1"/>
                </a:solidFill>
                <a:latin typeface="+mj-lt"/>
              </a:rPr>
              <a:t>= 100 antena, </a:t>
            </a:r>
            <a:r>
              <a:rPr lang="en-US" sz="2000" i="1">
                <a:solidFill>
                  <a:schemeClr val="tx1"/>
                </a:solidFill>
                <a:latin typeface="+mj-lt"/>
              </a:rPr>
              <a:t>K = </a:t>
            </a:r>
            <a:r>
              <a:rPr lang="en-US" sz="2000">
                <a:solidFill>
                  <a:schemeClr val="tx1"/>
                </a:solidFill>
                <a:latin typeface="+mj-lt"/>
              </a:rPr>
              <a:t>10 user</a:t>
            </a:r>
          </a:p>
          <a:p>
            <a:pPr>
              <a:spcBef>
                <a:spcPts val="0"/>
              </a:spcBef>
            </a:pPr>
            <a:r>
              <a:rPr lang="en-US" sz="2000">
                <a:solidFill>
                  <a:schemeClr val="tx1"/>
                </a:solidFill>
                <a:latin typeface="+mj-lt"/>
              </a:rPr>
              <a:t>Jumlah bit biner = 10</a:t>
            </a:r>
            <a:r>
              <a:rPr lang="en-US" sz="2000" baseline="30000">
                <a:solidFill>
                  <a:schemeClr val="tx1"/>
                </a:solidFill>
                <a:latin typeface="+mj-lt"/>
              </a:rPr>
              <a:t>4</a:t>
            </a:r>
          </a:p>
          <a:p>
            <a:pPr>
              <a:spcBef>
                <a:spcPts val="0"/>
              </a:spcBef>
            </a:pPr>
            <a:r>
              <a:rPr lang="en-US" sz="2000">
                <a:effectLst/>
                <a:latin typeface="+mj-lt"/>
                <a:ea typeface="Calibri" panose="020F0502020204030204" pitchFamily="34" charset="0"/>
              </a:rPr>
              <a:t>P</a:t>
            </a:r>
            <a:r>
              <a:rPr lang="id-ID" sz="2000">
                <a:effectLst/>
                <a:latin typeface="+mj-lt"/>
                <a:ea typeface="Calibri" panose="020F0502020204030204" pitchFamily="34" charset="0"/>
              </a:rPr>
              <a:t>ada nilai SNR yang sama, BER sistem  SISO lebih besar daripada sistem MU-Massive MMO</a:t>
            </a:r>
            <a:r>
              <a:rPr lang="en-US" sz="2000">
                <a:effectLst/>
                <a:latin typeface="+mj-lt"/>
                <a:ea typeface="Calibri" panose="020F0502020204030204" pitchFamily="34" charset="0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800"/>
              </a:spcAft>
            </a:pPr>
            <a:r>
              <a:rPr lang="en-US" sz="200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Semua </a:t>
            </a:r>
            <a:r>
              <a:rPr lang="id-ID" sz="20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precoding menghasilkan BER yang sama </a:t>
            </a:r>
            <a:r>
              <a:rPr lang="en-US" sz="20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pada sistem SISO. </a:t>
            </a:r>
            <a:r>
              <a:rPr lang="id-ID" sz="20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karena hanya ada satu user yang dilayani, sehingga tidak ada interferensi antar user.</a:t>
            </a:r>
            <a:r>
              <a:rPr lang="id-ID" sz="2000">
                <a:effectLst/>
                <a:latin typeface="+mj-lt"/>
                <a:ea typeface="Calibri" panose="020F0502020204030204" pitchFamily="34" charset="0"/>
              </a:rPr>
              <a:t>. </a:t>
            </a:r>
            <a:endParaRPr lang="en-ID" sz="2000">
              <a:solidFill>
                <a:schemeClr val="tx1"/>
              </a:solidFill>
              <a:latin typeface="+mj-lt"/>
            </a:endParaRPr>
          </a:p>
          <a:p>
            <a:pPr>
              <a:spcBef>
                <a:spcPts val="0"/>
              </a:spcBef>
            </a:pPr>
            <a:endParaRPr lang="en-ID" sz="200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2F2CD-FB9F-45D9-9D2B-F083EE59162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2" t="5387" r="6587"/>
          <a:stretch/>
        </p:blipFill>
        <p:spPr bwMode="auto">
          <a:xfrm>
            <a:off x="259484" y="1953895"/>
            <a:ext cx="5894072" cy="45715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55201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5712-1DD3-44E1-A846-50E3C916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Bit Error Rate Kanal ur-los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76F68-41FA-48AD-87D9-9E162BB58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2325141"/>
            <a:ext cx="6192285" cy="3678303"/>
          </a:xfrm>
        </p:spPr>
        <p:txBody>
          <a:bodyPr>
            <a:noAutofit/>
          </a:bodyPr>
          <a:lstStyle/>
          <a:p>
            <a:r>
              <a:rPr lang="id-ID" sz="2000">
                <a:effectLst/>
                <a:latin typeface="+mj-lt"/>
                <a:ea typeface="Calibri" panose="020F0502020204030204" pitchFamily="34" charset="0"/>
              </a:rPr>
              <a:t>BER pada sistem SISO juga lebih besar daripada BER pada sistem MU-Massive MIMO</a:t>
            </a:r>
            <a:endParaRPr lang="en-US" sz="2000">
              <a:latin typeface="+mj-lt"/>
              <a:ea typeface="Calibri" panose="020F0502020204030204" pitchFamily="34" charset="0"/>
            </a:endParaRPr>
          </a:p>
          <a:p>
            <a:r>
              <a:rPr lang="en-US" sz="2000">
                <a:latin typeface="+mj-lt"/>
                <a:ea typeface="Calibri" panose="020F0502020204030204" pitchFamily="34" charset="0"/>
              </a:rPr>
              <a:t>P</a:t>
            </a:r>
            <a:r>
              <a:rPr lang="id-ID" sz="2000">
                <a:effectLst/>
                <a:latin typeface="+mj-lt"/>
                <a:ea typeface="Calibri" panose="020F0502020204030204" pitchFamily="34" charset="0"/>
              </a:rPr>
              <a:t>recoding MRT, ZF dan MMSE menghasilkan BER yang hampir sama pada kanal UR-LOS</a:t>
            </a:r>
            <a:r>
              <a:rPr lang="en-US" sz="2000">
                <a:effectLst/>
                <a:latin typeface="+mj-lt"/>
                <a:ea typeface="Calibri" panose="020F0502020204030204" pitchFamily="34" charset="0"/>
              </a:rPr>
              <a:t>.</a:t>
            </a:r>
          </a:p>
          <a:p>
            <a:r>
              <a:rPr lang="id-ID" sz="2000">
                <a:effectLst/>
                <a:latin typeface="+mj-lt"/>
                <a:ea typeface="Calibri" panose="020F0502020204030204" pitchFamily="34" charset="0"/>
              </a:rPr>
              <a:t>Untuk mencapai BER = 10</a:t>
            </a:r>
            <a:r>
              <a:rPr lang="id-ID" sz="2000" baseline="30000">
                <a:effectLst/>
                <a:latin typeface="+mj-lt"/>
                <a:ea typeface="Calibri" panose="020F0502020204030204" pitchFamily="34" charset="0"/>
              </a:rPr>
              <a:t>-3</a:t>
            </a:r>
            <a:r>
              <a:rPr lang="id-ID" sz="2000">
                <a:effectLst/>
                <a:latin typeface="+mj-lt"/>
                <a:ea typeface="Calibri" panose="020F0502020204030204" pitchFamily="34" charset="0"/>
              </a:rPr>
              <a:t>, sistem SISO membutuhkan SNR sebesar 10 dB, sedangkan sistem MU-Massive MIMO dengan precoding hanya membutuhkan SNR sebesar 0 dB.</a:t>
            </a:r>
            <a:endParaRPr lang="en-US" sz="2000">
              <a:latin typeface="+mj-lt"/>
              <a:ea typeface="Calibri" panose="020F0502020204030204" pitchFamily="34" charset="0"/>
            </a:endParaRPr>
          </a:p>
          <a:p>
            <a:r>
              <a:rPr lang="id-ID" sz="200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Secara keseluruhan, BER pada kanal UR-LOS lebih kecil daripada kanal Rayleigh.</a:t>
            </a:r>
            <a:endParaRPr lang="en-ID" sz="200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D" sz="200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F5E2C9-FF7A-4884-8772-1D5D077AC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3" t="3758" r="6342"/>
          <a:stretch/>
        </p:blipFill>
        <p:spPr>
          <a:xfrm>
            <a:off x="110836" y="2022763"/>
            <a:ext cx="5832764" cy="46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59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E552E-778B-4D75-9B62-CCFB1D410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kesimpulan</a:t>
            </a:r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E5E8E-C859-486D-AAEF-10F020A2A6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651550"/>
                <a:ext cx="11029615" cy="3678303"/>
              </a:xfrm>
            </p:spPr>
            <p:txBody>
              <a:bodyPr>
                <a:noAutofit/>
              </a:bodyPr>
              <a:lstStyle/>
              <a:p>
                <a:pPr marL="342900" lvl="0" indent="-342900" algn="just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id-ID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Efisiensi spektrum akan meningkat tanpa batas jika jumlah antenna BTS ditingkatkan.</a:t>
                </a:r>
                <a:endParaRPr lang="en-ID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id-ID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Teknik linier precoding sederhana dapat diterapkan pada sistem MU-Massive MIMO karena memiliki tingkat kompleksitas yang rendah.</a:t>
                </a:r>
                <a:endParaRPr lang="en-ID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id-ID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Precoding ZF dan MMSE dapat menghasilkan efisiensi spektrum yang lebih tinggi daripada precoding MRT.</a:t>
                </a:r>
                <a:endParaRPr lang="en-ID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id-ID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Efisiensi spektrum pada kanal UR-LOS lebih tinggi daripada kanal Rayleigh.</a:t>
                </a:r>
                <a:endParaRPr lang="en-ID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id-ID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Jumlah user maksimal yang dapat dilayani oleh BTS secara simultan dengan kualitas layanan yang baik harus memenuhi rasio </a:t>
                </a:r>
                <a14:m>
                  <m:oMath xmlns:m="http://schemas.openxmlformats.org/officeDocument/2006/math">
                    <m:r>
                      <a:rPr lang="id-ID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type m:val="lin"/>
                        <m:ctrlPr>
                          <a:rPr lang="en-ID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d-ID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</m:num>
                      <m:den>
                        <m:r>
                          <a:rPr lang="id-ID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id-ID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≥4)</m:t>
                        </m:r>
                      </m:den>
                    </m:f>
                    <m:r>
                      <a:rPr lang="id-ID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ID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id-ID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Estimasi CSI pada sistem MU-Massive MIMO dapat dilakukan dengan cara user mengirimkan pilot ke BTS, dengan asumsi bahwa kanal uplink dan downlink adalah sama pada satu interval waktu tertentu.</a:t>
                </a:r>
                <a:endParaRPr lang="en-ID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id-ID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Efisiensi spektrum pada kondisi imperfect CSI lebih rendah daripada kondisi perfect CSI karena adanya error estimasi kanal.</a:t>
                </a:r>
                <a:endParaRPr lang="en-ID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id-ID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Error estimasi kanal semakin besar jika SNR uplink semakin menurun.</a:t>
                </a:r>
                <a:endParaRPr lang="en-ID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id-ID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Mean Square Error pada kanal UR-LOS lebih rendah daripada kanal Rayleigh.</a:t>
                </a:r>
                <a:endParaRPr lang="en-ID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342900" lvl="0" indent="-34290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id-ID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Pada kanal Rayleigh, BER dengan precoding ZF dan MMSE lebih kecil daripada dengan precoding MRT, sedangkan pada kanal UR-LOS ketiga metode precoding ini menghasilkan BER yang hampir sama.</a:t>
                </a:r>
                <a:endParaRPr lang="en-ID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ID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E5E8E-C859-486D-AAEF-10F020A2A6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651550"/>
                <a:ext cx="11029615" cy="3678303"/>
              </a:xfrm>
              <a:blipFill>
                <a:blip r:embed="rId2"/>
                <a:stretch>
                  <a:fillRect l="-276" t="-22554" r="-442" b="-1426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88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2DABFA-B93A-48F7-98CD-E8A36EB70811}"/>
              </a:ext>
            </a:extLst>
          </p:cNvPr>
          <p:cNvSpPr/>
          <p:nvPr/>
        </p:nvSpPr>
        <p:spPr>
          <a:xfrm>
            <a:off x="3629500" y="2967335"/>
            <a:ext cx="49330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>
                <a:ln/>
                <a:solidFill>
                  <a:schemeClr val="accent3"/>
                </a:solidFill>
              </a:rPr>
              <a:t>TERIMA KASIH</a:t>
            </a:r>
            <a:endParaRPr lang="en-US" sz="5400" b="1" cap="none" spc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425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CC97-F5C5-4A4B-87FC-E718F0296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/>
              <a:t>RUMUSAN MASALAH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D11CA-862C-4C98-AD96-CBEF4A8B6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 algn="just">
              <a:lnSpc>
                <a:spcPct val="15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id-ID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Tahapan membangun sistem komunikasi </a:t>
            </a:r>
            <a:r>
              <a:rPr lang="id-ID" sz="22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Massive</a:t>
            </a:r>
            <a:r>
              <a:rPr lang="id-ID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MIMO dengan menggunakan blok-blok dasar sistem komunikasi pada kanal Rayleigh dan kanal Random Line of Sight.</a:t>
            </a:r>
            <a:endParaRPr lang="en-ID" sz="220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id-ID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Metode untuk estimasi </a:t>
            </a:r>
            <a:r>
              <a:rPr lang="id-ID" sz="22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Channel State Information </a:t>
            </a:r>
            <a:r>
              <a:rPr lang="id-ID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(CSI) pada sistem komunikasi </a:t>
            </a:r>
            <a:r>
              <a:rPr lang="id-ID" sz="22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Massive </a:t>
            </a:r>
            <a:r>
              <a:rPr lang="id-ID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MIMO. </a:t>
            </a:r>
            <a:endParaRPr lang="en-ID" sz="220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id-ID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Kinerja sistem </a:t>
            </a:r>
            <a:r>
              <a:rPr lang="id-ID" sz="22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Massive </a:t>
            </a:r>
            <a:r>
              <a:rPr lang="id-ID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MIMO yang akan dibangun dengan parameter </a:t>
            </a:r>
            <a:r>
              <a:rPr lang="id-ID" sz="22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id-ID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efisiensi spektrum pada kanal Rayleigh dan kanal UR-LOS.</a:t>
            </a:r>
            <a:endParaRPr lang="en-ID" sz="220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Clr>
                <a:srgbClr val="000000"/>
              </a:buClr>
              <a:buFont typeface="+mj-lt"/>
              <a:buAutoNum type="arabicPeriod"/>
            </a:pPr>
            <a:r>
              <a:rPr lang="id-ID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Kinerja sistem </a:t>
            </a:r>
            <a:r>
              <a:rPr lang="id-ID" sz="22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Massive </a:t>
            </a:r>
            <a:r>
              <a:rPr lang="id-ID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MIMO yang akan dibangun dengan parameter </a:t>
            </a:r>
            <a:r>
              <a:rPr lang="id-ID" sz="22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id-ID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efisiensi spektrum pada kondisi perfect CSI dan imperfect CSI.</a:t>
            </a:r>
            <a:endParaRPr lang="en-ID" sz="220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19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98E7F-4C6E-4E9F-9EFE-FBA44815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Tujuan</a:t>
            </a:r>
            <a:r>
              <a:rPr lang="en-US" sz="3600" dirty="0"/>
              <a:t> </a:t>
            </a:r>
            <a:r>
              <a:rPr lang="en-US" sz="3600" dirty="0" err="1"/>
              <a:t>penelitian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CB5FB-37A8-446C-8693-210FAA082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940" y="2180496"/>
            <a:ext cx="11029615" cy="3678303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endParaRPr lang="en-US" sz="2200" dirty="0"/>
          </a:p>
          <a:p>
            <a:r>
              <a:rPr lang="en-US" sz="2200" dirty="0" err="1"/>
              <a:t>Tujuan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penelitian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diantaranya</a:t>
            </a:r>
            <a:r>
              <a:rPr lang="en-US" sz="2200" dirty="0"/>
              <a:t>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membangun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err="1"/>
              <a:t>komunikasi</a:t>
            </a:r>
            <a:r>
              <a:rPr lang="en-US" sz="2200"/>
              <a:t> Multi User Massive </a:t>
            </a:r>
            <a:r>
              <a:rPr lang="en-US" sz="2200" dirty="0"/>
              <a:t>MIMO </a:t>
            </a:r>
            <a:r>
              <a:rPr lang="en-US" sz="2200" dirty="0" err="1"/>
              <a:t>berdasarkan</a:t>
            </a:r>
            <a:r>
              <a:rPr lang="en-US" sz="2200" dirty="0"/>
              <a:t> </a:t>
            </a:r>
            <a:r>
              <a:rPr lang="en-US" sz="2200" dirty="0" err="1"/>
              <a:t>literatur</a:t>
            </a:r>
            <a:r>
              <a:rPr lang="en-US" sz="2200" dirty="0"/>
              <a:t> yang </a:t>
            </a:r>
            <a:r>
              <a:rPr lang="en-US" sz="2200" dirty="0" err="1"/>
              <a:t>ada</a:t>
            </a:r>
            <a:r>
              <a:rPr lang="en-US" sz="2200" dirty="0"/>
              <a:t>, dan </a:t>
            </a:r>
            <a:r>
              <a:rPr lang="en-US" sz="2200" dirty="0" err="1"/>
              <a:t>menganalisa</a:t>
            </a:r>
            <a:r>
              <a:rPr lang="en-US" sz="2200" dirty="0"/>
              <a:t> </a:t>
            </a:r>
            <a:r>
              <a:rPr lang="en-US" sz="2200" dirty="0" err="1"/>
              <a:t>kinerjanya</a:t>
            </a:r>
            <a:r>
              <a:rPr lang="en-US" sz="2200" dirty="0"/>
              <a:t> </a:t>
            </a:r>
            <a:r>
              <a:rPr lang="en-US" sz="2200" dirty="0" err="1"/>
              <a:t>berdasarkan</a:t>
            </a:r>
            <a:r>
              <a:rPr lang="en-US" sz="2200" dirty="0"/>
              <a:t> parameter </a:t>
            </a:r>
            <a:r>
              <a:rPr lang="en-US" sz="2200" dirty="0" err="1"/>
              <a:t>efisiensi</a:t>
            </a:r>
            <a:r>
              <a:rPr lang="en-US" sz="2200" dirty="0"/>
              <a:t> </a:t>
            </a:r>
            <a:r>
              <a:rPr lang="en-US" sz="2200" dirty="0" err="1"/>
              <a:t>spektrum</a:t>
            </a:r>
            <a:r>
              <a:rPr lang="en-US" sz="2200" dirty="0"/>
              <a:t>. 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78803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E911A-C42B-4721-A799-3D969A2F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BATASAN MASALAH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9ADE-DF32-435F-8616-DFE1D9422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d-ID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 komunikasi ini dianalisa untuk sel tunggal transmisi </a:t>
            </a:r>
            <a:r>
              <a:rPr lang="id-ID" sz="22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downlink</a:t>
            </a:r>
            <a:r>
              <a:rPr lang="id-ID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terdiri dari satu BTS dan beberapa </a:t>
            </a:r>
            <a:r>
              <a:rPr lang="id-ID" sz="22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id-ID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dimana tidak ada interferensi dari sel lain. </a:t>
            </a:r>
            <a:endParaRPr lang="en-ID" sz="220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d-ID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Jumlah antena di BTS lebih banyak daripada jumlah </a:t>
            </a:r>
            <a:r>
              <a:rPr lang="id-ID" sz="22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id-ID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dilayani. Masing-masing </a:t>
            </a:r>
            <a:r>
              <a:rPr lang="id-ID" sz="22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id-ID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menggunakan antena tunggal.</a:t>
            </a:r>
            <a:endParaRPr lang="en-ID" sz="220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d-ID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kanal yang digunakan adalah frequency-selective Rayleigh dan UR-LOS.</a:t>
            </a:r>
            <a:endParaRPr lang="en-ID" sz="220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id-ID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 kanal UR-LOS posisi masing-masing </a:t>
            </a:r>
            <a:r>
              <a:rPr lang="id-ID" sz="22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id-ID" sz="2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sudah diketahui oleh BTS.</a:t>
            </a:r>
            <a:endParaRPr lang="en-ID" sz="220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81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2C5C-A34A-4654-9D85-F422C885A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Kontribusi</a:t>
            </a:r>
            <a:r>
              <a:rPr lang="en-US" sz="3600" dirty="0"/>
              <a:t> </a:t>
            </a:r>
            <a:r>
              <a:rPr lang="en-US" sz="3600" dirty="0" err="1"/>
              <a:t>penelitian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30DFA-E775-4031-9F97-A377F1D13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Hasil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penelitian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kedepannya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digunakan</a:t>
            </a:r>
            <a:r>
              <a:rPr lang="en-US" sz="2200" dirty="0"/>
              <a:t> </a:t>
            </a:r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acuan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merancang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komunikasi</a:t>
            </a:r>
            <a:r>
              <a:rPr lang="en-US" sz="2200" dirty="0"/>
              <a:t> Massive MIMO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rangka</a:t>
            </a:r>
            <a:r>
              <a:rPr lang="en-US" sz="2200" dirty="0"/>
              <a:t> </a:t>
            </a:r>
            <a:r>
              <a:rPr lang="en-US" sz="2200" dirty="0" err="1"/>
              <a:t>mendukung</a:t>
            </a:r>
            <a:r>
              <a:rPr lang="en-US" sz="2200" dirty="0"/>
              <a:t> </a:t>
            </a:r>
            <a:r>
              <a:rPr lang="en-US" sz="2200" dirty="0" err="1"/>
              <a:t>pengembangan</a:t>
            </a:r>
            <a:r>
              <a:rPr lang="en-US" sz="2200" dirty="0"/>
              <a:t> </a:t>
            </a:r>
            <a:r>
              <a:rPr lang="en-US" sz="2200" dirty="0" err="1"/>
              <a:t>teknologi</a:t>
            </a:r>
            <a:r>
              <a:rPr lang="en-US" sz="2200" dirty="0"/>
              <a:t> 5G. </a:t>
            </a:r>
          </a:p>
          <a:p>
            <a:r>
              <a:rPr lang="en-US" sz="2200" dirty="0"/>
              <a:t>Hasil </a:t>
            </a:r>
            <a:r>
              <a:rPr lang="en-US" sz="2200" dirty="0" err="1"/>
              <a:t>simulasi</a:t>
            </a:r>
            <a:r>
              <a:rPr lang="en-US" sz="2200" dirty="0"/>
              <a:t> yang </a:t>
            </a:r>
            <a:r>
              <a:rPr lang="en-US" sz="2200" dirty="0" err="1"/>
              <a:t>berupa</a:t>
            </a:r>
            <a:r>
              <a:rPr lang="en-US" sz="2200" dirty="0"/>
              <a:t> </a:t>
            </a:r>
            <a:r>
              <a:rPr lang="en-US" sz="2200" dirty="0" err="1"/>
              <a:t>efisiensi</a:t>
            </a:r>
            <a:r>
              <a:rPr lang="en-US" sz="2200" dirty="0"/>
              <a:t> </a:t>
            </a:r>
            <a:r>
              <a:rPr lang="en-US" sz="2200" dirty="0" err="1"/>
              <a:t>spektrum</a:t>
            </a:r>
            <a:r>
              <a:rPr lang="en-US" sz="2200" dirty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dijadikan</a:t>
            </a:r>
            <a:r>
              <a:rPr lang="en-US" sz="2200" dirty="0"/>
              <a:t> </a:t>
            </a:r>
            <a:r>
              <a:rPr lang="en-US" sz="2200" dirty="0" err="1"/>
              <a:t>tolak</a:t>
            </a:r>
            <a:r>
              <a:rPr lang="en-US" sz="2200" dirty="0"/>
              <a:t> </a:t>
            </a:r>
            <a:r>
              <a:rPr lang="en-US" sz="2200" dirty="0" err="1"/>
              <a:t>ukur</a:t>
            </a:r>
            <a:r>
              <a:rPr lang="en-US" sz="2200" dirty="0"/>
              <a:t>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memberikan</a:t>
            </a:r>
            <a:r>
              <a:rPr lang="en-US" sz="2200" dirty="0"/>
              <a:t> </a:t>
            </a:r>
            <a:r>
              <a:rPr lang="en-US" sz="2200" dirty="0" err="1"/>
              <a:t>rekomendasi</a:t>
            </a:r>
            <a:r>
              <a:rPr lang="en-US" sz="2200" dirty="0"/>
              <a:t> pada </a:t>
            </a:r>
            <a:r>
              <a:rPr lang="en-US" sz="2200" dirty="0" err="1"/>
              <a:t>sistem</a:t>
            </a:r>
            <a:r>
              <a:rPr lang="en-US" sz="2200" dirty="0"/>
              <a:t> Massive MIMO agar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menghasilkan</a:t>
            </a:r>
            <a:r>
              <a:rPr lang="en-US" sz="2200" dirty="0"/>
              <a:t> </a:t>
            </a:r>
            <a:r>
              <a:rPr lang="en-US" sz="2200" dirty="0" err="1"/>
              <a:t>kapasitas</a:t>
            </a:r>
            <a:r>
              <a:rPr lang="en-US" sz="2200" dirty="0"/>
              <a:t>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sesuai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kebutuhan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95232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9CD52EB-24C8-4A23-8B14-3555E90067D0}"/>
              </a:ext>
            </a:extLst>
          </p:cNvPr>
          <p:cNvSpPr/>
          <p:nvPr/>
        </p:nvSpPr>
        <p:spPr>
          <a:xfrm>
            <a:off x="2160103" y="53008"/>
            <a:ext cx="7527235" cy="705562"/>
          </a:xfrm>
          <a:prstGeom prst="rect">
            <a:avLst/>
          </a:prstGeom>
          <a:solidFill>
            <a:srgbClr val="66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F23455-E2D1-4409-B430-B17C2338BC16}"/>
              </a:ext>
            </a:extLst>
          </p:cNvPr>
          <p:cNvSpPr txBox="1"/>
          <p:nvPr/>
        </p:nvSpPr>
        <p:spPr>
          <a:xfrm>
            <a:off x="3359424" y="156955"/>
            <a:ext cx="4625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DIAGRAM ALUR SISTEM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CC3C76-DF3F-4CC9-94FA-6CFC90205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83" y="822603"/>
            <a:ext cx="4797245" cy="58784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AAD5FE-1B9D-46AB-87B2-248BE2FDF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464" y="1579419"/>
            <a:ext cx="3894027" cy="469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81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13CD81-137C-406E-80AF-77A671C3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Model </a:t>
            </a:r>
            <a:r>
              <a:rPr lang="en-US" sz="3600" dirty="0" err="1"/>
              <a:t>sistem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68B1609-078D-45FE-BA6D-D906A798A3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33392" y="2180496"/>
                <a:ext cx="6177416" cy="450763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200" dirty="0" err="1"/>
                  <a:t>Sistem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tunggal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terdiri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dari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sebuah</a:t>
                </a:r>
                <a:r>
                  <a:rPr lang="en-US" sz="2200" dirty="0"/>
                  <a:t> BTS yang </a:t>
                </a:r>
                <a:r>
                  <a:rPr lang="en-US" sz="2200" dirty="0" err="1"/>
                  <a:t>dilengkapi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dengan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antena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sejumlah</a:t>
                </a:r>
                <a:r>
                  <a:rPr lang="en-US" sz="2200" dirty="0"/>
                  <a:t> </a:t>
                </a:r>
                <a:r>
                  <a:rPr lang="en-US" sz="2200" i="1" dirty="0"/>
                  <a:t>M, </a:t>
                </a:r>
                <a:r>
                  <a:rPr lang="en-US" sz="2200" dirty="0"/>
                  <a:t>dan </a:t>
                </a:r>
                <a:r>
                  <a:rPr lang="en-US" sz="2200" dirty="0" err="1"/>
                  <a:t>melayani</a:t>
                </a:r>
                <a:r>
                  <a:rPr lang="en-US" sz="2200" dirty="0"/>
                  <a:t> </a:t>
                </a:r>
                <a:r>
                  <a:rPr lang="en-US" sz="2200" i="1" dirty="0"/>
                  <a:t>user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sebanyak</a:t>
                </a:r>
                <a:r>
                  <a:rPr lang="en-US" sz="2200" dirty="0"/>
                  <a:t> </a:t>
                </a:r>
                <a:r>
                  <a:rPr lang="en-US" sz="2200" i="1" dirty="0"/>
                  <a:t>K.</a:t>
                </a:r>
              </a:p>
              <a:p>
                <a:r>
                  <a:rPr lang="en-US" sz="2200" dirty="0" err="1"/>
                  <a:t>Masing-masing</a:t>
                </a:r>
                <a:r>
                  <a:rPr lang="en-US" sz="2200" dirty="0"/>
                  <a:t> </a:t>
                </a:r>
                <a:r>
                  <a:rPr lang="en-US" sz="2200" i="1"/>
                  <a:t>user</a:t>
                </a:r>
                <a:r>
                  <a:rPr lang="en-US" sz="2200"/>
                  <a:t> menggunakan antenna tunggal.</a:t>
                </a:r>
                <a:endParaRPr lang="en-US" sz="2200" dirty="0"/>
              </a:p>
              <a:p>
                <a:r>
                  <a:rPr lang="en-US" sz="2200" dirty="0" err="1"/>
                  <a:t>Jumlah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antena</a:t>
                </a:r>
                <a:r>
                  <a:rPr lang="en-US" sz="2200" dirty="0"/>
                  <a:t> di </a:t>
                </a:r>
                <a:r>
                  <a:rPr lang="en-US" sz="2200" dirty="0" err="1"/>
                  <a:t>pemancar</a:t>
                </a:r>
                <a:r>
                  <a:rPr lang="en-US" sz="2200" dirty="0"/>
                  <a:t> </a:t>
                </a:r>
                <a:r>
                  <a:rPr lang="en-US" sz="2200" dirty="0" err="1"/>
                  <a:t>jauh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lebih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banyak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daripada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jumlah</a:t>
                </a:r>
                <a:r>
                  <a:rPr lang="en-US" sz="2200" dirty="0"/>
                  <a:t> </a:t>
                </a:r>
                <a:r>
                  <a:rPr lang="en-US" sz="2200" i="1" dirty="0"/>
                  <a:t>user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≫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sz="2200"/>
                  <a:t>. </a:t>
                </a:r>
              </a:p>
              <a:p>
                <a:r>
                  <a:rPr lang="en-US" sz="2200"/>
                  <a:t>Proses </a:t>
                </a:r>
                <a:r>
                  <a:rPr lang="en-US" sz="2200" dirty="0" err="1"/>
                  <a:t>transmisi</a:t>
                </a:r>
                <a:r>
                  <a:rPr lang="en-US" sz="2200" dirty="0"/>
                  <a:t> </a:t>
                </a:r>
                <a:r>
                  <a:rPr lang="en-US" sz="2200" i="1" dirty="0"/>
                  <a:t>uplink</a:t>
                </a:r>
                <a:r>
                  <a:rPr lang="en-US" sz="2200" dirty="0"/>
                  <a:t> dan </a:t>
                </a:r>
                <a:r>
                  <a:rPr lang="en-US" sz="2200" i="1" dirty="0"/>
                  <a:t>downlink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menggunakan</a:t>
                </a:r>
                <a:r>
                  <a:rPr lang="en-US" sz="2200" dirty="0"/>
                  <a:t> </a:t>
                </a:r>
                <a:r>
                  <a:rPr lang="en-US" sz="2200" err="1"/>
                  <a:t>skema</a:t>
                </a:r>
                <a:r>
                  <a:rPr lang="en-US" sz="2200"/>
                  <a:t> TDD</a:t>
                </a:r>
                <a:endParaRPr lang="en-US" sz="2200" dirty="0"/>
              </a:p>
              <a:p>
                <a:r>
                  <a:rPr lang="en-US" sz="2200" dirty="0" err="1"/>
                  <a:t>Respon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kanal</a:t>
                </a:r>
                <a:r>
                  <a:rPr lang="en-US" sz="2200" dirty="0"/>
                  <a:t> pada mode TDD </a:t>
                </a:r>
                <a:r>
                  <a:rPr lang="en-US" sz="2200" dirty="0" err="1"/>
                  <a:t>bersifat</a:t>
                </a:r>
                <a:r>
                  <a:rPr lang="en-US" sz="2200" dirty="0"/>
                  <a:t> </a:t>
                </a:r>
                <a:r>
                  <a:rPr lang="en-US" sz="2200" dirty="0" err="1"/>
                  <a:t>resiprokal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selama</a:t>
                </a:r>
                <a:r>
                  <a:rPr lang="en-US" sz="2200" dirty="0"/>
                  <a:t> </a:t>
                </a:r>
                <a:r>
                  <a:rPr lang="en-US" sz="2200" dirty="0" err="1"/>
                  <a:t>kanal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dalam</a:t>
                </a:r>
                <a:r>
                  <a:rPr lang="en-US" sz="2200" dirty="0"/>
                  <a:t> interval </a:t>
                </a:r>
                <a:r>
                  <a:rPr lang="en-US" sz="2200" dirty="0" err="1"/>
                  <a:t>waktu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tertentu</a:t>
                </a:r>
                <a:r>
                  <a:rPr lang="en-US" sz="2200" dirty="0"/>
                  <a:t> (</a:t>
                </a:r>
                <a:r>
                  <a:rPr lang="en-US" sz="2200" i="1" dirty="0"/>
                  <a:t>coherence interval</a:t>
                </a:r>
                <a:r>
                  <a:rPr lang="en-US" sz="2200" dirty="0"/>
                  <a:t>) </a:t>
                </a:r>
                <a:r>
                  <a:rPr lang="en-US" sz="2200" dirty="0" err="1"/>
                  <a:t>belum</a:t>
                </a:r>
                <a:r>
                  <a:rPr lang="en-US" sz="2200" dirty="0"/>
                  <a:t> </a:t>
                </a:r>
                <a:r>
                  <a:rPr lang="en-US" sz="2200" dirty="0" err="1"/>
                  <a:t>berubah</a:t>
                </a:r>
                <a:r>
                  <a:rPr lang="en-US" sz="2200"/>
                  <a:t>. </a:t>
                </a:r>
              </a:p>
              <a:p>
                <a:r>
                  <a:rPr lang="en-US" sz="2200"/>
                  <a:t>Estimasi kanal hanya dibutuhkan di sisi BTS.</a:t>
                </a:r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68B1609-078D-45FE-BA6D-D906A798A3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3392" y="2180496"/>
                <a:ext cx="6177416" cy="4507636"/>
              </a:xfrm>
              <a:blipFill>
                <a:blip r:embed="rId2"/>
                <a:stretch>
                  <a:fillRect l="-493" t="-1218" r="-9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0F644B5-DD6F-4088-B7B9-DE1733FEAE6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3933" y="2088253"/>
            <a:ext cx="4934939" cy="426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3647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Custom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560</TotalTime>
  <Words>1907</Words>
  <Application>Microsoft Office PowerPoint</Application>
  <PresentationFormat>Widescreen</PresentationFormat>
  <Paragraphs>180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Calibri Light</vt:lpstr>
      <vt:lpstr>Cambria</vt:lpstr>
      <vt:lpstr>Cambria Math</vt:lpstr>
      <vt:lpstr>Times New Roman</vt:lpstr>
      <vt:lpstr>Wingdings 2</vt:lpstr>
      <vt:lpstr>Dividend</vt:lpstr>
      <vt:lpstr>Office Theme</vt:lpstr>
      <vt:lpstr>ANALISA EFISIENSI SPEKTRUM SISTEM MULTI USER MASSIVE MIMO SEL TUNGGAL PADA KANAL RAYLEIGH DAN RANDOM LINE OF SIGHT</vt:lpstr>
      <vt:lpstr>LATAR BELAKANG</vt:lpstr>
      <vt:lpstr>latar BELAKANG PENELITIAN (cont…)</vt:lpstr>
      <vt:lpstr>RUMUSAN MASALAH</vt:lpstr>
      <vt:lpstr>Tujuan penelitian</vt:lpstr>
      <vt:lpstr>BATASAN MASALAH</vt:lpstr>
      <vt:lpstr>Kontribusi penelitian</vt:lpstr>
      <vt:lpstr>PowerPoint Presentation</vt:lpstr>
      <vt:lpstr>Model sistem</vt:lpstr>
      <vt:lpstr>ILUSTRASI PEMETAAN SIMBOL KE TIAP SUBCARRIER</vt:lpstr>
      <vt:lpstr>Sistem pemancar (bts)</vt:lpstr>
      <vt:lpstr>ILUSTRASI PROSES REORDERING</vt:lpstr>
      <vt:lpstr>Linier precoding</vt:lpstr>
      <vt:lpstr>KANAL FREQUENCY-SELECTIVE RAYLEIGH</vt:lpstr>
      <vt:lpstr>Kanal UR-los sistem massive mimo</vt:lpstr>
      <vt:lpstr>Estimasi kanal</vt:lpstr>
      <vt:lpstr>Penerima sistem massive MIMO</vt:lpstr>
      <vt:lpstr>PowerPoint Presentation</vt:lpstr>
      <vt:lpstr>Efisiensi spektrum massive mimo DAN SISO</vt:lpstr>
      <vt:lpstr>Power delay profile (PDP) kanal rayleigh</vt:lpstr>
      <vt:lpstr>EFISIENSI SPEKTRUM MU-MASSIVE MIMO KANAL RAYLEGIH PADA SNR TINGGI (10DB)</vt:lpstr>
      <vt:lpstr>PREBEDAAN PERFORMA PRECODING ZF DAN MMSE</vt:lpstr>
      <vt:lpstr>EFISIENSI SPEKTRUM MU-MASSIVE MIMO KANAL RAYLEGIH PADA SNR rendah (0 DB)</vt:lpstr>
      <vt:lpstr>EFISIENSI SPEKTRUM MU-MASSIVE MIMO KANAL ur-los PADA SNR TINGGI (10DB)</vt:lpstr>
      <vt:lpstr>PERBANDINGAN EFISIENSI SPEKTRUM KANAL UR-LOS DAN RAYLEIGH</vt:lpstr>
      <vt:lpstr>EFISIENSI SPEKTRUM MASSIVE MIMO VS. JUMLAH USER</vt:lpstr>
      <vt:lpstr>EFISIENSI SPEKTRUM MASSIVE MIMO VS. JUMLAH USER (cont..)</vt:lpstr>
      <vt:lpstr>Efisiensi spektrum massive MIMO KONDISI IMPERFECT CSI KANAL RAYLEIGH (SNR UPLINK TINGGI)</vt:lpstr>
      <vt:lpstr>Efisiensi spektrum massive MIMO KONDISI IMPERFECT CSI KANAL RAYLEIGH (SNR UPLINK RENDAH)</vt:lpstr>
      <vt:lpstr>Efisiensi spektrum massive MIMO KONDISI IMPERFECT CSI KANAL UR-LOS</vt:lpstr>
      <vt:lpstr>EFISIENSI SPEKTRUM KANAL UR-LOS DAN RAYLEIGH PADA KONDISI IMPERFECT csi</vt:lpstr>
      <vt:lpstr>Mean square error (mse) hasil estimasi kanal</vt:lpstr>
      <vt:lpstr>Bit Error Rate Kanal Rayleigh</vt:lpstr>
      <vt:lpstr>Bit Error Rate Kanal ur-los</vt:lpstr>
      <vt:lpstr>kesimpulan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 EFISIENSI SPEKTRUM SISTEM MULTI USER MASSIVE MIMO SEL TUNGGAL PADA KANAL RAYLEIGH DAN RANDOM LINE OF SIGHT</dc:title>
  <dc:creator>ikaaini</dc:creator>
  <cp:lastModifiedBy>ika aini</cp:lastModifiedBy>
  <cp:revision>108</cp:revision>
  <dcterms:created xsi:type="dcterms:W3CDTF">2018-06-02T01:29:10Z</dcterms:created>
  <dcterms:modified xsi:type="dcterms:W3CDTF">2021-01-31T06:48:20Z</dcterms:modified>
</cp:coreProperties>
</file>