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80" r:id="rId3"/>
    <p:sldId id="257" r:id="rId4"/>
    <p:sldId id="279" r:id="rId5"/>
    <p:sldId id="259" r:id="rId6"/>
    <p:sldId id="263" r:id="rId7"/>
    <p:sldId id="260" r:id="rId8"/>
    <p:sldId id="258" r:id="rId9"/>
    <p:sldId id="261" r:id="rId10"/>
    <p:sldId id="262"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69" d="100"/>
          <a:sy n="69"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203A8CD-A426-4CB7-9842-D6FCE8C81E59}" type="datetimeFigureOut">
              <a:rPr lang="en-ID" smtClean="0"/>
              <a:t>02/02/2021</a:t>
            </a:fld>
            <a:endParaRPr lang="en-ID"/>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D"/>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3C4906F-5993-49EC-8AC5-AB6F75FB4DA9}" type="slidenum">
              <a:rPr lang="en-ID" smtClean="0"/>
              <a:t>‹#›</a:t>
            </a:fld>
            <a:endParaRPr lang="en-ID"/>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140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3A8CD-A426-4CB7-9842-D6FCE8C81E59}" type="datetimeFigureOut">
              <a:rPr lang="en-ID" smtClean="0"/>
              <a:t>02/02/2021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3C4906F-5993-49EC-8AC5-AB6F75FB4DA9}" type="slidenum">
              <a:rPr lang="en-ID" smtClean="0"/>
              <a:t>‹#›</a:t>
            </a:fld>
            <a:endParaRPr lang="en-ID"/>
          </a:p>
        </p:txBody>
      </p:sp>
    </p:spTree>
    <p:extLst>
      <p:ext uri="{BB962C8B-B14F-4D97-AF65-F5344CB8AC3E}">
        <p14:creationId xmlns:p14="http://schemas.microsoft.com/office/powerpoint/2010/main" val="2564127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3A8CD-A426-4CB7-9842-D6FCE8C81E59}" type="datetimeFigureOut">
              <a:rPr lang="en-ID" smtClean="0"/>
              <a:t>02/02/2021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3C4906F-5993-49EC-8AC5-AB6F75FB4DA9}" type="slidenum">
              <a:rPr lang="en-ID" smtClean="0"/>
              <a:t>‹#›</a:t>
            </a:fld>
            <a:endParaRPr lang="en-ID"/>
          </a:p>
        </p:txBody>
      </p:sp>
    </p:spTree>
    <p:extLst>
      <p:ext uri="{BB962C8B-B14F-4D97-AF65-F5344CB8AC3E}">
        <p14:creationId xmlns:p14="http://schemas.microsoft.com/office/powerpoint/2010/main" val="1900225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3A8CD-A426-4CB7-9842-D6FCE8C81E59}" type="datetimeFigureOut">
              <a:rPr lang="en-ID" smtClean="0"/>
              <a:t>02/02/2021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3C4906F-5993-49EC-8AC5-AB6F75FB4DA9}" type="slidenum">
              <a:rPr lang="en-ID" smtClean="0"/>
              <a:t>‹#›</a:t>
            </a:fld>
            <a:endParaRPr lang="en-ID"/>
          </a:p>
        </p:txBody>
      </p:sp>
    </p:spTree>
    <p:extLst>
      <p:ext uri="{BB962C8B-B14F-4D97-AF65-F5344CB8AC3E}">
        <p14:creationId xmlns:p14="http://schemas.microsoft.com/office/powerpoint/2010/main" val="3214021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3A8CD-A426-4CB7-9842-D6FCE8C81E59}" type="datetimeFigureOut">
              <a:rPr lang="en-ID" smtClean="0"/>
              <a:t>02/02/2021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3C4906F-5993-49EC-8AC5-AB6F75FB4DA9}" type="slidenum">
              <a:rPr lang="en-ID" smtClean="0"/>
              <a:t>‹#›</a:t>
            </a:fld>
            <a:endParaRPr lang="en-ID"/>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312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03A8CD-A426-4CB7-9842-D6FCE8C81E59}" type="datetimeFigureOut">
              <a:rPr lang="en-ID" smtClean="0"/>
              <a:t>02/02/2021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93C4906F-5993-49EC-8AC5-AB6F75FB4DA9}" type="slidenum">
              <a:rPr lang="en-ID" smtClean="0"/>
              <a:t>‹#›</a:t>
            </a:fld>
            <a:endParaRPr lang="en-ID"/>
          </a:p>
        </p:txBody>
      </p:sp>
    </p:spTree>
    <p:extLst>
      <p:ext uri="{BB962C8B-B14F-4D97-AF65-F5344CB8AC3E}">
        <p14:creationId xmlns:p14="http://schemas.microsoft.com/office/powerpoint/2010/main" val="3326444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03A8CD-A426-4CB7-9842-D6FCE8C81E59}" type="datetimeFigureOut">
              <a:rPr lang="en-ID" smtClean="0"/>
              <a:t>02/02/2021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93C4906F-5993-49EC-8AC5-AB6F75FB4DA9}" type="slidenum">
              <a:rPr lang="en-ID" smtClean="0"/>
              <a:t>‹#›</a:t>
            </a:fld>
            <a:endParaRPr lang="en-ID"/>
          </a:p>
        </p:txBody>
      </p:sp>
    </p:spTree>
    <p:extLst>
      <p:ext uri="{BB962C8B-B14F-4D97-AF65-F5344CB8AC3E}">
        <p14:creationId xmlns:p14="http://schemas.microsoft.com/office/powerpoint/2010/main" val="376642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03A8CD-A426-4CB7-9842-D6FCE8C81E59}" type="datetimeFigureOut">
              <a:rPr lang="en-ID" smtClean="0"/>
              <a:t>02/02/2021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93C4906F-5993-49EC-8AC5-AB6F75FB4DA9}" type="slidenum">
              <a:rPr lang="en-ID" smtClean="0"/>
              <a:t>‹#›</a:t>
            </a:fld>
            <a:endParaRPr lang="en-ID"/>
          </a:p>
        </p:txBody>
      </p:sp>
    </p:spTree>
    <p:extLst>
      <p:ext uri="{BB962C8B-B14F-4D97-AF65-F5344CB8AC3E}">
        <p14:creationId xmlns:p14="http://schemas.microsoft.com/office/powerpoint/2010/main" val="2122625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03A8CD-A426-4CB7-9842-D6FCE8C81E59}" type="datetimeFigureOut">
              <a:rPr lang="en-ID" smtClean="0"/>
              <a:t>02/02/2021</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93C4906F-5993-49EC-8AC5-AB6F75FB4DA9}" type="slidenum">
              <a:rPr lang="en-ID" smtClean="0"/>
              <a:t>‹#›</a:t>
            </a:fld>
            <a:endParaRPr lang="en-ID"/>
          </a:p>
        </p:txBody>
      </p:sp>
    </p:spTree>
    <p:extLst>
      <p:ext uri="{BB962C8B-B14F-4D97-AF65-F5344CB8AC3E}">
        <p14:creationId xmlns:p14="http://schemas.microsoft.com/office/powerpoint/2010/main" val="373265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03A8CD-A426-4CB7-9842-D6FCE8C81E59}" type="datetimeFigureOut">
              <a:rPr lang="en-ID" smtClean="0"/>
              <a:t>02/02/2021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93C4906F-5993-49EC-8AC5-AB6F75FB4DA9}" type="slidenum">
              <a:rPr lang="en-ID" smtClean="0"/>
              <a:t>‹#›</a:t>
            </a:fld>
            <a:endParaRPr lang="en-ID"/>
          </a:p>
        </p:txBody>
      </p:sp>
    </p:spTree>
    <p:extLst>
      <p:ext uri="{BB962C8B-B14F-4D97-AF65-F5344CB8AC3E}">
        <p14:creationId xmlns:p14="http://schemas.microsoft.com/office/powerpoint/2010/main" val="1268986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03A8CD-A426-4CB7-9842-D6FCE8C81E59}" type="datetimeFigureOut">
              <a:rPr lang="en-ID" smtClean="0"/>
              <a:t>02/02/2021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93C4906F-5993-49EC-8AC5-AB6F75FB4DA9}" type="slidenum">
              <a:rPr lang="en-ID" smtClean="0"/>
              <a:t>‹#›</a:t>
            </a:fld>
            <a:endParaRPr lang="en-ID"/>
          </a:p>
        </p:txBody>
      </p:sp>
    </p:spTree>
    <p:extLst>
      <p:ext uri="{BB962C8B-B14F-4D97-AF65-F5344CB8AC3E}">
        <p14:creationId xmlns:p14="http://schemas.microsoft.com/office/powerpoint/2010/main" val="1065717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203A8CD-A426-4CB7-9842-D6FCE8C81E59}" type="datetimeFigureOut">
              <a:rPr lang="en-ID" smtClean="0"/>
              <a:t>02/02/2021</a:t>
            </a:fld>
            <a:endParaRPr lang="en-ID"/>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D"/>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93C4906F-5993-49EC-8AC5-AB6F75FB4DA9}" type="slidenum">
              <a:rPr lang="en-ID" smtClean="0"/>
              <a:t>‹#›</a:t>
            </a:fld>
            <a:endParaRPr lang="en-ID"/>
          </a:p>
        </p:txBody>
      </p:sp>
    </p:spTree>
    <p:extLst>
      <p:ext uri="{BB962C8B-B14F-4D97-AF65-F5344CB8AC3E}">
        <p14:creationId xmlns:p14="http://schemas.microsoft.com/office/powerpoint/2010/main" val="313871440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BD263-B2C9-4EFF-91E6-0D0892DF6197}"/>
              </a:ext>
            </a:extLst>
          </p:cNvPr>
          <p:cNvSpPr>
            <a:spLocks noGrp="1"/>
          </p:cNvSpPr>
          <p:nvPr>
            <p:ph type="ctrTitle"/>
          </p:nvPr>
        </p:nvSpPr>
        <p:spPr/>
        <p:txBody>
          <a:bodyPr/>
          <a:lstStyle/>
          <a:p>
            <a:endParaRPr lang="en-ID"/>
          </a:p>
        </p:txBody>
      </p:sp>
      <p:sp>
        <p:nvSpPr>
          <p:cNvPr id="3" name="Subtitle 2">
            <a:extLst>
              <a:ext uri="{FF2B5EF4-FFF2-40B4-BE49-F238E27FC236}">
                <a16:creationId xmlns:a16="http://schemas.microsoft.com/office/drawing/2014/main" id="{D670D68F-971A-4A72-8AC2-09EF11391402}"/>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2161289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1678F-25F6-4AD5-988B-A8E96DF2863C}"/>
              </a:ext>
            </a:extLst>
          </p:cNvPr>
          <p:cNvSpPr>
            <a:spLocks noGrp="1"/>
          </p:cNvSpPr>
          <p:nvPr>
            <p:ph type="title"/>
          </p:nvPr>
        </p:nvSpPr>
        <p:spPr>
          <a:xfrm>
            <a:off x="1140351" y="83820"/>
            <a:ext cx="9875520" cy="1356360"/>
          </a:xfrm>
        </p:spPr>
        <p:txBody>
          <a:bodyPr>
            <a:normAutofit/>
          </a:bodyPr>
          <a:lstStyle/>
          <a:p>
            <a:pPr algn="ctr"/>
            <a:r>
              <a:rPr lang="en-US" sz="3600"/>
              <a:t>Efisiensi Spektrum MU-Massive MIMO Kanal Rayleigh Pada Kondisi Perfect CSI</a:t>
            </a:r>
            <a:endParaRPr lang="en-ID" sz="3600"/>
          </a:p>
        </p:txBody>
      </p:sp>
      <p:sp>
        <p:nvSpPr>
          <p:cNvPr id="3" name="Content Placeholder 2">
            <a:extLst>
              <a:ext uri="{FF2B5EF4-FFF2-40B4-BE49-F238E27FC236}">
                <a16:creationId xmlns:a16="http://schemas.microsoft.com/office/drawing/2014/main" id="{974D01F7-D539-405A-9332-0C4CF55A2AEF}"/>
              </a:ext>
            </a:extLst>
          </p:cNvPr>
          <p:cNvSpPr>
            <a:spLocks noGrp="1"/>
          </p:cNvSpPr>
          <p:nvPr>
            <p:ph idx="1"/>
          </p:nvPr>
        </p:nvSpPr>
        <p:spPr>
          <a:xfrm>
            <a:off x="6278979" y="1579075"/>
            <a:ext cx="5608220" cy="4655820"/>
          </a:xfrm>
        </p:spPr>
        <p:txBody>
          <a:bodyPr>
            <a:normAutofit fontScale="92500" lnSpcReduction="20000"/>
          </a:bodyPr>
          <a:lstStyle/>
          <a:p>
            <a:r>
              <a:rPr lang="en-US">
                <a:solidFill>
                  <a:schemeClr val="tx1"/>
                </a:solidFill>
              </a:rPr>
              <a:t>BTS mengetahui informasi CSI secara penuh tanpa proses estimasi kanal.</a:t>
            </a:r>
          </a:p>
          <a:p>
            <a:r>
              <a:rPr lang="en-US">
                <a:solidFill>
                  <a:schemeClr val="tx1"/>
                </a:solidFill>
              </a:rPr>
              <a:t>Parameter:</a:t>
            </a:r>
          </a:p>
          <a:p>
            <a:pPr marL="45720" indent="0">
              <a:buNone/>
            </a:pPr>
            <a:r>
              <a:rPr lang="en-US" i="1">
                <a:solidFill>
                  <a:schemeClr val="tx1"/>
                </a:solidFill>
              </a:rPr>
              <a:t>	M = </a:t>
            </a:r>
            <a:r>
              <a:rPr lang="en-US">
                <a:solidFill>
                  <a:schemeClr val="tx1"/>
                </a:solidFill>
              </a:rPr>
              <a:t>50 – 350, </a:t>
            </a:r>
            <a:r>
              <a:rPr lang="en-US" i="1">
                <a:solidFill>
                  <a:schemeClr val="tx1"/>
                </a:solidFill>
              </a:rPr>
              <a:t>K = 30, </a:t>
            </a:r>
            <a:r>
              <a:rPr lang="en-US">
                <a:solidFill>
                  <a:schemeClr val="tx1"/>
                </a:solidFill>
              </a:rPr>
              <a:t>SNR = 10dB</a:t>
            </a:r>
          </a:p>
          <a:p>
            <a:r>
              <a:rPr lang="en-ID">
                <a:solidFill>
                  <a:schemeClr val="tx1"/>
                </a:solidFill>
              </a:rPr>
              <a:t>Secara keseluruhan, efisiensi spektrum meningkat jika jumlah antenna BTS meningkat.</a:t>
            </a:r>
          </a:p>
          <a:p>
            <a:r>
              <a:rPr lang="en-ID">
                <a:solidFill>
                  <a:schemeClr val="tx1"/>
                </a:solidFill>
              </a:rPr>
              <a:t>ZF dan MMSE mengahasilkan efisiensi spektrum yang lebih tinggi daripada MRT.</a:t>
            </a:r>
          </a:p>
          <a:p>
            <a:r>
              <a:rPr lang="en-ID">
                <a:solidFill>
                  <a:schemeClr val="tx1"/>
                </a:solidFill>
              </a:rPr>
              <a:t>MRT tidak meminimaliasai interfensi antar user hanya meningkatkan daya sinyal pada tiap user.</a:t>
            </a:r>
          </a:p>
          <a:p>
            <a:r>
              <a:rPr lang="en-ID">
                <a:solidFill>
                  <a:schemeClr val="tx1"/>
                </a:solidFill>
              </a:rPr>
              <a:t>ZF dan MMSE meminimalisasi interferensi antar user, selain itu MMSE juga meningkatkan SINR pada tiap user</a:t>
            </a:r>
          </a:p>
          <a:p>
            <a:r>
              <a:rPr lang="en-ID">
                <a:solidFill>
                  <a:schemeClr val="tx1"/>
                </a:solidFill>
              </a:rPr>
              <a:t>MMSE bekerja lebih baik daripada ZF dan MRT pada semua range jumlah antena</a:t>
            </a:r>
          </a:p>
        </p:txBody>
      </p:sp>
      <p:pic>
        <p:nvPicPr>
          <p:cNvPr id="4" name="Picture 3">
            <a:extLst>
              <a:ext uri="{FF2B5EF4-FFF2-40B4-BE49-F238E27FC236}">
                <a16:creationId xmlns:a16="http://schemas.microsoft.com/office/drawing/2014/main" id="{F56D2E53-6887-4C6C-A800-0308B6594306}"/>
              </a:ext>
            </a:extLst>
          </p:cNvPr>
          <p:cNvPicPr/>
          <p:nvPr/>
        </p:nvPicPr>
        <p:blipFill rotWithShape="1">
          <a:blip r:embed="rId2">
            <a:extLst>
              <a:ext uri="{28A0092B-C50C-407E-A947-70E740481C1C}">
                <a14:useLocalDpi xmlns:a14="http://schemas.microsoft.com/office/drawing/2010/main" val="0"/>
              </a:ext>
            </a:extLst>
          </a:blip>
          <a:srcRect t="5617"/>
          <a:stretch/>
        </p:blipFill>
        <p:spPr bwMode="auto">
          <a:xfrm>
            <a:off x="41564" y="1586174"/>
            <a:ext cx="6375961" cy="450982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06228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D2A4-70C3-432C-A361-6B274AEE85CC}"/>
              </a:ext>
            </a:extLst>
          </p:cNvPr>
          <p:cNvSpPr>
            <a:spLocks noGrp="1"/>
          </p:cNvSpPr>
          <p:nvPr>
            <p:ph type="title"/>
          </p:nvPr>
        </p:nvSpPr>
        <p:spPr>
          <a:xfrm>
            <a:off x="311727" y="387928"/>
            <a:ext cx="9875520" cy="678873"/>
          </a:xfrm>
        </p:spPr>
        <p:txBody>
          <a:bodyPr>
            <a:normAutofit fontScale="90000"/>
          </a:bodyPr>
          <a:lstStyle/>
          <a:p>
            <a:r>
              <a:rPr lang="en-US"/>
              <a:t>Precoding ZF</a:t>
            </a:r>
            <a:endParaRPr lang="en-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3CD50D-7D66-42A7-A15B-B454B2E108CA}"/>
                  </a:ext>
                </a:extLst>
              </p:cNvPr>
              <p:cNvSpPr>
                <a:spLocks noGrp="1"/>
              </p:cNvSpPr>
              <p:nvPr>
                <p:ph idx="1"/>
              </p:nvPr>
            </p:nvSpPr>
            <p:spPr>
              <a:xfrm>
                <a:off x="7485792" y="1731817"/>
                <a:ext cx="4628926" cy="4215245"/>
              </a:xfrm>
            </p:spPr>
            <p:txBody>
              <a:bodyPr/>
              <a:lstStyle/>
              <a:p>
                <a:r>
                  <a:rPr lang="en-US">
                    <a:solidFill>
                      <a:schemeClr val="tx1"/>
                    </a:solidFill>
                  </a:rPr>
                  <a:t>Pada saat (</a:t>
                </a:r>
                <a:r>
                  <a:rPr lang="en-US" i="1">
                    <a:solidFill>
                      <a:schemeClr val="tx1"/>
                    </a:solidFill>
                  </a:rPr>
                  <a:t>K &lt; M), </a:t>
                </a:r>
                <a:r>
                  <a:rPr lang="en-US">
                    <a:solidFill>
                      <a:schemeClr val="tx1"/>
                    </a:solidFill>
                  </a:rPr>
                  <a:t>Precoding ZF dapat mengeliminasi sinyal interferensi secara total </a:t>
                </a:r>
              </a:p>
              <a:p>
                <a:r>
                  <a:rPr lang="en-US" sz="2400">
                    <a:solidFill>
                      <a:schemeClr val="tx1"/>
                    </a:solidFill>
                    <a:effectLst/>
                    <a:ea typeface="Times New Roman" panose="02020603050405020304" pitchFamily="18" charset="0"/>
                    <a:cs typeface="Arial" panose="020B0604020202020204" pitchFamily="34" charset="0"/>
                  </a:rPr>
                  <a:t>Pada saat </a:t>
                </a:r>
                <a14:m>
                  <m:oMath xmlns:m="http://schemas.openxmlformats.org/officeDocument/2006/math">
                    <m:d>
                      <m:dPr>
                        <m:ctrlPr>
                          <a:rPr lang="id-ID" sz="2400"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id-ID" sz="2400"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𝐾</m:t>
                        </m:r>
                        <m:r>
                          <a:rPr lang="id-ID" sz="2400"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r>
                          <a:rPr lang="id-ID" sz="2400"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𝑀</m:t>
                        </m:r>
                      </m:e>
                    </m:d>
                  </m:oMath>
                </a14:m>
                <a:r>
                  <a:rPr lang="en-US" i="1">
                    <a:solidFill>
                      <a:schemeClr val="tx1"/>
                    </a:solidFill>
                  </a:rPr>
                  <a:t>, </a:t>
                </a:r>
                <a:r>
                  <a:rPr lang="en-US">
                    <a:solidFill>
                      <a:schemeClr val="tx1"/>
                    </a:solidFill>
                  </a:rPr>
                  <a:t>daya sinyal tiap user menurun dan iterferensi antar user besar.</a:t>
                </a:r>
                <a:endParaRPr lang="en-US" i="1">
                  <a:solidFill>
                    <a:schemeClr val="tx1"/>
                  </a:solidFill>
                </a:endParaRPr>
              </a:p>
              <a:p>
                <a:r>
                  <a:rPr lang="en-ID">
                    <a:solidFill>
                      <a:schemeClr val="tx1"/>
                    </a:solidFill>
                  </a:rPr>
                  <a:t>Precoding ZF hanya bekerja optimal saat </a:t>
                </a:r>
                <a:r>
                  <a:rPr lang="en-US">
                    <a:solidFill>
                      <a:schemeClr val="tx1"/>
                    </a:solidFill>
                  </a:rPr>
                  <a:t>(</a:t>
                </a:r>
                <a:r>
                  <a:rPr lang="en-US" i="1">
                    <a:solidFill>
                      <a:schemeClr val="tx1"/>
                    </a:solidFill>
                  </a:rPr>
                  <a:t>K &lt; M)</a:t>
                </a:r>
                <a:endParaRPr lang="en-ID">
                  <a:solidFill>
                    <a:schemeClr val="tx1"/>
                  </a:solidFill>
                </a:endParaRPr>
              </a:p>
            </p:txBody>
          </p:sp>
        </mc:Choice>
        <mc:Fallback xmlns="">
          <p:sp>
            <p:nvSpPr>
              <p:cNvPr id="3" name="Content Placeholder 2">
                <a:extLst>
                  <a:ext uri="{FF2B5EF4-FFF2-40B4-BE49-F238E27FC236}">
                    <a16:creationId xmlns:a16="http://schemas.microsoft.com/office/drawing/2014/main" id="{943CD50D-7D66-42A7-A15B-B454B2E108CA}"/>
                  </a:ext>
                </a:extLst>
              </p:cNvPr>
              <p:cNvSpPr>
                <a:spLocks noGrp="1" noRot="1" noChangeAspect="1" noMove="1" noResize="1" noEditPoints="1" noAdjustHandles="1" noChangeArrowheads="1" noChangeShapeType="1" noTextEdit="1"/>
              </p:cNvSpPr>
              <p:nvPr>
                <p:ph idx="1"/>
              </p:nvPr>
            </p:nvSpPr>
            <p:spPr>
              <a:xfrm>
                <a:off x="7485792" y="1731817"/>
                <a:ext cx="4628926" cy="4215245"/>
              </a:xfrm>
              <a:blipFill>
                <a:blip r:embed="rId2"/>
                <a:stretch>
                  <a:fillRect l="-264" t="-1879"/>
                </a:stretch>
              </a:blipFill>
            </p:spPr>
            <p:txBody>
              <a:bodyPr/>
              <a:lstStyle/>
              <a:p>
                <a:r>
                  <a:rPr lang="en-ID">
                    <a:noFill/>
                  </a:rPr>
                  <a:t> </a:t>
                </a:r>
              </a:p>
            </p:txBody>
          </p:sp>
        </mc:Fallback>
      </mc:AlternateContent>
      <p:pic>
        <p:nvPicPr>
          <p:cNvPr id="4" name="Picture 3">
            <a:extLst>
              <a:ext uri="{FF2B5EF4-FFF2-40B4-BE49-F238E27FC236}">
                <a16:creationId xmlns:a16="http://schemas.microsoft.com/office/drawing/2014/main" id="{0ECA3BA3-1FD1-48A5-8160-C18DD340FA19}"/>
              </a:ext>
            </a:extLst>
          </p:cNvPr>
          <p:cNvPicPr/>
          <p:nvPr/>
        </p:nvPicPr>
        <p:blipFill rotWithShape="1">
          <a:blip r:embed="rId3"/>
          <a:srcRect l="3844"/>
          <a:stretch/>
        </p:blipFill>
        <p:spPr>
          <a:xfrm>
            <a:off x="311727" y="1858587"/>
            <a:ext cx="7105386" cy="1691640"/>
          </a:xfrm>
          <a:prstGeom prst="rect">
            <a:avLst/>
          </a:prstGeom>
        </p:spPr>
      </p:pic>
      <p:sp>
        <p:nvSpPr>
          <p:cNvPr id="6" name="TextBox 5">
            <a:extLst>
              <a:ext uri="{FF2B5EF4-FFF2-40B4-BE49-F238E27FC236}">
                <a16:creationId xmlns:a16="http://schemas.microsoft.com/office/drawing/2014/main" id="{9050121B-57D6-4E17-98C2-B5CF0E0FA366}"/>
              </a:ext>
            </a:extLst>
          </p:cNvPr>
          <p:cNvSpPr txBox="1"/>
          <p:nvPr/>
        </p:nvSpPr>
        <p:spPr>
          <a:xfrm>
            <a:off x="311727" y="1543397"/>
            <a:ext cx="2598788" cy="369332"/>
          </a:xfrm>
          <a:prstGeom prst="rect">
            <a:avLst/>
          </a:prstGeom>
          <a:noFill/>
        </p:spPr>
        <p:txBody>
          <a:bodyPr wrap="none" rtlCol="0">
            <a:spAutoFit/>
          </a:bodyPr>
          <a:lstStyle/>
          <a:p>
            <a:r>
              <a:rPr lang="en-US"/>
              <a:t>SNR = 10 dB dan (</a:t>
            </a:r>
            <a:r>
              <a:rPr lang="en-US" i="1"/>
              <a:t>K &lt; M)</a:t>
            </a:r>
            <a:endParaRPr lang="en-ID" i="1"/>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64CA6B7-616D-44AD-B0D9-5A6CF4832BFE}"/>
                  </a:ext>
                </a:extLst>
              </p:cNvPr>
              <p:cNvSpPr txBox="1"/>
              <p:nvPr/>
            </p:nvSpPr>
            <p:spPr>
              <a:xfrm>
                <a:off x="311727" y="3579213"/>
                <a:ext cx="2742867" cy="369332"/>
              </a:xfrm>
              <a:prstGeom prst="rect">
                <a:avLst/>
              </a:prstGeom>
              <a:noFill/>
            </p:spPr>
            <p:txBody>
              <a:bodyPr wrap="none" rtlCol="0">
                <a:spAutoFit/>
              </a:bodyPr>
              <a:lstStyle/>
              <a:p>
                <a:r>
                  <a:rPr lang="en-US" sz="1800">
                    <a:effectLst/>
                    <a:ea typeface="Times New Roman" panose="02020603050405020304" pitchFamily="18" charset="0"/>
                    <a:cs typeface="Arial" panose="020B0604020202020204" pitchFamily="34" charset="0"/>
                  </a:rPr>
                  <a:t>SNR = 10 dB dan </a:t>
                </a:r>
                <a14:m>
                  <m:oMath xmlns:m="http://schemas.openxmlformats.org/officeDocument/2006/math">
                    <m:r>
                      <a:rPr lang="id-ID" sz="1800" i="1" smtClean="0">
                        <a:effectLst/>
                        <a:latin typeface="Cambria Math" panose="02040503050406030204" pitchFamily="18" charset="0"/>
                        <a:ea typeface="Times New Roman" panose="02020603050405020304" pitchFamily="18" charset="0"/>
                        <a:cs typeface="Arial" panose="020B0604020202020204" pitchFamily="34" charset="0"/>
                      </a:rPr>
                      <m:t>(</m:t>
                    </m:r>
                    <m:r>
                      <a:rPr lang="id-ID" sz="1800" i="1" smtClean="0">
                        <a:effectLst/>
                        <a:latin typeface="Cambria Math" panose="02040503050406030204" pitchFamily="18" charset="0"/>
                        <a:ea typeface="Times New Roman" panose="02020603050405020304" pitchFamily="18" charset="0"/>
                        <a:cs typeface="Arial" panose="020B0604020202020204" pitchFamily="34" charset="0"/>
                      </a:rPr>
                      <m:t>𝐾</m:t>
                    </m:r>
                    <m:r>
                      <a:rPr lang="id-ID" sz="1800" i="1" smtClean="0">
                        <a:effectLst/>
                        <a:latin typeface="Cambria Math" panose="02040503050406030204" pitchFamily="18" charset="0"/>
                        <a:ea typeface="Times New Roman" panose="02020603050405020304" pitchFamily="18" charset="0"/>
                        <a:cs typeface="Arial" panose="020B0604020202020204" pitchFamily="34" charset="0"/>
                      </a:rPr>
                      <m:t>≥</m:t>
                    </m:r>
                    <m:r>
                      <a:rPr lang="id-ID" sz="1800" i="1" smtClean="0">
                        <a:effectLst/>
                        <a:latin typeface="Cambria Math" panose="02040503050406030204" pitchFamily="18" charset="0"/>
                        <a:ea typeface="Times New Roman" panose="02020603050405020304" pitchFamily="18" charset="0"/>
                        <a:cs typeface="Arial" panose="020B0604020202020204" pitchFamily="34" charset="0"/>
                      </a:rPr>
                      <m:t>𝑀</m:t>
                    </m:r>
                    <m:r>
                      <a:rPr lang="id-ID" sz="1800" i="1" smtClean="0">
                        <a:effectLst/>
                        <a:latin typeface="Cambria Math" panose="02040503050406030204" pitchFamily="18" charset="0"/>
                        <a:ea typeface="Times New Roman" panose="02020603050405020304" pitchFamily="18" charset="0"/>
                        <a:cs typeface="Arial" panose="020B0604020202020204" pitchFamily="34" charset="0"/>
                      </a:rPr>
                      <m:t>)</m:t>
                    </m:r>
                  </m:oMath>
                </a14:m>
                <a:endParaRPr lang="en-ID"/>
              </a:p>
            </p:txBody>
          </p:sp>
        </mc:Choice>
        <mc:Fallback xmlns="">
          <p:sp>
            <p:nvSpPr>
              <p:cNvPr id="7" name="TextBox 6">
                <a:extLst>
                  <a:ext uri="{FF2B5EF4-FFF2-40B4-BE49-F238E27FC236}">
                    <a16:creationId xmlns:a16="http://schemas.microsoft.com/office/drawing/2014/main" id="{964CA6B7-616D-44AD-B0D9-5A6CF4832BFE}"/>
                  </a:ext>
                </a:extLst>
              </p:cNvPr>
              <p:cNvSpPr txBox="1">
                <a:spLocks noRot="1" noChangeAspect="1" noMove="1" noResize="1" noEditPoints="1" noAdjustHandles="1" noChangeArrowheads="1" noChangeShapeType="1" noTextEdit="1"/>
              </p:cNvSpPr>
              <p:nvPr/>
            </p:nvSpPr>
            <p:spPr>
              <a:xfrm>
                <a:off x="311727" y="3579213"/>
                <a:ext cx="2742867" cy="369332"/>
              </a:xfrm>
              <a:prstGeom prst="rect">
                <a:avLst/>
              </a:prstGeom>
              <a:blipFill>
                <a:blip r:embed="rId4"/>
                <a:stretch>
                  <a:fillRect l="-1778" t="-9836" b="-22951"/>
                </a:stretch>
              </a:blipFill>
            </p:spPr>
            <p:txBody>
              <a:bodyPr/>
              <a:lstStyle/>
              <a:p>
                <a:r>
                  <a:rPr lang="en-ID">
                    <a:noFill/>
                  </a:rPr>
                  <a:t> </a:t>
                </a:r>
              </a:p>
            </p:txBody>
          </p:sp>
        </mc:Fallback>
      </mc:AlternateContent>
      <p:pic>
        <p:nvPicPr>
          <p:cNvPr id="8" name="Picture 7">
            <a:extLst>
              <a:ext uri="{FF2B5EF4-FFF2-40B4-BE49-F238E27FC236}">
                <a16:creationId xmlns:a16="http://schemas.microsoft.com/office/drawing/2014/main" id="{60AFB85C-133B-42C9-A4BE-F053BB905DC4}"/>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11727" y="4266975"/>
            <a:ext cx="7317770" cy="1575667"/>
          </a:xfrm>
          <a:prstGeom prst="rect">
            <a:avLst/>
          </a:prstGeom>
          <a:noFill/>
          <a:ln>
            <a:noFill/>
          </a:ln>
        </p:spPr>
      </p:pic>
    </p:spTree>
    <p:extLst>
      <p:ext uri="{BB962C8B-B14F-4D97-AF65-F5344CB8AC3E}">
        <p14:creationId xmlns:p14="http://schemas.microsoft.com/office/powerpoint/2010/main" val="2403348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DFC67-0086-4525-82FC-177158BCE810}"/>
              </a:ext>
            </a:extLst>
          </p:cNvPr>
          <p:cNvSpPr>
            <a:spLocks noGrp="1"/>
          </p:cNvSpPr>
          <p:nvPr>
            <p:ph type="title"/>
          </p:nvPr>
        </p:nvSpPr>
        <p:spPr>
          <a:xfrm>
            <a:off x="408709" y="207818"/>
            <a:ext cx="9875520" cy="1356360"/>
          </a:xfrm>
        </p:spPr>
        <p:txBody>
          <a:bodyPr/>
          <a:lstStyle/>
          <a:p>
            <a:r>
              <a:rPr lang="en-US"/>
              <a:t>Precoding MMSE</a:t>
            </a:r>
            <a:endParaRPr lang="en-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0D60BC-E81D-4341-B9A9-D87FD798BD03}"/>
                  </a:ext>
                </a:extLst>
              </p:cNvPr>
              <p:cNvSpPr>
                <a:spLocks noGrp="1"/>
              </p:cNvSpPr>
              <p:nvPr>
                <p:ph idx="1"/>
              </p:nvPr>
            </p:nvSpPr>
            <p:spPr>
              <a:xfrm>
                <a:off x="7716981" y="1780309"/>
                <a:ext cx="4074744" cy="4038600"/>
              </a:xfrm>
            </p:spPr>
            <p:txBody>
              <a:bodyPr/>
              <a:lstStyle/>
              <a:p>
                <a:r>
                  <a:rPr lang="en-US">
                    <a:solidFill>
                      <a:schemeClr val="tx1"/>
                    </a:solidFill>
                  </a:rPr>
                  <a:t>Pada saat (</a:t>
                </a:r>
                <a:r>
                  <a:rPr lang="en-US" i="1">
                    <a:solidFill>
                      <a:schemeClr val="tx1"/>
                    </a:solidFill>
                  </a:rPr>
                  <a:t>K &lt; M), </a:t>
                </a:r>
                <a:r>
                  <a:rPr lang="en-US">
                    <a:solidFill>
                      <a:schemeClr val="tx1"/>
                    </a:solidFill>
                  </a:rPr>
                  <a:t>Precoding MMSE dapat meningkatkan daya yang diterima oleh user, meskipun interferensi antar user masih ada, tetapi sangat kecil.</a:t>
                </a:r>
              </a:p>
              <a:p>
                <a:r>
                  <a:rPr lang="en-US">
                    <a:solidFill>
                      <a:schemeClr val="tx1"/>
                    </a:solidFill>
                  </a:rPr>
                  <a:t>Pada saat </a:t>
                </a:r>
                <a14:m>
                  <m:oMath xmlns:m="http://schemas.openxmlformats.org/officeDocument/2006/math">
                    <m:d>
                      <m:dPr>
                        <m:ctrlPr>
                          <a:rPr lang="id-ID" sz="2000"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id-ID" sz="2000"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𝐾</m:t>
                        </m:r>
                        <m:r>
                          <a:rPr lang="id-ID" sz="2000"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r>
                          <a:rPr lang="id-ID" sz="2000"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𝑀</m:t>
                        </m:r>
                      </m:e>
                    </m:d>
                  </m:oMath>
                </a14:m>
                <a:r>
                  <a:rPr lang="en-US">
                    <a:solidFill>
                      <a:schemeClr val="tx1"/>
                    </a:solidFill>
                  </a:rPr>
                  <a:t>, interferensi antar user masih lebih kecil daripada sinyal masing-masing user.</a:t>
                </a:r>
              </a:p>
            </p:txBody>
          </p:sp>
        </mc:Choice>
        <mc:Fallback xmlns="">
          <p:sp>
            <p:nvSpPr>
              <p:cNvPr id="3" name="Content Placeholder 2">
                <a:extLst>
                  <a:ext uri="{FF2B5EF4-FFF2-40B4-BE49-F238E27FC236}">
                    <a16:creationId xmlns:a16="http://schemas.microsoft.com/office/drawing/2014/main" id="{480D60BC-E81D-4341-B9A9-D87FD798BD03}"/>
                  </a:ext>
                </a:extLst>
              </p:cNvPr>
              <p:cNvSpPr>
                <a:spLocks noGrp="1" noRot="1" noChangeAspect="1" noMove="1" noResize="1" noEditPoints="1" noAdjustHandles="1" noChangeArrowheads="1" noChangeShapeType="1" noTextEdit="1"/>
              </p:cNvSpPr>
              <p:nvPr>
                <p:ph idx="1"/>
              </p:nvPr>
            </p:nvSpPr>
            <p:spPr>
              <a:xfrm>
                <a:off x="7716981" y="1780309"/>
                <a:ext cx="4074744" cy="4038600"/>
              </a:xfrm>
              <a:blipFill>
                <a:blip r:embed="rId2"/>
                <a:stretch>
                  <a:fillRect t="-1961" r="-3293"/>
                </a:stretch>
              </a:blipFill>
            </p:spPr>
            <p:txBody>
              <a:bodyPr/>
              <a:lstStyle/>
              <a:p>
                <a:r>
                  <a:rPr lang="en-ID">
                    <a:noFill/>
                  </a:rPr>
                  <a:t> </a:t>
                </a:r>
              </a:p>
            </p:txBody>
          </p:sp>
        </mc:Fallback>
      </mc:AlternateContent>
      <p:pic>
        <p:nvPicPr>
          <p:cNvPr id="4" name="Picture 3">
            <a:extLst>
              <a:ext uri="{FF2B5EF4-FFF2-40B4-BE49-F238E27FC236}">
                <a16:creationId xmlns:a16="http://schemas.microsoft.com/office/drawing/2014/main" id="{547BC50B-9E48-437D-83B6-DEBCFB63C51E}"/>
              </a:ext>
            </a:extLst>
          </p:cNvPr>
          <p:cNvPicPr/>
          <p:nvPr/>
        </p:nvPicPr>
        <p:blipFill rotWithShape="1">
          <a:blip r:embed="rId3"/>
          <a:srcRect l="2728" b="6523"/>
          <a:stretch/>
        </p:blipFill>
        <p:spPr bwMode="auto">
          <a:xfrm>
            <a:off x="275864" y="1964790"/>
            <a:ext cx="7316706" cy="1570615"/>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10A22988-AC04-4ADA-87B2-90E48F9E7351}"/>
              </a:ext>
            </a:extLst>
          </p:cNvPr>
          <p:cNvPicPr/>
          <p:nvPr/>
        </p:nvPicPr>
        <p:blipFill>
          <a:blip r:embed="rId4"/>
          <a:stretch>
            <a:fillRect/>
          </a:stretch>
        </p:blipFill>
        <p:spPr>
          <a:xfrm>
            <a:off x="275864" y="4193843"/>
            <a:ext cx="6954012" cy="1466677"/>
          </a:xfrm>
          <a:prstGeom prst="rect">
            <a:avLst/>
          </a:prstGeom>
        </p:spPr>
      </p:pic>
      <p:sp>
        <p:nvSpPr>
          <p:cNvPr id="6" name="TextBox 5">
            <a:extLst>
              <a:ext uri="{FF2B5EF4-FFF2-40B4-BE49-F238E27FC236}">
                <a16:creationId xmlns:a16="http://schemas.microsoft.com/office/drawing/2014/main" id="{58D9825F-7F3B-4169-AC4C-56F2D8B788FE}"/>
              </a:ext>
            </a:extLst>
          </p:cNvPr>
          <p:cNvSpPr txBox="1"/>
          <p:nvPr/>
        </p:nvSpPr>
        <p:spPr>
          <a:xfrm>
            <a:off x="514147" y="1681400"/>
            <a:ext cx="2598788" cy="369332"/>
          </a:xfrm>
          <a:prstGeom prst="rect">
            <a:avLst/>
          </a:prstGeom>
          <a:noFill/>
        </p:spPr>
        <p:txBody>
          <a:bodyPr wrap="none" rtlCol="0">
            <a:spAutoFit/>
          </a:bodyPr>
          <a:lstStyle/>
          <a:p>
            <a:r>
              <a:rPr lang="en-US"/>
              <a:t>SNR = 10 dB dan (</a:t>
            </a:r>
            <a:r>
              <a:rPr lang="en-US" i="1"/>
              <a:t>K &lt; M)</a:t>
            </a:r>
            <a:endParaRPr lang="en-ID" i="1"/>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4AA76E9-ED14-401C-929B-348F47D6C680}"/>
                  </a:ext>
                </a:extLst>
              </p:cNvPr>
              <p:cNvSpPr txBox="1"/>
              <p:nvPr/>
            </p:nvSpPr>
            <p:spPr>
              <a:xfrm>
                <a:off x="514147" y="3679958"/>
                <a:ext cx="2742867" cy="369332"/>
              </a:xfrm>
              <a:prstGeom prst="rect">
                <a:avLst/>
              </a:prstGeom>
              <a:noFill/>
            </p:spPr>
            <p:txBody>
              <a:bodyPr wrap="none" rtlCol="0">
                <a:spAutoFit/>
              </a:bodyPr>
              <a:lstStyle/>
              <a:p>
                <a:r>
                  <a:rPr lang="en-US" sz="1800">
                    <a:effectLst/>
                    <a:ea typeface="Times New Roman" panose="02020603050405020304" pitchFamily="18" charset="0"/>
                    <a:cs typeface="Arial" panose="020B0604020202020204" pitchFamily="34" charset="0"/>
                  </a:rPr>
                  <a:t>SNR = 10 dB dan </a:t>
                </a:r>
                <a14:m>
                  <m:oMath xmlns:m="http://schemas.openxmlformats.org/officeDocument/2006/math">
                    <m:r>
                      <a:rPr lang="id-ID" sz="1800" i="1" smtClean="0">
                        <a:effectLst/>
                        <a:latin typeface="Cambria Math" panose="02040503050406030204" pitchFamily="18" charset="0"/>
                        <a:ea typeface="Times New Roman" panose="02020603050405020304" pitchFamily="18" charset="0"/>
                        <a:cs typeface="Arial" panose="020B0604020202020204" pitchFamily="34" charset="0"/>
                      </a:rPr>
                      <m:t>(</m:t>
                    </m:r>
                    <m:r>
                      <a:rPr lang="id-ID" sz="1800" i="1" smtClean="0">
                        <a:effectLst/>
                        <a:latin typeface="Cambria Math" panose="02040503050406030204" pitchFamily="18" charset="0"/>
                        <a:ea typeface="Times New Roman" panose="02020603050405020304" pitchFamily="18" charset="0"/>
                        <a:cs typeface="Arial" panose="020B0604020202020204" pitchFamily="34" charset="0"/>
                      </a:rPr>
                      <m:t>𝐾</m:t>
                    </m:r>
                    <m:r>
                      <a:rPr lang="id-ID" sz="1800" i="1" smtClean="0">
                        <a:effectLst/>
                        <a:latin typeface="Cambria Math" panose="02040503050406030204" pitchFamily="18" charset="0"/>
                        <a:ea typeface="Times New Roman" panose="02020603050405020304" pitchFamily="18" charset="0"/>
                        <a:cs typeface="Arial" panose="020B0604020202020204" pitchFamily="34" charset="0"/>
                      </a:rPr>
                      <m:t>≥</m:t>
                    </m:r>
                    <m:r>
                      <a:rPr lang="id-ID" sz="1800" i="1" smtClean="0">
                        <a:effectLst/>
                        <a:latin typeface="Cambria Math" panose="02040503050406030204" pitchFamily="18" charset="0"/>
                        <a:ea typeface="Times New Roman" panose="02020603050405020304" pitchFamily="18" charset="0"/>
                        <a:cs typeface="Arial" panose="020B0604020202020204" pitchFamily="34" charset="0"/>
                      </a:rPr>
                      <m:t>𝑀</m:t>
                    </m:r>
                    <m:r>
                      <a:rPr lang="id-ID" sz="1800" i="1" smtClean="0">
                        <a:effectLst/>
                        <a:latin typeface="Cambria Math" panose="02040503050406030204" pitchFamily="18" charset="0"/>
                        <a:ea typeface="Times New Roman" panose="02020603050405020304" pitchFamily="18" charset="0"/>
                        <a:cs typeface="Arial" panose="020B0604020202020204" pitchFamily="34" charset="0"/>
                      </a:rPr>
                      <m:t>)</m:t>
                    </m:r>
                  </m:oMath>
                </a14:m>
                <a:endParaRPr lang="en-ID"/>
              </a:p>
            </p:txBody>
          </p:sp>
        </mc:Choice>
        <mc:Fallback xmlns="">
          <p:sp>
            <p:nvSpPr>
              <p:cNvPr id="7" name="TextBox 6">
                <a:extLst>
                  <a:ext uri="{FF2B5EF4-FFF2-40B4-BE49-F238E27FC236}">
                    <a16:creationId xmlns:a16="http://schemas.microsoft.com/office/drawing/2014/main" id="{A4AA76E9-ED14-401C-929B-348F47D6C680}"/>
                  </a:ext>
                </a:extLst>
              </p:cNvPr>
              <p:cNvSpPr txBox="1">
                <a:spLocks noRot="1" noChangeAspect="1" noMove="1" noResize="1" noEditPoints="1" noAdjustHandles="1" noChangeArrowheads="1" noChangeShapeType="1" noTextEdit="1"/>
              </p:cNvSpPr>
              <p:nvPr/>
            </p:nvSpPr>
            <p:spPr>
              <a:xfrm>
                <a:off x="514147" y="3679958"/>
                <a:ext cx="2742867" cy="369332"/>
              </a:xfrm>
              <a:prstGeom prst="rect">
                <a:avLst/>
              </a:prstGeom>
              <a:blipFill>
                <a:blip r:embed="rId5"/>
                <a:stretch>
                  <a:fillRect l="-1778" t="-11667" b="-25000"/>
                </a:stretch>
              </a:blipFill>
            </p:spPr>
            <p:txBody>
              <a:bodyPr/>
              <a:lstStyle/>
              <a:p>
                <a:r>
                  <a:rPr lang="en-ID">
                    <a:noFill/>
                  </a:rPr>
                  <a:t> </a:t>
                </a:r>
              </a:p>
            </p:txBody>
          </p:sp>
        </mc:Fallback>
      </mc:AlternateContent>
    </p:spTree>
    <p:extLst>
      <p:ext uri="{BB962C8B-B14F-4D97-AF65-F5344CB8AC3E}">
        <p14:creationId xmlns:p14="http://schemas.microsoft.com/office/powerpoint/2010/main" val="1611679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65ECA5-3049-4954-BB17-BC9F2E383187}"/>
              </a:ext>
            </a:extLst>
          </p:cNvPr>
          <p:cNvSpPr>
            <a:spLocks noGrp="1"/>
          </p:cNvSpPr>
          <p:nvPr>
            <p:ph idx="1"/>
          </p:nvPr>
        </p:nvSpPr>
        <p:spPr>
          <a:xfrm>
            <a:off x="6096000" y="1004454"/>
            <a:ext cx="5600247" cy="4759035"/>
          </a:xfrm>
        </p:spPr>
        <p:txBody>
          <a:bodyPr/>
          <a:lstStyle/>
          <a:p>
            <a:r>
              <a:rPr lang="en-US">
                <a:solidFill>
                  <a:schemeClr val="tx1"/>
                </a:solidFill>
              </a:rPr>
              <a:t>Pada saat K = M = 50, Efisiensi spektrum ZF menurun drastis, sedangkan MMSE dan MRT mengalami penurunan yang tidak signifikan.</a:t>
            </a:r>
          </a:p>
          <a:p>
            <a:r>
              <a:rPr lang="en-US">
                <a:solidFill>
                  <a:schemeClr val="tx1"/>
                </a:solidFill>
              </a:rPr>
              <a:t>Pada saat K&lt;M, yaitu mulai K = 100, kinerja precoding ZF hampir menyamai MMSE.</a:t>
            </a:r>
            <a:endParaRPr lang="en-ID">
              <a:solidFill>
                <a:schemeClr val="tx1"/>
              </a:solidFill>
            </a:endParaRPr>
          </a:p>
        </p:txBody>
      </p:sp>
      <p:pic>
        <p:nvPicPr>
          <p:cNvPr id="4" name="Picture 3">
            <a:extLst>
              <a:ext uri="{FF2B5EF4-FFF2-40B4-BE49-F238E27FC236}">
                <a16:creationId xmlns:a16="http://schemas.microsoft.com/office/drawing/2014/main" id="{73E873B9-84D4-478D-8B6C-53FD451E8E50}"/>
              </a:ext>
            </a:extLst>
          </p:cNvPr>
          <p:cNvPicPr/>
          <p:nvPr/>
        </p:nvPicPr>
        <p:blipFill rotWithShape="1">
          <a:blip r:embed="rId2">
            <a:extLst>
              <a:ext uri="{28A0092B-C50C-407E-A947-70E740481C1C}">
                <a14:useLocalDpi xmlns:a14="http://schemas.microsoft.com/office/drawing/2010/main" val="0"/>
              </a:ext>
            </a:extLst>
          </a:blip>
          <a:srcRect t="4758"/>
          <a:stretch/>
        </p:blipFill>
        <p:spPr bwMode="auto">
          <a:xfrm>
            <a:off x="0" y="748142"/>
            <a:ext cx="6283134" cy="44854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48207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991E0-1D7B-4A16-ABA1-76AD357B7A75}"/>
              </a:ext>
            </a:extLst>
          </p:cNvPr>
          <p:cNvSpPr>
            <a:spLocks noGrp="1"/>
          </p:cNvSpPr>
          <p:nvPr>
            <p:ph type="title"/>
          </p:nvPr>
        </p:nvSpPr>
        <p:spPr>
          <a:xfrm>
            <a:off x="1143000" y="609600"/>
            <a:ext cx="9875520" cy="858982"/>
          </a:xfrm>
        </p:spPr>
        <p:txBody>
          <a:bodyPr/>
          <a:lstStyle/>
          <a:p>
            <a:r>
              <a:rPr lang="en-US"/>
              <a:t>Efisiensi Spektrum Ketika SNR Rendah</a:t>
            </a:r>
            <a:endParaRPr lang="en-ID"/>
          </a:p>
        </p:txBody>
      </p:sp>
      <p:sp>
        <p:nvSpPr>
          <p:cNvPr id="3" name="Content Placeholder 2">
            <a:extLst>
              <a:ext uri="{FF2B5EF4-FFF2-40B4-BE49-F238E27FC236}">
                <a16:creationId xmlns:a16="http://schemas.microsoft.com/office/drawing/2014/main" id="{4C4CF8A9-C4D4-4BF6-853A-452AA6DCA8D0}"/>
              </a:ext>
            </a:extLst>
          </p:cNvPr>
          <p:cNvSpPr>
            <a:spLocks noGrp="1"/>
          </p:cNvSpPr>
          <p:nvPr>
            <p:ph idx="1"/>
          </p:nvPr>
        </p:nvSpPr>
        <p:spPr>
          <a:xfrm>
            <a:off x="6096000" y="2057400"/>
            <a:ext cx="4919871" cy="4038600"/>
          </a:xfrm>
        </p:spPr>
        <p:txBody>
          <a:bodyPr/>
          <a:lstStyle/>
          <a:p>
            <a:r>
              <a:rPr lang="en-US" i="1">
                <a:solidFill>
                  <a:schemeClr val="tx1"/>
                </a:solidFill>
              </a:rPr>
              <a:t>K = </a:t>
            </a:r>
            <a:r>
              <a:rPr lang="en-US">
                <a:solidFill>
                  <a:schemeClr val="tx1"/>
                </a:solidFill>
              </a:rPr>
              <a:t>30, SNR = 10dB</a:t>
            </a:r>
            <a:endParaRPr lang="en-US" i="1">
              <a:solidFill>
                <a:schemeClr val="tx1"/>
              </a:solidFill>
            </a:endParaRPr>
          </a:p>
          <a:p>
            <a:r>
              <a:rPr lang="en-US">
                <a:solidFill>
                  <a:schemeClr val="tx1"/>
                </a:solidFill>
              </a:rPr>
              <a:t>Secara keseluruhan, efisiensi spektrum dari ketiga precoding mengalami penurunan.</a:t>
            </a:r>
          </a:p>
          <a:p>
            <a:r>
              <a:rPr lang="en-US">
                <a:solidFill>
                  <a:schemeClr val="tx1"/>
                </a:solidFill>
              </a:rPr>
              <a:t>MMSE bekerja lebih baik daripada ZF pada SNR yang rendah</a:t>
            </a:r>
          </a:p>
          <a:p>
            <a:endParaRPr lang="en-ID">
              <a:solidFill>
                <a:schemeClr val="tx1"/>
              </a:solidFill>
            </a:endParaRPr>
          </a:p>
        </p:txBody>
      </p:sp>
      <p:pic>
        <p:nvPicPr>
          <p:cNvPr id="4" name="Picture 3">
            <a:extLst>
              <a:ext uri="{FF2B5EF4-FFF2-40B4-BE49-F238E27FC236}">
                <a16:creationId xmlns:a16="http://schemas.microsoft.com/office/drawing/2014/main" id="{4DEACC24-87D8-49BF-AB99-58020B8F5CF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1194" y="1662546"/>
            <a:ext cx="5914806" cy="4433454"/>
          </a:xfrm>
          <a:prstGeom prst="rect">
            <a:avLst/>
          </a:prstGeom>
          <a:noFill/>
          <a:ln>
            <a:noFill/>
          </a:ln>
        </p:spPr>
      </p:pic>
    </p:spTree>
    <p:extLst>
      <p:ext uri="{BB962C8B-B14F-4D97-AF65-F5344CB8AC3E}">
        <p14:creationId xmlns:p14="http://schemas.microsoft.com/office/powerpoint/2010/main" val="3441837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71C2B-E87A-421F-88E2-F9BAC03C6E54}"/>
              </a:ext>
            </a:extLst>
          </p:cNvPr>
          <p:cNvSpPr>
            <a:spLocks noGrp="1"/>
          </p:cNvSpPr>
          <p:nvPr>
            <p:ph type="title"/>
          </p:nvPr>
        </p:nvSpPr>
        <p:spPr>
          <a:xfrm>
            <a:off x="396178" y="297872"/>
            <a:ext cx="11089240" cy="928255"/>
          </a:xfrm>
        </p:spPr>
        <p:txBody>
          <a:bodyPr>
            <a:noAutofit/>
          </a:bodyPr>
          <a:lstStyle/>
          <a:p>
            <a:pPr algn="ctr"/>
            <a:r>
              <a:rPr lang="en-US" sz="3600"/>
              <a:t>Efisiensi Spektrum Pada Kanal UR-LOS (Perfect CSI)</a:t>
            </a:r>
            <a:endParaRPr lang="en-ID" sz="360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E2888936-0B85-470C-B38E-2B88B57FAC0E}"/>
                  </a:ext>
                </a:extLst>
              </p:cNvPr>
              <p:cNvGraphicFramePr>
                <a:graphicFrameLocks noGrp="1"/>
              </p:cNvGraphicFramePr>
              <p:nvPr>
                <p:extLst>
                  <p:ext uri="{D42A27DB-BD31-4B8C-83A1-F6EECF244321}">
                    <p14:modId xmlns:p14="http://schemas.microsoft.com/office/powerpoint/2010/main" val="4137470552"/>
                  </p:ext>
                </p:extLst>
              </p:nvPr>
            </p:nvGraphicFramePr>
            <p:xfrm>
              <a:off x="396177" y="1226127"/>
              <a:ext cx="6697407" cy="5188911"/>
            </p:xfrm>
            <a:graphic>
              <a:graphicData uri="http://schemas.openxmlformats.org/drawingml/2006/table">
                <a:tbl>
                  <a:tblPr firstRow="1" firstCol="1" bandRow="1">
                    <a:tableStyleId>{5C22544A-7EE6-4342-B048-85BDC9FD1C3A}</a:tableStyleId>
                  </a:tblPr>
                  <a:tblGrid>
                    <a:gridCol w="947714">
                      <a:extLst>
                        <a:ext uri="{9D8B030D-6E8A-4147-A177-3AD203B41FA5}">
                          <a16:colId xmlns:a16="http://schemas.microsoft.com/office/drawing/2014/main" val="2416362804"/>
                        </a:ext>
                      </a:extLst>
                    </a:gridCol>
                    <a:gridCol w="969199">
                      <a:extLst>
                        <a:ext uri="{9D8B030D-6E8A-4147-A177-3AD203B41FA5}">
                          <a16:colId xmlns:a16="http://schemas.microsoft.com/office/drawing/2014/main" val="929132193"/>
                        </a:ext>
                      </a:extLst>
                    </a:gridCol>
                    <a:gridCol w="1454892">
                      <a:extLst>
                        <a:ext uri="{9D8B030D-6E8A-4147-A177-3AD203B41FA5}">
                          <a16:colId xmlns:a16="http://schemas.microsoft.com/office/drawing/2014/main" val="2636600957"/>
                        </a:ext>
                      </a:extLst>
                    </a:gridCol>
                    <a:gridCol w="970272">
                      <a:extLst>
                        <a:ext uri="{9D8B030D-6E8A-4147-A177-3AD203B41FA5}">
                          <a16:colId xmlns:a16="http://schemas.microsoft.com/office/drawing/2014/main" val="2935131505"/>
                        </a:ext>
                      </a:extLst>
                    </a:gridCol>
                    <a:gridCol w="951355">
                      <a:extLst>
                        <a:ext uri="{9D8B030D-6E8A-4147-A177-3AD203B41FA5}">
                          <a16:colId xmlns:a16="http://schemas.microsoft.com/office/drawing/2014/main" val="1901470296"/>
                        </a:ext>
                      </a:extLst>
                    </a:gridCol>
                    <a:gridCol w="1403975">
                      <a:extLst>
                        <a:ext uri="{9D8B030D-6E8A-4147-A177-3AD203B41FA5}">
                          <a16:colId xmlns:a16="http://schemas.microsoft.com/office/drawing/2014/main" val="297001968"/>
                        </a:ext>
                      </a:extLst>
                    </a:gridCol>
                  </a:tblGrid>
                  <a:tr h="934311">
                    <a:tc>
                      <a:txBody>
                        <a:bodyPr/>
                        <a:lstStyle/>
                        <a:p>
                          <a:pPr algn="ctr">
                            <a:lnSpc>
                              <a:spcPct val="107000"/>
                            </a:lnSpc>
                            <a:spcAft>
                              <a:spcPts val="800"/>
                            </a:spcAft>
                          </a:pPr>
                          <a:r>
                            <a:rPr lang="id-ID" sz="1600">
                              <a:effectLst/>
                            </a:rPr>
                            <a:t>Indeks</a:t>
                          </a:r>
                          <a:endParaRPr lang="en-ID" sz="1800">
                            <a:effectLst/>
                          </a:endParaRPr>
                        </a:p>
                        <a:p>
                          <a:pPr algn="ctr">
                            <a:lnSpc>
                              <a:spcPct val="107000"/>
                            </a:lnSpc>
                            <a:spcAft>
                              <a:spcPts val="800"/>
                            </a:spcAft>
                          </a:pPr>
                          <a:r>
                            <a:rPr lang="id-ID" sz="1600">
                              <a:effectLst/>
                            </a:rPr>
                            <a:t>User</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36147" marR="136147" marT="68074" marB="68074" anchor="ctr"/>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ID" sz="1600" i="1">
                                        <a:effectLst/>
                                        <a:latin typeface="Cambria Math" panose="02040503050406030204" pitchFamily="18" charset="0"/>
                                      </a:rPr>
                                    </m:ctrlPr>
                                  </m:sSubPr>
                                  <m:e>
                                    <m:r>
                                      <a:rPr lang="id-ID" sz="1600">
                                        <a:effectLst/>
                                        <a:latin typeface="Cambria Math" panose="02040503050406030204" pitchFamily="18" charset="0"/>
                                      </a:rPr>
                                      <m:t>𝐬𝐢𝐧</m:t>
                                    </m:r>
                                    <m:r>
                                      <a:rPr lang="id-ID" sz="1600">
                                        <a:effectLst/>
                                        <a:latin typeface="Cambria Math" panose="02040503050406030204" pitchFamily="18" charset="0"/>
                                      </a:rPr>
                                      <m:t>(</m:t>
                                    </m:r>
                                    <m:r>
                                      <a:rPr lang="id-ID" sz="1600">
                                        <a:effectLst/>
                                        <a:latin typeface="Cambria Math" panose="02040503050406030204" pitchFamily="18" charset="0"/>
                                      </a:rPr>
                                      <m:t>𝛉</m:t>
                                    </m:r>
                                    <m:r>
                                      <a:rPr lang="id-ID" sz="1600">
                                        <a:effectLst/>
                                        <a:latin typeface="Cambria Math" panose="02040503050406030204" pitchFamily="18" charset="0"/>
                                      </a:rPr>
                                      <m:t>)</m:t>
                                    </m:r>
                                  </m:e>
                                  <m:sub>
                                    <m:r>
                                      <a:rPr lang="id-ID" sz="1600">
                                        <a:effectLst/>
                                        <a:latin typeface="Cambria Math" panose="02040503050406030204" pitchFamily="18" charset="0"/>
                                      </a:rPr>
                                      <m:t>𝒌</m:t>
                                    </m:r>
                                  </m:sub>
                                </m:sSub>
                              </m:oMath>
                            </m:oMathPara>
                          </a14:m>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36147" marR="136147" marT="68074" marB="68074" anchor="ctr"/>
                    </a:tc>
                    <a:tc>
                      <a:txBody>
                        <a:bodyPr/>
                        <a:lstStyle/>
                        <a:p>
                          <a:pPr algn="ctr">
                            <a:lnSpc>
                              <a:spcPct val="107000"/>
                            </a:lnSpc>
                            <a:spcAft>
                              <a:spcPts val="800"/>
                            </a:spcAft>
                          </a:pPr>
                          <a:r>
                            <a:rPr lang="id-ID" sz="1600">
                              <a:effectLst/>
                            </a:rPr>
                            <a:t>Posisi user (</a:t>
                          </a:r>
                          <a:r>
                            <a:rPr lang="id-ID" sz="1600" baseline="30000">
                              <a:effectLst/>
                            </a:rPr>
                            <a:t>0</a:t>
                          </a:r>
                          <a:r>
                            <a:rPr lang="id-ID" sz="1600">
                              <a:effectLst/>
                            </a:rPr>
                            <a:t>)</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36147" marR="136147" marT="68074" marB="68074" anchor="ctr"/>
                    </a:tc>
                    <a:tc>
                      <a:txBody>
                        <a:bodyPr/>
                        <a:lstStyle/>
                        <a:p>
                          <a:pPr algn="ctr">
                            <a:lnSpc>
                              <a:spcPct val="107000"/>
                            </a:lnSpc>
                            <a:spcAft>
                              <a:spcPts val="800"/>
                            </a:spcAft>
                          </a:pPr>
                          <a:r>
                            <a:rPr lang="id-ID" sz="1600">
                              <a:effectLst/>
                            </a:rPr>
                            <a:t>Indeks</a:t>
                          </a:r>
                          <a:endParaRPr lang="en-ID" sz="1800">
                            <a:effectLst/>
                          </a:endParaRPr>
                        </a:p>
                        <a:p>
                          <a:pPr algn="ctr">
                            <a:lnSpc>
                              <a:spcPct val="107000"/>
                            </a:lnSpc>
                            <a:spcAft>
                              <a:spcPts val="800"/>
                            </a:spcAft>
                          </a:pPr>
                          <a:r>
                            <a:rPr lang="id-ID" sz="1600">
                              <a:effectLst/>
                            </a:rPr>
                            <a:t>User</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36147" marR="136147" marT="68074" marB="68074" anchor="ctr"/>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ID" sz="1600" i="1">
                                        <a:effectLst/>
                                        <a:latin typeface="Cambria Math" panose="02040503050406030204" pitchFamily="18" charset="0"/>
                                      </a:rPr>
                                    </m:ctrlPr>
                                  </m:sSubPr>
                                  <m:e>
                                    <m:r>
                                      <a:rPr lang="id-ID" sz="1600">
                                        <a:effectLst/>
                                        <a:latin typeface="Cambria Math" panose="02040503050406030204" pitchFamily="18" charset="0"/>
                                      </a:rPr>
                                      <m:t>𝐬𝐢𝐧</m:t>
                                    </m:r>
                                    <m:r>
                                      <a:rPr lang="id-ID" sz="1600">
                                        <a:effectLst/>
                                        <a:latin typeface="Cambria Math" panose="02040503050406030204" pitchFamily="18" charset="0"/>
                                      </a:rPr>
                                      <m:t>(</m:t>
                                    </m:r>
                                    <m:r>
                                      <a:rPr lang="id-ID" sz="1600">
                                        <a:effectLst/>
                                        <a:latin typeface="Cambria Math" panose="02040503050406030204" pitchFamily="18" charset="0"/>
                                      </a:rPr>
                                      <m:t>𝛉</m:t>
                                    </m:r>
                                    <m:r>
                                      <a:rPr lang="id-ID" sz="1600">
                                        <a:effectLst/>
                                        <a:latin typeface="Cambria Math" panose="02040503050406030204" pitchFamily="18" charset="0"/>
                                      </a:rPr>
                                      <m:t>)</m:t>
                                    </m:r>
                                  </m:e>
                                  <m:sub>
                                    <m:r>
                                      <a:rPr lang="id-ID" sz="1600">
                                        <a:effectLst/>
                                        <a:latin typeface="Cambria Math" panose="02040503050406030204" pitchFamily="18" charset="0"/>
                                      </a:rPr>
                                      <m:t>𝒌</m:t>
                                    </m:r>
                                  </m:sub>
                                </m:sSub>
                              </m:oMath>
                            </m:oMathPara>
                          </a14:m>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36147" marR="136147" marT="68074" marB="68074" anchor="ctr"/>
                    </a:tc>
                    <a:tc>
                      <a:txBody>
                        <a:bodyPr/>
                        <a:lstStyle/>
                        <a:p>
                          <a:pPr algn="ctr">
                            <a:lnSpc>
                              <a:spcPct val="107000"/>
                            </a:lnSpc>
                            <a:spcAft>
                              <a:spcPts val="800"/>
                            </a:spcAft>
                          </a:pPr>
                          <a:r>
                            <a:rPr lang="id-ID" sz="1600">
                              <a:effectLst/>
                            </a:rPr>
                            <a:t>Posisi user (</a:t>
                          </a:r>
                          <a:r>
                            <a:rPr lang="id-ID" sz="1600" baseline="30000">
                              <a:effectLst/>
                            </a:rPr>
                            <a:t>0</a:t>
                          </a:r>
                          <a:r>
                            <a:rPr lang="id-ID" sz="1600">
                              <a:effectLst/>
                            </a:rPr>
                            <a:t>)</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36147" marR="136147" marT="68074" marB="68074" anchor="ctr"/>
                    </a:tc>
                    <a:extLst>
                      <a:ext uri="{0D108BD9-81ED-4DB2-BD59-A6C34878D82A}">
                        <a16:rowId xmlns:a16="http://schemas.microsoft.com/office/drawing/2014/main" val="744988011"/>
                      </a:ext>
                    </a:extLst>
                  </a:tr>
                  <a:tr h="283640">
                    <a:tc>
                      <a:txBody>
                        <a:bodyPr/>
                        <a:lstStyle/>
                        <a:p>
                          <a:pPr>
                            <a:lnSpc>
                              <a:spcPct val="107000"/>
                            </a:lnSpc>
                            <a:spcAft>
                              <a:spcPts val="800"/>
                            </a:spcAft>
                          </a:pPr>
                          <a:r>
                            <a:rPr lang="id-ID" sz="1500">
                              <a:effectLst/>
                            </a:rPr>
                            <a:t>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-0.96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-75.16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0.033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1.91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734217621"/>
                      </a:ext>
                    </a:extLst>
                  </a:tr>
                  <a:tr h="283640">
                    <a:tc>
                      <a:txBody>
                        <a:bodyPr/>
                        <a:lstStyle/>
                        <a:p>
                          <a:pPr>
                            <a:lnSpc>
                              <a:spcPct val="107000"/>
                            </a:lnSpc>
                            <a:spcAft>
                              <a:spcPts val="800"/>
                            </a:spcAft>
                          </a:pPr>
                          <a:r>
                            <a:rPr lang="id-ID" sz="1500">
                              <a:effectLst/>
                            </a:rPr>
                            <a:t>2</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-0.90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-64.15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17</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0.10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5.73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1898066570"/>
                      </a:ext>
                    </a:extLst>
                  </a:tr>
                  <a:tr h="283640">
                    <a:tc>
                      <a:txBody>
                        <a:bodyPr/>
                        <a:lstStyle/>
                        <a:p>
                          <a:pPr>
                            <a:lnSpc>
                              <a:spcPct val="107000"/>
                            </a:lnSpc>
                            <a:spcAft>
                              <a:spcPts val="800"/>
                            </a:spcAft>
                          </a:pPr>
                          <a:r>
                            <a:rPr lang="id-ID" sz="1500">
                              <a:effectLst/>
                            </a:rPr>
                            <a:t>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-0.83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-56.44</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18</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0.16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9.59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1303974419"/>
                      </a:ext>
                    </a:extLst>
                  </a:tr>
                  <a:tr h="283640">
                    <a:tc>
                      <a:txBody>
                        <a:bodyPr/>
                        <a:lstStyle/>
                        <a:p>
                          <a:pPr>
                            <a:lnSpc>
                              <a:spcPct val="107000"/>
                            </a:lnSpc>
                            <a:spcAft>
                              <a:spcPts val="800"/>
                            </a:spcAft>
                          </a:pPr>
                          <a:r>
                            <a:rPr lang="id-ID" sz="1500">
                              <a:effectLst/>
                            </a:rPr>
                            <a:t>4</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-0.76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-50.05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0.23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13.49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3956013968"/>
                      </a:ext>
                    </a:extLst>
                  </a:tr>
                  <a:tr h="283640">
                    <a:tc>
                      <a:txBody>
                        <a:bodyPr/>
                        <a:lstStyle/>
                        <a:p>
                          <a:pPr>
                            <a:lnSpc>
                              <a:spcPct val="107000"/>
                            </a:lnSpc>
                            <a:spcAft>
                              <a:spcPts val="800"/>
                            </a:spcAft>
                          </a:pPr>
                          <a:r>
                            <a:rPr lang="id-ID" sz="1500">
                              <a:effectLst/>
                            </a:rPr>
                            <a:t>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-0.70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-44.42</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0.30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17.45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2462228325"/>
                      </a:ext>
                    </a:extLst>
                  </a:tr>
                  <a:tr h="283640">
                    <a:tc>
                      <a:txBody>
                        <a:bodyPr/>
                        <a:lstStyle/>
                        <a:p>
                          <a:pPr>
                            <a:lnSpc>
                              <a:spcPct val="107000"/>
                            </a:lnSpc>
                            <a:spcAft>
                              <a:spcPts val="800"/>
                            </a:spcAft>
                          </a:pPr>
                          <a:r>
                            <a:rPr lang="id-ID" sz="1500">
                              <a:effectLst/>
                            </a:rPr>
                            <a:t>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-0.63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-39.29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0.36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21.51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3867214748"/>
                      </a:ext>
                    </a:extLst>
                  </a:tr>
                  <a:tr h="283640">
                    <a:tc>
                      <a:txBody>
                        <a:bodyPr/>
                        <a:lstStyle/>
                        <a:p>
                          <a:pPr>
                            <a:lnSpc>
                              <a:spcPct val="107000"/>
                            </a:lnSpc>
                            <a:spcAft>
                              <a:spcPts val="800"/>
                            </a:spcAft>
                          </a:pPr>
                          <a:r>
                            <a:rPr lang="id-ID" sz="1500">
                              <a:effectLst/>
                            </a:rPr>
                            <a:t>7</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-0.56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-34.51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22</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0.43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25.67</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1077287731"/>
                      </a:ext>
                    </a:extLst>
                  </a:tr>
                  <a:tr h="283640">
                    <a:tc>
                      <a:txBody>
                        <a:bodyPr/>
                        <a:lstStyle/>
                        <a:p>
                          <a:pPr>
                            <a:lnSpc>
                              <a:spcPct val="107000"/>
                            </a:lnSpc>
                            <a:spcAft>
                              <a:spcPts val="800"/>
                            </a:spcAft>
                          </a:pPr>
                          <a:r>
                            <a:rPr lang="id-ID" sz="1500">
                              <a:effectLst/>
                            </a:rPr>
                            <a:t>8</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-0.50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-30.00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0.50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30.00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238273633"/>
                      </a:ext>
                    </a:extLst>
                  </a:tr>
                  <a:tr h="283640">
                    <a:tc>
                      <a:txBody>
                        <a:bodyPr/>
                        <a:lstStyle/>
                        <a:p>
                          <a:pPr>
                            <a:lnSpc>
                              <a:spcPct val="107000"/>
                            </a:lnSpc>
                            <a:spcAft>
                              <a:spcPts val="800"/>
                            </a:spcAft>
                          </a:pPr>
                          <a:r>
                            <a:rPr lang="id-ID" sz="1500">
                              <a:effectLst/>
                            </a:rPr>
                            <a:t>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-0.43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-25.67</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24</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0.56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34.51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2905113658"/>
                      </a:ext>
                    </a:extLst>
                  </a:tr>
                  <a:tr h="283640">
                    <a:tc>
                      <a:txBody>
                        <a:bodyPr/>
                        <a:lstStyle/>
                        <a:p>
                          <a:pPr>
                            <a:lnSpc>
                              <a:spcPct val="107000"/>
                            </a:lnSpc>
                            <a:spcAft>
                              <a:spcPts val="800"/>
                            </a:spcAft>
                          </a:pPr>
                          <a:r>
                            <a:rPr lang="id-ID" sz="1500">
                              <a:effectLst/>
                            </a:rPr>
                            <a:t>10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-0.36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-21.51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0.63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39.29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3905056339"/>
                      </a:ext>
                    </a:extLst>
                  </a:tr>
                  <a:tr h="283640">
                    <a:tc>
                      <a:txBody>
                        <a:bodyPr/>
                        <a:lstStyle/>
                        <a:p>
                          <a:pPr>
                            <a:lnSpc>
                              <a:spcPct val="107000"/>
                            </a:lnSpc>
                            <a:spcAft>
                              <a:spcPts val="800"/>
                            </a:spcAft>
                          </a:pPr>
                          <a:r>
                            <a:rPr lang="id-ID" sz="1500">
                              <a:effectLst/>
                            </a:rPr>
                            <a:t>11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-0.30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-17.45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0.70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44.42</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527184665"/>
                      </a:ext>
                    </a:extLst>
                  </a:tr>
                  <a:tr h="283640">
                    <a:tc>
                      <a:txBody>
                        <a:bodyPr/>
                        <a:lstStyle/>
                        <a:p>
                          <a:pPr>
                            <a:lnSpc>
                              <a:spcPct val="107000"/>
                            </a:lnSpc>
                            <a:spcAft>
                              <a:spcPts val="800"/>
                            </a:spcAft>
                          </a:pPr>
                          <a:r>
                            <a:rPr lang="id-ID" sz="1500">
                              <a:effectLst/>
                            </a:rPr>
                            <a:t>12</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-0.23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-13.49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27</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0.76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50.05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743741117"/>
                      </a:ext>
                    </a:extLst>
                  </a:tr>
                  <a:tr h="283640">
                    <a:tc>
                      <a:txBody>
                        <a:bodyPr/>
                        <a:lstStyle/>
                        <a:p>
                          <a:pPr>
                            <a:lnSpc>
                              <a:spcPct val="107000"/>
                            </a:lnSpc>
                            <a:spcAft>
                              <a:spcPts val="800"/>
                            </a:spcAft>
                          </a:pPr>
                          <a:r>
                            <a:rPr lang="id-ID" sz="1500">
                              <a:effectLst/>
                            </a:rPr>
                            <a:t>13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-0.16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-9.594</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28</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0.83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56.44</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3882407720"/>
                      </a:ext>
                    </a:extLst>
                  </a:tr>
                  <a:tr h="283640">
                    <a:tc>
                      <a:txBody>
                        <a:bodyPr/>
                        <a:lstStyle/>
                        <a:p>
                          <a:pPr>
                            <a:lnSpc>
                              <a:spcPct val="107000"/>
                            </a:lnSpc>
                            <a:spcAft>
                              <a:spcPts val="800"/>
                            </a:spcAft>
                          </a:pPr>
                          <a:r>
                            <a:rPr lang="id-ID" sz="1500">
                              <a:effectLst/>
                            </a:rPr>
                            <a:t>14</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-0.10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-5.739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0.90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64.15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122804779"/>
                      </a:ext>
                    </a:extLst>
                  </a:tr>
                  <a:tr h="283640">
                    <a:tc>
                      <a:txBody>
                        <a:bodyPr/>
                        <a:lstStyle/>
                        <a:p>
                          <a:pPr>
                            <a:lnSpc>
                              <a:spcPct val="107000"/>
                            </a:lnSpc>
                            <a:spcAft>
                              <a:spcPts val="800"/>
                            </a:spcAft>
                          </a:pPr>
                          <a:r>
                            <a:rPr lang="id-ID" sz="1500">
                              <a:effectLst/>
                            </a:rPr>
                            <a:t>15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-0.03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-1.91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30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0.96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75.16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3255892255"/>
                      </a:ext>
                    </a:extLst>
                  </a:tr>
                </a:tbl>
              </a:graphicData>
            </a:graphic>
          </p:graphicFrame>
        </mc:Choice>
        <mc:Fallback xmlns="">
          <p:graphicFrame>
            <p:nvGraphicFramePr>
              <p:cNvPr id="5" name="Table 4">
                <a:extLst>
                  <a:ext uri="{FF2B5EF4-FFF2-40B4-BE49-F238E27FC236}">
                    <a16:creationId xmlns:a16="http://schemas.microsoft.com/office/drawing/2014/main" id="{E2888936-0B85-470C-B38E-2B88B57FAC0E}"/>
                  </a:ext>
                </a:extLst>
              </p:cNvPr>
              <p:cNvGraphicFramePr>
                <a:graphicFrameLocks noGrp="1"/>
              </p:cNvGraphicFramePr>
              <p:nvPr>
                <p:extLst>
                  <p:ext uri="{D42A27DB-BD31-4B8C-83A1-F6EECF244321}">
                    <p14:modId xmlns:p14="http://schemas.microsoft.com/office/powerpoint/2010/main" val="4137470552"/>
                  </p:ext>
                </p:extLst>
              </p:nvPr>
            </p:nvGraphicFramePr>
            <p:xfrm>
              <a:off x="396177" y="1226127"/>
              <a:ext cx="6697407" cy="5188911"/>
            </p:xfrm>
            <a:graphic>
              <a:graphicData uri="http://schemas.openxmlformats.org/drawingml/2006/table">
                <a:tbl>
                  <a:tblPr firstRow="1" firstCol="1" bandRow="1">
                    <a:tableStyleId>{5C22544A-7EE6-4342-B048-85BDC9FD1C3A}</a:tableStyleId>
                  </a:tblPr>
                  <a:tblGrid>
                    <a:gridCol w="947714">
                      <a:extLst>
                        <a:ext uri="{9D8B030D-6E8A-4147-A177-3AD203B41FA5}">
                          <a16:colId xmlns:a16="http://schemas.microsoft.com/office/drawing/2014/main" val="2416362804"/>
                        </a:ext>
                      </a:extLst>
                    </a:gridCol>
                    <a:gridCol w="969199">
                      <a:extLst>
                        <a:ext uri="{9D8B030D-6E8A-4147-A177-3AD203B41FA5}">
                          <a16:colId xmlns:a16="http://schemas.microsoft.com/office/drawing/2014/main" val="929132193"/>
                        </a:ext>
                      </a:extLst>
                    </a:gridCol>
                    <a:gridCol w="1454892">
                      <a:extLst>
                        <a:ext uri="{9D8B030D-6E8A-4147-A177-3AD203B41FA5}">
                          <a16:colId xmlns:a16="http://schemas.microsoft.com/office/drawing/2014/main" val="2636600957"/>
                        </a:ext>
                      </a:extLst>
                    </a:gridCol>
                    <a:gridCol w="970272">
                      <a:extLst>
                        <a:ext uri="{9D8B030D-6E8A-4147-A177-3AD203B41FA5}">
                          <a16:colId xmlns:a16="http://schemas.microsoft.com/office/drawing/2014/main" val="2935131505"/>
                        </a:ext>
                      </a:extLst>
                    </a:gridCol>
                    <a:gridCol w="951355">
                      <a:extLst>
                        <a:ext uri="{9D8B030D-6E8A-4147-A177-3AD203B41FA5}">
                          <a16:colId xmlns:a16="http://schemas.microsoft.com/office/drawing/2014/main" val="1901470296"/>
                        </a:ext>
                      </a:extLst>
                    </a:gridCol>
                    <a:gridCol w="1403975">
                      <a:extLst>
                        <a:ext uri="{9D8B030D-6E8A-4147-A177-3AD203B41FA5}">
                          <a16:colId xmlns:a16="http://schemas.microsoft.com/office/drawing/2014/main" val="297001968"/>
                        </a:ext>
                      </a:extLst>
                    </a:gridCol>
                  </a:tblGrid>
                  <a:tr h="934311">
                    <a:tc>
                      <a:txBody>
                        <a:bodyPr/>
                        <a:lstStyle/>
                        <a:p>
                          <a:pPr algn="ctr">
                            <a:lnSpc>
                              <a:spcPct val="107000"/>
                            </a:lnSpc>
                            <a:spcAft>
                              <a:spcPts val="800"/>
                            </a:spcAft>
                          </a:pPr>
                          <a:r>
                            <a:rPr lang="id-ID" sz="1600">
                              <a:effectLst/>
                            </a:rPr>
                            <a:t>Indeks</a:t>
                          </a:r>
                          <a:endParaRPr lang="en-ID" sz="1800">
                            <a:effectLst/>
                          </a:endParaRPr>
                        </a:p>
                        <a:p>
                          <a:pPr algn="ctr">
                            <a:lnSpc>
                              <a:spcPct val="107000"/>
                            </a:lnSpc>
                            <a:spcAft>
                              <a:spcPts val="800"/>
                            </a:spcAft>
                          </a:pPr>
                          <a:r>
                            <a:rPr lang="id-ID" sz="1600">
                              <a:effectLst/>
                            </a:rPr>
                            <a:t>User</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36147" marR="136147" marT="68074" marB="68074" anchor="ctr"/>
                    </a:tc>
                    <a:tc>
                      <a:txBody>
                        <a:bodyPr/>
                        <a:lstStyle/>
                        <a:p>
                          <a:endParaRPr lang="en-US"/>
                        </a:p>
                      </a:txBody>
                      <a:tcPr marL="136147" marR="136147" marT="68074" marB="68074" anchor="ctr">
                        <a:blipFill>
                          <a:blip r:embed="rId2"/>
                          <a:stretch>
                            <a:fillRect l="-98742" t="-654" r="-496226" b="-468627"/>
                          </a:stretch>
                        </a:blipFill>
                      </a:tcPr>
                    </a:tc>
                    <a:tc>
                      <a:txBody>
                        <a:bodyPr/>
                        <a:lstStyle/>
                        <a:p>
                          <a:pPr algn="ctr">
                            <a:lnSpc>
                              <a:spcPct val="107000"/>
                            </a:lnSpc>
                            <a:spcAft>
                              <a:spcPts val="800"/>
                            </a:spcAft>
                          </a:pPr>
                          <a:r>
                            <a:rPr lang="id-ID" sz="1600">
                              <a:effectLst/>
                            </a:rPr>
                            <a:t>Posisi user (</a:t>
                          </a:r>
                          <a:r>
                            <a:rPr lang="id-ID" sz="1600" baseline="30000">
                              <a:effectLst/>
                            </a:rPr>
                            <a:t>0</a:t>
                          </a:r>
                          <a:r>
                            <a:rPr lang="id-ID" sz="1600">
                              <a:effectLst/>
                            </a:rPr>
                            <a:t>)</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36147" marR="136147" marT="68074" marB="68074" anchor="ctr"/>
                    </a:tc>
                    <a:tc>
                      <a:txBody>
                        <a:bodyPr/>
                        <a:lstStyle/>
                        <a:p>
                          <a:pPr algn="ctr">
                            <a:lnSpc>
                              <a:spcPct val="107000"/>
                            </a:lnSpc>
                            <a:spcAft>
                              <a:spcPts val="800"/>
                            </a:spcAft>
                          </a:pPr>
                          <a:r>
                            <a:rPr lang="id-ID" sz="1600">
                              <a:effectLst/>
                            </a:rPr>
                            <a:t>Indeks</a:t>
                          </a:r>
                          <a:endParaRPr lang="en-ID" sz="1800">
                            <a:effectLst/>
                          </a:endParaRPr>
                        </a:p>
                        <a:p>
                          <a:pPr algn="ctr">
                            <a:lnSpc>
                              <a:spcPct val="107000"/>
                            </a:lnSpc>
                            <a:spcAft>
                              <a:spcPts val="800"/>
                            </a:spcAft>
                          </a:pPr>
                          <a:r>
                            <a:rPr lang="id-ID" sz="1600">
                              <a:effectLst/>
                            </a:rPr>
                            <a:t>User</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36147" marR="136147" marT="68074" marB="68074" anchor="ctr"/>
                    </a:tc>
                    <a:tc>
                      <a:txBody>
                        <a:bodyPr/>
                        <a:lstStyle/>
                        <a:p>
                          <a:endParaRPr lang="en-US"/>
                        </a:p>
                      </a:txBody>
                      <a:tcPr marL="136147" marR="136147" marT="68074" marB="68074" anchor="ctr">
                        <a:blipFill>
                          <a:blip r:embed="rId2"/>
                          <a:stretch>
                            <a:fillRect l="-457692" t="-654" r="-150641" b="-468627"/>
                          </a:stretch>
                        </a:blipFill>
                      </a:tcPr>
                    </a:tc>
                    <a:tc>
                      <a:txBody>
                        <a:bodyPr/>
                        <a:lstStyle/>
                        <a:p>
                          <a:pPr algn="ctr">
                            <a:lnSpc>
                              <a:spcPct val="107000"/>
                            </a:lnSpc>
                            <a:spcAft>
                              <a:spcPts val="800"/>
                            </a:spcAft>
                          </a:pPr>
                          <a:r>
                            <a:rPr lang="id-ID" sz="1600">
                              <a:effectLst/>
                            </a:rPr>
                            <a:t>Posisi user (</a:t>
                          </a:r>
                          <a:r>
                            <a:rPr lang="id-ID" sz="1600" baseline="30000">
                              <a:effectLst/>
                            </a:rPr>
                            <a:t>0</a:t>
                          </a:r>
                          <a:r>
                            <a:rPr lang="id-ID" sz="1600">
                              <a:effectLst/>
                            </a:rPr>
                            <a:t>)</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36147" marR="136147" marT="68074" marB="68074" anchor="ctr"/>
                    </a:tc>
                    <a:extLst>
                      <a:ext uri="{0D108BD9-81ED-4DB2-BD59-A6C34878D82A}">
                        <a16:rowId xmlns:a16="http://schemas.microsoft.com/office/drawing/2014/main" val="744988011"/>
                      </a:ext>
                    </a:extLst>
                  </a:tr>
                  <a:tr h="283640">
                    <a:tc>
                      <a:txBody>
                        <a:bodyPr/>
                        <a:lstStyle/>
                        <a:p>
                          <a:pPr>
                            <a:lnSpc>
                              <a:spcPct val="107000"/>
                            </a:lnSpc>
                            <a:spcAft>
                              <a:spcPts val="800"/>
                            </a:spcAft>
                          </a:pPr>
                          <a:r>
                            <a:rPr lang="id-ID" sz="1500">
                              <a:effectLst/>
                            </a:rPr>
                            <a:t>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-0.96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-75.16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0.033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1.91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734217621"/>
                      </a:ext>
                    </a:extLst>
                  </a:tr>
                  <a:tr h="283640">
                    <a:tc>
                      <a:txBody>
                        <a:bodyPr/>
                        <a:lstStyle/>
                        <a:p>
                          <a:pPr>
                            <a:lnSpc>
                              <a:spcPct val="107000"/>
                            </a:lnSpc>
                            <a:spcAft>
                              <a:spcPts val="800"/>
                            </a:spcAft>
                          </a:pPr>
                          <a:r>
                            <a:rPr lang="id-ID" sz="1500">
                              <a:effectLst/>
                            </a:rPr>
                            <a:t>2</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-0.90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-64.15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17</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0.10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5.73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1898066570"/>
                      </a:ext>
                    </a:extLst>
                  </a:tr>
                  <a:tr h="283640">
                    <a:tc>
                      <a:txBody>
                        <a:bodyPr/>
                        <a:lstStyle/>
                        <a:p>
                          <a:pPr>
                            <a:lnSpc>
                              <a:spcPct val="107000"/>
                            </a:lnSpc>
                            <a:spcAft>
                              <a:spcPts val="800"/>
                            </a:spcAft>
                          </a:pPr>
                          <a:r>
                            <a:rPr lang="id-ID" sz="1500">
                              <a:effectLst/>
                            </a:rPr>
                            <a:t>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-0.83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-56.44</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18</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0.16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9.59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1303974419"/>
                      </a:ext>
                    </a:extLst>
                  </a:tr>
                  <a:tr h="283640">
                    <a:tc>
                      <a:txBody>
                        <a:bodyPr/>
                        <a:lstStyle/>
                        <a:p>
                          <a:pPr>
                            <a:lnSpc>
                              <a:spcPct val="107000"/>
                            </a:lnSpc>
                            <a:spcAft>
                              <a:spcPts val="800"/>
                            </a:spcAft>
                          </a:pPr>
                          <a:r>
                            <a:rPr lang="id-ID" sz="1500">
                              <a:effectLst/>
                            </a:rPr>
                            <a:t>4</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-0.76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-50.05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0.23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13.49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3956013968"/>
                      </a:ext>
                    </a:extLst>
                  </a:tr>
                  <a:tr h="283640">
                    <a:tc>
                      <a:txBody>
                        <a:bodyPr/>
                        <a:lstStyle/>
                        <a:p>
                          <a:pPr>
                            <a:lnSpc>
                              <a:spcPct val="107000"/>
                            </a:lnSpc>
                            <a:spcAft>
                              <a:spcPts val="800"/>
                            </a:spcAft>
                          </a:pPr>
                          <a:r>
                            <a:rPr lang="id-ID" sz="1500">
                              <a:effectLst/>
                            </a:rPr>
                            <a:t>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-0.70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-44.42</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0.30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17.45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2462228325"/>
                      </a:ext>
                    </a:extLst>
                  </a:tr>
                  <a:tr h="283640">
                    <a:tc>
                      <a:txBody>
                        <a:bodyPr/>
                        <a:lstStyle/>
                        <a:p>
                          <a:pPr>
                            <a:lnSpc>
                              <a:spcPct val="107000"/>
                            </a:lnSpc>
                            <a:spcAft>
                              <a:spcPts val="800"/>
                            </a:spcAft>
                          </a:pPr>
                          <a:r>
                            <a:rPr lang="id-ID" sz="1500">
                              <a:effectLst/>
                            </a:rPr>
                            <a:t>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-0.63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-39.29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0.36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21.51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3867214748"/>
                      </a:ext>
                    </a:extLst>
                  </a:tr>
                  <a:tr h="283640">
                    <a:tc>
                      <a:txBody>
                        <a:bodyPr/>
                        <a:lstStyle/>
                        <a:p>
                          <a:pPr>
                            <a:lnSpc>
                              <a:spcPct val="107000"/>
                            </a:lnSpc>
                            <a:spcAft>
                              <a:spcPts val="800"/>
                            </a:spcAft>
                          </a:pPr>
                          <a:r>
                            <a:rPr lang="id-ID" sz="1500">
                              <a:effectLst/>
                            </a:rPr>
                            <a:t>7</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-0.56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-34.51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22</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0.43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25.67</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1077287731"/>
                      </a:ext>
                    </a:extLst>
                  </a:tr>
                  <a:tr h="283640">
                    <a:tc>
                      <a:txBody>
                        <a:bodyPr/>
                        <a:lstStyle/>
                        <a:p>
                          <a:pPr>
                            <a:lnSpc>
                              <a:spcPct val="107000"/>
                            </a:lnSpc>
                            <a:spcAft>
                              <a:spcPts val="800"/>
                            </a:spcAft>
                          </a:pPr>
                          <a:r>
                            <a:rPr lang="id-ID" sz="1500">
                              <a:effectLst/>
                            </a:rPr>
                            <a:t>8</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-0.50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-30.00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0.50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30.00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238273633"/>
                      </a:ext>
                    </a:extLst>
                  </a:tr>
                  <a:tr h="283640">
                    <a:tc>
                      <a:txBody>
                        <a:bodyPr/>
                        <a:lstStyle/>
                        <a:p>
                          <a:pPr>
                            <a:lnSpc>
                              <a:spcPct val="107000"/>
                            </a:lnSpc>
                            <a:spcAft>
                              <a:spcPts val="800"/>
                            </a:spcAft>
                          </a:pPr>
                          <a:r>
                            <a:rPr lang="id-ID" sz="1500">
                              <a:effectLst/>
                            </a:rPr>
                            <a:t>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-0.43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-25.67</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24</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0.56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34.51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2905113658"/>
                      </a:ext>
                    </a:extLst>
                  </a:tr>
                  <a:tr h="283640">
                    <a:tc>
                      <a:txBody>
                        <a:bodyPr/>
                        <a:lstStyle/>
                        <a:p>
                          <a:pPr>
                            <a:lnSpc>
                              <a:spcPct val="107000"/>
                            </a:lnSpc>
                            <a:spcAft>
                              <a:spcPts val="800"/>
                            </a:spcAft>
                          </a:pPr>
                          <a:r>
                            <a:rPr lang="id-ID" sz="1500">
                              <a:effectLst/>
                            </a:rPr>
                            <a:t>10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-0.36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-21.51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0.63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39.29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3905056339"/>
                      </a:ext>
                    </a:extLst>
                  </a:tr>
                  <a:tr h="283640">
                    <a:tc>
                      <a:txBody>
                        <a:bodyPr/>
                        <a:lstStyle/>
                        <a:p>
                          <a:pPr>
                            <a:lnSpc>
                              <a:spcPct val="107000"/>
                            </a:lnSpc>
                            <a:spcAft>
                              <a:spcPts val="800"/>
                            </a:spcAft>
                          </a:pPr>
                          <a:r>
                            <a:rPr lang="id-ID" sz="1500">
                              <a:effectLst/>
                            </a:rPr>
                            <a:t>11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-0.30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-17.45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0.70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44.42</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527184665"/>
                      </a:ext>
                    </a:extLst>
                  </a:tr>
                  <a:tr h="283640">
                    <a:tc>
                      <a:txBody>
                        <a:bodyPr/>
                        <a:lstStyle/>
                        <a:p>
                          <a:pPr>
                            <a:lnSpc>
                              <a:spcPct val="107000"/>
                            </a:lnSpc>
                            <a:spcAft>
                              <a:spcPts val="800"/>
                            </a:spcAft>
                          </a:pPr>
                          <a:r>
                            <a:rPr lang="id-ID" sz="1500">
                              <a:effectLst/>
                            </a:rPr>
                            <a:t>12</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-0.23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-13.49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27</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0.76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50.05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743741117"/>
                      </a:ext>
                    </a:extLst>
                  </a:tr>
                  <a:tr h="283640">
                    <a:tc>
                      <a:txBody>
                        <a:bodyPr/>
                        <a:lstStyle/>
                        <a:p>
                          <a:pPr>
                            <a:lnSpc>
                              <a:spcPct val="107000"/>
                            </a:lnSpc>
                            <a:spcAft>
                              <a:spcPts val="800"/>
                            </a:spcAft>
                          </a:pPr>
                          <a:r>
                            <a:rPr lang="id-ID" sz="1500">
                              <a:effectLst/>
                            </a:rPr>
                            <a:t>13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-0.16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-9.594</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28</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0.83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56.44</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3882407720"/>
                      </a:ext>
                    </a:extLst>
                  </a:tr>
                  <a:tr h="283640">
                    <a:tc>
                      <a:txBody>
                        <a:bodyPr/>
                        <a:lstStyle/>
                        <a:p>
                          <a:pPr>
                            <a:lnSpc>
                              <a:spcPct val="107000"/>
                            </a:lnSpc>
                            <a:spcAft>
                              <a:spcPts val="800"/>
                            </a:spcAft>
                          </a:pPr>
                          <a:r>
                            <a:rPr lang="id-ID" sz="1500">
                              <a:effectLst/>
                            </a:rPr>
                            <a:t>14</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-0.10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-5.739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0.90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64.15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122804779"/>
                      </a:ext>
                    </a:extLst>
                  </a:tr>
                  <a:tr h="283640">
                    <a:tc>
                      <a:txBody>
                        <a:bodyPr/>
                        <a:lstStyle/>
                        <a:p>
                          <a:pPr>
                            <a:lnSpc>
                              <a:spcPct val="107000"/>
                            </a:lnSpc>
                            <a:spcAft>
                              <a:spcPts val="800"/>
                            </a:spcAft>
                          </a:pPr>
                          <a:r>
                            <a:rPr lang="id-ID" sz="1500">
                              <a:effectLst/>
                            </a:rPr>
                            <a:t>15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-0.03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-1.91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30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0.96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75.16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3255892255"/>
                      </a:ext>
                    </a:extLst>
                  </a:tr>
                </a:tbl>
              </a:graphicData>
            </a:graphic>
          </p:graphicFrame>
        </mc:Fallback>
      </mc:AlternateContent>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4BCB5117-1621-41E9-BD55-BE19B9B6E198}"/>
                  </a:ext>
                </a:extLst>
              </p:cNvPr>
              <p:cNvSpPr>
                <a:spLocks noGrp="1"/>
              </p:cNvSpPr>
              <p:nvPr>
                <p:ph idx="1"/>
              </p:nvPr>
            </p:nvSpPr>
            <p:spPr>
              <a:xfrm>
                <a:off x="7647710" y="1213970"/>
                <a:ext cx="3368162" cy="4882030"/>
              </a:xfrm>
            </p:spPr>
            <p:txBody>
              <a:bodyPr>
                <a:normAutofit/>
              </a:bodyPr>
              <a:lstStyle/>
              <a:p>
                <a:endParaRPr lang="en-US" sz="2000">
                  <a:solidFill>
                    <a:schemeClr val="tx1"/>
                  </a:solidFill>
                </a:endParaRPr>
              </a:p>
              <a:p>
                <a:r>
                  <a:rPr lang="en-US" sz="2000">
                    <a:solidFill>
                      <a:schemeClr val="tx1"/>
                    </a:solidFill>
                  </a:rPr>
                  <a:t>Konfigurasi ULA</a:t>
                </a:r>
              </a:p>
              <a:p>
                <a:r>
                  <a:rPr lang="en-US" sz="2000">
                    <a:solidFill>
                      <a:schemeClr val="tx1"/>
                    </a:solidFill>
                    <a:latin typeface="Times New Roman" panose="02020603050405020304" pitchFamily="18" charset="0"/>
                    <a:ea typeface="Calibri" panose="020F0502020204030204" pitchFamily="34" charset="0"/>
                    <a:cs typeface="Arial" panose="020B0604020202020204" pitchFamily="34" charset="0"/>
                  </a:rPr>
                  <a:t>S</a:t>
                </a:r>
                <a:r>
                  <a:rPr lang="id-ID" sz="2000">
                    <a:solidFill>
                      <a:schemeClr val="tx1"/>
                    </a:solidFill>
                    <a:effectLst/>
                    <a:latin typeface="Times New Roman" panose="02020603050405020304" pitchFamily="18" charset="0"/>
                    <a:ea typeface="Calibri" panose="020F0502020204030204" pitchFamily="34" charset="0"/>
                    <a:cs typeface="Arial" panose="020B0604020202020204" pitchFamily="34" charset="0"/>
                  </a:rPr>
                  <a:t>pasi antar elemen antena </a:t>
                </a:r>
                <a14:m>
                  <m:oMath xmlns:m="http://schemas.openxmlformats.org/officeDocument/2006/math">
                    <m:sSub>
                      <m:sSubPr>
                        <m:ctrlPr>
                          <a:rPr lang="en-ID" sz="2000" i="1">
                            <a:solidFill>
                              <a:schemeClr val="tx1"/>
                            </a:solidFill>
                            <a:effectLst/>
                            <a:latin typeface="Cambria Math" panose="02040503050406030204" pitchFamily="18" charset="0"/>
                          </a:rPr>
                        </m:ctrlPr>
                      </m:sSubPr>
                      <m:e>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𝑑</m:t>
                        </m:r>
                      </m:e>
                      <m:sub>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𝐻</m:t>
                        </m:r>
                      </m:sub>
                    </m:sSub>
                  </m:oMath>
                </a14:m>
                <a:r>
                  <a:rPr lang="id-ID"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adalah </a:t>
                </a:r>
                <a14:m>
                  <m:oMath xmlns:m="http://schemas.openxmlformats.org/officeDocument/2006/math">
                    <m:f>
                      <m:fPr>
                        <m:type m:val="lin"/>
                        <m:ctrlPr>
                          <a:rPr lang="en-ID" sz="2000" i="1">
                            <a:solidFill>
                              <a:schemeClr val="tx1"/>
                            </a:solidFill>
                            <a:effectLst/>
                            <a:latin typeface="Cambria Math" panose="02040503050406030204" pitchFamily="18" charset="0"/>
                            <a:ea typeface="Times New Roman" panose="02020603050405020304" pitchFamily="18" charset="0"/>
                          </a:rPr>
                        </m:ctrlPr>
                      </m:fPr>
                      <m:num>
                        <m:r>
                          <a:rPr lang="id-ID" sz="20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𝜆</m:t>
                        </m:r>
                      </m:num>
                      <m:den>
                        <m:r>
                          <a:rPr lang="id-ID" sz="20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2</m:t>
                        </m:r>
                      </m:den>
                    </m:f>
                  </m:oMath>
                </a14:m>
                <a:r>
                  <a:rPr lang="id-ID"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r>
                  <a:rPr lang="en-US" sz="2000" i="1">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M = </a:t>
                </a:r>
                <a:r>
                  <a:rPr lang="en-US"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5</a:t>
                </a:r>
                <a:r>
                  <a:rPr lang="en-US" sz="2000">
                    <a:solidFill>
                      <a:schemeClr val="tx1"/>
                    </a:solidFill>
                    <a:latin typeface="Times New Roman" panose="02020603050405020304" pitchFamily="18" charset="0"/>
                    <a:ea typeface="Times New Roman" panose="02020603050405020304" pitchFamily="18" charset="0"/>
                    <a:cs typeface="Arial" panose="020B0604020202020204" pitchFamily="34" charset="0"/>
                  </a:rPr>
                  <a:t>0 </a:t>
                </a:r>
                <a:r>
                  <a:rPr lang="en-US"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- 350, </a:t>
                </a:r>
                <a:r>
                  <a:rPr lang="en-US" sz="2000" i="1">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K</a:t>
                </a:r>
                <a:r>
                  <a:rPr lang="en-US"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 30</a:t>
                </a:r>
              </a:p>
              <a:p>
                <a:endParaRPr lang="en-US" sz="2000" i="1">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endParaRPr lang="en-ID" sz="2000">
                  <a:solidFill>
                    <a:schemeClr val="tx1"/>
                  </a:solidFill>
                </a:endParaRPr>
              </a:p>
            </p:txBody>
          </p:sp>
        </mc:Choice>
        <mc:Fallback xmlns="">
          <p:sp>
            <p:nvSpPr>
              <p:cNvPr id="7" name="Content Placeholder 6">
                <a:extLst>
                  <a:ext uri="{FF2B5EF4-FFF2-40B4-BE49-F238E27FC236}">
                    <a16:creationId xmlns:a16="http://schemas.microsoft.com/office/drawing/2014/main" id="{4BCB5117-1621-41E9-BD55-BE19B9B6E198}"/>
                  </a:ext>
                </a:extLst>
              </p:cNvPr>
              <p:cNvSpPr>
                <a:spLocks noGrp="1" noRot="1" noChangeAspect="1" noMove="1" noResize="1" noEditPoints="1" noAdjustHandles="1" noChangeArrowheads="1" noChangeShapeType="1" noTextEdit="1"/>
              </p:cNvSpPr>
              <p:nvPr>
                <p:ph idx="1"/>
              </p:nvPr>
            </p:nvSpPr>
            <p:spPr>
              <a:xfrm>
                <a:off x="7647710" y="1213970"/>
                <a:ext cx="3368162" cy="4882030"/>
              </a:xfrm>
              <a:blipFill>
                <a:blip r:embed="rId3"/>
                <a:stretch>
                  <a:fillRect/>
                </a:stretch>
              </a:blipFill>
            </p:spPr>
            <p:txBody>
              <a:bodyPr/>
              <a:lstStyle/>
              <a:p>
                <a:r>
                  <a:rPr lang="en-ID">
                    <a:noFill/>
                  </a:rPr>
                  <a:t> </a:t>
                </a:r>
              </a:p>
            </p:txBody>
          </p:sp>
        </mc:Fallback>
      </mc:AlternateContent>
    </p:spTree>
    <p:extLst>
      <p:ext uri="{BB962C8B-B14F-4D97-AF65-F5344CB8AC3E}">
        <p14:creationId xmlns:p14="http://schemas.microsoft.com/office/powerpoint/2010/main" val="720915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571C1-1995-44A1-B5F1-F8B2D4C83768}"/>
              </a:ext>
            </a:extLst>
          </p:cNvPr>
          <p:cNvSpPr>
            <a:spLocks noGrp="1"/>
          </p:cNvSpPr>
          <p:nvPr>
            <p:ph type="title"/>
          </p:nvPr>
        </p:nvSpPr>
        <p:spPr>
          <a:xfrm>
            <a:off x="1143000" y="609600"/>
            <a:ext cx="9875520" cy="554182"/>
          </a:xfrm>
        </p:spPr>
        <p:txBody>
          <a:bodyPr>
            <a:noAutofit/>
          </a:bodyPr>
          <a:lstStyle/>
          <a:p>
            <a:pPr algn="ctr"/>
            <a:r>
              <a:rPr lang="en-US" sz="3600"/>
              <a:t>Perbandingan Efisiensi Spektrum Kanal Ryaleigh dan UR-LOS</a:t>
            </a:r>
            <a:endParaRPr lang="en-ID" sz="3600"/>
          </a:p>
        </p:txBody>
      </p:sp>
      <p:pic>
        <p:nvPicPr>
          <p:cNvPr id="4" name="Picture 3">
            <a:extLst>
              <a:ext uri="{FF2B5EF4-FFF2-40B4-BE49-F238E27FC236}">
                <a16:creationId xmlns:a16="http://schemas.microsoft.com/office/drawing/2014/main" id="{FD22C13D-23CA-4792-9A93-5F73A5A34CD8}"/>
              </a:ext>
            </a:extLst>
          </p:cNvPr>
          <p:cNvPicPr/>
          <p:nvPr/>
        </p:nvPicPr>
        <p:blipFill rotWithShape="1">
          <a:blip r:embed="rId2">
            <a:extLst>
              <a:ext uri="{28A0092B-C50C-407E-A947-70E740481C1C}">
                <a14:useLocalDpi xmlns:a14="http://schemas.microsoft.com/office/drawing/2010/main" val="0"/>
              </a:ext>
            </a:extLst>
          </a:blip>
          <a:srcRect l="2417" t="5415" r="6826"/>
          <a:stretch/>
        </p:blipFill>
        <p:spPr bwMode="auto">
          <a:xfrm>
            <a:off x="207819" y="1475508"/>
            <a:ext cx="5648848" cy="4412673"/>
          </a:xfrm>
          <a:prstGeom prst="rect">
            <a:avLst/>
          </a:prstGeom>
          <a:noFill/>
          <a:ln>
            <a:noFill/>
          </a:ln>
        </p:spPr>
      </p:pic>
      <p:pic>
        <p:nvPicPr>
          <p:cNvPr id="5" name="Picture 4">
            <a:extLst>
              <a:ext uri="{FF2B5EF4-FFF2-40B4-BE49-F238E27FC236}">
                <a16:creationId xmlns:a16="http://schemas.microsoft.com/office/drawing/2014/main" id="{65D1D661-51E4-4D45-B8C9-6869EE3C01D2}"/>
              </a:ext>
            </a:extLst>
          </p:cNvPr>
          <p:cNvPicPr/>
          <p:nvPr/>
        </p:nvPicPr>
        <p:blipFill rotWithShape="1">
          <a:blip r:embed="rId3">
            <a:extLst>
              <a:ext uri="{28A0092B-C50C-407E-A947-70E740481C1C}">
                <a14:useLocalDpi xmlns:a14="http://schemas.microsoft.com/office/drawing/2010/main" val="0"/>
              </a:ext>
            </a:extLst>
          </a:blip>
          <a:srcRect l="3118" t="5310" r="6052"/>
          <a:stretch/>
        </p:blipFill>
        <p:spPr bwMode="auto">
          <a:xfrm>
            <a:off x="5999017" y="1475508"/>
            <a:ext cx="5647121" cy="441267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87929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E5A0E-AF20-41D4-8980-F649B3D95B51}"/>
              </a:ext>
            </a:extLst>
          </p:cNvPr>
          <p:cNvSpPr>
            <a:spLocks noGrp="1"/>
          </p:cNvSpPr>
          <p:nvPr>
            <p:ph type="title"/>
          </p:nvPr>
        </p:nvSpPr>
        <p:spPr>
          <a:xfrm>
            <a:off x="1143000" y="609600"/>
            <a:ext cx="9875520" cy="692727"/>
          </a:xfrm>
        </p:spPr>
        <p:txBody>
          <a:bodyPr>
            <a:normAutofit fontScale="90000"/>
          </a:bodyPr>
          <a:lstStyle/>
          <a:p>
            <a:pPr algn="ctr"/>
            <a:r>
              <a:rPr lang="en-US"/>
              <a:t>Efisiensi Spektrum vs. Jumlah User</a:t>
            </a:r>
            <a:endParaRPr lang="en-ID"/>
          </a:p>
        </p:txBody>
      </p:sp>
      <p:pic>
        <p:nvPicPr>
          <p:cNvPr id="4" name="Picture 3">
            <a:extLst>
              <a:ext uri="{FF2B5EF4-FFF2-40B4-BE49-F238E27FC236}">
                <a16:creationId xmlns:a16="http://schemas.microsoft.com/office/drawing/2014/main" id="{00E3F869-3A56-41AC-83CE-602E16F780E0}"/>
              </a:ext>
            </a:extLst>
          </p:cNvPr>
          <p:cNvPicPr/>
          <p:nvPr/>
        </p:nvPicPr>
        <p:blipFill rotWithShape="1">
          <a:blip r:embed="rId2">
            <a:extLst>
              <a:ext uri="{28A0092B-C50C-407E-A947-70E740481C1C}">
                <a14:useLocalDpi xmlns:a14="http://schemas.microsoft.com/office/drawing/2010/main" val="0"/>
              </a:ext>
            </a:extLst>
          </a:blip>
          <a:srcRect l="2256" t="3507" r="6263"/>
          <a:stretch/>
        </p:blipFill>
        <p:spPr bwMode="auto">
          <a:xfrm>
            <a:off x="249380" y="1496290"/>
            <a:ext cx="5688531" cy="4502728"/>
          </a:xfrm>
          <a:prstGeom prst="rect">
            <a:avLst/>
          </a:prstGeom>
          <a:noFill/>
          <a:ln>
            <a:noFill/>
          </a:ln>
        </p:spPr>
      </p:pic>
      <p:pic>
        <p:nvPicPr>
          <p:cNvPr id="5" name="Picture 4">
            <a:extLst>
              <a:ext uri="{FF2B5EF4-FFF2-40B4-BE49-F238E27FC236}">
                <a16:creationId xmlns:a16="http://schemas.microsoft.com/office/drawing/2014/main" id="{B1806C3B-04FB-48DC-9F07-52DD80B9DCAC}"/>
              </a:ext>
            </a:extLst>
          </p:cNvPr>
          <p:cNvPicPr/>
          <p:nvPr/>
        </p:nvPicPr>
        <p:blipFill rotWithShape="1">
          <a:blip r:embed="rId3">
            <a:extLst>
              <a:ext uri="{28A0092B-C50C-407E-A947-70E740481C1C}">
                <a14:useLocalDpi xmlns:a14="http://schemas.microsoft.com/office/drawing/2010/main" val="0"/>
              </a:ext>
            </a:extLst>
          </a:blip>
          <a:srcRect l="2576" t="4827" r="7187"/>
          <a:stretch/>
        </p:blipFill>
        <p:spPr bwMode="auto">
          <a:xfrm>
            <a:off x="5937910" y="1496291"/>
            <a:ext cx="5688531" cy="4502727"/>
          </a:xfrm>
          <a:prstGeom prst="rect">
            <a:avLst/>
          </a:prstGeom>
          <a:noFill/>
          <a:ln>
            <a:noFill/>
          </a:ln>
        </p:spPr>
      </p:pic>
    </p:spTree>
    <p:extLst>
      <p:ext uri="{BB962C8B-B14F-4D97-AF65-F5344CB8AC3E}">
        <p14:creationId xmlns:p14="http://schemas.microsoft.com/office/powerpoint/2010/main" val="29829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6F84B-1DFC-48AE-ABF3-F05775AB8530}"/>
              </a:ext>
            </a:extLst>
          </p:cNvPr>
          <p:cNvSpPr>
            <a:spLocks noGrp="1"/>
          </p:cNvSpPr>
          <p:nvPr>
            <p:ph type="title"/>
          </p:nvPr>
        </p:nvSpPr>
        <p:spPr>
          <a:xfrm>
            <a:off x="1004454" y="415636"/>
            <a:ext cx="9875520" cy="1356360"/>
          </a:xfrm>
        </p:spPr>
        <p:txBody>
          <a:bodyPr>
            <a:normAutofit/>
          </a:bodyPr>
          <a:lstStyle/>
          <a:p>
            <a:pPr algn="ctr"/>
            <a:r>
              <a:rPr lang="en-US" sz="3600"/>
              <a:t>Efisiensi Spektrum Pada SNR Uplink Tinggi (Imperfect CSI, Kanal Rayleigh)</a:t>
            </a:r>
            <a:endParaRPr lang="en-ID" sz="36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8C6DC0-B922-4CCE-A300-24D74BDC67AF}"/>
                  </a:ext>
                </a:extLst>
              </p:cNvPr>
              <p:cNvSpPr>
                <a:spLocks noGrp="1"/>
              </p:cNvSpPr>
              <p:nvPr>
                <p:ph idx="1"/>
              </p:nvPr>
            </p:nvSpPr>
            <p:spPr>
              <a:xfrm>
                <a:off x="6525491" y="1771996"/>
                <a:ext cx="5238526" cy="4038600"/>
              </a:xfrm>
            </p:spPr>
            <p:txBody>
              <a:bodyPr>
                <a:normAutofit/>
              </a:bodyPr>
              <a:lstStyle/>
              <a:p>
                <a:r>
                  <a:rPr lang="en-US" sz="2000" i="1">
                    <a:solidFill>
                      <a:schemeClr val="tx1"/>
                    </a:solidFill>
                  </a:rPr>
                  <a:t>M = </a:t>
                </a:r>
                <a:r>
                  <a:rPr lang="en-US" sz="2000">
                    <a:solidFill>
                      <a:schemeClr val="tx1"/>
                    </a:solidFill>
                  </a:rPr>
                  <a:t>50 – 350, </a:t>
                </a:r>
                <a:r>
                  <a:rPr lang="en-US" sz="2000" i="1">
                    <a:solidFill>
                      <a:schemeClr val="tx1"/>
                    </a:solidFill>
                  </a:rPr>
                  <a:t>K = 30</a:t>
                </a:r>
              </a:p>
              <a:p>
                <a:r>
                  <a:rPr lang="en-US" sz="2000">
                    <a:solidFill>
                      <a:schemeClr val="tx1"/>
                    </a:solidFill>
                  </a:rPr>
                  <a:t>Jumlah pilot </a:t>
                </a:r>
                <a14:m>
                  <m:oMath xmlns:m="http://schemas.openxmlformats.org/officeDocument/2006/math">
                    <m:sSub>
                      <m:sSubPr>
                        <m:ctrlPr>
                          <a:rPr lang="en-ID" sz="2000" i="1" smtClean="0">
                            <a:solidFill>
                              <a:schemeClr val="tx1"/>
                            </a:solidFill>
                            <a:effectLst/>
                            <a:latin typeface="Cambria Math" panose="02040503050406030204" pitchFamily="18" charset="0"/>
                          </a:rPr>
                        </m:ctrlPr>
                      </m:sSubPr>
                      <m:e>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𝜏</m:t>
                        </m:r>
                      </m:e>
                      <m:sub>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𝑝</m:t>
                        </m:r>
                      </m:sub>
                    </m:sSub>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oMath>
                </a14:m>
                <a:r>
                  <a:rPr lang="id-ID"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 30</a:t>
                </a:r>
              </a:p>
              <a:p>
                <a:r>
                  <a:rPr lang="en-US" sz="2000">
                    <a:solidFill>
                      <a:schemeClr val="tx1"/>
                    </a:solidFill>
                    <a:latin typeface="Times New Roman" panose="02020603050405020304" pitchFamily="18" charset="0"/>
                    <a:cs typeface="Arial" panose="020B0604020202020204" pitchFamily="34" charset="0"/>
                  </a:rPr>
                  <a:t>SNR uplink = SNR downlink = 10 dB</a:t>
                </a:r>
              </a:p>
              <a:p>
                <a:r>
                  <a:rPr lang="en-US" sz="2000">
                    <a:solidFill>
                      <a:schemeClr val="tx1"/>
                    </a:solidFill>
                    <a:latin typeface="Times New Roman" panose="02020603050405020304" pitchFamily="18" charset="0"/>
                    <a:cs typeface="Arial" panose="020B0604020202020204" pitchFamily="34" charset="0"/>
                  </a:rPr>
                  <a:t>Pada kondisi SNR tinggi, efisiensi spektrum pada kondisi imperfect CSI kanal Rayleigh hampir sama dengan kondisi perfect CSI,karena error estimasi kanal kecil</a:t>
                </a:r>
                <a:endParaRPr lang="en-ID" sz="2000">
                  <a:solidFill>
                    <a:schemeClr val="tx1"/>
                  </a:solidFill>
                </a:endParaRPr>
              </a:p>
            </p:txBody>
          </p:sp>
        </mc:Choice>
        <mc:Fallback xmlns="">
          <p:sp>
            <p:nvSpPr>
              <p:cNvPr id="3" name="Content Placeholder 2">
                <a:extLst>
                  <a:ext uri="{FF2B5EF4-FFF2-40B4-BE49-F238E27FC236}">
                    <a16:creationId xmlns:a16="http://schemas.microsoft.com/office/drawing/2014/main" id="{918C6DC0-B922-4CCE-A300-24D74BDC67AF}"/>
                  </a:ext>
                </a:extLst>
              </p:cNvPr>
              <p:cNvSpPr>
                <a:spLocks noGrp="1" noRot="1" noChangeAspect="1" noMove="1" noResize="1" noEditPoints="1" noAdjustHandles="1" noChangeArrowheads="1" noChangeShapeType="1" noTextEdit="1"/>
              </p:cNvSpPr>
              <p:nvPr>
                <p:ph idx="1"/>
              </p:nvPr>
            </p:nvSpPr>
            <p:spPr>
              <a:xfrm>
                <a:off x="6525491" y="1771996"/>
                <a:ext cx="5238526" cy="4038600"/>
              </a:xfrm>
              <a:blipFill>
                <a:blip r:embed="rId2"/>
                <a:stretch>
                  <a:fillRect t="-1662"/>
                </a:stretch>
              </a:blipFill>
            </p:spPr>
            <p:txBody>
              <a:bodyPr/>
              <a:lstStyle/>
              <a:p>
                <a:r>
                  <a:rPr lang="en-ID">
                    <a:noFill/>
                  </a:rPr>
                  <a:t> </a:t>
                </a:r>
              </a:p>
            </p:txBody>
          </p:sp>
        </mc:Fallback>
      </mc:AlternateContent>
      <p:pic>
        <p:nvPicPr>
          <p:cNvPr id="4" name="Picture 3">
            <a:extLst>
              <a:ext uri="{FF2B5EF4-FFF2-40B4-BE49-F238E27FC236}">
                <a16:creationId xmlns:a16="http://schemas.microsoft.com/office/drawing/2014/main" id="{B03BD512-16CC-4320-A00B-B5CE47145355}"/>
              </a:ext>
            </a:extLst>
          </p:cNvPr>
          <p:cNvPicPr/>
          <p:nvPr/>
        </p:nvPicPr>
        <p:blipFill rotWithShape="1">
          <a:blip r:embed="rId3">
            <a:extLst>
              <a:ext uri="{28A0092B-C50C-407E-A947-70E740481C1C}">
                <a14:useLocalDpi xmlns:a14="http://schemas.microsoft.com/office/drawing/2010/main" val="0"/>
              </a:ext>
            </a:extLst>
          </a:blip>
          <a:srcRect l="4138" t="5953" r="7008"/>
          <a:stretch/>
        </p:blipFill>
        <p:spPr bwMode="auto">
          <a:xfrm>
            <a:off x="441959" y="1771996"/>
            <a:ext cx="5500255" cy="436400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58924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16420-D7CF-4C2F-A593-074E42447DD8}"/>
              </a:ext>
            </a:extLst>
          </p:cNvPr>
          <p:cNvSpPr>
            <a:spLocks noGrp="1"/>
          </p:cNvSpPr>
          <p:nvPr>
            <p:ph type="title"/>
          </p:nvPr>
        </p:nvSpPr>
        <p:spPr/>
        <p:txBody>
          <a:bodyPr>
            <a:normAutofit/>
          </a:bodyPr>
          <a:lstStyle/>
          <a:p>
            <a:pPr algn="ctr"/>
            <a:r>
              <a:rPr lang="en-US" sz="3600"/>
              <a:t>Efisiensi Spektrum Pada SNR Uplink Rendah (Imperfect CSI, Kanal Rayleigh)</a:t>
            </a:r>
            <a:endParaRPr lang="en-ID" sz="3600"/>
          </a:p>
        </p:txBody>
      </p:sp>
      <p:pic>
        <p:nvPicPr>
          <p:cNvPr id="4" name="Picture 3">
            <a:extLst>
              <a:ext uri="{FF2B5EF4-FFF2-40B4-BE49-F238E27FC236}">
                <a16:creationId xmlns:a16="http://schemas.microsoft.com/office/drawing/2014/main" id="{5D26F6B3-10F9-4DF8-9912-AD35737EE54B}"/>
              </a:ext>
            </a:extLst>
          </p:cNvPr>
          <p:cNvPicPr/>
          <p:nvPr/>
        </p:nvPicPr>
        <p:blipFill rotWithShape="1">
          <a:blip r:embed="rId2">
            <a:extLst>
              <a:ext uri="{28A0092B-C50C-407E-A947-70E740481C1C}">
                <a14:useLocalDpi xmlns:a14="http://schemas.microsoft.com/office/drawing/2010/main" val="0"/>
              </a:ext>
            </a:extLst>
          </a:blip>
          <a:srcRect l="3123" t="5198" r="7654"/>
          <a:stretch/>
        </p:blipFill>
        <p:spPr bwMode="auto">
          <a:xfrm>
            <a:off x="401781" y="1965960"/>
            <a:ext cx="5511339" cy="4389552"/>
          </a:xfrm>
          <a:prstGeom prst="rect">
            <a:avLst/>
          </a:prstGeom>
          <a:noFill/>
          <a:ln>
            <a:noFill/>
          </a:ln>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E81F1873-62B8-4AAC-B7EB-D99800AB727F}"/>
                  </a:ext>
                </a:extLst>
              </p:cNvPr>
              <p:cNvSpPr>
                <a:spLocks noGrp="1"/>
              </p:cNvSpPr>
              <p:nvPr>
                <p:ph idx="1"/>
              </p:nvPr>
            </p:nvSpPr>
            <p:spPr>
              <a:xfrm>
                <a:off x="6525491" y="2064326"/>
                <a:ext cx="5238526" cy="3746269"/>
              </a:xfrm>
            </p:spPr>
            <p:txBody>
              <a:bodyPr>
                <a:normAutofit/>
              </a:bodyPr>
              <a:lstStyle/>
              <a:p>
                <a:r>
                  <a:rPr lang="en-US" sz="2000" i="1">
                    <a:solidFill>
                      <a:schemeClr val="tx1"/>
                    </a:solidFill>
                  </a:rPr>
                  <a:t>M = </a:t>
                </a:r>
                <a:r>
                  <a:rPr lang="en-US" sz="2000">
                    <a:solidFill>
                      <a:schemeClr val="tx1"/>
                    </a:solidFill>
                  </a:rPr>
                  <a:t>50 – 350, </a:t>
                </a:r>
                <a:r>
                  <a:rPr lang="en-US" sz="2000" i="1">
                    <a:solidFill>
                      <a:schemeClr val="tx1"/>
                    </a:solidFill>
                  </a:rPr>
                  <a:t>K = 30</a:t>
                </a:r>
              </a:p>
              <a:p>
                <a:r>
                  <a:rPr lang="en-US" sz="2000">
                    <a:solidFill>
                      <a:schemeClr val="tx1"/>
                    </a:solidFill>
                  </a:rPr>
                  <a:t>Jumlah pilot </a:t>
                </a:r>
                <a14:m>
                  <m:oMath xmlns:m="http://schemas.openxmlformats.org/officeDocument/2006/math">
                    <m:sSub>
                      <m:sSubPr>
                        <m:ctrlPr>
                          <a:rPr lang="en-ID" sz="2000" i="1" smtClean="0">
                            <a:solidFill>
                              <a:schemeClr val="tx1"/>
                            </a:solidFill>
                            <a:effectLst/>
                            <a:latin typeface="Cambria Math" panose="02040503050406030204" pitchFamily="18" charset="0"/>
                          </a:rPr>
                        </m:ctrlPr>
                      </m:sSubPr>
                      <m:e>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𝜏</m:t>
                        </m:r>
                      </m:e>
                      <m:sub>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𝑝</m:t>
                        </m:r>
                      </m:sub>
                    </m:sSub>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oMath>
                </a14:m>
                <a:r>
                  <a:rPr lang="id-ID"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 30</a:t>
                </a:r>
              </a:p>
              <a:p>
                <a:r>
                  <a:rPr lang="en-US" sz="2000">
                    <a:solidFill>
                      <a:schemeClr val="tx1"/>
                    </a:solidFill>
                    <a:latin typeface="Times New Roman" panose="02020603050405020304" pitchFamily="18" charset="0"/>
                    <a:cs typeface="Arial" panose="020B0604020202020204" pitchFamily="34" charset="0"/>
                  </a:rPr>
                  <a:t>SNR uplink = -5dB, SNR downlink = 10 dB</a:t>
                </a:r>
              </a:p>
              <a:p>
                <a:r>
                  <a:rPr lang="en-US" sz="2000">
                    <a:solidFill>
                      <a:schemeClr val="tx1"/>
                    </a:solidFill>
                    <a:latin typeface="Times New Roman" panose="02020603050405020304" pitchFamily="18" charset="0"/>
                    <a:cs typeface="Arial" panose="020B0604020202020204" pitchFamily="34" charset="0"/>
                  </a:rPr>
                  <a:t>Pada kondisi SNR rendah, efisiensi spektrum pada kondisi imperfect CSI kanal Rayleigh mengalami penurunan karena error estimasi kanal semakin besar.</a:t>
                </a:r>
              </a:p>
              <a:p>
                <a:pPr marL="45720" indent="0">
                  <a:buNone/>
                </a:pPr>
                <a:endParaRPr lang="en-ID" sz="2000">
                  <a:solidFill>
                    <a:schemeClr val="tx1"/>
                  </a:solidFill>
                </a:endParaRPr>
              </a:p>
            </p:txBody>
          </p:sp>
        </mc:Choice>
        <mc:Fallback xmlns="">
          <p:sp>
            <p:nvSpPr>
              <p:cNvPr id="6" name="Content Placeholder 2">
                <a:extLst>
                  <a:ext uri="{FF2B5EF4-FFF2-40B4-BE49-F238E27FC236}">
                    <a16:creationId xmlns:a16="http://schemas.microsoft.com/office/drawing/2014/main" id="{E81F1873-62B8-4AAC-B7EB-D99800AB727F}"/>
                  </a:ext>
                </a:extLst>
              </p:cNvPr>
              <p:cNvSpPr>
                <a:spLocks noGrp="1" noRot="1" noChangeAspect="1" noMove="1" noResize="1" noEditPoints="1" noAdjustHandles="1" noChangeArrowheads="1" noChangeShapeType="1" noTextEdit="1"/>
              </p:cNvSpPr>
              <p:nvPr>
                <p:ph idx="1"/>
              </p:nvPr>
            </p:nvSpPr>
            <p:spPr>
              <a:xfrm>
                <a:off x="6525491" y="2064326"/>
                <a:ext cx="5238526" cy="3746269"/>
              </a:xfrm>
              <a:blipFill>
                <a:blip r:embed="rId3"/>
                <a:stretch>
                  <a:fillRect t="-1792"/>
                </a:stretch>
              </a:blipFill>
            </p:spPr>
            <p:txBody>
              <a:bodyPr/>
              <a:lstStyle/>
              <a:p>
                <a:r>
                  <a:rPr lang="en-ID">
                    <a:noFill/>
                  </a:rPr>
                  <a:t> </a:t>
                </a:r>
              </a:p>
            </p:txBody>
          </p:sp>
        </mc:Fallback>
      </mc:AlternateContent>
    </p:spTree>
    <p:extLst>
      <p:ext uri="{BB962C8B-B14F-4D97-AF65-F5344CB8AC3E}">
        <p14:creationId xmlns:p14="http://schemas.microsoft.com/office/powerpoint/2010/main" val="3111936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730AB08-BC4F-4948-B4F1-140585018F9A}"/>
              </a:ext>
            </a:extLst>
          </p:cNvPr>
          <p:cNvPicPr>
            <a:picLocks noGrp="1" noChangeAspect="1"/>
          </p:cNvPicPr>
          <p:nvPr>
            <p:ph idx="1"/>
          </p:nvPr>
        </p:nvPicPr>
        <p:blipFill>
          <a:blip r:embed="rId2"/>
          <a:stretch>
            <a:fillRect/>
          </a:stretch>
        </p:blipFill>
        <p:spPr>
          <a:xfrm>
            <a:off x="553924" y="1168544"/>
            <a:ext cx="11084151" cy="4276293"/>
          </a:xfrm>
          <a:prstGeom prst="rect">
            <a:avLst/>
          </a:prstGeom>
        </p:spPr>
      </p:pic>
    </p:spTree>
    <p:extLst>
      <p:ext uri="{BB962C8B-B14F-4D97-AF65-F5344CB8AC3E}">
        <p14:creationId xmlns:p14="http://schemas.microsoft.com/office/powerpoint/2010/main" val="3214469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279D5-1AB7-47B6-9A78-0EB74AE04412}"/>
              </a:ext>
            </a:extLst>
          </p:cNvPr>
          <p:cNvSpPr>
            <a:spLocks noGrp="1"/>
          </p:cNvSpPr>
          <p:nvPr>
            <p:ph type="title"/>
          </p:nvPr>
        </p:nvSpPr>
        <p:spPr/>
        <p:txBody>
          <a:bodyPr>
            <a:normAutofit/>
          </a:bodyPr>
          <a:lstStyle/>
          <a:p>
            <a:pPr algn="ctr"/>
            <a:r>
              <a:rPr lang="en-US" sz="3600"/>
              <a:t>Efisiensi Spektrum Pada SNR Uplink Tinggi (Imperfect CSI, Kanal UR-LOS)</a:t>
            </a:r>
            <a:endParaRPr lang="en-ID" sz="36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462428-7279-48CE-A1FD-292444AD0786}"/>
                  </a:ext>
                </a:extLst>
              </p:cNvPr>
              <p:cNvSpPr>
                <a:spLocks noGrp="1"/>
              </p:cNvSpPr>
              <p:nvPr>
                <p:ph idx="1"/>
              </p:nvPr>
            </p:nvSpPr>
            <p:spPr>
              <a:xfrm>
                <a:off x="6608618" y="2057400"/>
                <a:ext cx="5029200" cy="4038600"/>
              </a:xfrm>
            </p:spPr>
            <p:txBody>
              <a:bodyPr>
                <a:normAutofit/>
              </a:bodyPr>
              <a:lstStyle/>
              <a:p>
                <a:r>
                  <a:rPr lang="en-US" sz="2000">
                    <a:solidFill>
                      <a:schemeClr val="tx1"/>
                    </a:solidFill>
                  </a:rPr>
                  <a:t>Posisi user sama dengan kondisi perfect CSI, ditunjukkan pada Tabel 1.</a:t>
                </a:r>
              </a:p>
              <a:p>
                <a:r>
                  <a:rPr lang="en-US" sz="2000" i="1">
                    <a:solidFill>
                      <a:schemeClr val="tx1"/>
                    </a:solidFill>
                  </a:rPr>
                  <a:t>M = </a:t>
                </a:r>
                <a:r>
                  <a:rPr lang="en-US" sz="2000">
                    <a:solidFill>
                      <a:schemeClr val="tx1"/>
                    </a:solidFill>
                  </a:rPr>
                  <a:t>50 – 350, </a:t>
                </a:r>
                <a:r>
                  <a:rPr lang="en-US" sz="2000" i="1">
                    <a:solidFill>
                      <a:schemeClr val="tx1"/>
                    </a:solidFill>
                  </a:rPr>
                  <a:t>K = 30</a:t>
                </a:r>
              </a:p>
              <a:p>
                <a:r>
                  <a:rPr lang="en-US" sz="2000">
                    <a:solidFill>
                      <a:schemeClr val="tx1"/>
                    </a:solidFill>
                  </a:rPr>
                  <a:t>Jumlah pilot </a:t>
                </a:r>
                <a14:m>
                  <m:oMath xmlns:m="http://schemas.openxmlformats.org/officeDocument/2006/math">
                    <m:sSub>
                      <m:sSubPr>
                        <m:ctrlPr>
                          <a:rPr lang="en-ID" sz="2000" i="1" smtClean="0">
                            <a:solidFill>
                              <a:schemeClr val="tx1"/>
                            </a:solidFill>
                            <a:effectLst/>
                            <a:latin typeface="Cambria Math" panose="02040503050406030204" pitchFamily="18" charset="0"/>
                          </a:rPr>
                        </m:ctrlPr>
                      </m:sSubPr>
                      <m:e>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𝜏</m:t>
                        </m:r>
                      </m:e>
                      <m:sub>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𝑝</m:t>
                        </m:r>
                      </m:sub>
                    </m:sSub>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oMath>
                </a14:m>
                <a:r>
                  <a:rPr lang="id-ID"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 30</a:t>
                </a:r>
              </a:p>
              <a:p>
                <a:r>
                  <a:rPr lang="en-US" sz="2000">
                    <a:solidFill>
                      <a:schemeClr val="tx1"/>
                    </a:solidFill>
                    <a:latin typeface="Times New Roman" panose="02020603050405020304" pitchFamily="18" charset="0"/>
                    <a:cs typeface="Arial" panose="020B0604020202020204" pitchFamily="34" charset="0"/>
                  </a:rPr>
                  <a:t>SNR uplink = SNR downlink = 10 dB</a:t>
                </a:r>
              </a:p>
              <a:p>
                <a:r>
                  <a:rPr lang="en-US" sz="2000">
                    <a:solidFill>
                      <a:schemeClr val="tx1"/>
                    </a:solidFill>
                    <a:latin typeface="Times New Roman" panose="02020603050405020304" pitchFamily="18" charset="0"/>
                    <a:cs typeface="Arial" panose="020B0604020202020204" pitchFamily="34" charset="0"/>
                  </a:rPr>
                  <a:t>Pada kondisi SNR tinggi, efisiensi spektrum pada kondisi imperfect CSI kanal UR-LOS hampir sama dengan kondisi perfect CSI,karena error estimasi kanal kecil</a:t>
                </a:r>
                <a:endParaRPr lang="en-ID" sz="2000">
                  <a:solidFill>
                    <a:schemeClr val="tx1"/>
                  </a:solidFill>
                </a:endParaRPr>
              </a:p>
              <a:p>
                <a:endParaRPr lang="en-US" sz="2000">
                  <a:solidFill>
                    <a:schemeClr val="tx1"/>
                  </a:solidFill>
                </a:endParaRPr>
              </a:p>
              <a:p>
                <a:endParaRPr lang="en-ID" sz="2000">
                  <a:solidFill>
                    <a:schemeClr val="tx1"/>
                  </a:solidFill>
                </a:endParaRPr>
              </a:p>
            </p:txBody>
          </p:sp>
        </mc:Choice>
        <mc:Fallback xmlns="">
          <p:sp>
            <p:nvSpPr>
              <p:cNvPr id="3" name="Content Placeholder 2">
                <a:extLst>
                  <a:ext uri="{FF2B5EF4-FFF2-40B4-BE49-F238E27FC236}">
                    <a16:creationId xmlns:a16="http://schemas.microsoft.com/office/drawing/2014/main" id="{C3462428-7279-48CE-A1FD-292444AD0786}"/>
                  </a:ext>
                </a:extLst>
              </p:cNvPr>
              <p:cNvSpPr>
                <a:spLocks noGrp="1" noRot="1" noChangeAspect="1" noMove="1" noResize="1" noEditPoints="1" noAdjustHandles="1" noChangeArrowheads="1" noChangeShapeType="1" noTextEdit="1"/>
              </p:cNvSpPr>
              <p:nvPr>
                <p:ph idx="1"/>
              </p:nvPr>
            </p:nvSpPr>
            <p:spPr>
              <a:xfrm>
                <a:off x="6608618" y="2057400"/>
                <a:ext cx="5029200" cy="4038600"/>
              </a:xfrm>
              <a:blipFill>
                <a:blip r:embed="rId2"/>
                <a:stretch>
                  <a:fillRect t="-1662" r="-121"/>
                </a:stretch>
              </a:blipFill>
            </p:spPr>
            <p:txBody>
              <a:bodyPr/>
              <a:lstStyle/>
              <a:p>
                <a:r>
                  <a:rPr lang="en-ID">
                    <a:noFill/>
                  </a:rPr>
                  <a:t> </a:t>
                </a:r>
              </a:p>
            </p:txBody>
          </p:sp>
        </mc:Fallback>
      </mc:AlternateContent>
      <p:pic>
        <p:nvPicPr>
          <p:cNvPr id="4" name="Picture 3">
            <a:extLst>
              <a:ext uri="{FF2B5EF4-FFF2-40B4-BE49-F238E27FC236}">
                <a16:creationId xmlns:a16="http://schemas.microsoft.com/office/drawing/2014/main" id="{65786401-0143-42AB-92C0-782FE94078D4}"/>
              </a:ext>
            </a:extLst>
          </p:cNvPr>
          <p:cNvPicPr/>
          <p:nvPr/>
        </p:nvPicPr>
        <p:blipFill rotWithShape="1">
          <a:blip r:embed="rId3">
            <a:extLst>
              <a:ext uri="{28A0092B-C50C-407E-A947-70E740481C1C}">
                <a14:useLocalDpi xmlns:a14="http://schemas.microsoft.com/office/drawing/2010/main" val="0"/>
              </a:ext>
            </a:extLst>
          </a:blip>
          <a:srcRect l="3269" t="5171" r="6567"/>
          <a:stretch/>
        </p:blipFill>
        <p:spPr bwMode="auto">
          <a:xfrm>
            <a:off x="443344" y="1965960"/>
            <a:ext cx="5432499" cy="4282440"/>
          </a:xfrm>
          <a:prstGeom prst="rect">
            <a:avLst/>
          </a:prstGeom>
          <a:noFill/>
          <a:ln>
            <a:noFill/>
          </a:ln>
        </p:spPr>
      </p:pic>
    </p:spTree>
    <p:extLst>
      <p:ext uri="{BB962C8B-B14F-4D97-AF65-F5344CB8AC3E}">
        <p14:creationId xmlns:p14="http://schemas.microsoft.com/office/powerpoint/2010/main" val="1958310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54834-2DC1-46E0-991B-E1BBF6E2C058}"/>
              </a:ext>
            </a:extLst>
          </p:cNvPr>
          <p:cNvSpPr>
            <a:spLocks noGrp="1"/>
          </p:cNvSpPr>
          <p:nvPr>
            <p:ph type="title"/>
          </p:nvPr>
        </p:nvSpPr>
        <p:spPr/>
        <p:txBody>
          <a:bodyPr>
            <a:normAutofit/>
          </a:bodyPr>
          <a:lstStyle/>
          <a:p>
            <a:pPr algn="ctr"/>
            <a:r>
              <a:rPr lang="en-US" sz="3600"/>
              <a:t>Efisiensi Spektrum Pada SNR Uplink Rendah (Imperfect CSI, Kanal UR-LOS)</a:t>
            </a:r>
            <a:endParaRPr lang="en-ID" sz="3600"/>
          </a:p>
        </p:txBody>
      </p:sp>
      <p:pic>
        <p:nvPicPr>
          <p:cNvPr id="6" name="Picture 5">
            <a:extLst>
              <a:ext uri="{FF2B5EF4-FFF2-40B4-BE49-F238E27FC236}">
                <a16:creationId xmlns:a16="http://schemas.microsoft.com/office/drawing/2014/main" id="{45CB484D-2E9F-42DF-8270-7E87423B4CF7}"/>
              </a:ext>
            </a:extLst>
          </p:cNvPr>
          <p:cNvPicPr/>
          <p:nvPr/>
        </p:nvPicPr>
        <p:blipFill rotWithShape="1">
          <a:blip r:embed="rId2">
            <a:extLst>
              <a:ext uri="{28A0092B-C50C-407E-A947-70E740481C1C}">
                <a14:useLocalDpi xmlns:a14="http://schemas.microsoft.com/office/drawing/2010/main" val="0"/>
              </a:ext>
            </a:extLst>
          </a:blip>
          <a:srcRect l="2987" t="4429" r="7261"/>
          <a:stretch/>
        </p:blipFill>
        <p:spPr bwMode="auto">
          <a:xfrm>
            <a:off x="457198" y="1965960"/>
            <a:ext cx="5112329" cy="4079720"/>
          </a:xfrm>
          <a:prstGeom prst="rect">
            <a:avLst/>
          </a:prstGeom>
          <a:noFill/>
          <a:ln>
            <a:noFill/>
          </a:ln>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19B1936C-3C12-47C1-A8D5-1814E9EA80CC}"/>
                  </a:ext>
                </a:extLst>
              </p:cNvPr>
              <p:cNvSpPr>
                <a:spLocks noGrp="1"/>
              </p:cNvSpPr>
              <p:nvPr>
                <p:ph idx="1"/>
              </p:nvPr>
            </p:nvSpPr>
            <p:spPr>
              <a:xfrm>
                <a:off x="6525491" y="2064326"/>
                <a:ext cx="5238526" cy="3746269"/>
              </a:xfrm>
            </p:spPr>
            <p:txBody>
              <a:bodyPr>
                <a:normAutofit/>
              </a:bodyPr>
              <a:lstStyle/>
              <a:p>
                <a:r>
                  <a:rPr lang="en-US" sz="2000" i="1">
                    <a:solidFill>
                      <a:schemeClr val="tx1"/>
                    </a:solidFill>
                  </a:rPr>
                  <a:t>M = </a:t>
                </a:r>
                <a:r>
                  <a:rPr lang="en-US" sz="2000">
                    <a:solidFill>
                      <a:schemeClr val="tx1"/>
                    </a:solidFill>
                  </a:rPr>
                  <a:t>50 – 350, </a:t>
                </a:r>
                <a:r>
                  <a:rPr lang="en-US" sz="2000" i="1">
                    <a:solidFill>
                      <a:schemeClr val="tx1"/>
                    </a:solidFill>
                  </a:rPr>
                  <a:t>K = 30</a:t>
                </a:r>
              </a:p>
              <a:p>
                <a:r>
                  <a:rPr lang="en-US" sz="2000">
                    <a:solidFill>
                      <a:schemeClr val="tx1"/>
                    </a:solidFill>
                  </a:rPr>
                  <a:t>Jumlah pilot </a:t>
                </a:r>
                <a14:m>
                  <m:oMath xmlns:m="http://schemas.openxmlformats.org/officeDocument/2006/math">
                    <m:sSub>
                      <m:sSubPr>
                        <m:ctrlPr>
                          <a:rPr lang="en-ID" sz="2000" i="1" smtClean="0">
                            <a:solidFill>
                              <a:schemeClr val="tx1"/>
                            </a:solidFill>
                            <a:effectLst/>
                            <a:latin typeface="Cambria Math" panose="02040503050406030204" pitchFamily="18" charset="0"/>
                          </a:rPr>
                        </m:ctrlPr>
                      </m:sSubPr>
                      <m:e>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𝜏</m:t>
                        </m:r>
                      </m:e>
                      <m:sub>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𝑝</m:t>
                        </m:r>
                      </m:sub>
                    </m:sSub>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oMath>
                </a14:m>
                <a:r>
                  <a:rPr lang="id-ID"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 30</a:t>
                </a:r>
              </a:p>
              <a:p>
                <a:r>
                  <a:rPr lang="en-US" sz="2000">
                    <a:solidFill>
                      <a:schemeClr val="tx1"/>
                    </a:solidFill>
                    <a:latin typeface="Times New Roman" panose="02020603050405020304" pitchFamily="18" charset="0"/>
                    <a:cs typeface="Arial" panose="020B0604020202020204" pitchFamily="34" charset="0"/>
                  </a:rPr>
                  <a:t>SNR uplink = -5dB, SNR downlink = 10 dB</a:t>
                </a:r>
              </a:p>
              <a:p>
                <a:r>
                  <a:rPr lang="en-US" sz="2000">
                    <a:solidFill>
                      <a:schemeClr val="tx1"/>
                    </a:solidFill>
                    <a:latin typeface="Times New Roman" panose="02020603050405020304" pitchFamily="18" charset="0"/>
                    <a:cs typeface="Arial" panose="020B0604020202020204" pitchFamily="34" charset="0"/>
                  </a:rPr>
                  <a:t>Pada kondisi SNR rendah, efisiensi spektrum pada kondisi imperfect CSI kanal UR-LOS mengalami penurunan karena error estimasi kanal semakin besar.</a:t>
                </a:r>
              </a:p>
              <a:p>
                <a:pPr marL="45720" indent="0">
                  <a:buNone/>
                </a:pPr>
                <a:endParaRPr lang="en-ID" sz="2000">
                  <a:solidFill>
                    <a:schemeClr val="tx1"/>
                  </a:solidFill>
                </a:endParaRPr>
              </a:p>
            </p:txBody>
          </p:sp>
        </mc:Choice>
        <mc:Fallback xmlns="">
          <p:sp>
            <p:nvSpPr>
              <p:cNvPr id="7" name="Content Placeholder 2">
                <a:extLst>
                  <a:ext uri="{FF2B5EF4-FFF2-40B4-BE49-F238E27FC236}">
                    <a16:creationId xmlns:a16="http://schemas.microsoft.com/office/drawing/2014/main" id="{19B1936C-3C12-47C1-A8D5-1814E9EA80CC}"/>
                  </a:ext>
                </a:extLst>
              </p:cNvPr>
              <p:cNvSpPr>
                <a:spLocks noGrp="1" noRot="1" noChangeAspect="1" noMove="1" noResize="1" noEditPoints="1" noAdjustHandles="1" noChangeArrowheads="1" noChangeShapeType="1" noTextEdit="1"/>
              </p:cNvSpPr>
              <p:nvPr>
                <p:ph idx="1"/>
              </p:nvPr>
            </p:nvSpPr>
            <p:spPr>
              <a:xfrm>
                <a:off x="6525491" y="2064326"/>
                <a:ext cx="5238526" cy="3746269"/>
              </a:xfrm>
              <a:blipFill>
                <a:blip r:embed="rId3"/>
                <a:stretch>
                  <a:fillRect t="-1792"/>
                </a:stretch>
              </a:blipFill>
            </p:spPr>
            <p:txBody>
              <a:bodyPr/>
              <a:lstStyle/>
              <a:p>
                <a:r>
                  <a:rPr lang="en-ID">
                    <a:noFill/>
                  </a:rPr>
                  <a:t> </a:t>
                </a:r>
              </a:p>
            </p:txBody>
          </p:sp>
        </mc:Fallback>
      </mc:AlternateContent>
    </p:spTree>
    <p:extLst>
      <p:ext uri="{BB962C8B-B14F-4D97-AF65-F5344CB8AC3E}">
        <p14:creationId xmlns:p14="http://schemas.microsoft.com/office/powerpoint/2010/main" val="940442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F3FBE-B59C-43E7-AB4B-D685E04595FF}"/>
              </a:ext>
            </a:extLst>
          </p:cNvPr>
          <p:cNvSpPr>
            <a:spLocks noGrp="1"/>
          </p:cNvSpPr>
          <p:nvPr>
            <p:ph type="title"/>
          </p:nvPr>
        </p:nvSpPr>
        <p:spPr/>
        <p:txBody>
          <a:bodyPr>
            <a:normAutofit/>
          </a:bodyPr>
          <a:lstStyle/>
          <a:p>
            <a:pPr algn="ctr"/>
            <a:r>
              <a:rPr lang="en-US" sz="3600"/>
              <a:t>Efisiensi Spektrum Kanal UR-LOS dan Rayleigh Kondisi Imperfect CSI</a:t>
            </a:r>
            <a:endParaRPr lang="en-ID" sz="3600"/>
          </a:p>
        </p:txBody>
      </p:sp>
      <p:sp>
        <p:nvSpPr>
          <p:cNvPr id="3" name="Content Placeholder 2">
            <a:extLst>
              <a:ext uri="{FF2B5EF4-FFF2-40B4-BE49-F238E27FC236}">
                <a16:creationId xmlns:a16="http://schemas.microsoft.com/office/drawing/2014/main" id="{4C50AF10-E45C-4B13-A045-1C124FAE9391}"/>
              </a:ext>
            </a:extLst>
          </p:cNvPr>
          <p:cNvSpPr>
            <a:spLocks noGrp="1"/>
          </p:cNvSpPr>
          <p:nvPr>
            <p:ph idx="1"/>
          </p:nvPr>
        </p:nvSpPr>
        <p:spPr>
          <a:xfrm>
            <a:off x="6262255" y="2057400"/>
            <a:ext cx="4753616" cy="4038600"/>
          </a:xfrm>
        </p:spPr>
        <p:txBody>
          <a:bodyPr/>
          <a:lstStyle/>
          <a:p>
            <a:r>
              <a:rPr lang="en-US">
                <a:solidFill>
                  <a:schemeClr val="tx1"/>
                </a:solidFill>
              </a:rPr>
              <a:t>Secara keseluruhan, efisiensi spektrum kanal UR-LOS lebih tinggi daripada kanal Rayleigh baik pada kondisi perfect CSI dan imperfect CSI</a:t>
            </a:r>
            <a:endParaRPr lang="en-ID">
              <a:solidFill>
                <a:schemeClr val="tx1"/>
              </a:solidFill>
            </a:endParaRPr>
          </a:p>
        </p:txBody>
      </p:sp>
      <p:pic>
        <p:nvPicPr>
          <p:cNvPr id="4" name="Picture 3">
            <a:extLst>
              <a:ext uri="{FF2B5EF4-FFF2-40B4-BE49-F238E27FC236}">
                <a16:creationId xmlns:a16="http://schemas.microsoft.com/office/drawing/2014/main" id="{9538479F-82C6-496E-BCC3-F1FCF61A525A}"/>
              </a:ext>
            </a:extLst>
          </p:cNvPr>
          <p:cNvPicPr/>
          <p:nvPr/>
        </p:nvPicPr>
        <p:blipFill rotWithShape="1">
          <a:blip r:embed="rId2">
            <a:extLst>
              <a:ext uri="{28A0092B-C50C-407E-A947-70E740481C1C}">
                <a14:useLocalDpi xmlns:a14="http://schemas.microsoft.com/office/drawing/2010/main" val="0"/>
              </a:ext>
            </a:extLst>
          </a:blip>
          <a:srcRect l="3462" t="4913" r="5957"/>
          <a:stretch/>
        </p:blipFill>
        <p:spPr bwMode="auto">
          <a:xfrm>
            <a:off x="317976" y="1841270"/>
            <a:ext cx="5778024" cy="454567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06039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4F27-0F56-45D5-A475-DF9C43DBEA80}"/>
              </a:ext>
            </a:extLst>
          </p:cNvPr>
          <p:cNvSpPr>
            <a:spLocks noGrp="1"/>
          </p:cNvSpPr>
          <p:nvPr>
            <p:ph type="title"/>
          </p:nvPr>
        </p:nvSpPr>
        <p:spPr>
          <a:xfrm>
            <a:off x="1143000" y="609600"/>
            <a:ext cx="9875520" cy="803564"/>
          </a:xfrm>
        </p:spPr>
        <p:txBody>
          <a:bodyPr/>
          <a:lstStyle/>
          <a:p>
            <a:pPr algn="ctr"/>
            <a:r>
              <a:rPr lang="en-US"/>
              <a:t>MSE Kanal Rayleigh dan UR-LOS</a:t>
            </a:r>
            <a:endParaRPr lang="en-ID"/>
          </a:p>
        </p:txBody>
      </p:sp>
      <p:sp>
        <p:nvSpPr>
          <p:cNvPr id="3" name="Content Placeholder 2">
            <a:extLst>
              <a:ext uri="{FF2B5EF4-FFF2-40B4-BE49-F238E27FC236}">
                <a16:creationId xmlns:a16="http://schemas.microsoft.com/office/drawing/2014/main" id="{5B30BA34-0F24-4CA8-85BF-03AE996A40FC}"/>
              </a:ext>
            </a:extLst>
          </p:cNvPr>
          <p:cNvSpPr>
            <a:spLocks noGrp="1"/>
          </p:cNvSpPr>
          <p:nvPr>
            <p:ph idx="1"/>
          </p:nvPr>
        </p:nvSpPr>
        <p:spPr>
          <a:xfrm>
            <a:off x="6885708" y="1892299"/>
            <a:ext cx="5001491" cy="3900055"/>
          </a:xfrm>
        </p:spPr>
        <p:txBody>
          <a:bodyPr>
            <a:normAutofit/>
          </a:bodyPr>
          <a:lstStyle/>
          <a:p>
            <a:r>
              <a:rPr lang="en-US" sz="2000">
                <a:solidFill>
                  <a:schemeClr val="tx1"/>
                </a:solidFill>
              </a:rPr>
              <a:t>Jika SNR semakin besar, maka MSE akan semakin kecil.</a:t>
            </a:r>
          </a:p>
          <a:p>
            <a:r>
              <a:rPr lang="en-US" sz="2000">
                <a:solidFill>
                  <a:schemeClr val="tx1"/>
                </a:solidFill>
              </a:rPr>
              <a:t>Pada SNR = -8dB, MSE pada kanal UR-LOS sebesar 0.2455, sedangkan MSE pada kanal Rayleigh sebesar 0.3045</a:t>
            </a:r>
          </a:p>
          <a:p>
            <a:r>
              <a:rPr lang="en-US" sz="2000">
                <a:solidFill>
                  <a:schemeClr val="tx1"/>
                </a:solidFill>
              </a:rPr>
              <a:t>Pada SNR = 0dB, MSE semakin menurun yaitu 0,114 dan MSE kanal Rayleigh hampir sama dengan kanal UR-LOS</a:t>
            </a:r>
          </a:p>
          <a:p>
            <a:endParaRPr lang="en-ID" sz="2000">
              <a:solidFill>
                <a:schemeClr val="tx1"/>
              </a:solidFill>
            </a:endParaRPr>
          </a:p>
        </p:txBody>
      </p:sp>
      <p:pic>
        <p:nvPicPr>
          <p:cNvPr id="4" name="Picture 3">
            <a:extLst>
              <a:ext uri="{FF2B5EF4-FFF2-40B4-BE49-F238E27FC236}">
                <a16:creationId xmlns:a16="http://schemas.microsoft.com/office/drawing/2014/main" id="{D78A7351-5C14-4FFC-8725-E1ED0CC1A0E0}"/>
              </a:ext>
            </a:extLst>
          </p:cNvPr>
          <p:cNvPicPr/>
          <p:nvPr/>
        </p:nvPicPr>
        <p:blipFill rotWithShape="1">
          <a:blip r:embed="rId2">
            <a:extLst>
              <a:ext uri="{28A0092B-C50C-407E-A947-70E740481C1C}">
                <a14:useLocalDpi xmlns:a14="http://schemas.microsoft.com/office/drawing/2010/main" val="0"/>
              </a:ext>
            </a:extLst>
          </a:blip>
          <a:srcRect l="3476" t="4445" r="6514"/>
          <a:stretch/>
        </p:blipFill>
        <p:spPr bwMode="auto">
          <a:xfrm>
            <a:off x="594360" y="1657926"/>
            <a:ext cx="5806440" cy="4623646"/>
          </a:xfrm>
          <a:prstGeom prst="rect">
            <a:avLst/>
          </a:prstGeom>
          <a:noFill/>
          <a:ln>
            <a:noFill/>
          </a:ln>
        </p:spPr>
      </p:pic>
    </p:spTree>
    <p:extLst>
      <p:ext uri="{BB962C8B-B14F-4D97-AF65-F5344CB8AC3E}">
        <p14:creationId xmlns:p14="http://schemas.microsoft.com/office/powerpoint/2010/main" val="4199893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7D28B-5FAA-4B39-9AAF-9D9AA2CBD60F}"/>
              </a:ext>
            </a:extLst>
          </p:cNvPr>
          <p:cNvSpPr>
            <a:spLocks noGrp="1"/>
          </p:cNvSpPr>
          <p:nvPr>
            <p:ph type="title"/>
          </p:nvPr>
        </p:nvSpPr>
        <p:spPr/>
        <p:txBody>
          <a:bodyPr/>
          <a:lstStyle/>
          <a:p>
            <a:pPr algn="ctr"/>
            <a:r>
              <a:rPr lang="en-US"/>
              <a:t>Bit Error Rate Kanal Rayleigh</a:t>
            </a:r>
            <a:endParaRPr lang="en-ID"/>
          </a:p>
        </p:txBody>
      </p:sp>
      <p:sp>
        <p:nvSpPr>
          <p:cNvPr id="3" name="Content Placeholder 2">
            <a:extLst>
              <a:ext uri="{FF2B5EF4-FFF2-40B4-BE49-F238E27FC236}">
                <a16:creationId xmlns:a16="http://schemas.microsoft.com/office/drawing/2014/main" id="{D2B56046-3128-4279-8EEB-531D274C47AA}"/>
              </a:ext>
            </a:extLst>
          </p:cNvPr>
          <p:cNvSpPr>
            <a:spLocks noGrp="1"/>
          </p:cNvSpPr>
          <p:nvPr>
            <p:ph idx="1"/>
          </p:nvPr>
        </p:nvSpPr>
        <p:spPr>
          <a:xfrm>
            <a:off x="6292613" y="1899458"/>
            <a:ext cx="4725907" cy="4038600"/>
          </a:xfrm>
        </p:spPr>
        <p:txBody>
          <a:bodyPr/>
          <a:lstStyle/>
          <a:p>
            <a:r>
              <a:rPr lang="en-US" i="1">
                <a:solidFill>
                  <a:schemeClr val="tx1"/>
                </a:solidFill>
              </a:rPr>
              <a:t>M </a:t>
            </a:r>
            <a:r>
              <a:rPr lang="en-US">
                <a:solidFill>
                  <a:schemeClr val="tx1"/>
                </a:solidFill>
              </a:rPr>
              <a:t>= 100, </a:t>
            </a:r>
            <a:r>
              <a:rPr lang="en-US" i="1">
                <a:solidFill>
                  <a:schemeClr val="tx1"/>
                </a:solidFill>
              </a:rPr>
              <a:t>K = </a:t>
            </a:r>
            <a:r>
              <a:rPr lang="en-US">
                <a:solidFill>
                  <a:schemeClr val="tx1"/>
                </a:solidFill>
              </a:rPr>
              <a:t>10</a:t>
            </a:r>
          </a:p>
          <a:p>
            <a:r>
              <a:rPr lang="en-US">
                <a:solidFill>
                  <a:schemeClr val="tx1"/>
                </a:solidFill>
              </a:rPr>
              <a:t>Jumlah bit biner = 10</a:t>
            </a:r>
            <a:r>
              <a:rPr lang="en-US" baseline="30000">
                <a:solidFill>
                  <a:schemeClr val="tx1"/>
                </a:solidFill>
              </a:rPr>
              <a:t>4</a:t>
            </a:r>
          </a:p>
          <a:p>
            <a:r>
              <a:rPr lang="en-US">
                <a:solidFill>
                  <a:schemeClr val="tx1"/>
                </a:solidFill>
              </a:rPr>
              <a:t>Pada SNR  = 10dB, BER dengan precoding MRT = 0.0017, sedangkan BER dengan precoding ZF dan MMSE  = 0.0018</a:t>
            </a:r>
          </a:p>
          <a:p>
            <a:endParaRPr lang="en-ID">
              <a:solidFill>
                <a:schemeClr val="tx1"/>
              </a:solidFill>
            </a:endParaRPr>
          </a:p>
        </p:txBody>
      </p:sp>
      <p:pic>
        <p:nvPicPr>
          <p:cNvPr id="4" name="Picture 3">
            <a:extLst>
              <a:ext uri="{FF2B5EF4-FFF2-40B4-BE49-F238E27FC236}">
                <a16:creationId xmlns:a16="http://schemas.microsoft.com/office/drawing/2014/main" id="{E205CF92-B49C-4B38-86A1-DF1E0D0EB2B0}"/>
              </a:ext>
            </a:extLst>
          </p:cNvPr>
          <p:cNvPicPr/>
          <p:nvPr/>
        </p:nvPicPr>
        <p:blipFill rotWithShape="1">
          <a:blip r:embed="rId2">
            <a:extLst>
              <a:ext uri="{28A0092B-C50C-407E-A947-70E740481C1C}">
                <a14:useLocalDpi xmlns:a14="http://schemas.microsoft.com/office/drawing/2010/main" val="0"/>
              </a:ext>
            </a:extLst>
          </a:blip>
          <a:srcRect l="2301" t="5845" r="5917" b="10072"/>
          <a:stretch/>
        </p:blipFill>
        <p:spPr bwMode="auto">
          <a:xfrm>
            <a:off x="360218" y="1802577"/>
            <a:ext cx="5361708" cy="429886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1484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CAFEC-579B-4D96-ADAD-D7EC7796A6DD}"/>
              </a:ext>
            </a:extLst>
          </p:cNvPr>
          <p:cNvSpPr>
            <a:spLocks noGrp="1"/>
          </p:cNvSpPr>
          <p:nvPr>
            <p:ph type="title"/>
          </p:nvPr>
        </p:nvSpPr>
        <p:spPr/>
        <p:txBody>
          <a:bodyPr/>
          <a:lstStyle/>
          <a:p>
            <a:pPr algn="ctr"/>
            <a:r>
              <a:rPr lang="en-US"/>
              <a:t>Bit Error Rate Kanal UR-LOS</a:t>
            </a:r>
            <a:endParaRPr lang="en-ID"/>
          </a:p>
        </p:txBody>
      </p:sp>
      <p:pic>
        <p:nvPicPr>
          <p:cNvPr id="4" name="Picture 3">
            <a:extLst>
              <a:ext uri="{FF2B5EF4-FFF2-40B4-BE49-F238E27FC236}">
                <a16:creationId xmlns:a16="http://schemas.microsoft.com/office/drawing/2014/main" id="{CDC3AEF8-86D1-4B11-B2A7-C85D2AAFCACE}"/>
              </a:ext>
            </a:extLst>
          </p:cNvPr>
          <p:cNvPicPr/>
          <p:nvPr/>
        </p:nvPicPr>
        <p:blipFill rotWithShape="1">
          <a:blip r:embed="rId2">
            <a:extLst>
              <a:ext uri="{28A0092B-C50C-407E-A947-70E740481C1C}">
                <a14:useLocalDpi xmlns:a14="http://schemas.microsoft.com/office/drawing/2010/main" val="0"/>
              </a:ext>
            </a:extLst>
          </a:blip>
          <a:srcRect l="2174" t="4642" r="5879"/>
          <a:stretch/>
        </p:blipFill>
        <p:spPr bwMode="auto">
          <a:xfrm>
            <a:off x="290945" y="1682606"/>
            <a:ext cx="6012873" cy="4673926"/>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58964A4A-1B20-4F6C-8AAA-B627C8797E0C}"/>
              </a:ext>
            </a:extLst>
          </p:cNvPr>
          <p:cNvPicPr>
            <a:picLocks noChangeAspect="1"/>
          </p:cNvPicPr>
          <p:nvPr/>
        </p:nvPicPr>
        <p:blipFill>
          <a:blip r:embed="rId3"/>
          <a:stretch>
            <a:fillRect/>
          </a:stretch>
        </p:blipFill>
        <p:spPr>
          <a:xfrm>
            <a:off x="5895109" y="1581149"/>
            <a:ext cx="6367177" cy="4775383"/>
          </a:xfrm>
          <a:prstGeom prst="rect">
            <a:avLst/>
          </a:prstGeom>
        </p:spPr>
      </p:pic>
    </p:spTree>
    <p:extLst>
      <p:ext uri="{BB962C8B-B14F-4D97-AF65-F5344CB8AC3E}">
        <p14:creationId xmlns:p14="http://schemas.microsoft.com/office/powerpoint/2010/main" val="3392154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636DE-EAF3-466D-99F6-3E136BC2CCBE}"/>
              </a:ext>
            </a:extLst>
          </p:cNvPr>
          <p:cNvSpPr>
            <a:spLocks noGrp="1"/>
          </p:cNvSpPr>
          <p:nvPr>
            <p:ph type="title"/>
          </p:nvPr>
        </p:nvSpPr>
        <p:spPr/>
        <p:txBody>
          <a:bodyPr/>
          <a:lstStyle/>
          <a:p>
            <a:pPr algn="ctr"/>
            <a:r>
              <a:rPr lang="en-US"/>
              <a:t>Blok Diagram Sistem</a:t>
            </a:r>
            <a:endParaRPr lang="en-ID"/>
          </a:p>
        </p:txBody>
      </p:sp>
      <p:pic>
        <p:nvPicPr>
          <p:cNvPr id="4" name="Picture 3">
            <a:extLst>
              <a:ext uri="{FF2B5EF4-FFF2-40B4-BE49-F238E27FC236}">
                <a16:creationId xmlns:a16="http://schemas.microsoft.com/office/drawing/2014/main" id="{40BBA2BB-337F-4BD0-BFB5-66E2B496091B}"/>
              </a:ext>
            </a:extLst>
          </p:cNvPr>
          <p:cNvPicPr/>
          <p:nvPr/>
        </p:nvPicPr>
        <p:blipFill>
          <a:blip r:embed="rId2"/>
          <a:stretch>
            <a:fillRect/>
          </a:stretch>
        </p:blipFill>
        <p:spPr>
          <a:xfrm>
            <a:off x="262695" y="2259791"/>
            <a:ext cx="11636129" cy="2852535"/>
          </a:xfrm>
          <a:prstGeom prst="rect">
            <a:avLst/>
          </a:prstGeom>
        </p:spPr>
      </p:pic>
    </p:spTree>
    <p:extLst>
      <p:ext uri="{BB962C8B-B14F-4D97-AF65-F5344CB8AC3E}">
        <p14:creationId xmlns:p14="http://schemas.microsoft.com/office/powerpoint/2010/main" val="1179362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2C46AF5-B60F-4B77-B837-DD82BF00C493}"/>
              </a:ext>
            </a:extLst>
          </p:cNvPr>
          <p:cNvPicPr>
            <a:picLocks noChangeAspect="1"/>
          </p:cNvPicPr>
          <p:nvPr/>
        </p:nvPicPr>
        <p:blipFill rotWithShape="1">
          <a:blip r:embed="rId2"/>
          <a:srcRect t="2590"/>
          <a:stretch/>
        </p:blipFill>
        <p:spPr>
          <a:xfrm>
            <a:off x="825210" y="318653"/>
            <a:ext cx="4891021" cy="6220692"/>
          </a:xfrm>
          <a:prstGeom prst="rect">
            <a:avLst/>
          </a:prstGeom>
        </p:spPr>
      </p:pic>
      <p:pic>
        <p:nvPicPr>
          <p:cNvPr id="11" name="Picture 10">
            <a:extLst>
              <a:ext uri="{FF2B5EF4-FFF2-40B4-BE49-F238E27FC236}">
                <a16:creationId xmlns:a16="http://schemas.microsoft.com/office/drawing/2014/main" id="{5FD30A6A-16C1-4F30-AD8E-F52377F023D2}"/>
              </a:ext>
            </a:extLst>
          </p:cNvPr>
          <p:cNvPicPr>
            <a:picLocks noChangeAspect="1"/>
          </p:cNvPicPr>
          <p:nvPr/>
        </p:nvPicPr>
        <p:blipFill>
          <a:blip r:embed="rId3"/>
          <a:stretch>
            <a:fillRect/>
          </a:stretch>
        </p:blipFill>
        <p:spPr>
          <a:xfrm>
            <a:off x="6800848" y="969601"/>
            <a:ext cx="4170971" cy="4918797"/>
          </a:xfrm>
          <a:prstGeom prst="rect">
            <a:avLst/>
          </a:prstGeom>
        </p:spPr>
      </p:pic>
    </p:spTree>
    <p:extLst>
      <p:ext uri="{BB962C8B-B14F-4D97-AF65-F5344CB8AC3E}">
        <p14:creationId xmlns:p14="http://schemas.microsoft.com/office/powerpoint/2010/main" val="999235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C5D4-1AFA-4771-9301-25B39E94D1CF}"/>
              </a:ext>
            </a:extLst>
          </p:cNvPr>
          <p:cNvSpPr>
            <a:spLocks noGrp="1"/>
          </p:cNvSpPr>
          <p:nvPr>
            <p:ph type="title"/>
          </p:nvPr>
        </p:nvSpPr>
        <p:spPr/>
        <p:txBody>
          <a:bodyPr/>
          <a:lstStyle/>
          <a:p>
            <a:r>
              <a:rPr lang="en-US"/>
              <a:t>Penyusunan Subcarrier</a:t>
            </a:r>
            <a:endParaRPr lang="en-ID"/>
          </a:p>
        </p:txBody>
      </p:sp>
      <p:pic>
        <p:nvPicPr>
          <p:cNvPr id="4" name="Picture 3">
            <a:extLst>
              <a:ext uri="{FF2B5EF4-FFF2-40B4-BE49-F238E27FC236}">
                <a16:creationId xmlns:a16="http://schemas.microsoft.com/office/drawing/2014/main" id="{BDE1AE2F-5FE9-4985-A6C9-7A626AFF75C1}"/>
              </a:ext>
            </a:extLst>
          </p:cNvPr>
          <p:cNvPicPr/>
          <p:nvPr/>
        </p:nvPicPr>
        <p:blipFill>
          <a:blip r:embed="rId2"/>
          <a:stretch>
            <a:fillRect/>
          </a:stretch>
        </p:blipFill>
        <p:spPr>
          <a:xfrm>
            <a:off x="1143001" y="1965960"/>
            <a:ext cx="7511122" cy="1341914"/>
          </a:xfrm>
          <a:prstGeom prst="rect">
            <a:avLst/>
          </a:prstGeom>
        </p:spPr>
      </p:pic>
      <p:pic>
        <p:nvPicPr>
          <p:cNvPr id="5" name="Picture 4">
            <a:extLst>
              <a:ext uri="{FF2B5EF4-FFF2-40B4-BE49-F238E27FC236}">
                <a16:creationId xmlns:a16="http://schemas.microsoft.com/office/drawing/2014/main" id="{CF170113-4D16-487A-BE3C-6E2F08CC71B0}"/>
              </a:ext>
            </a:extLst>
          </p:cNvPr>
          <p:cNvPicPr/>
          <p:nvPr/>
        </p:nvPicPr>
        <p:blipFill>
          <a:blip r:embed="rId3"/>
          <a:stretch>
            <a:fillRect/>
          </a:stretch>
        </p:blipFill>
        <p:spPr>
          <a:xfrm>
            <a:off x="1143000" y="3477244"/>
            <a:ext cx="8080815" cy="2771156"/>
          </a:xfrm>
          <a:prstGeom prst="rect">
            <a:avLst/>
          </a:prstGeom>
        </p:spPr>
      </p:pic>
    </p:spTree>
    <p:extLst>
      <p:ext uri="{BB962C8B-B14F-4D97-AF65-F5344CB8AC3E}">
        <p14:creationId xmlns:p14="http://schemas.microsoft.com/office/powerpoint/2010/main" val="3001078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67EF9-548F-472C-94C0-1C1A69570317}"/>
              </a:ext>
            </a:extLst>
          </p:cNvPr>
          <p:cNvSpPr>
            <a:spLocks noGrp="1"/>
          </p:cNvSpPr>
          <p:nvPr>
            <p:ph type="title"/>
          </p:nvPr>
        </p:nvSpPr>
        <p:spPr>
          <a:xfrm>
            <a:off x="1140351" y="346364"/>
            <a:ext cx="9875520" cy="568036"/>
          </a:xfrm>
        </p:spPr>
        <p:txBody>
          <a:bodyPr>
            <a:normAutofit fontScale="90000"/>
          </a:bodyPr>
          <a:lstStyle/>
          <a:p>
            <a:r>
              <a:rPr lang="en-US"/>
              <a:t>Liner Precoding</a:t>
            </a:r>
            <a:endParaRPr lang="en-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6CEBCD-DF8E-4A0A-972B-73A6B956F190}"/>
                  </a:ext>
                </a:extLst>
              </p:cNvPr>
              <p:cNvSpPr>
                <a:spLocks noGrp="1"/>
              </p:cNvSpPr>
              <p:nvPr>
                <p:ph idx="1"/>
              </p:nvPr>
            </p:nvSpPr>
            <p:spPr>
              <a:xfrm>
                <a:off x="1143000" y="1025236"/>
                <a:ext cx="9872871" cy="5486400"/>
              </a:xfrm>
            </p:spPr>
            <p:txBody>
              <a:bodyPr>
                <a:normAutofit/>
              </a:bodyPr>
              <a:lstStyle/>
              <a:p>
                <a:r>
                  <a:rPr lang="en-US" sz="2000" b="1">
                    <a:solidFill>
                      <a:schemeClr val="tx1"/>
                    </a:solidFill>
                  </a:rPr>
                  <a:t>Maximum Ratio (MRT)</a:t>
                </a:r>
              </a:p>
              <a:p>
                <a:pPr marL="45720" indent="0">
                  <a:buNone/>
                </a:pPr>
                <a:r>
                  <a:rPr lang="en-US" sz="2000">
                    <a:solidFill>
                      <a:schemeClr val="tx1"/>
                    </a:solidFill>
                  </a:rPr>
                  <a:t>Precoding MRT hanya memaksimalkan daya untuk tiap user, tanpa meminimalisasi interferensi antar user.</a:t>
                </a:r>
              </a:p>
              <a:p>
                <a:pPr marL="45720" indent="0">
                  <a:buNone/>
                </a:pPr>
                <a14:m>
                  <m:oMathPara xmlns:m="http://schemas.openxmlformats.org/officeDocument/2006/math">
                    <m:oMathParaPr>
                      <m:jc m:val="left"/>
                    </m:oMathParaPr>
                    <m:oMath xmlns:m="http://schemas.openxmlformats.org/officeDocument/2006/math">
                      <m:sSub>
                        <m:sSubPr>
                          <m:ctrlPr>
                            <a:rPr lang="en-ID" sz="2000" b="1" i="1" smtClean="0">
                              <a:solidFill>
                                <a:schemeClr val="tx1"/>
                              </a:solidFill>
                              <a:effectLst/>
                              <a:latin typeface="Cambria Math" panose="02040503050406030204" pitchFamily="18" charset="0"/>
                            </a:rPr>
                          </m:ctrlPr>
                        </m:sSubPr>
                        <m:e>
                          <m:r>
                            <a:rPr lang="id-ID" sz="16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𝐀</m:t>
                          </m:r>
                        </m:e>
                        <m:sub>
                          <m:r>
                            <a:rPr lang="id-ID"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𝑀𝑅𝑇</m:t>
                          </m:r>
                        </m:sub>
                      </m:sSub>
                      <m:r>
                        <a:rPr lang="id-ID"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SubSup>
                        <m:sSubSupPr>
                          <m:ctrlPr>
                            <a:rPr lang="en-ID" sz="2000" i="1">
                              <a:solidFill>
                                <a:schemeClr val="tx1"/>
                              </a:solidFill>
                              <a:effectLst/>
                              <a:latin typeface="Cambria Math" panose="02040503050406030204" pitchFamily="18" charset="0"/>
                              <a:ea typeface="Times New Roman" panose="02020603050405020304" pitchFamily="18" charset="0"/>
                            </a:rPr>
                          </m:ctrlPr>
                        </m:sSubSupPr>
                        <m:e>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𝐇</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𝑛</m:t>
                          </m:r>
                        </m:sub>
                        <m:sup>
                          <m:r>
                            <m:rPr>
                              <m:sty m:val="p"/>
                            </m:rPr>
                            <a:rPr lang="id-ID" sz="16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H</m:t>
                          </m:r>
                        </m:sup>
                      </m:sSubSup>
                    </m:oMath>
                  </m:oMathPara>
                </a14:m>
                <a:endParaRPr lang="en-US" sz="1600">
                  <a:solidFill>
                    <a:schemeClr val="tx1"/>
                  </a:solidFill>
                  <a:effectLst/>
                  <a:ea typeface="Times New Roman" panose="02020603050405020304" pitchFamily="18" charset="0"/>
                  <a:cs typeface="Arial" panose="020B0604020202020204" pitchFamily="34" charset="0"/>
                </a:endParaRPr>
              </a:p>
              <a:p>
                <a:r>
                  <a:rPr lang="en-US" sz="2000" b="1">
                    <a:solidFill>
                      <a:schemeClr val="tx1"/>
                    </a:solidFill>
                  </a:rPr>
                  <a:t>Zero Forcing (ZF)</a:t>
                </a:r>
              </a:p>
              <a:p>
                <a:pPr marL="45720" indent="0">
                  <a:buNone/>
                </a:pPr>
                <a:r>
                  <a:rPr lang="en-US" sz="2000">
                    <a:solidFill>
                      <a:schemeClr val="tx1"/>
                    </a:solidFill>
                  </a:rPr>
                  <a:t>BTS menghilangkan interferensi antar user secara total dengan cara membuat nol sinyal interferensi</a:t>
                </a:r>
              </a:p>
              <a:p>
                <a:pPr marL="45720" indent="0">
                  <a:buNone/>
                </a:pPr>
                <a14:m>
                  <m:oMathPara xmlns:m="http://schemas.openxmlformats.org/officeDocument/2006/math">
                    <m:oMathParaPr>
                      <m:jc m:val="left"/>
                    </m:oMathParaPr>
                    <m:oMath xmlns:m="http://schemas.openxmlformats.org/officeDocument/2006/math">
                      <m:sSub>
                        <m:sSubPr>
                          <m:ctrlPr>
                            <a:rPr lang="en-ID" sz="2000" b="1" i="1" smtClean="0">
                              <a:solidFill>
                                <a:schemeClr val="tx1"/>
                              </a:solidFill>
                              <a:effectLst/>
                              <a:latin typeface="Cambria Math" panose="02040503050406030204" pitchFamily="18" charset="0"/>
                            </a:rPr>
                          </m:ctrlPr>
                        </m:sSubPr>
                        <m:e>
                          <m:r>
                            <a:rPr lang="id-ID" sz="16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𝑨</m:t>
                          </m:r>
                        </m:e>
                        <m:sub>
                          <m:r>
                            <a:rPr lang="id-ID" sz="16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𝒁𝑭</m:t>
                          </m:r>
                        </m:sub>
                      </m:sSub>
                      <m:r>
                        <a:rPr lang="id-ID" sz="16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Sup>
                        <m:sSupPr>
                          <m:ctrlPr>
                            <a:rPr lang="en-ID" sz="2000" b="1" i="1">
                              <a:solidFill>
                                <a:schemeClr val="tx1"/>
                              </a:solidFill>
                              <a:effectLst/>
                              <a:latin typeface="Cambria Math" panose="02040503050406030204" pitchFamily="18" charset="0"/>
                              <a:ea typeface="Times New Roman" panose="02020603050405020304" pitchFamily="18" charset="0"/>
                            </a:rPr>
                          </m:ctrlPr>
                        </m:sSupPr>
                        <m:e>
                          <m:sSubSup>
                            <m:sSubSupPr>
                              <m:ctrlPr>
                                <a:rPr lang="en-ID" sz="2000" b="1" i="1">
                                  <a:solidFill>
                                    <a:schemeClr val="tx1"/>
                                  </a:solidFill>
                                  <a:effectLst/>
                                  <a:latin typeface="Cambria Math" panose="02040503050406030204" pitchFamily="18" charset="0"/>
                                  <a:ea typeface="Times New Roman" panose="02020603050405020304" pitchFamily="18" charset="0"/>
                                </a:rPr>
                              </m:ctrlPr>
                            </m:sSubSupPr>
                            <m:e>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𝑯</m:t>
                              </m:r>
                            </m:e>
                            <m:sub>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𝒏</m:t>
                              </m:r>
                            </m:sub>
                            <m:sup>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𝑯</m:t>
                              </m:r>
                            </m:sup>
                          </m:sSubSup>
                          <m:d>
                            <m:dPr>
                              <m:ctrlPr>
                                <a:rPr lang="en-ID" sz="2000" b="1" i="1">
                                  <a:solidFill>
                                    <a:schemeClr val="tx1"/>
                                  </a:solidFill>
                                  <a:effectLst/>
                                  <a:latin typeface="Cambria Math" panose="02040503050406030204" pitchFamily="18" charset="0"/>
                                  <a:ea typeface="Times New Roman" panose="02020603050405020304" pitchFamily="18" charset="0"/>
                                </a:rPr>
                              </m:ctrlPr>
                            </m:dPr>
                            <m:e>
                              <m:sSub>
                                <m:sSubPr>
                                  <m:ctrlPr>
                                    <a:rPr lang="en-ID" sz="2000" b="1" i="1">
                                      <a:solidFill>
                                        <a:schemeClr val="tx1"/>
                                      </a:solidFill>
                                      <a:effectLst/>
                                      <a:latin typeface="Cambria Math" panose="02040503050406030204" pitchFamily="18" charset="0"/>
                                      <a:ea typeface="Times New Roman" panose="02020603050405020304" pitchFamily="18" charset="0"/>
                                    </a:rPr>
                                  </m:ctrlPr>
                                </m:sSubPr>
                                <m:e>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𝑯</m:t>
                                  </m:r>
                                </m:e>
                                <m:sub>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𝒏</m:t>
                                  </m:r>
                                </m:sub>
                              </m:sSub>
                              <m:sSubSup>
                                <m:sSubSupPr>
                                  <m:ctrlPr>
                                    <a:rPr lang="en-ID" sz="2000" b="1" i="1">
                                      <a:solidFill>
                                        <a:schemeClr val="tx1"/>
                                      </a:solidFill>
                                      <a:effectLst/>
                                      <a:latin typeface="Cambria Math" panose="02040503050406030204" pitchFamily="18" charset="0"/>
                                      <a:ea typeface="Times New Roman" panose="02020603050405020304" pitchFamily="18" charset="0"/>
                                    </a:rPr>
                                  </m:ctrlPr>
                                </m:sSubSupPr>
                                <m:e>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𝑯</m:t>
                                  </m:r>
                                </m:e>
                                <m:sub>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𝒏</m:t>
                                  </m:r>
                                </m:sub>
                                <m:sup>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𝑯</m:t>
                                  </m:r>
                                </m:sup>
                              </m:sSubSup>
                            </m:e>
                          </m:d>
                        </m:e>
                        <m:sup>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𝟏</m:t>
                          </m:r>
                        </m:sup>
                      </m:sSup>
                    </m:oMath>
                  </m:oMathPara>
                </a14:m>
                <a:endParaRPr lang="en-US" sz="2000" b="1">
                  <a:solidFill>
                    <a:schemeClr val="tx1"/>
                  </a:solidFill>
                </a:endParaRPr>
              </a:p>
              <a:p>
                <a:r>
                  <a:rPr lang="en-US" sz="2000" b="1">
                    <a:solidFill>
                      <a:schemeClr val="tx1"/>
                    </a:solidFill>
                  </a:rPr>
                  <a:t>Minimum Mean Square Error (MMSE)</a:t>
                </a:r>
              </a:p>
              <a:p>
                <a:pPr marL="45720" indent="0">
                  <a:buNone/>
                </a:pPr>
                <a:r>
                  <a:rPr lang="en-US" sz="2000">
                    <a:solidFill>
                      <a:schemeClr val="tx1"/>
                    </a:solidFill>
                  </a:rPr>
                  <a:t>Pengembangan dari metode ZF, dimana performa ZF menurun pada SNR yang rendah dan ketika jumlah user sama dengan atau melebihi jumlah antenna BTS. Precoding MMSE bekerja dengan cara meminimalisasi interferensi antar user dan meningkatkan SINR iap user</a:t>
                </a:r>
              </a:p>
              <a:p>
                <a:pPr marL="45720" indent="0">
                  <a:buNone/>
                </a:pPr>
                <a14:m>
                  <m:oMathPara xmlns:m="http://schemas.openxmlformats.org/officeDocument/2006/math">
                    <m:oMathParaPr>
                      <m:jc m:val="left"/>
                    </m:oMathParaPr>
                    <m:oMath xmlns:m="http://schemas.openxmlformats.org/officeDocument/2006/math">
                      <m:sSubSup>
                        <m:sSubSupPr>
                          <m:ctrlPr>
                            <a:rPr lang="en-ID" sz="1600" i="1" smtClean="0">
                              <a:solidFill>
                                <a:schemeClr val="tx1"/>
                              </a:solidFill>
                              <a:effectLst/>
                              <a:latin typeface="Cambria Math" panose="02040503050406030204" pitchFamily="18" charset="0"/>
                              <a:ea typeface="Times New Roman" panose="02020603050405020304" pitchFamily="18" charset="0"/>
                            </a:rPr>
                          </m:ctrlPr>
                        </m:sSubSupPr>
                        <m:e>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𝐀</m:t>
                              </m:r>
                            </m:e>
                            <m:sub>
                              <m:r>
                                <a:rPr lang="id-ID"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𝑀𝑀𝑆𝐸</m:t>
                              </m:r>
                            </m:sub>
                          </m:sSub>
                          <m:r>
                            <a:rPr lang="id-ID" sz="18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r>
                            <a:rPr lang="id-ID"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 </m:t>
                          </m:r>
                          <m:r>
                            <a:rPr lang="id-ID" sz="1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𝐇</m:t>
                          </m:r>
                        </m:e>
                        <m:sub>
                          <m:r>
                            <a:rPr lang="id-ID"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𝑛</m:t>
                          </m:r>
                        </m:sub>
                        <m:sup>
                          <m:r>
                            <m:rPr>
                              <m:sty m:val="p"/>
                            </m:rPr>
                            <a:rPr lang="id-ID" sz="18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H</m:t>
                          </m:r>
                        </m:sup>
                      </m:sSubSup>
                      <m:sSup>
                        <m:sSupPr>
                          <m:ctrlPr>
                            <a:rPr lang="en-ID" sz="1600" i="1">
                              <a:solidFill>
                                <a:schemeClr val="tx1"/>
                              </a:solidFill>
                              <a:effectLst/>
                              <a:latin typeface="Cambria Math" panose="02040503050406030204" pitchFamily="18" charset="0"/>
                              <a:ea typeface="Times New Roman" panose="02020603050405020304" pitchFamily="18" charset="0"/>
                            </a:rPr>
                          </m:ctrlPr>
                        </m:sSupPr>
                        <m:e>
                          <m:d>
                            <m:dPr>
                              <m:ctrlPr>
                                <a:rPr lang="en-ID" sz="1600" i="1">
                                  <a:solidFill>
                                    <a:schemeClr val="tx1"/>
                                  </a:solidFill>
                                  <a:effectLst/>
                                  <a:latin typeface="Cambria Math" panose="02040503050406030204" pitchFamily="18" charset="0"/>
                                  <a:ea typeface="Times New Roman" panose="02020603050405020304" pitchFamily="18" charset="0"/>
                                </a:rPr>
                              </m:ctrlPr>
                            </m:dPr>
                            <m:e>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𝐇</m:t>
                                  </m:r>
                                </m:e>
                                <m:sub>
                                  <m:r>
                                    <a:rPr lang="id-ID"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𝑛</m:t>
                                  </m:r>
                                </m:sub>
                              </m:sSub>
                              <m:sSubSup>
                                <m:sSubSupPr>
                                  <m:ctrlPr>
                                    <a:rPr lang="en-ID" sz="1600" i="1">
                                      <a:solidFill>
                                        <a:schemeClr val="tx1"/>
                                      </a:solidFill>
                                      <a:effectLst/>
                                      <a:latin typeface="Cambria Math" panose="02040503050406030204" pitchFamily="18" charset="0"/>
                                      <a:ea typeface="Times New Roman" panose="02020603050405020304" pitchFamily="18" charset="0"/>
                                    </a:rPr>
                                  </m:ctrlPr>
                                </m:sSubSupPr>
                                <m:e>
                                  <m:r>
                                    <a:rPr lang="id-ID" sz="1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𝐇</m:t>
                                  </m:r>
                                </m:e>
                                <m:sub>
                                  <m:r>
                                    <a:rPr lang="id-ID"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𝑛</m:t>
                                  </m:r>
                                </m:sub>
                                <m:sup>
                                  <m:r>
                                    <m:rPr>
                                      <m:sty m:val="p"/>
                                    </m:rPr>
                                    <a:rPr lang="id-ID" sz="18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H</m:t>
                                  </m:r>
                                </m:sup>
                              </m:sSubSup>
                              <m:r>
                                <a:rPr lang="id-ID" sz="18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ID" sz="1600" i="1">
                                      <a:solidFill>
                                        <a:schemeClr val="tx1"/>
                                      </a:solidFill>
                                      <a:effectLst/>
                                      <a:latin typeface="Cambria Math" panose="02040503050406030204" pitchFamily="18" charset="0"/>
                                      <a:ea typeface="Times New Roman" panose="02020603050405020304" pitchFamily="18" charset="0"/>
                                    </a:rPr>
                                  </m:ctrlPr>
                                </m:fPr>
                                <m:num>
                                  <m:r>
                                    <a:rPr lang="id-ID"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1</m:t>
                                  </m:r>
                                </m:num>
                                <m:den>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𝑝</m:t>
                                      </m:r>
                                    </m:e>
                                    <m:sub>
                                      <m:r>
                                        <a:rPr lang="id-ID"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𝑑</m:t>
                                      </m:r>
                                    </m:sub>
                                  </m:sSub>
                                </m:den>
                              </m:f>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𝐈</m:t>
                                  </m:r>
                                </m:e>
                                <m:sub>
                                  <m:r>
                                    <a:rPr lang="id-ID"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𝐾</m:t>
                                  </m:r>
                                </m:sub>
                              </m:sSub>
                            </m:e>
                          </m:d>
                        </m:e>
                        <m:sup>
                          <m:r>
                            <a:rPr lang="id-ID"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r>
                            <a:rPr lang="id-ID" sz="18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1</m:t>
                          </m:r>
                        </m:sup>
                      </m:sSup>
                    </m:oMath>
                  </m:oMathPara>
                </a14:m>
                <a:endParaRPr lang="en-US" sz="2000">
                  <a:solidFill>
                    <a:schemeClr val="tx1"/>
                  </a:solidFill>
                </a:endParaRPr>
              </a:p>
              <a:p>
                <a:pPr marL="45720" indent="0">
                  <a:buNone/>
                </a:pPr>
                <a:endParaRPr lang="en-ID" sz="2000">
                  <a:solidFill>
                    <a:schemeClr val="tx1"/>
                  </a:solidFill>
                </a:endParaRPr>
              </a:p>
            </p:txBody>
          </p:sp>
        </mc:Choice>
        <mc:Fallback xmlns="">
          <p:sp>
            <p:nvSpPr>
              <p:cNvPr id="3" name="Content Placeholder 2">
                <a:extLst>
                  <a:ext uri="{FF2B5EF4-FFF2-40B4-BE49-F238E27FC236}">
                    <a16:creationId xmlns:a16="http://schemas.microsoft.com/office/drawing/2014/main" id="{5C6CEBCD-DF8E-4A0A-972B-73A6B956F190}"/>
                  </a:ext>
                </a:extLst>
              </p:cNvPr>
              <p:cNvSpPr>
                <a:spLocks noGrp="1" noRot="1" noChangeAspect="1" noMove="1" noResize="1" noEditPoints="1" noAdjustHandles="1" noChangeArrowheads="1" noChangeShapeType="1" noTextEdit="1"/>
              </p:cNvSpPr>
              <p:nvPr>
                <p:ph idx="1"/>
              </p:nvPr>
            </p:nvSpPr>
            <p:spPr>
              <a:xfrm>
                <a:off x="1143000" y="1025236"/>
                <a:ext cx="9872871" cy="5486400"/>
              </a:xfrm>
              <a:blipFill>
                <a:blip r:embed="rId2"/>
                <a:stretch>
                  <a:fillRect l="-185" t="-1111" r="-1112"/>
                </a:stretch>
              </a:blipFill>
            </p:spPr>
            <p:txBody>
              <a:bodyPr/>
              <a:lstStyle/>
              <a:p>
                <a:r>
                  <a:rPr lang="en-ID">
                    <a:noFill/>
                  </a:rPr>
                  <a:t> </a:t>
                </a:r>
              </a:p>
            </p:txBody>
          </p:sp>
        </mc:Fallback>
      </mc:AlternateContent>
    </p:spTree>
    <p:extLst>
      <p:ext uri="{BB962C8B-B14F-4D97-AF65-F5344CB8AC3E}">
        <p14:creationId xmlns:p14="http://schemas.microsoft.com/office/powerpoint/2010/main" val="4232580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4C3C6-5496-4248-957A-156BCEAE5A65}"/>
              </a:ext>
            </a:extLst>
          </p:cNvPr>
          <p:cNvSpPr>
            <a:spLocks noGrp="1"/>
          </p:cNvSpPr>
          <p:nvPr>
            <p:ph type="title"/>
          </p:nvPr>
        </p:nvSpPr>
        <p:spPr>
          <a:xfrm>
            <a:off x="907473" y="360007"/>
            <a:ext cx="9875520" cy="1356360"/>
          </a:xfrm>
        </p:spPr>
        <p:txBody>
          <a:bodyPr/>
          <a:lstStyle/>
          <a:p>
            <a:r>
              <a:rPr lang="en-US"/>
              <a:t>ESTIMASI CSI</a:t>
            </a:r>
            <a:endParaRPr lang="en-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6B7F47-CFC0-4785-9F22-37E432A75E98}"/>
                  </a:ext>
                </a:extLst>
              </p:cNvPr>
              <p:cNvSpPr>
                <a:spLocks noGrp="1"/>
              </p:cNvSpPr>
              <p:nvPr>
                <p:ph idx="1"/>
              </p:nvPr>
            </p:nvSpPr>
            <p:spPr>
              <a:xfrm>
                <a:off x="7852762" y="609600"/>
                <a:ext cx="3840476" cy="5791200"/>
              </a:xfrm>
            </p:spPr>
            <p:style>
              <a:lnRef idx="2">
                <a:schemeClr val="accent1"/>
              </a:lnRef>
              <a:fillRef idx="1">
                <a:schemeClr val="lt1"/>
              </a:fillRef>
              <a:effectRef idx="0">
                <a:schemeClr val="accent1"/>
              </a:effectRef>
              <a:fontRef idx="minor">
                <a:schemeClr val="dk1"/>
              </a:fontRef>
            </p:style>
            <p:txBody>
              <a:bodyPr>
                <a:normAutofit lnSpcReduction="10000"/>
              </a:bodyPr>
              <a:lstStyle/>
              <a:p>
                <a:pPr>
                  <a:lnSpc>
                    <a:spcPct val="150000"/>
                  </a:lnSpc>
                  <a:spcBef>
                    <a:spcPts val="0"/>
                  </a:spcBef>
                </a:pPr>
                <a:r>
                  <a:rPr lang="en-US" sz="1600">
                    <a:solidFill>
                      <a:schemeClr val="tx1"/>
                    </a:solidFill>
                  </a:rPr>
                  <a:t>User mentransmisikan orthogonal pilot </a:t>
                </a:r>
              </a:p>
              <a:p>
                <a:pPr marL="45720" indent="0" algn="ctr">
                  <a:lnSpc>
                    <a:spcPct val="150000"/>
                  </a:lnSpc>
                  <a:spcBef>
                    <a:spcPts val="0"/>
                  </a:spcBef>
                  <a:buNone/>
                </a:pPr>
                <a14:m>
                  <m:oMathPara xmlns:m="http://schemas.openxmlformats.org/officeDocument/2006/math">
                    <m:oMathParaPr>
                      <m:jc m:val="left"/>
                    </m:oMathParaPr>
                    <m:oMath xmlns:m="http://schemas.openxmlformats.org/officeDocument/2006/math">
                      <m:sSub>
                        <m:sSubPr>
                          <m:ctrlPr>
                            <a:rPr lang="en-ID" sz="1600" b="1" i="1" smtClean="0">
                              <a:solidFill>
                                <a:schemeClr val="tx1"/>
                              </a:solidFill>
                              <a:effectLst/>
                              <a:latin typeface="Cambria Math" panose="02040503050406030204" pitchFamily="18" charset="0"/>
                              <a:ea typeface="Times New Roman" panose="02020603050405020304" pitchFamily="18" charset="0"/>
                            </a:rPr>
                          </m:ctrlPr>
                        </m:sSubPr>
                        <m:e>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𝒙</m:t>
                          </m:r>
                        </m:e>
                        <m:sub>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𝒑</m:t>
                          </m:r>
                        </m:sub>
                      </m:sSub>
                      <m:r>
                        <a:rPr lang="id-ID" sz="1600" b="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 </m:t>
                      </m:r>
                      <m:rad>
                        <m:radPr>
                          <m:degHide m:val="on"/>
                          <m:ctrlPr>
                            <a:rPr lang="en-ID" sz="1600" b="1" i="1">
                              <a:solidFill>
                                <a:schemeClr val="tx1"/>
                              </a:solidFill>
                              <a:effectLst/>
                              <a:latin typeface="Cambria Math" panose="02040503050406030204" pitchFamily="18" charset="0"/>
                              <a:ea typeface="Times New Roman" panose="02020603050405020304" pitchFamily="18" charset="0"/>
                            </a:rPr>
                          </m:ctrlPr>
                        </m:radPr>
                        <m:deg/>
                        <m:e>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𝜏</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𝑃</m:t>
                              </m:r>
                            </m:sub>
                          </m:sSub>
                        </m:e>
                      </m:rad>
                      <m:sSup>
                        <m:sSupPr>
                          <m:ctrlPr>
                            <a:rPr lang="en-ID" sz="1600" b="1" i="1">
                              <a:solidFill>
                                <a:schemeClr val="tx1"/>
                              </a:solidFill>
                              <a:effectLst/>
                              <a:latin typeface="Cambria Math" panose="02040503050406030204" pitchFamily="18" charset="0"/>
                              <a:ea typeface="Times New Roman" panose="02020603050405020304" pitchFamily="18" charset="0"/>
                            </a:rPr>
                          </m:ctrlPr>
                        </m:sSupPr>
                        <m:e>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𝚽</m:t>
                          </m:r>
                        </m:e>
                        <m:sup>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𝐇</m:t>
                          </m:r>
                        </m:sup>
                      </m:sSup>
                      <m:r>
                        <a:rPr lang="en-US" sz="1600" b="1"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ID" sz="1600" i="1">
                              <a:latin typeface="Cambria Math" panose="02040503050406030204" pitchFamily="18" charset="0"/>
                            </a:rPr>
                          </m:ctrlPr>
                        </m:sSubPr>
                        <m:e>
                          <m:r>
                            <a:rPr lang="en-US" sz="1600" b="0" i="1" smtClean="0">
                              <a:latin typeface="Cambria Math" panose="02040503050406030204" pitchFamily="18" charset="0"/>
                            </a:rPr>
                            <m:t>           </m:t>
                          </m:r>
                          <m:r>
                            <a:rPr lang="id-ID" sz="1600" i="1">
                              <a:latin typeface="Cambria Math" panose="02040503050406030204" pitchFamily="18" charset="0"/>
                            </a:rPr>
                            <m:t>𝜏</m:t>
                          </m:r>
                        </m:e>
                        <m:sub>
                          <m:r>
                            <a:rPr lang="id-ID" sz="1600" i="1">
                              <a:latin typeface="Cambria Math" panose="02040503050406030204" pitchFamily="18" charset="0"/>
                            </a:rPr>
                            <m:t>𝑝</m:t>
                          </m:r>
                        </m:sub>
                      </m:sSub>
                      <m:r>
                        <a:rPr lang="id-ID" sz="1600" i="1">
                          <a:latin typeface="Cambria Math" panose="02040503050406030204" pitchFamily="18" charset="0"/>
                        </a:rPr>
                        <m:t>≥</m:t>
                      </m:r>
                      <m:r>
                        <a:rPr lang="id-ID" sz="1600" i="1">
                          <a:latin typeface="Cambria Math" panose="02040503050406030204" pitchFamily="18" charset="0"/>
                        </a:rPr>
                        <m:t>𝐾</m:t>
                      </m:r>
                    </m:oMath>
                  </m:oMathPara>
                </a14:m>
                <a:endParaRPr lang="en-US" sz="1100">
                  <a:solidFill>
                    <a:schemeClr val="tx1"/>
                  </a:solidFill>
                </a:endParaRPr>
              </a:p>
              <a:p>
                <a:pPr>
                  <a:lnSpc>
                    <a:spcPct val="150000"/>
                  </a:lnSpc>
                  <a:spcBef>
                    <a:spcPts val="0"/>
                  </a:spcBef>
                </a:pPr>
                <a:r>
                  <a:rPr lang="en-US" sz="1600">
                    <a:solidFill>
                      <a:schemeClr val="tx1"/>
                    </a:solidFill>
                  </a:rPr>
                  <a:t>BTS menerima sinyal pilot</a:t>
                </a:r>
              </a:p>
              <a:p>
                <a:pPr marL="45720" indent="0">
                  <a:lnSpc>
                    <a:spcPct val="150000"/>
                  </a:lnSpc>
                  <a:spcBef>
                    <a:spcPts val="0"/>
                  </a:spcBef>
                  <a:buNone/>
                </a:pPr>
                <a14:m>
                  <m:oMathPara xmlns:m="http://schemas.openxmlformats.org/officeDocument/2006/math">
                    <m:oMathParaPr>
                      <m:jc m:val="left"/>
                    </m:oMathParaPr>
                    <m:oMath xmlns:m="http://schemas.openxmlformats.org/officeDocument/2006/math">
                      <m:sSub>
                        <m:sSubPr>
                          <m:ctrlPr>
                            <a:rPr lang="en-ID" sz="1600"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𝐲</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𝑝</m:t>
                          </m:r>
                        </m:sub>
                      </m:sSub>
                      <m:r>
                        <a:rPr lang="id-ID" sz="16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rad>
                        <m:radPr>
                          <m:degHide m:val="on"/>
                          <m:ctrlPr>
                            <a:rPr lang="en-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radPr>
                        <m:deg/>
                        <m:e>
                          <m:sSub>
                            <m:sSubPr>
                              <m:ctrlPr>
                                <a:rPr lang="en-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𝜌</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𝑢𝑙</m:t>
                              </m:r>
                            </m:sub>
                          </m:sSub>
                        </m:e>
                      </m:rad>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𝐇</m:t>
                      </m:r>
                      <m:sSub>
                        <m:sSubPr>
                          <m:ctrlPr>
                            <a:rPr lang="en-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𝐱</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𝑝</m:t>
                          </m:r>
                        </m:sub>
                      </m:sSub>
                      <m:r>
                        <a:rPr lang="id-ID" sz="16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𝐰</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𝑝</m:t>
                          </m:r>
                        </m:sub>
                      </m:sSub>
                    </m:oMath>
                  </m:oMathPara>
                </a14:m>
                <a:endParaRPr lang="en-ID" sz="16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a:lnSpc>
                    <a:spcPct val="150000"/>
                  </a:lnSpc>
                  <a:spcBef>
                    <a:spcPts val="0"/>
                  </a:spcBef>
                </a:pPr>
                <a:r>
                  <a:rPr lang="en-US" sz="1600">
                    <a:solidFill>
                      <a:schemeClr val="tx1"/>
                    </a:solidFill>
                  </a:rPr>
                  <a:t>BTS melakukan de-spreading sinyal pilot</a:t>
                </a:r>
              </a:p>
              <a:p>
                <a:pPr marL="45720" indent="0">
                  <a:lnSpc>
                    <a:spcPct val="150000"/>
                  </a:lnSpc>
                  <a:spcBef>
                    <a:spcPts val="0"/>
                  </a:spcBef>
                  <a:buNone/>
                </a:pPr>
                <a14:m>
                  <m:oMathPara xmlns:m="http://schemas.openxmlformats.org/officeDocument/2006/math">
                    <m:oMathParaPr>
                      <m:jc m:val="left"/>
                    </m:oMathParaPr>
                    <m:oMath xmlns:m="http://schemas.openxmlformats.org/officeDocument/2006/math">
                      <m:sSup>
                        <m:sSupPr>
                          <m:ctrlPr>
                            <a:rPr lang="en-ID" sz="1600" i="1" smtClean="0">
                              <a:solidFill>
                                <a:schemeClr val="tx1"/>
                              </a:solidFill>
                              <a:effectLst/>
                              <a:latin typeface="Cambria Math" panose="02040503050406030204" pitchFamily="18" charset="0"/>
                              <a:ea typeface="Times New Roman" panose="02020603050405020304" pitchFamily="18" charset="0"/>
                            </a:rPr>
                          </m:ctrlPr>
                        </m:sSupPr>
                        <m:e>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𝐲</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𝑝</m:t>
                              </m:r>
                            </m:sub>
                          </m:sSub>
                        </m:e>
                        <m:sup>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sup>
                      </m:sSup>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𝐲</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𝑝</m:t>
                          </m:r>
                        </m:sub>
                      </m:sSub>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𝚽</m:t>
                      </m:r>
                    </m:oMath>
                  </m:oMathPara>
                </a14:m>
                <a:endParaRPr lang="en-US"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endParaRPr>
              </a:p>
              <a:p>
                <a:pPr marL="45720" indent="0">
                  <a:lnSpc>
                    <a:spcPct val="150000"/>
                  </a:lnSpc>
                  <a:spcBef>
                    <a:spcPts val="0"/>
                  </a:spcBef>
                  <a:buNone/>
                </a:pPr>
                <a14:m>
                  <m:oMathPara xmlns:m="http://schemas.openxmlformats.org/officeDocument/2006/math">
                    <m:oMathParaPr>
                      <m:jc m:val="left"/>
                    </m:oMathParaPr>
                    <m:oMath xmlns:m="http://schemas.openxmlformats.org/officeDocument/2006/math">
                      <m:r>
                        <a:rPr lang="id-ID" sz="1600" b="1" i="1">
                          <a:solidFill>
                            <a:schemeClr val="tx1"/>
                          </a:solidFill>
                          <a:latin typeface="Cambria Math" panose="02040503050406030204" pitchFamily="18" charset="0"/>
                        </a:rPr>
                        <m:t>=</m:t>
                      </m:r>
                      <m:rad>
                        <m:radPr>
                          <m:degHide m:val="on"/>
                          <m:ctrlPr>
                            <a:rPr lang="en-ID" sz="1600" b="1" i="1">
                              <a:solidFill>
                                <a:schemeClr val="tx1"/>
                              </a:solidFill>
                              <a:latin typeface="Cambria Math" panose="02040503050406030204" pitchFamily="18" charset="0"/>
                            </a:rPr>
                          </m:ctrlPr>
                        </m:radPr>
                        <m:deg/>
                        <m:e>
                          <m:sSub>
                            <m:sSubPr>
                              <m:ctrlPr>
                                <a:rPr lang="en-ID" sz="1600" i="1">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𝜏</m:t>
                              </m:r>
                            </m:e>
                            <m:sub>
                              <m:r>
                                <a:rPr lang="id-ID" sz="1600" i="1">
                                  <a:solidFill>
                                    <a:schemeClr val="tx1"/>
                                  </a:solidFill>
                                  <a:latin typeface="Cambria Math" panose="02040503050406030204" pitchFamily="18" charset="0"/>
                                </a:rPr>
                                <m:t>𝑃</m:t>
                              </m:r>
                            </m:sub>
                          </m:sSub>
                          <m:sSub>
                            <m:sSubPr>
                              <m:ctrlPr>
                                <a:rPr lang="en-ID" sz="1600" i="1">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𝜌</m:t>
                              </m:r>
                            </m:e>
                            <m:sub>
                              <m:r>
                                <a:rPr lang="id-ID" sz="1600" i="1">
                                  <a:solidFill>
                                    <a:schemeClr val="tx1"/>
                                  </a:solidFill>
                                  <a:latin typeface="Cambria Math" panose="02040503050406030204" pitchFamily="18" charset="0"/>
                                </a:rPr>
                                <m:t>𝑢𝑙</m:t>
                              </m:r>
                            </m:sub>
                          </m:sSub>
                        </m:e>
                      </m:rad>
                      <m:r>
                        <a:rPr lang="id-ID" sz="1600" b="1" i="1">
                          <a:solidFill>
                            <a:schemeClr val="tx1"/>
                          </a:solidFill>
                          <a:latin typeface="Cambria Math" panose="02040503050406030204" pitchFamily="18" charset="0"/>
                        </a:rPr>
                        <m:t>𝐇</m:t>
                      </m:r>
                      <m:sSup>
                        <m:sSupPr>
                          <m:ctrlPr>
                            <a:rPr lang="en-ID" sz="1600" b="1" i="1">
                              <a:solidFill>
                                <a:schemeClr val="tx1"/>
                              </a:solidFill>
                              <a:latin typeface="Cambria Math" panose="02040503050406030204" pitchFamily="18" charset="0"/>
                            </a:rPr>
                          </m:ctrlPr>
                        </m:sSupPr>
                        <m:e>
                          <m:r>
                            <a:rPr lang="id-ID" sz="1600" b="1" i="1">
                              <a:solidFill>
                                <a:schemeClr val="tx1"/>
                              </a:solidFill>
                              <a:latin typeface="Cambria Math" panose="02040503050406030204" pitchFamily="18" charset="0"/>
                            </a:rPr>
                            <m:t>𝚽</m:t>
                          </m:r>
                        </m:e>
                        <m:sup>
                          <m:r>
                            <a:rPr lang="id-ID" sz="1600" b="1" i="1">
                              <a:solidFill>
                                <a:schemeClr val="tx1"/>
                              </a:solidFill>
                              <a:latin typeface="Cambria Math" panose="02040503050406030204" pitchFamily="18" charset="0"/>
                            </a:rPr>
                            <m:t>𝐇</m:t>
                          </m:r>
                        </m:sup>
                      </m:sSup>
                      <m:r>
                        <a:rPr lang="id-ID" sz="1600" b="1" i="1">
                          <a:solidFill>
                            <a:schemeClr val="tx1"/>
                          </a:solidFill>
                          <a:latin typeface="Cambria Math" panose="02040503050406030204" pitchFamily="18" charset="0"/>
                        </a:rPr>
                        <m:t>𝚽</m:t>
                      </m:r>
                      <m:r>
                        <a:rPr lang="id-ID" sz="1600" b="1" i="1">
                          <a:solidFill>
                            <a:schemeClr val="tx1"/>
                          </a:solidFill>
                          <a:latin typeface="Cambria Math" panose="02040503050406030204" pitchFamily="18" charset="0"/>
                        </a:rPr>
                        <m:t>+</m:t>
                      </m:r>
                      <m:sSub>
                        <m:sSubPr>
                          <m:ctrlPr>
                            <a:rPr lang="en-ID" sz="1600" i="1">
                              <a:solidFill>
                                <a:schemeClr val="tx1"/>
                              </a:solidFill>
                              <a:latin typeface="Cambria Math" panose="02040503050406030204" pitchFamily="18" charset="0"/>
                            </a:rPr>
                          </m:ctrlPr>
                        </m:sSubPr>
                        <m:e>
                          <m:r>
                            <a:rPr lang="id-ID" sz="1600" b="1" i="1">
                              <a:solidFill>
                                <a:schemeClr val="tx1"/>
                              </a:solidFill>
                              <a:latin typeface="Cambria Math" panose="02040503050406030204" pitchFamily="18" charset="0"/>
                            </a:rPr>
                            <m:t>𝐰</m:t>
                          </m:r>
                        </m:e>
                        <m:sub>
                          <m:r>
                            <a:rPr lang="id-ID" sz="1600" i="1">
                              <a:solidFill>
                                <a:schemeClr val="tx1"/>
                              </a:solidFill>
                              <a:latin typeface="Cambria Math" panose="02040503050406030204" pitchFamily="18" charset="0"/>
                            </a:rPr>
                            <m:t>𝑝</m:t>
                          </m:r>
                        </m:sub>
                      </m:sSub>
                      <m:r>
                        <a:rPr lang="id-ID" sz="1600" b="1" i="1">
                          <a:solidFill>
                            <a:schemeClr val="tx1"/>
                          </a:solidFill>
                          <a:latin typeface="Cambria Math" panose="02040503050406030204" pitchFamily="18" charset="0"/>
                        </a:rPr>
                        <m:t>𝚽</m:t>
                      </m:r>
                    </m:oMath>
                  </m:oMathPara>
                </a14:m>
                <a:endParaRPr lang="en-US" sz="1600">
                  <a:solidFill>
                    <a:schemeClr val="tx1"/>
                  </a:solidFill>
                </a:endParaRPr>
              </a:p>
              <a:p>
                <a:pPr marL="45720" indent="0">
                  <a:lnSpc>
                    <a:spcPct val="150000"/>
                  </a:lnSpc>
                  <a:spcBef>
                    <a:spcPts val="0"/>
                  </a:spcBef>
                  <a:buNone/>
                </a:pPr>
                <a14:m>
                  <m:oMathPara xmlns:m="http://schemas.openxmlformats.org/officeDocument/2006/math">
                    <m:oMathParaPr>
                      <m:jc m:val="left"/>
                    </m:oMathParaPr>
                    <m:oMath xmlns:m="http://schemas.openxmlformats.org/officeDocument/2006/math">
                      <m:r>
                        <a:rPr lang="id-ID" sz="1600" b="1"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ad>
                        <m:radPr>
                          <m:degHide m:val="on"/>
                          <m:ctrlPr>
                            <a:rPr lang="en-ID" sz="1600" b="1" i="1">
                              <a:solidFill>
                                <a:schemeClr val="tx1"/>
                              </a:solidFill>
                              <a:effectLst/>
                              <a:latin typeface="Cambria Math" panose="02040503050406030204" pitchFamily="18" charset="0"/>
                              <a:ea typeface="Times New Roman" panose="02020603050405020304" pitchFamily="18" charset="0"/>
                            </a:rPr>
                          </m:ctrlPr>
                        </m:radPr>
                        <m:deg/>
                        <m:e>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𝜏</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𝑃</m:t>
                              </m:r>
                            </m:sub>
                          </m:sSub>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𝜌</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𝑢𝑙</m:t>
                              </m:r>
                            </m:sub>
                          </m:sSub>
                        </m:e>
                      </m:rad>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𝐇</m:t>
                      </m:r>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ID" sz="1600" b="1" i="1">
                              <a:solidFill>
                                <a:schemeClr val="tx1"/>
                              </a:solidFill>
                              <a:effectLst/>
                              <a:latin typeface="Cambria Math" panose="02040503050406030204" pitchFamily="18" charset="0"/>
                              <a:ea typeface="Times New Roman" panose="02020603050405020304" pitchFamily="18" charset="0"/>
                            </a:rPr>
                          </m:ctrlPr>
                        </m:sSupPr>
                        <m:e>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𝐰</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𝑝</m:t>
                              </m:r>
                            </m:sub>
                          </m:sSub>
                        </m:e>
                        <m:sup>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sup>
                      </m:sSup>
                    </m:oMath>
                  </m:oMathPara>
                </a14:m>
                <a:endParaRPr lang="en-US" sz="1600">
                  <a:solidFill>
                    <a:schemeClr val="tx1"/>
                  </a:solidFill>
                </a:endParaRPr>
              </a:p>
              <a:p>
                <a:pPr>
                  <a:lnSpc>
                    <a:spcPct val="150000"/>
                  </a:lnSpc>
                  <a:spcBef>
                    <a:spcPts val="0"/>
                  </a:spcBef>
                </a:pPr>
                <a:r>
                  <a:rPr lang="en-US" sz="1600">
                    <a:solidFill>
                      <a:schemeClr val="tx1"/>
                    </a:solidFill>
                  </a:rPr>
                  <a:t>Estimasi kanal dengan MMSE</a:t>
                </a:r>
              </a:p>
              <a:p>
                <a:pPr marL="45720" indent="0">
                  <a:lnSpc>
                    <a:spcPct val="150000"/>
                  </a:lnSpc>
                  <a:spcBef>
                    <a:spcPts val="0"/>
                  </a:spcBef>
                  <a:buNone/>
                </a:pPr>
                <a14:m>
                  <m:oMathPara xmlns:m="http://schemas.openxmlformats.org/officeDocument/2006/math">
                    <m:oMathParaPr>
                      <m:jc m:val="left"/>
                    </m:oMathParaPr>
                    <m:oMath xmlns:m="http://schemas.openxmlformats.org/officeDocument/2006/math">
                      <m:sSubSup>
                        <m:sSubSupPr>
                          <m:ctrlPr>
                            <a:rPr lang="en-ID" sz="1600" i="1" smtClean="0">
                              <a:solidFill>
                                <a:schemeClr val="tx1"/>
                              </a:solidFill>
                              <a:effectLst/>
                              <a:latin typeface="Cambria Math" panose="02040503050406030204" pitchFamily="18" charset="0"/>
                            </a:rPr>
                          </m:ctrlPr>
                        </m:sSubSupPr>
                        <m:e>
                          <m:acc>
                            <m:accPr>
                              <m:chr m:val="̂"/>
                              <m:ctrlPr>
                                <a:rPr lang="en-ID" sz="1600" i="1">
                                  <a:solidFill>
                                    <a:schemeClr val="tx1"/>
                                  </a:solidFill>
                                  <a:effectLst/>
                                  <a:latin typeface="Cambria Math" panose="02040503050406030204" pitchFamily="18" charset="0"/>
                                </a:rPr>
                              </m:ctrlPr>
                            </m:accPr>
                            <m:e>
                              <m:r>
                                <a:rPr lang="id-ID"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h</m:t>
                              </m:r>
                            </m:e>
                          </m:acc>
                        </m:e>
                        <m:sub>
                          <m:r>
                            <a:rPr lang="id-ID"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𝑘</m:t>
                          </m:r>
                        </m:sub>
                        <m:sup>
                          <m:r>
                            <a:rPr lang="id-ID"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𝑚</m:t>
                          </m:r>
                        </m:sup>
                      </m:sSubSup>
                      <m:r>
                        <a:rPr lang="id-ID"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f>
                        <m:fPr>
                          <m:ctrlPr>
                            <a:rPr lang="en-ID" sz="1600" i="1">
                              <a:solidFill>
                                <a:schemeClr val="tx1"/>
                              </a:solidFill>
                              <a:effectLst/>
                              <a:latin typeface="Cambria Math" panose="02040503050406030204" pitchFamily="18" charset="0"/>
                            </a:rPr>
                          </m:ctrlPr>
                        </m:fPr>
                        <m:num>
                          <m:rad>
                            <m:radPr>
                              <m:degHide m:val="on"/>
                              <m:ctrlPr>
                                <a:rPr lang="en-ID" sz="1600" b="1" i="1">
                                  <a:solidFill>
                                    <a:schemeClr val="tx1"/>
                                  </a:solidFill>
                                  <a:effectLst/>
                                  <a:latin typeface="Cambria Math" panose="02040503050406030204" pitchFamily="18" charset="0"/>
                                  <a:ea typeface="Times New Roman" panose="02020603050405020304" pitchFamily="18" charset="0"/>
                                </a:rPr>
                              </m:ctrlPr>
                            </m:radPr>
                            <m:deg/>
                            <m:e>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𝜏</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𝑃</m:t>
                                  </m:r>
                                </m:sub>
                              </m:sSub>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𝜌</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𝑢𝑙</m:t>
                                  </m:r>
                                </m:sub>
                              </m:sSub>
                            </m:e>
                          </m:rad>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𝛽</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𝑘</m:t>
                              </m:r>
                            </m:sub>
                          </m:sSub>
                        </m:num>
                        <m:den>
                          <m:r>
                            <a:rPr lang="id-ID"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1+</m:t>
                          </m:r>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𝜏</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𝑃</m:t>
                              </m:r>
                            </m:sub>
                          </m:sSub>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𝜌</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𝑢𝑙</m:t>
                              </m:r>
                            </m:sub>
                          </m:sSub>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𝛽</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𝑘</m:t>
                              </m:r>
                            </m:sub>
                          </m:sSub>
                        </m:den>
                      </m:f>
                      <m:sSub>
                        <m:sSubPr>
                          <m:ctrlPr>
                            <a:rPr lang="en-ID" sz="1600" i="1">
                              <a:solidFill>
                                <a:schemeClr val="tx1"/>
                              </a:solidFill>
                              <a:effectLst/>
                              <a:latin typeface="Cambria Math" panose="02040503050406030204" pitchFamily="18" charset="0"/>
                            </a:rPr>
                          </m:ctrlPr>
                        </m:sSubPr>
                        <m:e>
                          <m:d>
                            <m:dPr>
                              <m:begChr m:val="["/>
                              <m:endChr m:val="]"/>
                              <m:ctrlPr>
                                <a:rPr lang="en-ID" sz="1600" i="1">
                                  <a:solidFill>
                                    <a:schemeClr val="tx1"/>
                                  </a:solidFill>
                                  <a:effectLst/>
                                  <a:latin typeface="Cambria Math" panose="02040503050406030204" pitchFamily="18" charset="0"/>
                                </a:rPr>
                              </m:ctrlPr>
                            </m:dPr>
                            <m:e>
                              <m:sSup>
                                <m:sSupPr>
                                  <m:ctrlPr>
                                    <a:rPr lang="en-ID" sz="1600" i="1">
                                      <a:solidFill>
                                        <a:schemeClr val="tx1"/>
                                      </a:solidFill>
                                      <a:effectLst/>
                                      <a:latin typeface="Cambria Math" panose="02040503050406030204" pitchFamily="18" charset="0"/>
                                      <a:ea typeface="Times New Roman" panose="02020603050405020304" pitchFamily="18" charset="0"/>
                                    </a:rPr>
                                  </m:ctrlPr>
                                </m:sSupPr>
                                <m:e>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𝐲</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𝑝</m:t>
                                      </m:r>
                                    </m:sub>
                                  </m:sSub>
                                </m:e>
                                <m:sup>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sup>
                              </m:sSup>
                            </m:e>
                          </m:d>
                        </m:e>
                        <m:sub>
                          <m:r>
                            <a:rPr lang="id-ID"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𝑚𝑘</m:t>
                          </m:r>
                        </m:sub>
                      </m:sSub>
                    </m:oMath>
                  </m:oMathPara>
                </a14:m>
                <a:endParaRPr lang="en-US" sz="1600">
                  <a:solidFill>
                    <a:schemeClr val="tx1"/>
                  </a:solidFill>
                </a:endParaRPr>
              </a:p>
              <a:p>
                <a:pPr>
                  <a:lnSpc>
                    <a:spcPct val="150000"/>
                  </a:lnSpc>
                  <a:spcBef>
                    <a:spcPts val="0"/>
                  </a:spcBef>
                </a:pPr>
                <a:r>
                  <a:rPr lang="en-US" sz="1600">
                    <a:solidFill>
                      <a:schemeClr val="tx1"/>
                    </a:solidFill>
                  </a:rPr>
                  <a:t>Mean Square Error estimasi kanal</a:t>
                </a:r>
              </a:p>
              <a:p>
                <a:pPr marL="45720" indent="0">
                  <a:lnSpc>
                    <a:spcPct val="150000"/>
                  </a:lnSpc>
                  <a:spcBef>
                    <a:spcPts val="0"/>
                  </a:spcBef>
                  <a:buNone/>
                </a:pPr>
                <a14:m>
                  <m:oMathPara xmlns:m="http://schemas.openxmlformats.org/officeDocument/2006/math">
                    <m:oMathParaPr>
                      <m:jc m:val="left"/>
                    </m:oMathParaPr>
                    <m:oMath xmlns:m="http://schemas.openxmlformats.org/officeDocument/2006/math">
                      <m:sSubSup>
                        <m:sSubSupPr>
                          <m:ctrlPr>
                            <a:rPr lang="en-ID" sz="1600" i="1" smtClean="0">
                              <a:solidFill>
                                <a:schemeClr val="tx1"/>
                              </a:solidFill>
                              <a:effectLst/>
                              <a:latin typeface="Cambria Math" panose="02040503050406030204" pitchFamily="18" charset="0"/>
                              <a:ea typeface="Times New Roman" panose="02020603050405020304" pitchFamily="18" charset="0"/>
                            </a:rPr>
                          </m:ctrlPr>
                        </m:sSubSupPr>
                        <m:e>
                          <m:acc>
                            <m:accPr>
                              <m:chr m:val="̃"/>
                              <m:ctrlPr>
                                <a:rPr lang="en-ID" sz="1600" i="1">
                                  <a:solidFill>
                                    <a:schemeClr val="tx1"/>
                                  </a:solidFill>
                                  <a:effectLst/>
                                  <a:latin typeface="Cambria Math" panose="02040503050406030204" pitchFamily="18" charset="0"/>
                                  <a:ea typeface="Times New Roman" panose="02020603050405020304" pitchFamily="18" charset="0"/>
                                </a:rPr>
                              </m:ctrlPr>
                            </m:accPr>
                            <m:e>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h</m:t>
                              </m:r>
                            </m:e>
                          </m:acc>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𝑘</m:t>
                          </m:r>
                        </m:sub>
                        <m:sup>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𝑚</m:t>
                          </m:r>
                        </m:sup>
                      </m:sSubSup>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ID" sz="1600" i="1">
                              <a:solidFill>
                                <a:schemeClr val="tx1"/>
                              </a:solidFill>
                              <a:effectLst/>
                              <a:latin typeface="Cambria Math" panose="02040503050406030204" pitchFamily="18" charset="0"/>
                              <a:ea typeface="Times New Roman" panose="02020603050405020304" pitchFamily="18" charset="0"/>
                            </a:rPr>
                          </m:ctrlPr>
                        </m:sSubSupPr>
                        <m:e>
                          <m:acc>
                            <m:accPr>
                              <m:chr m:val="̂"/>
                              <m:ctrlPr>
                                <a:rPr lang="en-ID" sz="1600" i="1">
                                  <a:solidFill>
                                    <a:schemeClr val="tx1"/>
                                  </a:solidFill>
                                  <a:effectLst/>
                                  <a:latin typeface="Cambria Math" panose="02040503050406030204" pitchFamily="18" charset="0"/>
                                  <a:ea typeface="Times New Roman" panose="02020603050405020304" pitchFamily="18" charset="0"/>
                                </a:rPr>
                              </m:ctrlPr>
                            </m:accPr>
                            <m:e>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h</m:t>
                              </m:r>
                            </m:e>
                          </m:acc>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𝑘</m:t>
                          </m:r>
                        </m:sub>
                        <m:sup>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𝑚</m:t>
                          </m:r>
                        </m:sup>
                      </m:sSubSup>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ID" sz="1600" i="1">
                              <a:solidFill>
                                <a:schemeClr val="tx1"/>
                              </a:solidFill>
                              <a:effectLst/>
                              <a:latin typeface="Cambria Math" panose="02040503050406030204" pitchFamily="18" charset="0"/>
                              <a:ea typeface="Times New Roman" panose="02020603050405020304" pitchFamily="18" charset="0"/>
                            </a:rPr>
                          </m:ctrlPr>
                        </m:sSubSupPr>
                        <m:e>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h</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𝑘</m:t>
                          </m:r>
                        </m:sub>
                        <m:sup>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𝑚</m:t>
                          </m:r>
                        </m:sup>
                      </m:sSubSup>
                    </m:oMath>
                  </m:oMathPara>
                </a14:m>
                <a:endParaRPr lang="en-ID" sz="1600">
                  <a:solidFill>
                    <a:schemeClr val="tx1"/>
                  </a:solidFill>
                </a:endParaRPr>
              </a:p>
              <a:p>
                <a:pPr marL="45720" indent="0">
                  <a:lnSpc>
                    <a:spcPct val="150000"/>
                  </a:lnSpc>
                  <a:spcBef>
                    <a:spcPts val="0"/>
                  </a:spcBef>
                  <a:buNone/>
                </a:pPr>
                <a:r>
                  <a:rPr lang="en-ID" sz="1600">
                    <a:solidFill>
                      <a:schemeClr val="tx1"/>
                    </a:solidFill>
                  </a:rPr>
                  <a:t>MSE = </a:t>
                </a:r>
                <a14:m>
                  <m:oMath xmlns:m="http://schemas.openxmlformats.org/officeDocument/2006/math">
                    <m:r>
                      <a:rPr lang="id-ID" sz="1600"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𝐸</m:t>
                    </m:r>
                    <m:d>
                      <m:dPr>
                        <m:begChr m:val="{"/>
                        <m:endChr m:val="}"/>
                        <m:ctrlPr>
                          <a:rPr lang="en-ID" sz="1600" i="1">
                            <a:solidFill>
                              <a:schemeClr val="tx1"/>
                            </a:solidFill>
                            <a:effectLst/>
                            <a:latin typeface="Cambria Math" panose="02040503050406030204" pitchFamily="18" charset="0"/>
                            <a:ea typeface="Times New Roman" panose="02020603050405020304" pitchFamily="18" charset="0"/>
                          </a:rPr>
                        </m:ctrlPr>
                      </m:dPr>
                      <m:e>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 </m:t>
                        </m:r>
                        <m:sSup>
                          <m:sSupPr>
                            <m:ctrlPr>
                              <a:rPr lang="en-ID" sz="1600" i="1">
                                <a:solidFill>
                                  <a:schemeClr val="tx1"/>
                                </a:solidFill>
                                <a:effectLst/>
                                <a:latin typeface="Cambria Math" panose="02040503050406030204" pitchFamily="18" charset="0"/>
                                <a:ea typeface="Times New Roman" panose="02020603050405020304" pitchFamily="18" charset="0"/>
                              </a:rPr>
                            </m:ctrlPr>
                          </m:sSupPr>
                          <m:e>
                            <m:d>
                              <m:dPr>
                                <m:begChr m:val="|"/>
                                <m:endChr m:val="|"/>
                                <m:ctrlPr>
                                  <a:rPr lang="en-ID" sz="1600" i="1">
                                    <a:solidFill>
                                      <a:schemeClr val="tx1"/>
                                    </a:solidFill>
                                    <a:effectLst/>
                                    <a:latin typeface="Cambria Math" panose="02040503050406030204" pitchFamily="18" charset="0"/>
                                    <a:ea typeface="Times New Roman" panose="02020603050405020304" pitchFamily="18" charset="0"/>
                                  </a:rPr>
                                </m:ctrlPr>
                              </m:dPr>
                              <m:e>
                                <m:sSubSup>
                                  <m:sSubSupPr>
                                    <m:ctrlPr>
                                      <a:rPr lang="en-ID" sz="1600" i="1">
                                        <a:solidFill>
                                          <a:schemeClr val="tx1"/>
                                        </a:solidFill>
                                        <a:effectLst/>
                                        <a:latin typeface="Cambria Math" panose="02040503050406030204" pitchFamily="18" charset="0"/>
                                        <a:ea typeface="Times New Roman" panose="02020603050405020304" pitchFamily="18" charset="0"/>
                                      </a:rPr>
                                    </m:ctrlPr>
                                  </m:sSubSupPr>
                                  <m:e>
                                    <m:acc>
                                      <m:accPr>
                                        <m:chr m:val="̃"/>
                                        <m:ctrlPr>
                                          <a:rPr lang="en-ID" sz="1600" i="1">
                                            <a:solidFill>
                                              <a:schemeClr val="tx1"/>
                                            </a:solidFill>
                                            <a:effectLst/>
                                            <a:latin typeface="Cambria Math" panose="02040503050406030204" pitchFamily="18" charset="0"/>
                                            <a:ea typeface="Times New Roman" panose="02020603050405020304" pitchFamily="18" charset="0"/>
                                          </a:rPr>
                                        </m:ctrlPr>
                                      </m:accPr>
                                      <m:e>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h</m:t>
                                        </m:r>
                                      </m:e>
                                    </m:acc>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𝑘</m:t>
                                    </m:r>
                                  </m:sub>
                                  <m:sup>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𝑚</m:t>
                                    </m:r>
                                  </m:sup>
                                </m:sSubSup>
                              </m:e>
                            </m:d>
                          </m:e>
                          <m:sup>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2</m:t>
                            </m:r>
                          </m:sup>
                        </m:sSup>
                      </m:e>
                    </m:d>
                  </m:oMath>
                </a14:m>
                <a:endParaRPr lang="en-ID" sz="1600">
                  <a:solidFill>
                    <a:schemeClr val="tx1"/>
                  </a:solidFill>
                </a:endParaRPr>
              </a:p>
            </p:txBody>
          </p:sp>
        </mc:Choice>
        <mc:Fallback xmlns="">
          <p:sp>
            <p:nvSpPr>
              <p:cNvPr id="3" name="Content Placeholder 2">
                <a:extLst>
                  <a:ext uri="{FF2B5EF4-FFF2-40B4-BE49-F238E27FC236}">
                    <a16:creationId xmlns:a16="http://schemas.microsoft.com/office/drawing/2014/main" id="{726B7F47-CFC0-4785-9F22-37E432A75E98}"/>
                  </a:ext>
                </a:extLst>
              </p:cNvPr>
              <p:cNvSpPr>
                <a:spLocks noGrp="1" noRot="1" noChangeAspect="1" noMove="1" noResize="1" noEditPoints="1" noAdjustHandles="1" noChangeArrowheads="1" noChangeShapeType="1" noTextEdit="1"/>
              </p:cNvSpPr>
              <p:nvPr>
                <p:ph idx="1"/>
              </p:nvPr>
            </p:nvSpPr>
            <p:spPr>
              <a:xfrm>
                <a:off x="7852762" y="609600"/>
                <a:ext cx="3840476" cy="5791200"/>
              </a:xfrm>
              <a:blipFill>
                <a:blip r:embed="rId2"/>
                <a:stretch>
                  <a:fillRect r="-1422"/>
                </a:stretch>
              </a:blipFill>
            </p:spPr>
            <p:txBody>
              <a:bodyPr/>
              <a:lstStyle/>
              <a:p>
                <a:r>
                  <a:rPr lang="en-ID">
                    <a:noFill/>
                  </a:rPr>
                  <a:t> </a:t>
                </a:r>
              </a:p>
            </p:txBody>
          </p:sp>
        </mc:Fallback>
      </mc:AlternateContent>
      <p:pic>
        <p:nvPicPr>
          <p:cNvPr id="4" name="Picture 3">
            <a:extLst>
              <a:ext uri="{FF2B5EF4-FFF2-40B4-BE49-F238E27FC236}">
                <a16:creationId xmlns:a16="http://schemas.microsoft.com/office/drawing/2014/main" id="{7760E7DC-E64F-4AAC-8C49-70DD6DDED634}"/>
              </a:ext>
            </a:extLst>
          </p:cNvPr>
          <p:cNvPicPr/>
          <p:nvPr/>
        </p:nvPicPr>
        <p:blipFill>
          <a:blip r:embed="rId3"/>
          <a:stretch>
            <a:fillRect/>
          </a:stretch>
        </p:blipFill>
        <p:spPr>
          <a:xfrm>
            <a:off x="369796" y="1494484"/>
            <a:ext cx="7482966" cy="3500082"/>
          </a:xfrm>
          <a:prstGeom prst="rect">
            <a:avLst/>
          </a:prstGeom>
        </p:spPr>
      </p:pic>
    </p:spTree>
    <p:extLst>
      <p:ext uri="{BB962C8B-B14F-4D97-AF65-F5344CB8AC3E}">
        <p14:creationId xmlns:p14="http://schemas.microsoft.com/office/powerpoint/2010/main" val="1073136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217BD-3200-4C5B-905D-A1357069E646}"/>
              </a:ext>
            </a:extLst>
          </p:cNvPr>
          <p:cNvSpPr>
            <a:spLocks noGrp="1"/>
          </p:cNvSpPr>
          <p:nvPr>
            <p:ph type="title"/>
          </p:nvPr>
        </p:nvSpPr>
        <p:spPr>
          <a:xfrm>
            <a:off x="477982" y="581891"/>
            <a:ext cx="9875520" cy="1356360"/>
          </a:xfrm>
        </p:spPr>
        <p:txBody>
          <a:bodyPr/>
          <a:lstStyle/>
          <a:p>
            <a:r>
              <a:rPr lang="en-US"/>
              <a:t>Parameter Sistem</a:t>
            </a:r>
            <a:endParaRPr lang="en-ID"/>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838EC52-4970-4323-92F5-139E8F00DF5D}"/>
                  </a:ext>
                </a:extLst>
              </p:cNvPr>
              <p:cNvGraphicFramePr>
                <a:graphicFrameLocks noGrp="1"/>
              </p:cNvGraphicFramePr>
              <p:nvPr>
                <p:extLst>
                  <p:ext uri="{D42A27DB-BD31-4B8C-83A1-F6EECF244321}">
                    <p14:modId xmlns:p14="http://schemas.microsoft.com/office/powerpoint/2010/main" val="391905640"/>
                  </p:ext>
                </p:extLst>
              </p:nvPr>
            </p:nvGraphicFramePr>
            <p:xfrm>
              <a:off x="5586069" y="298223"/>
              <a:ext cx="5151204" cy="6103561"/>
            </p:xfrm>
            <a:graphic>
              <a:graphicData uri="http://schemas.openxmlformats.org/drawingml/2006/table">
                <a:tbl>
                  <a:tblPr firstRow="1" firstCol="1" bandRow="1">
                    <a:tableStyleId>{5C22544A-7EE6-4342-B048-85BDC9FD1C3A}</a:tableStyleId>
                  </a:tblPr>
                  <a:tblGrid>
                    <a:gridCol w="3601868">
                      <a:extLst>
                        <a:ext uri="{9D8B030D-6E8A-4147-A177-3AD203B41FA5}">
                          <a16:colId xmlns:a16="http://schemas.microsoft.com/office/drawing/2014/main" val="1871813348"/>
                        </a:ext>
                      </a:extLst>
                    </a:gridCol>
                    <a:gridCol w="1549336">
                      <a:extLst>
                        <a:ext uri="{9D8B030D-6E8A-4147-A177-3AD203B41FA5}">
                          <a16:colId xmlns:a16="http://schemas.microsoft.com/office/drawing/2014/main" val="2595657026"/>
                        </a:ext>
                      </a:extLst>
                    </a:gridCol>
                  </a:tblGrid>
                  <a:tr h="343414">
                    <a:tc>
                      <a:txBody>
                        <a:bodyPr/>
                        <a:lstStyle/>
                        <a:p>
                          <a:pPr>
                            <a:lnSpc>
                              <a:spcPct val="107000"/>
                            </a:lnSpc>
                            <a:spcAft>
                              <a:spcPts val="800"/>
                            </a:spcAft>
                            <a:tabLst>
                              <a:tab pos="3303905" algn="l"/>
                            </a:tabLst>
                          </a:pPr>
                          <a:r>
                            <a:rPr lang="id-ID" sz="1500">
                              <a:effectLst/>
                            </a:rPr>
                            <a:t>Parameter</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Urban</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3826617041"/>
                      </a:ext>
                    </a:extLst>
                  </a:tr>
                  <a:tr h="343414">
                    <a:tc>
                      <a:txBody>
                        <a:bodyPr/>
                        <a:lstStyle/>
                        <a:p>
                          <a:pPr>
                            <a:lnSpc>
                              <a:spcPct val="107000"/>
                            </a:lnSpc>
                            <a:spcAft>
                              <a:spcPts val="800"/>
                            </a:spcAft>
                            <a:tabLst>
                              <a:tab pos="3303905" algn="l"/>
                            </a:tabLst>
                          </a:pPr>
                          <a:r>
                            <a:rPr lang="id-ID" sz="1500">
                              <a:effectLst/>
                            </a:rPr>
                            <a:t>Frekuensi carrier </a:t>
                          </a:r>
                          <a14:m>
                            <m:oMath xmlns:m="http://schemas.openxmlformats.org/officeDocument/2006/math">
                              <m:r>
                                <a:rPr lang="id-ID" sz="1500">
                                  <a:effectLst/>
                                  <a:latin typeface="Cambria Math" panose="02040503050406030204" pitchFamily="18" charset="0"/>
                                </a:rPr>
                                <m:t>(</m:t>
                              </m:r>
                              <m:sSub>
                                <m:sSubPr>
                                  <m:ctrlPr>
                                    <a:rPr lang="en-ID" sz="1500" i="1">
                                      <a:effectLst/>
                                      <a:latin typeface="Cambria Math" panose="02040503050406030204" pitchFamily="18" charset="0"/>
                                    </a:rPr>
                                  </m:ctrlPr>
                                </m:sSubPr>
                                <m:e>
                                  <m:r>
                                    <a:rPr lang="id-ID" sz="1500">
                                      <a:effectLst/>
                                      <a:latin typeface="Cambria Math" panose="02040503050406030204" pitchFamily="18" charset="0"/>
                                    </a:rPr>
                                    <m:t>𝑓</m:t>
                                  </m:r>
                                </m:e>
                                <m:sub>
                                  <m:r>
                                    <a:rPr lang="id-ID" sz="1500">
                                      <a:effectLst/>
                                      <a:latin typeface="Cambria Math" panose="02040503050406030204" pitchFamily="18" charset="0"/>
                                    </a:rPr>
                                    <m:t>𝑐</m:t>
                                  </m:r>
                                </m:sub>
                              </m:sSub>
                              <m:r>
                                <a:rPr lang="id-ID" sz="1500">
                                  <a:effectLst/>
                                  <a:latin typeface="Cambria Math" panose="02040503050406030204" pitchFamily="18" charset="0"/>
                                </a:rPr>
                                <m:t>)</m:t>
                              </m:r>
                            </m:oMath>
                          </a14:m>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3.4GHz</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1087269889"/>
                      </a:ext>
                    </a:extLst>
                  </a:tr>
                  <a:tr h="343414">
                    <a:tc>
                      <a:txBody>
                        <a:bodyPr/>
                        <a:lstStyle/>
                        <a:p>
                          <a:pPr>
                            <a:lnSpc>
                              <a:spcPct val="107000"/>
                            </a:lnSpc>
                            <a:spcAft>
                              <a:spcPts val="800"/>
                            </a:spcAft>
                            <a:tabLst>
                              <a:tab pos="3303905" algn="l"/>
                            </a:tabLst>
                          </a:pPr>
                          <a:r>
                            <a:rPr lang="id-ID" sz="1500">
                              <a:effectLst/>
                            </a:rPr>
                            <a:t>Spectral multipath </a:t>
                          </a:r>
                          <a14:m>
                            <m:oMath xmlns:m="http://schemas.openxmlformats.org/officeDocument/2006/math">
                              <m:r>
                                <a:rPr lang="id-ID" sz="1500">
                                  <a:effectLst/>
                                  <a:latin typeface="Cambria Math" panose="02040503050406030204" pitchFamily="18" charset="0"/>
                                </a:rPr>
                                <m:t>(</m:t>
                              </m:r>
                              <m:r>
                                <a:rPr lang="id-ID" sz="1500">
                                  <a:effectLst/>
                                  <a:latin typeface="Cambria Math" panose="02040503050406030204" pitchFamily="18" charset="0"/>
                                </a:rPr>
                                <m:t>𝐵</m:t>
                              </m:r>
                              <m:r>
                                <a:rPr lang="id-ID" sz="1500">
                                  <a:effectLst/>
                                  <a:latin typeface="Cambria Math" panose="02040503050406030204" pitchFamily="18" charset="0"/>
                                </a:rPr>
                                <m:t>)</m:t>
                              </m:r>
                            </m:oMath>
                          </a14:m>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5MHz</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527177451"/>
                      </a:ext>
                    </a:extLst>
                  </a:tr>
                  <a:tr h="343414">
                    <a:tc>
                      <a:txBody>
                        <a:bodyPr/>
                        <a:lstStyle/>
                        <a:p>
                          <a:pPr>
                            <a:lnSpc>
                              <a:spcPct val="107000"/>
                            </a:lnSpc>
                            <a:spcAft>
                              <a:spcPts val="800"/>
                            </a:spcAft>
                            <a:tabLst>
                              <a:tab pos="3303905" algn="l"/>
                            </a:tabLst>
                          </a:pPr>
                          <a:r>
                            <a:rPr lang="id-ID" sz="1500">
                              <a:effectLst/>
                            </a:rPr>
                            <a:t>Delay tap kanal</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4</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48345669"/>
                      </a:ext>
                    </a:extLst>
                  </a:tr>
                  <a:tr h="343414">
                    <a:tc>
                      <a:txBody>
                        <a:bodyPr/>
                        <a:lstStyle/>
                        <a:p>
                          <a:pPr>
                            <a:lnSpc>
                              <a:spcPct val="107000"/>
                            </a:lnSpc>
                            <a:spcAft>
                              <a:spcPts val="800"/>
                            </a:spcAft>
                            <a:tabLst>
                              <a:tab pos="3303905" algn="l"/>
                            </a:tabLst>
                          </a:pPr>
                          <a:r>
                            <a:rPr lang="id-ID" sz="1500">
                              <a:effectLst/>
                            </a:rPr>
                            <a:t>Delay spread</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3,3µs</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4214230134"/>
                      </a:ext>
                    </a:extLst>
                  </a:tr>
                  <a:tr h="343414">
                    <a:tc>
                      <a:txBody>
                        <a:bodyPr/>
                        <a:lstStyle/>
                        <a:p>
                          <a:pPr>
                            <a:lnSpc>
                              <a:spcPct val="107000"/>
                            </a:lnSpc>
                            <a:spcAft>
                              <a:spcPts val="800"/>
                            </a:spcAft>
                            <a:tabLst>
                              <a:tab pos="3303905" algn="l"/>
                            </a:tabLst>
                          </a:pPr>
                          <a:r>
                            <a:rPr lang="id-ID" sz="1500">
                              <a:effectLst/>
                            </a:rPr>
                            <a:t>Coherence bandwidth</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300 kHz</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846422767"/>
                      </a:ext>
                    </a:extLst>
                  </a:tr>
                  <a:tr h="343414">
                    <a:tc>
                      <a:txBody>
                        <a:bodyPr/>
                        <a:lstStyle/>
                        <a:p>
                          <a:pPr>
                            <a:lnSpc>
                              <a:spcPct val="107000"/>
                            </a:lnSpc>
                            <a:spcAft>
                              <a:spcPts val="800"/>
                            </a:spcAft>
                            <a:tabLst>
                              <a:tab pos="3303905" algn="l"/>
                            </a:tabLst>
                          </a:pPr>
                          <a:r>
                            <a:rPr lang="id-ID" sz="1500">
                              <a:effectLst/>
                            </a:rPr>
                            <a:t>Coherence time</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50 ms</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341499407"/>
                      </a:ext>
                    </a:extLst>
                  </a:tr>
                  <a:tr h="343414">
                    <a:tc>
                      <a:txBody>
                        <a:bodyPr/>
                        <a:lstStyle/>
                        <a:p>
                          <a:pPr>
                            <a:lnSpc>
                              <a:spcPct val="107000"/>
                            </a:lnSpc>
                            <a:spcAft>
                              <a:spcPts val="800"/>
                            </a:spcAft>
                            <a:tabLst>
                              <a:tab pos="3303905" algn="l"/>
                            </a:tabLst>
                          </a:pPr>
                          <a:r>
                            <a:rPr lang="id-ID" sz="1500">
                              <a:effectLst/>
                            </a:rPr>
                            <a:t>Durasi symbol OFDM</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66,7µs</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1973434473"/>
                      </a:ext>
                    </a:extLst>
                  </a:tr>
                  <a:tr h="343414">
                    <a:tc>
                      <a:txBody>
                        <a:bodyPr/>
                        <a:lstStyle/>
                        <a:p>
                          <a:pPr>
                            <a:lnSpc>
                              <a:spcPct val="107000"/>
                            </a:lnSpc>
                            <a:spcAft>
                              <a:spcPts val="800"/>
                            </a:spcAft>
                            <a:tabLst>
                              <a:tab pos="3303905" algn="l"/>
                            </a:tabLst>
                          </a:pPr>
                          <a:r>
                            <a:rPr lang="id-ID" sz="1500">
                              <a:effectLst/>
                            </a:rPr>
                            <a:t>Durasi cyclic prefix</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4,7µs</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4000346032"/>
                      </a:ext>
                    </a:extLst>
                  </a:tr>
                  <a:tr h="343414">
                    <a:tc>
                      <a:txBody>
                        <a:bodyPr/>
                        <a:lstStyle/>
                        <a:p>
                          <a:pPr>
                            <a:lnSpc>
                              <a:spcPct val="107000"/>
                            </a:lnSpc>
                            <a:spcAft>
                              <a:spcPts val="800"/>
                            </a:spcAft>
                            <a:tabLst>
                              <a:tab pos="3303905" algn="l"/>
                            </a:tabLst>
                          </a:pPr>
                          <a:r>
                            <a:rPr lang="id-ID" sz="1500">
                              <a:effectLst/>
                            </a:rPr>
                            <a:t>Bandwidth tiap subcarrier</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15 kHz</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247168253"/>
                      </a:ext>
                    </a:extLst>
                  </a:tr>
                  <a:tr h="343414">
                    <a:tc>
                      <a:txBody>
                        <a:bodyPr/>
                        <a:lstStyle/>
                        <a:p>
                          <a:pPr>
                            <a:lnSpc>
                              <a:spcPct val="107000"/>
                            </a:lnSpc>
                            <a:spcAft>
                              <a:spcPts val="800"/>
                            </a:spcAft>
                            <a:tabLst>
                              <a:tab pos="3303905" algn="l"/>
                            </a:tabLst>
                          </a:pPr>
                          <a:r>
                            <a:rPr lang="id-ID" sz="1500">
                              <a:effectLst/>
                            </a:rPr>
                            <a:t>Jumlah subcarrier total (N)</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512</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3163807163"/>
                      </a:ext>
                    </a:extLst>
                  </a:tr>
                  <a:tr h="343414">
                    <a:tc>
                      <a:txBody>
                        <a:bodyPr/>
                        <a:lstStyle/>
                        <a:p>
                          <a:pPr>
                            <a:lnSpc>
                              <a:spcPct val="107000"/>
                            </a:lnSpc>
                            <a:spcAft>
                              <a:spcPts val="800"/>
                            </a:spcAft>
                            <a:tabLst>
                              <a:tab pos="3303905" algn="l"/>
                            </a:tabLst>
                          </a:pPr>
                          <a:r>
                            <a:rPr lang="id-ID" sz="1500">
                              <a:effectLst/>
                            </a:rPr>
                            <a:t>N-Point FFT (nFFT)</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512</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3066848358"/>
                      </a:ext>
                    </a:extLst>
                  </a:tr>
                  <a:tr h="479911">
                    <a:tc>
                      <a:txBody>
                        <a:bodyPr/>
                        <a:lstStyle/>
                        <a:p>
                          <a:pPr>
                            <a:lnSpc>
                              <a:spcPct val="107000"/>
                            </a:lnSpc>
                            <a:spcAft>
                              <a:spcPts val="800"/>
                            </a:spcAft>
                            <a:tabLst>
                              <a:tab pos="3303905" algn="l"/>
                            </a:tabLst>
                          </a:pPr>
                          <a:r>
                            <a:rPr lang="id-ID" sz="1500">
                              <a:effectLst/>
                            </a:rPr>
                            <a:t>Jumlah subcarrier untuk transmisi data (Nd)</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300</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1754224947"/>
                      </a:ext>
                    </a:extLst>
                  </a:tr>
                  <a:tr h="343414">
                    <a:tc>
                      <a:txBody>
                        <a:bodyPr/>
                        <a:lstStyle/>
                        <a:p>
                          <a:pPr>
                            <a:lnSpc>
                              <a:spcPct val="107000"/>
                            </a:lnSpc>
                            <a:spcAft>
                              <a:spcPts val="800"/>
                            </a:spcAft>
                            <a:tabLst>
                              <a:tab pos="3303905" algn="l"/>
                            </a:tabLst>
                          </a:pPr>
                          <a:r>
                            <a:rPr lang="id-ID" sz="1500">
                              <a:effectLst/>
                            </a:rPr>
                            <a:t>Jumlah subcarrier untuk guard band (Ng)</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212</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2395014083"/>
                      </a:ext>
                    </a:extLst>
                  </a:tr>
                  <a:tr h="343414">
                    <a:tc>
                      <a:txBody>
                        <a:bodyPr/>
                        <a:lstStyle/>
                        <a:p>
                          <a:pPr>
                            <a:lnSpc>
                              <a:spcPct val="107000"/>
                            </a:lnSpc>
                            <a:spcAft>
                              <a:spcPts val="800"/>
                            </a:spcAft>
                            <a:tabLst>
                              <a:tab pos="3303905" algn="l"/>
                            </a:tabLst>
                          </a:pPr>
                          <a:r>
                            <a:rPr lang="id-ID" sz="1500">
                              <a:effectLst/>
                            </a:rPr>
                            <a:t>Jumlah cyclic prefix (nCP)</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25</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861933123"/>
                      </a:ext>
                    </a:extLst>
                  </a:tr>
                  <a:tr h="343414">
                    <a:tc>
                      <a:txBody>
                        <a:bodyPr/>
                        <a:lstStyle/>
                        <a:p>
                          <a:pPr>
                            <a:lnSpc>
                              <a:spcPct val="107000"/>
                            </a:lnSpc>
                            <a:spcAft>
                              <a:spcPts val="800"/>
                            </a:spcAft>
                            <a:tabLst>
                              <a:tab pos="3303905" algn="l"/>
                            </a:tabLst>
                          </a:pPr>
                          <a:r>
                            <a:rPr lang="id-ID" sz="1500">
                              <a:effectLst/>
                            </a:rPr>
                            <a:t>Jumlah Antena BTS </a:t>
                          </a:r>
                          <a14:m>
                            <m:oMath xmlns:m="http://schemas.openxmlformats.org/officeDocument/2006/math">
                              <m:r>
                                <a:rPr lang="id-ID" sz="1500">
                                  <a:effectLst/>
                                  <a:latin typeface="Cambria Math" panose="02040503050406030204" pitchFamily="18" charset="0"/>
                                </a:rPr>
                                <m:t>(</m:t>
                              </m:r>
                              <m:r>
                                <a:rPr lang="id-ID" sz="1500">
                                  <a:effectLst/>
                                  <a:latin typeface="Cambria Math" panose="02040503050406030204" pitchFamily="18" charset="0"/>
                                </a:rPr>
                                <m:t>𝑀</m:t>
                              </m:r>
                              <m:r>
                                <a:rPr lang="id-ID" sz="1500">
                                  <a:effectLst/>
                                  <a:latin typeface="Cambria Math" panose="02040503050406030204" pitchFamily="18" charset="0"/>
                                </a:rPr>
                                <m:t>)</m:t>
                              </m:r>
                            </m:oMath>
                          </a14:m>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300 antena</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840825652"/>
                      </a:ext>
                    </a:extLst>
                  </a:tr>
                  <a:tr h="343414">
                    <a:tc>
                      <a:txBody>
                        <a:bodyPr/>
                        <a:lstStyle/>
                        <a:p>
                          <a:pPr>
                            <a:lnSpc>
                              <a:spcPct val="107000"/>
                            </a:lnSpc>
                            <a:spcAft>
                              <a:spcPts val="800"/>
                            </a:spcAft>
                            <a:tabLst>
                              <a:tab pos="3303905" algn="l"/>
                            </a:tabLst>
                          </a:pPr>
                          <a:r>
                            <a:rPr lang="id-ID" sz="1500">
                              <a:effectLst/>
                            </a:rPr>
                            <a:t>Jumlah user </a:t>
                          </a:r>
                          <a14:m>
                            <m:oMath xmlns:m="http://schemas.openxmlformats.org/officeDocument/2006/math">
                              <m:r>
                                <a:rPr lang="id-ID" sz="1500">
                                  <a:effectLst/>
                                  <a:latin typeface="Cambria Math" panose="02040503050406030204" pitchFamily="18" charset="0"/>
                                </a:rPr>
                                <m:t>(</m:t>
                              </m:r>
                              <m:r>
                                <a:rPr lang="id-ID" sz="1500">
                                  <a:effectLst/>
                                  <a:latin typeface="Cambria Math" panose="02040503050406030204" pitchFamily="18" charset="0"/>
                                </a:rPr>
                                <m:t>𝑁</m:t>
                              </m:r>
                              <m:r>
                                <a:rPr lang="id-ID" sz="1500">
                                  <a:effectLst/>
                                  <a:latin typeface="Cambria Math" panose="02040503050406030204" pitchFamily="18" charset="0"/>
                                </a:rPr>
                                <m:t>)</m:t>
                              </m:r>
                            </m:oMath>
                          </a14:m>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en-US" sz="1500">
                              <a:effectLst/>
                            </a:rPr>
                            <a:t>3</a:t>
                          </a:r>
                          <a:r>
                            <a:rPr lang="id-ID" sz="1500">
                              <a:effectLst/>
                            </a:rPr>
                            <a:t>0user</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3304558270"/>
                      </a:ext>
                    </a:extLst>
                  </a:tr>
                </a:tbl>
              </a:graphicData>
            </a:graphic>
          </p:graphicFrame>
        </mc:Choice>
        <mc:Fallback xmlns="">
          <p:graphicFrame>
            <p:nvGraphicFramePr>
              <p:cNvPr id="4" name="Table 3">
                <a:extLst>
                  <a:ext uri="{FF2B5EF4-FFF2-40B4-BE49-F238E27FC236}">
                    <a16:creationId xmlns:a16="http://schemas.microsoft.com/office/drawing/2014/main" id="{4838EC52-4970-4323-92F5-139E8F00DF5D}"/>
                  </a:ext>
                </a:extLst>
              </p:cNvPr>
              <p:cNvGraphicFramePr>
                <a:graphicFrameLocks noGrp="1"/>
              </p:cNvGraphicFramePr>
              <p:nvPr>
                <p:extLst>
                  <p:ext uri="{D42A27DB-BD31-4B8C-83A1-F6EECF244321}">
                    <p14:modId xmlns:p14="http://schemas.microsoft.com/office/powerpoint/2010/main" val="391905640"/>
                  </p:ext>
                </p:extLst>
              </p:nvPr>
            </p:nvGraphicFramePr>
            <p:xfrm>
              <a:off x="5586069" y="298223"/>
              <a:ext cx="5151204" cy="6103561"/>
            </p:xfrm>
            <a:graphic>
              <a:graphicData uri="http://schemas.openxmlformats.org/drawingml/2006/table">
                <a:tbl>
                  <a:tblPr firstRow="1" firstCol="1" bandRow="1">
                    <a:tableStyleId>{5C22544A-7EE6-4342-B048-85BDC9FD1C3A}</a:tableStyleId>
                  </a:tblPr>
                  <a:tblGrid>
                    <a:gridCol w="3601868">
                      <a:extLst>
                        <a:ext uri="{9D8B030D-6E8A-4147-A177-3AD203B41FA5}">
                          <a16:colId xmlns:a16="http://schemas.microsoft.com/office/drawing/2014/main" val="1871813348"/>
                        </a:ext>
                      </a:extLst>
                    </a:gridCol>
                    <a:gridCol w="1549336">
                      <a:extLst>
                        <a:ext uri="{9D8B030D-6E8A-4147-A177-3AD203B41FA5}">
                          <a16:colId xmlns:a16="http://schemas.microsoft.com/office/drawing/2014/main" val="2595657026"/>
                        </a:ext>
                      </a:extLst>
                    </a:gridCol>
                  </a:tblGrid>
                  <a:tr h="343414">
                    <a:tc>
                      <a:txBody>
                        <a:bodyPr/>
                        <a:lstStyle/>
                        <a:p>
                          <a:pPr>
                            <a:lnSpc>
                              <a:spcPct val="107000"/>
                            </a:lnSpc>
                            <a:spcAft>
                              <a:spcPts val="800"/>
                            </a:spcAft>
                            <a:tabLst>
                              <a:tab pos="3303905" algn="l"/>
                            </a:tabLst>
                          </a:pPr>
                          <a:r>
                            <a:rPr lang="id-ID" sz="1500">
                              <a:effectLst/>
                            </a:rPr>
                            <a:t>Parameter</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Urban</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3826617041"/>
                      </a:ext>
                    </a:extLst>
                  </a:tr>
                  <a:tr h="343414">
                    <a:tc>
                      <a:txBody>
                        <a:bodyPr/>
                        <a:lstStyle/>
                        <a:p>
                          <a:endParaRPr lang="en-US"/>
                        </a:p>
                      </a:txBody>
                      <a:tcPr marL="85854" marR="85854" marT="0" marB="0" anchor="ctr">
                        <a:blipFill>
                          <a:blip r:embed="rId2"/>
                          <a:stretch>
                            <a:fillRect l="-169" t="-100000" r="-43581" b="-1575439"/>
                          </a:stretch>
                        </a:blipFill>
                      </a:tcPr>
                    </a:tc>
                    <a:tc>
                      <a:txBody>
                        <a:bodyPr/>
                        <a:lstStyle/>
                        <a:p>
                          <a:pPr>
                            <a:lnSpc>
                              <a:spcPct val="107000"/>
                            </a:lnSpc>
                            <a:spcAft>
                              <a:spcPts val="800"/>
                            </a:spcAft>
                            <a:tabLst>
                              <a:tab pos="3303905" algn="l"/>
                            </a:tabLst>
                          </a:pPr>
                          <a:r>
                            <a:rPr lang="id-ID" sz="1500">
                              <a:effectLst/>
                            </a:rPr>
                            <a:t>3.4GHz</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1087269889"/>
                      </a:ext>
                    </a:extLst>
                  </a:tr>
                  <a:tr h="343414">
                    <a:tc>
                      <a:txBody>
                        <a:bodyPr/>
                        <a:lstStyle/>
                        <a:p>
                          <a:endParaRPr lang="en-US"/>
                        </a:p>
                      </a:txBody>
                      <a:tcPr marL="85854" marR="85854" marT="0" marB="0" anchor="ctr">
                        <a:blipFill>
                          <a:blip r:embed="rId2"/>
                          <a:stretch>
                            <a:fillRect l="-169" t="-203571" r="-43581" b="-1503571"/>
                          </a:stretch>
                        </a:blipFill>
                      </a:tcPr>
                    </a:tc>
                    <a:tc>
                      <a:txBody>
                        <a:bodyPr/>
                        <a:lstStyle/>
                        <a:p>
                          <a:pPr>
                            <a:lnSpc>
                              <a:spcPct val="107000"/>
                            </a:lnSpc>
                            <a:spcAft>
                              <a:spcPts val="800"/>
                            </a:spcAft>
                            <a:tabLst>
                              <a:tab pos="3303905" algn="l"/>
                            </a:tabLst>
                          </a:pPr>
                          <a:r>
                            <a:rPr lang="id-ID" sz="1500">
                              <a:effectLst/>
                            </a:rPr>
                            <a:t>5MHz</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527177451"/>
                      </a:ext>
                    </a:extLst>
                  </a:tr>
                  <a:tr h="343414">
                    <a:tc>
                      <a:txBody>
                        <a:bodyPr/>
                        <a:lstStyle/>
                        <a:p>
                          <a:pPr>
                            <a:lnSpc>
                              <a:spcPct val="107000"/>
                            </a:lnSpc>
                            <a:spcAft>
                              <a:spcPts val="800"/>
                            </a:spcAft>
                            <a:tabLst>
                              <a:tab pos="3303905" algn="l"/>
                            </a:tabLst>
                          </a:pPr>
                          <a:r>
                            <a:rPr lang="id-ID" sz="1500">
                              <a:effectLst/>
                            </a:rPr>
                            <a:t>Delay tap kanal</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4</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48345669"/>
                      </a:ext>
                    </a:extLst>
                  </a:tr>
                  <a:tr h="343414">
                    <a:tc>
                      <a:txBody>
                        <a:bodyPr/>
                        <a:lstStyle/>
                        <a:p>
                          <a:pPr>
                            <a:lnSpc>
                              <a:spcPct val="107000"/>
                            </a:lnSpc>
                            <a:spcAft>
                              <a:spcPts val="800"/>
                            </a:spcAft>
                            <a:tabLst>
                              <a:tab pos="3303905" algn="l"/>
                            </a:tabLst>
                          </a:pPr>
                          <a:r>
                            <a:rPr lang="id-ID" sz="1500">
                              <a:effectLst/>
                            </a:rPr>
                            <a:t>Delay spread</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3,3µs</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4214230134"/>
                      </a:ext>
                    </a:extLst>
                  </a:tr>
                  <a:tr h="343414">
                    <a:tc>
                      <a:txBody>
                        <a:bodyPr/>
                        <a:lstStyle/>
                        <a:p>
                          <a:pPr>
                            <a:lnSpc>
                              <a:spcPct val="107000"/>
                            </a:lnSpc>
                            <a:spcAft>
                              <a:spcPts val="800"/>
                            </a:spcAft>
                            <a:tabLst>
                              <a:tab pos="3303905" algn="l"/>
                            </a:tabLst>
                          </a:pPr>
                          <a:r>
                            <a:rPr lang="id-ID" sz="1500">
                              <a:effectLst/>
                            </a:rPr>
                            <a:t>Coherence bandwidth</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300 kHz</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846422767"/>
                      </a:ext>
                    </a:extLst>
                  </a:tr>
                  <a:tr h="343414">
                    <a:tc>
                      <a:txBody>
                        <a:bodyPr/>
                        <a:lstStyle/>
                        <a:p>
                          <a:pPr>
                            <a:lnSpc>
                              <a:spcPct val="107000"/>
                            </a:lnSpc>
                            <a:spcAft>
                              <a:spcPts val="800"/>
                            </a:spcAft>
                            <a:tabLst>
                              <a:tab pos="3303905" algn="l"/>
                            </a:tabLst>
                          </a:pPr>
                          <a:r>
                            <a:rPr lang="id-ID" sz="1500">
                              <a:effectLst/>
                            </a:rPr>
                            <a:t>Coherence time</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50 ms</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341499407"/>
                      </a:ext>
                    </a:extLst>
                  </a:tr>
                  <a:tr h="343414">
                    <a:tc>
                      <a:txBody>
                        <a:bodyPr/>
                        <a:lstStyle/>
                        <a:p>
                          <a:pPr>
                            <a:lnSpc>
                              <a:spcPct val="107000"/>
                            </a:lnSpc>
                            <a:spcAft>
                              <a:spcPts val="800"/>
                            </a:spcAft>
                            <a:tabLst>
                              <a:tab pos="3303905" algn="l"/>
                            </a:tabLst>
                          </a:pPr>
                          <a:r>
                            <a:rPr lang="id-ID" sz="1500">
                              <a:effectLst/>
                            </a:rPr>
                            <a:t>Durasi symbol OFDM</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66,7µs</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1973434473"/>
                      </a:ext>
                    </a:extLst>
                  </a:tr>
                  <a:tr h="343414">
                    <a:tc>
                      <a:txBody>
                        <a:bodyPr/>
                        <a:lstStyle/>
                        <a:p>
                          <a:pPr>
                            <a:lnSpc>
                              <a:spcPct val="107000"/>
                            </a:lnSpc>
                            <a:spcAft>
                              <a:spcPts val="800"/>
                            </a:spcAft>
                            <a:tabLst>
                              <a:tab pos="3303905" algn="l"/>
                            </a:tabLst>
                          </a:pPr>
                          <a:r>
                            <a:rPr lang="id-ID" sz="1500">
                              <a:effectLst/>
                            </a:rPr>
                            <a:t>Durasi cyclic prefix</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4,7µs</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4000346032"/>
                      </a:ext>
                    </a:extLst>
                  </a:tr>
                  <a:tr h="343414">
                    <a:tc>
                      <a:txBody>
                        <a:bodyPr/>
                        <a:lstStyle/>
                        <a:p>
                          <a:pPr>
                            <a:lnSpc>
                              <a:spcPct val="107000"/>
                            </a:lnSpc>
                            <a:spcAft>
                              <a:spcPts val="800"/>
                            </a:spcAft>
                            <a:tabLst>
                              <a:tab pos="3303905" algn="l"/>
                            </a:tabLst>
                          </a:pPr>
                          <a:r>
                            <a:rPr lang="id-ID" sz="1500">
                              <a:effectLst/>
                            </a:rPr>
                            <a:t>Bandwidth tiap subcarrier</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15 kHz</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247168253"/>
                      </a:ext>
                    </a:extLst>
                  </a:tr>
                  <a:tr h="343414">
                    <a:tc>
                      <a:txBody>
                        <a:bodyPr/>
                        <a:lstStyle/>
                        <a:p>
                          <a:pPr>
                            <a:lnSpc>
                              <a:spcPct val="107000"/>
                            </a:lnSpc>
                            <a:spcAft>
                              <a:spcPts val="800"/>
                            </a:spcAft>
                            <a:tabLst>
                              <a:tab pos="3303905" algn="l"/>
                            </a:tabLst>
                          </a:pPr>
                          <a:r>
                            <a:rPr lang="id-ID" sz="1500">
                              <a:effectLst/>
                            </a:rPr>
                            <a:t>Jumlah subcarrier total (N)</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512</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3163807163"/>
                      </a:ext>
                    </a:extLst>
                  </a:tr>
                  <a:tr h="343414">
                    <a:tc>
                      <a:txBody>
                        <a:bodyPr/>
                        <a:lstStyle/>
                        <a:p>
                          <a:pPr>
                            <a:lnSpc>
                              <a:spcPct val="107000"/>
                            </a:lnSpc>
                            <a:spcAft>
                              <a:spcPts val="800"/>
                            </a:spcAft>
                            <a:tabLst>
                              <a:tab pos="3303905" algn="l"/>
                            </a:tabLst>
                          </a:pPr>
                          <a:r>
                            <a:rPr lang="id-ID" sz="1500">
                              <a:effectLst/>
                            </a:rPr>
                            <a:t>N-Point FFT (nFFT)</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512</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3066848358"/>
                      </a:ext>
                    </a:extLst>
                  </a:tr>
                  <a:tr h="479911">
                    <a:tc>
                      <a:txBody>
                        <a:bodyPr/>
                        <a:lstStyle/>
                        <a:p>
                          <a:pPr>
                            <a:lnSpc>
                              <a:spcPct val="107000"/>
                            </a:lnSpc>
                            <a:spcAft>
                              <a:spcPts val="800"/>
                            </a:spcAft>
                            <a:tabLst>
                              <a:tab pos="3303905" algn="l"/>
                            </a:tabLst>
                          </a:pPr>
                          <a:r>
                            <a:rPr lang="id-ID" sz="1500">
                              <a:effectLst/>
                            </a:rPr>
                            <a:t>Jumlah subcarrier untuk transmisi data (Nd)</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300</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1754224947"/>
                      </a:ext>
                    </a:extLst>
                  </a:tr>
                  <a:tr h="472440">
                    <a:tc>
                      <a:txBody>
                        <a:bodyPr/>
                        <a:lstStyle/>
                        <a:p>
                          <a:pPr>
                            <a:lnSpc>
                              <a:spcPct val="107000"/>
                            </a:lnSpc>
                            <a:spcAft>
                              <a:spcPts val="800"/>
                            </a:spcAft>
                            <a:tabLst>
                              <a:tab pos="3303905" algn="l"/>
                            </a:tabLst>
                          </a:pPr>
                          <a:r>
                            <a:rPr lang="id-ID" sz="1500">
                              <a:effectLst/>
                            </a:rPr>
                            <a:t>Jumlah subcarrier untuk guard band (Ng)</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212</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2395014083"/>
                      </a:ext>
                    </a:extLst>
                  </a:tr>
                  <a:tr h="343414">
                    <a:tc>
                      <a:txBody>
                        <a:bodyPr/>
                        <a:lstStyle/>
                        <a:p>
                          <a:pPr>
                            <a:lnSpc>
                              <a:spcPct val="107000"/>
                            </a:lnSpc>
                            <a:spcAft>
                              <a:spcPts val="800"/>
                            </a:spcAft>
                            <a:tabLst>
                              <a:tab pos="3303905" algn="l"/>
                            </a:tabLst>
                          </a:pPr>
                          <a:r>
                            <a:rPr lang="id-ID" sz="1500">
                              <a:effectLst/>
                            </a:rPr>
                            <a:t>Jumlah cyclic prefix (nCP)</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25</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861933123"/>
                      </a:ext>
                    </a:extLst>
                  </a:tr>
                  <a:tr h="343414">
                    <a:tc>
                      <a:txBody>
                        <a:bodyPr/>
                        <a:lstStyle/>
                        <a:p>
                          <a:endParaRPr lang="en-US"/>
                        </a:p>
                      </a:txBody>
                      <a:tcPr marL="85854" marR="85854" marT="0" marB="0" anchor="ctr">
                        <a:blipFill>
                          <a:blip r:embed="rId2"/>
                          <a:stretch>
                            <a:fillRect l="-169" t="-1563158" r="-43581" b="-112281"/>
                          </a:stretch>
                        </a:blipFill>
                      </a:tcPr>
                    </a:tc>
                    <a:tc>
                      <a:txBody>
                        <a:bodyPr/>
                        <a:lstStyle/>
                        <a:p>
                          <a:pPr>
                            <a:lnSpc>
                              <a:spcPct val="107000"/>
                            </a:lnSpc>
                            <a:spcAft>
                              <a:spcPts val="800"/>
                            </a:spcAft>
                            <a:tabLst>
                              <a:tab pos="3303905" algn="l"/>
                            </a:tabLst>
                          </a:pPr>
                          <a:r>
                            <a:rPr lang="id-ID" sz="1500">
                              <a:effectLst/>
                            </a:rPr>
                            <a:t>300 antena</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840825652"/>
                      </a:ext>
                    </a:extLst>
                  </a:tr>
                  <a:tr h="343414">
                    <a:tc>
                      <a:txBody>
                        <a:bodyPr/>
                        <a:lstStyle/>
                        <a:p>
                          <a:endParaRPr lang="en-US"/>
                        </a:p>
                      </a:txBody>
                      <a:tcPr marL="85854" marR="85854" marT="0" marB="0" anchor="ctr">
                        <a:blipFill>
                          <a:blip r:embed="rId2"/>
                          <a:stretch>
                            <a:fillRect l="-169" t="-1692857" r="-43581" b="-14286"/>
                          </a:stretch>
                        </a:blipFill>
                      </a:tcPr>
                    </a:tc>
                    <a:tc>
                      <a:txBody>
                        <a:bodyPr/>
                        <a:lstStyle/>
                        <a:p>
                          <a:pPr>
                            <a:lnSpc>
                              <a:spcPct val="107000"/>
                            </a:lnSpc>
                            <a:spcAft>
                              <a:spcPts val="800"/>
                            </a:spcAft>
                            <a:tabLst>
                              <a:tab pos="3303905" algn="l"/>
                            </a:tabLst>
                          </a:pPr>
                          <a:r>
                            <a:rPr lang="en-US" sz="1500">
                              <a:effectLst/>
                            </a:rPr>
                            <a:t>3</a:t>
                          </a:r>
                          <a:r>
                            <a:rPr lang="id-ID" sz="1500">
                              <a:effectLst/>
                            </a:rPr>
                            <a:t>0user</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3304558270"/>
                      </a:ext>
                    </a:extLst>
                  </a:tr>
                </a:tbl>
              </a:graphicData>
            </a:graphic>
          </p:graphicFrame>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2DA583D-B2D9-4C48-9534-C49A677E8EA9}"/>
                  </a:ext>
                </a:extLst>
              </p:cNvPr>
              <p:cNvSpPr txBox="1"/>
              <p:nvPr/>
            </p:nvSpPr>
            <p:spPr>
              <a:xfrm>
                <a:off x="-166255" y="2221919"/>
                <a:ext cx="6096000" cy="6595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D" i="1" smtClean="0">
                          <a:latin typeface="Cambria Math" panose="02040503050406030204" pitchFamily="18" charset="0"/>
                        </a:rPr>
                        <m:t>𝑑𝑒𝑙𝑎𝑦</m:t>
                      </m:r>
                      <m:r>
                        <a:rPr lang="en-ID" i="0">
                          <a:latin typeface="Cambria Math" panose="02040503050406030204" pitchFamily="18" charset="0"/>
                        </a:rPr>
                        <m:t> </m:t>
                      </m:r>
                      <m:r>
                        <m:rPr>
                          <m:sty m:val="p"/>
                        </m:rPr>
                        <a:rPr lang="en-ID" i="0">
                          <a:latin typeface="Cambria Math" panose="02040503050406030204" pitchFamily="18" charset="0"/>
                        </a:rPr>
                        <m:t>spread</m:t>
                      </m:r>
                      <m:r>
                        <a:rPr lang="en-ID" i="0">
                          <a:latin typeface="Cambria Math" panose="02040503050406030204" pitchFamily="18" charset="0"/>
                        </a:rPr>
                        <m:t>= </m:t>
                      </m:r>
                      <m:f>
                        <m:fPr>
                          <m:ctrlPr>
                            <a:rPr lang="en-ID" i="1">
                              <a:solidFill>
                                <a:srgbClr val="836967"/>
                              </a:solidFill>
                              <a:latin typeface="Cambria Math" panose="02040503050406030204" pitchFamily="18" charset="0"/>
                            </a:rPr>
                          </m:ctrlPr>
                        </m:fPr>
                        <m:num>
                          <m:r>
                            <a:rPr lang="en-ID" i="0">
                              <a:latin typeface="Cambria Math" panose="02040503050406030204" pitchFamily="18" charset="0"/>
                            </a:rPr>
                            <m:t>1</m:t>
                          </m:r>
                        </m:num>
                        <m:den>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𝐵</m:t>
                              </m:r>
                            </m:e>
                            <m:sub>
                              <m:r>
                                <a:rPr lang="en-ID" i="1">
                                  <a:latin typeface="Cambria Math" panose="02040503050406030204" pitchFamily="18" charset="0"/>
                                </a:rPr>
                                <m:t>𝑐</m:t>
                              </m:r>
                            </m:sub>
                          </m:sSub>
                        </m:den>
                      </m:f>
                      <m:r>
                        <a:rPr lang="en-ID" i="0">
                          <a:latin typeface="Cambria Math" panose="02040503050406030204" pitchFamily="18" charset="0"/>
                        </a:rPr>
                        <m:t>=</m:t>
                      </m:r>
                      <m:f>
                        <m:fPr>
                          <m:ctrlPr>
                            <a:rPr lang="en-ID" i="1">
                              <a:solidFill>
                                <a:srgbClr val="836967"/>
                              </a:solidFill>
                              <a:latin typeface="Cambria Math" panose="02040503050406030204" pitchFamily="18" charset="0"/>
                            </a:rPr>
                          </m:ctrlPr>
                        </m:fPr>
                        <m:num>
                          <m:r>
                            <a:rPr lang="en-ID" i="0">
                              <a:latin typeface="Cambria Math" panose="02040503050406030204" pitchFamily="18" charset="0"/>
                            </a:rPr>
                            <m:t>1</m:t>
                          </m:r>
                        </m:num>
                        <m:den>
                          <m:r>
                            <a:rPr lang="en-ID" i="0">
                              <a:latin typeface="Cambria Math" panose="02040503050406030204" pitchFamily="18" charset="0"/>
                            </a:rPr>
                            <m:t>300</m:t>
                          </m:r>
                          <m:r>
                            <a:rPr lang="en-ID" i="1">
                              <a:latin typeface="Cambria Math" panose="02040503050406030204" pitchFamily="18" charset="0"/>
                            </a:rPr>
                            <m:t>𝑘𝐻𝑧</m:t>
                          </m:r>
                        </m:den>
                      </m:f>
                      <m:r>
                        <a:rPr lang="en-ID" i="0">
                          <a:latin typeface="Cambria Math" panose="02040503050406030204" pitchFamily="18" charset="0"/>
                        </a:rPr>
                        <m:t>=3,3 µ</m:t>
                      </m:r>
                      <m:r>
                        <m:rPr>
                          <m:sty m:val="p"/>
                        </m:rPr>
                        <a:rPr lang="en-ID" i="0">
                          <a:latin typeface="Cambria Math" panose="02040503050406030204" pitchFamily="18" charset="0"/>
                        </a:rPr>
                        <m:t>s</m:t>
                      </m:r>
                    </m:oMath>
                  </m:oMathPara>
                </a14:m>
                <a:endParaRPr lang="en-ID"/>
              </a:p>
            </p:txBody>
          </p:sp>
        </mc:Choice>
        <mc:Fallback xmlns="">
          <p:sp>
            <p:nvSpPr>
              <p:cNvPr id="7" name="TextBox 6">
                <a:extLst>
                  <a:ext uri="{FF2B5EF4-FFF2-40B4-BE49-F238E27FC236}">
                    <a16:creationId xmlns:a16="http://schemas.microsoft.com/office/drawing/2014/main" id="{32DA583D-B2D9-4C48-9534-C49A677E8EA9}"/>
                  </a:ext>
                </a:extLst>
              </p:cNvPr>
              <p:cNvSpPr txBox="1">
                <a:spLocks noRot="1" noChangeAspect="1" noMove="1" noResize="1" noEditPoints="1" noAdjustHandles="1" noChangeArrowheads="1" noChangeShapeType="1" noTextEdit="1"/>
              </p:cNvSpPr>
              <p:nvPr/>
            </p:nvSpPr>
            <p:spPr>
              <a:xfrm>
                <a:off x="-166255" y="2221919"/>
                <a:ext cx="6096000" cy="659540"/>
              </a:xfrm>
              <a:prstGeom prst="rect">
                <a:avLst/>
              </a:prstGeom>
              <a:blipFill>
                <a:blip r:embed="rId3"/>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F5EDCF2-3CA4-46F1-83CD-994938485110}"/>
                  </a:ext>
                </a:extLst>
              </p:cNvPr>
              <p:cNvSpPr txBox="1"/>
              <p:nvPr/>
            </p:nvSpPr>
            <p:spPr>
              <a:xfrm>
                <a:off x="-207818" y="3429000"/>
                <a:ext cx="6179126" cy="661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ID" smtClean="0">
                          <a:latin typeface="Cambria Math" panose="02040503050406030204" pitchFamily="18" charset="0"/>
                        </a:rPr>
                        <m:t>s</m:t>
                      </m:r>
                      <m:r>
                        <m:rPr>
                          <m:sty m:val="p"/>
                        </m:rPr>
                        <a:rPr lang="en-ID" i="0">
                          <a:latin typeface="Cambria Math" panose="02040503050406030204" pitchFamily="18" charset="0"/>
                        </a:rPr>
                        <m:t>ubcarrier</m:t>
                      </m:r>
                      <m:r>
                        <a:rPr lang="en-ID" i="0">
                          <a:latin typeface="Cambria Math" panose="02040503050406030204" pitchFamily="18" charset="0"/>
                        </a:rPr>
                        <m:t>= </m:t>
                      </m:r>
                      <m:f>
                        <m:fPr>
                          <m:ctrlPr>
                            <a:rPr lang="en-ID" i="1">
                              <a:solidFill>
                                <a:srgbClr val="836967"/>
                              </a:solidFill>
                              <a:latin typeface="Cambria Math" panose="02040503050406030204" pitchFamily="18" charset="0"/>
                            </a:rPr>
                          </m:ctrlPr>
                        </m:fPr>
                        <m:num>
                          <m:r>
                            <m:rPr>
                              <m:sty m:val="p"/>
                            </m:rPr>
                            <a:rPr lang="en-ID" i="0">
                              <a:latin typeface="Cambria Math" panose="02040503050406030204" pitchFamily="18" charset="0"/>
                            </a:rPr>
                            <m:t>coherence</m:t>
                          </m:r>
                          <m:r>
                            <a:rPr lang="en-ID" i="0">
                              <a:latin typeface="Cambria Math" panose="02040503050406030204" pitchFamily="18" charset="0"/>
                            </a:rPr>
                            <m:t> </m:t>
                          </m:r>
                          <m:r>
                            <m:rPr>
                              <m:sty m:val="p"/>
                            </m:rPr>
                            <a:rPr lang="en-ID" i="0">
                              <a:latin typeface="Cambria Math" panose="02040503050406030204" pitchFamily="18" charset="0"/>
                            </a:rPr>
                            <m:t>time</m:t>
                          </m:r>
                        </m:num>
                        <m:den>
                          <m:r>
                            <m:rPr>
                              <m:sty m:val="p"/>
                            </m:rPr>
                            <a:rPr lang="en-ID" i="0">
                              <a:latin typeface="Cambria Math" panose="02040503050406030204" pitchFamily="18" charset="0"/>
                            </a:rPr>
                            <m:t>durasi</m:t>
                          </m:r>
                          <m:r>
                            <a:rPr lang="en-ID" i="0">
                              <a:latin typeface="Cambria Math" panose="02040503050406030204" pitchFamily="18" charset="0"/>
                            </a:rPr>
                            <m:t> </m:t>
                          </m:r>
                          <m:r>
                            <m:rPr>
                              <m:sty m:val="p"/>
                            </m:rPr>
                            <a:rPr lang="en-ID" i="0">
                              <a:latin typeface="Cambria Math" panose="02040503050406030204" pitchFamily="18" charset="0"/>
                            </a:rPr>
                            <m:t>simbol</m:t>
                          </m:r>
                          <m:r>
                            <a:rPr lang="en-ID" i="0">
                              <a:latin typeface="Cambria Math" panose="02040503050406030204" pitchFamily="18" charset="0"/>
                            </a:rPr>
                            <m:t> </m:t>
                          </m:r>
                          <m:r>
                            <m:rPr>
                              <m:sty m:val="p"/>
                            </m:rPr>
                            <a:rPr lang="en-ID" i="0">
                              <a:latin typeface="Cambria Math" panose="02040503050406030204" pitchFamily="18" charset="0"/>
                            </a:rPr>
                            <m:t>OFDM</m:t>
                          </m:r>
                        </m:den>
                      </m:f>
                      <m:r>
                        <a:rPr lang="en-ID" i="0">
                          <a:latin typeface="Cambria Math" panose="02040503050406030204" pitchFamily="18" charset="0"/>
                        </a:rPr>
                        <m:t>=</m:t>
                      </m:r>
                      <m:f>
                        <m:fPr>
                          <m:ctrlPr>
                            <a:rPr lang="en-ID" i="1">
                              <a:solidFill>
                                <a:srgbClr val="836967"/>
                              </a:solidFill>
                              <a:latin typeface="Cambria Math" panose="02040503050406030204" pitchFamily="18" charset="0"/>
                            </a:rPr>
                          </m:ctrlPr>
                        </m:fPr>
                        <m:num>
                          <m:r>
                            <a:rPr lang="en-ID" i="0">
                              <a:latin typeface="Cambria Math" panose="02040503050406030204" pitchFamily="18" charset="0"/>
                            </a:rPr>
                            <m:t>50</m:t>
                          </m:r>
                          <m:r>
                            <m:rPr>
                              <m:sty m:val="p"/>
                            </m:rPr>
                            <a:rPr lang="en-ID" i="0">
                              <a:latin typeface="Cambria Math" panose="02040503050406030204" pitchFamily="18" charset="0"/>
                            </a:rPr>
                            <m:t>ms</m:t>
                          </m:r>
                        </m:num>
                        <m:den>
                          <m:r>
                            <a:rPr lang="en-ID" i="0">
                              <a:latin typeface="Cambria Math" panose="02040503050406030204" pitchFamily="18" charset="0"/>
                            </a:rPr>
                            <m:t>66,7µ</m:t>
                          </m:r>
                          <m:r>
                            <m:rPr>
                              <m:sty m:val="p"/>
                            </m:rPr>
                            <a:rPr lang="en-ID" i="0">
                              <a:latin typeface="Cambria Math" panose="02040503050406030204" pitchFamily="18" charset="0"/>
                            </a:rPr>
                            <m:t>s</m:t>
                          </m:r>
                        </m:den>
                      </m:f>
                      <m:r>
                        <a:rPr lang="en-ID" i="0">
                          <a:latin typeface="Cambria Math" panose="02040503050406030204" pitchFamily="18" charset="0"/>
                        </a:rPr>
                        <m:t>=750</m:t>
                      </m:r>
                    </m:oMath>
                  </m:oMathPara>
                </a14:m>
                <a:endParaRPr lang="en-ID"/>
              </a:p>
            </p:txBody>
          </p:sp>
        </mc:Choice>
        <mc:Fallback xmlns="">
          <p:sp>
            <p:nvSpPr>
              <p:cNvPr id="9" name="TextBox 8">
                <a:extLst>
                  <a:ext uri="{FF2B5EF4-FFF2-40B4-BE49-F238E27FC236}">
                    <a16:creationId xmlns:a16="http://schemas.microsoft.com/office/drawing/2014/main" id="{8F5EDCF2-3CA4-46F1-83CD-994938485110}"/>
                  </a:ext>
                </a:extLst>
              </p:cNvPr>
              <p:cNvSpPr txBox="1">
                <a:spLocks noRot="1" noChangeAspect="1" noMove="1" noResize="1" noEditPoints="1" noAdjustHandles="1" noChangeArrowheads="1" noChangeShapeType="1" noTextEdit="1"/>
              </p:cNvSpPr>
              <p:nvPr/>
            </p:nvSpPr>
            <p:spPr>
              <a:xfrm>
                <a:off x="-207818" y="3429000"/>
                <a:ext cx="6179126" cy="661720"/>
              </a:xfrm>
              <a:prstGeom prst="rect">
                <a:avLst/>
              </a:prstGeom>
              <a:blipFill>
                <a:blip r:embed="rId4"/>
                <a:stretch>
                  <a:fillRect/>
                </a:stretch>
              </a:blipFill>
            </p:spPr>
            <p:txBody>
              <a:bodyPr/>
              <a:lstStyle/>
              <a:p>
                <a:r>
                  <a:rPr lang="en-ID">
                    <a:noFill/>
                  </a:rPr>
                  <a:t> </a:t>
                </a:r>
              </a:p>
            </p:txBody>
          </p:sp>
        </mc:Fallback>
      </mc:AlternateContent>
    </p:spTree>
    <p:extLst>
      <p:ext uri="{BB962C8B-B14F-4D97-AF65-F5344CB8AC3E}">
        <p14:creationId xmlns:p14="http://schemas.microsoft.com/office/powerpoint/2010/main" val="3455238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24C1A-9E14-41AF-B36F-8184EDD612DC}"/>
              </a:ext>
            </a:extLst>
          </p:cNvPr>
          <p:cNvSpPr>
            <a:spLocks noGrp="1"/>
          </p:cNvSpPr>
          <p:nvPr>
            <p:ph type="title"/>
          </p:nvPr>
        </p:nvSpPr>
        <p:spPr>
          <a:xfrm>
            <a:off x="1140351" y="277091"/>
            <a:ext cx="9875520" cy="1356360"/>
          </a:xfrm>
        </p:spPr>
        <p:txBody>
          <a:bodyPr/>
          <a:lstStyle/>
          <a:p>
            <a:pPr algn="ctr"/>
            <a:r>
              <a:rPr lang="en-US"/>
              <a:t>Perbandingan Efisiensi Spektrum Massive MIMO dan SISO</a:t>
            </a:r>
            <a:endParaRPr lang="en-ID"/>
          </a:p>
        </p:txBody>
      </p:sp>
      <p:sp>
        <p:nvSpPr>
          <p:cNvPr id="3" name="Content Placeholder 2">
            <a:extLst>
              <a:ext uri="{FF2B5EF4-FFF2-40B4-BE49-F238E27FC236}">
                <a16:creationId xmlns:a16="http://schemas.microsoft.com/office/drawing/2014/main" id="{D21D7EA0-5712-435A-B130-18B3532B6B4F}"/>
              </a:ext>
            </a:extLst>
          </p:cNvPr>
          <p:cNvSpPr>
            <a:spLocks noGrp="1"/>
          </p:cNvSpPr>
          <p:nvPr>
            <p:ph idx="1"/>
          </p:nvPr>
        </p:nvSpPr>
        <p:spPr>
          <a:xfrm>
            <a:off x="6192983" y="1633451"/>
            <a:ext cx="5417126" cy="4834479"/>
          </a:xfrm>
        </p:spPr>
        <p:txBody>
          <a:bodyPr/>
          <a:lstStyle/>
          <a:p>
            <a:r>
              <a:rPr lang="en-US">
                <a:solidFill>
                  <a:schemeClr val="tx1"/>
                </a:solidFill>
              </a:rPr>
              <a:t>Pada sistem SISO:</a:t>
            </a:r>
          </a:p>
          <a:p>
            <a:pPr marL="45720" indent="0">
              <a:buNone/>
            </a:pPr>
            <a:r>
              <a:rPr lang="en-US">
                <a:solidFill>
                  <a:schemeClr val="tx1"/>
                </a:solidFill>
              </a:rPr>
              <a:t>	</a:t>
            </a:r>
            <a:r>
              <a:rPr lang="en-US" i="1">
                <a:solidFill>
                  <a:schemeClr val="tx1"/>
                </a:solidFill>
              </a:rPr>
              <a:t>M = 1, K = 1</a:t>
            </a:r>
          </a:p>
          <a:p>
            <a:r>
              <a:rPr lang="en-US">
                <a:solidFill>
                  <a:schemeClr val="tx1"/>
                </a:solidFill>
              </a:rPr>
              <a:t>Pada sistem Massive MIMO </a:t>
            </a:r>
          </a:p>
          <a:p>
            <a:pPr marL="45720" indent="0">
              <a:buNone/>
            </a:pPr>
            <a:r>
              <a:rPr lang="en-US">
                <a:solidFill>
                  <a:schemeClr val="tx1"/>
                </a:solidFill>
              </a:rPr>
              <a:t> 	</a:t>
            </a:r>
            <a:r>
              <a:rPr lang="en-US" i="1">
                <a:solidFill>
                  <a:schemeClr val="tx1"/>
                </a:solidFill>
              </a:rPr>
              <a:t>M = 100, K = 1</a:t>
            </a:r>
            <a:endParaRPr lang="en-ID" i="1">
              <a:solidFill>
                <a:schemeClr val="tx1"/>
              </a:solidFill>
            </a:endParaRPr>
          </a:p>
          <a:p>
            <a:r>
              <a:rPr lang="en-ID">
                <a:solidFill>
                  <a:schemeClr val="tx1"/>
                </a:solidFill>
              </a:rPr>
              <a:t>SNR tetap 10 dB</a:t>
            </a:r>
          </a:p>
          <a:p>
            <a:r>
              <a:rPr lang="en-ID">
                <a:solidFill>
                  <a:schemeClr val="tx1"/>
                </a:solidFill>
              </a:rPr>
              <a:t>Efisiensi spektrum SISO adalah 8 b/s/Hz, sedangkan efisiensi spekrtrum Massive MIMO 16b/s/Hz</a:t>
            </a:r>
          </a:p>
          <a:p>
            <a:r>
              <a:rPr lang="en-ID">
                <a:solidFill>
                  <a:schemeClr val="tx1"/>
                </a:solidFill>
              </a:rPr>
              <a:t>Dengan SNR yang tetap, hanya dengan memperbanyak jumlah elemen antenna BTS, efisiensi spektrum meningkat dua kali lipat</a:t>
            </a:r>
            <a:endParaRPr lang="en-US">
              <a:solidFill>
                <a:schemeClr val="tx1"/>
              </a:solidFill>
            </a:endParaRPr>
          </a:p>
        </p:txBody>
      </p:sp>
      <p:pic>
        <p:nvPicPr>
          <p:cNvPr id="5" name="Picture 4">
            <a:extLst>
              <a:ext uri="{FF2B5EF4-FFF2-40B4-BE49-F238E27FC236}">
                <a16:creationId xmlns:a16="http://schemas.microsoft.com/office/drawing/2014/main" id="{DD627F54-8DFB-4648-B784-1743332F5DB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2028" y="1633451"/>
            <a:ext cx="5683972" cy="4264559"/>
          </a:xfrm>
          <a:prstGeom prst="rect">
            <a:avLst/>
          </a:prstGeom>
          <a:noFill/>
          <a:ln>
            <a:noFill/>
          </a:ln>
        </p:spPr>
      </p:pic>
    </p:spTree>
    <p:extLst>
      <p:ext uri="{BB962C8B-B14F-4D97-AF65-F5344CB8AC3E}">
        <p14:creationId xmlns:p14="http://schemas.microsoft.com/office/powerpoint/2010/main" val="1712161116"/>
      </p:ext>
    </p:extLst>
  </p:cSld>
  <p:clrMapOvr>
    <a:masterClrMapping/>
  </p:clrMapOvr>
</p:sld>
</file>

<file path=ppt/theme/theme1.xml><?xml version="1.0" encoding="utf-8"?>
<a:theme xmlns:a="http://schemas.openxmlformats.org/drawingml/2006/main" name="Basi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1957</TotalTime>
  <Words>1228</Words>
  <Application>Microsoft Office PowerPoint</Application>
  <PresentationFormat>Widescreen</PresentationFormat>
  <Paragraphs>234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Cambria</vt:lpstr>
      <vt:lpstr>Cambria Math</vt:lpstr>
      <vt:lpstr>Corbel</vt:lpstr>
      <vt:lpstr>Times New Roman</vt:lpstr>
      <vt:lpstr>Basis</vt:lpstr>
      <vt:lpstr>PowerPoint Presentation</vt:lpstr>
      <vt:lpstr>PowerPoint Presentation</vt:lpstr>
      <vt:lpstr>Blok Diagram Sistem</vt:lpstr>
      <vt:lpstr>PowerPoint Presentation</vt:lpstr>
      <vt:lpstr>Penyusunan Subcarrier</vt:lpstr>
      <vt:lpstr>Liner Precoding</vt:lpstr>
      <vt:lpstr>ESTIMASI CSI</vt:lpstr>
      <vt:lpstr>Parameter Sistem</vt:lpstr>
      <vt:lpstr>Perbandingan Efisiensi Spektrum Massive MIMO dan SISO</vt:lpstr>
      <vt:lpstr>Efisiensi Spektrum MU-Massive MIMO Kanal Rayleigh Pada Kondisi Perfect CSI</vt:lpstr>
      <vt:lpstr>Precoding ZF</vt:lpstr>
      <vt:lpstr>Precoding MMSE</vt:lpstr>
      <vt:lpstr>PowerPoint Presentation</vt:lpstr>
      <vt:lpstr>Efisiensi Spektrum Ketika SNR Rendah</vt:lpstr>
      <vt:lpstr>Efisiensi Spektrum Pada Kanal UR-LOS (Perfect CSI)</vt:lpstr>
      <vt:lpstr>Perbandingan Efisiensi Spektrum Kanal Ryaleigh dan UR-LOS</vt:lpstr>
      <vt:lpstr>Efisiensi Spektrum vs. Jumlah User</vt:lpstr>
      <vt:lpstr>Efisiensi Spektrum Pada SNR Uplink Tinggi (Imperfect CSI, Kanal Rayleigh)</vt:lpstr>
      <vt:lpstr>Efisiensi Spektrum Pada SNR Uplink Rendah (Imperfect CSI, Kanal Rayleigh)</vt:lpstr>
      <vt:lpstr>Efisiensi Spektrum Pada SNR Uplink Tinggi (Imperfect CSI, Kanal UR-LOS)</vt:lpstr>
      <vt:lpstr>Efisiensi Spektrum Pada SNR Uplink Rendah (Imperfect CSI, Kanal UR-LOS)</vt:lpstr>
      <vt:lpstr>Efisiensi Spektrum Kanal UR-LOS dan Rayleigh Kondisi Imperfect CSI</vt:lpstr>
      <vt:lpstr>MSE Kanal Rayleigh dan UR-LOS</vt:lpstr>
      <vt:lpstr>Bit Error Rate Kanal Rayleigh</vt:lpstr>
      <vt:lpstr>Bit Error Rate Kanal UR-LOS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ika aini</dc:creator>
  <cp:lastModifiedBy>ika aini</cp:lastModifiedBy>
  <cp:revision>63</cp:revision>
  <dcterms:created xsi:type="dcterms:W3CDTF">2021-01-08T02:56:59Z</dcterms:created>
  <dcterms:modified xsi:type="dcterms:W3CDTF">2021-02-02T08:59:59Z</dcterms:modified>
</cp:coreProperties>
</file>