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9" r:id="rId3"/>
    <p:sldId id="257" r:id="rId4"/>
    <p:sldId id="282" r:id="rId5"/>
    <p:sldId id="260" r:id="rId6"/>
    <p:sldId id="271" r:id="rId7"/>
    <p:sldId id="273" r:id="rId8"/>
    <p:sldId id="274" r:id="rId9"/>
    <p:sldId id="275" r:id="rId10"/>
    <p:sldId id="276" r:id="rId11"/>
    <p:sldId id="259" r:id="rId12"/>
    <p:sldId id="278" r:id="rId13"/>
    <p:sldId id="279" r:id="rId14"/>
    <p:sldId id="280" r:id="rId15"/>
    <p:sldId id="281" r:id="rId16"/>
    <p:sldId id="261" r:id="rId17"/>
    <p:sldId id="262" r:id="rId18"/>
    <p:sldId id="263" r:id="rId19"/>
    <p:sldId id="283" r:id="rId20"/>
    <p:sldId id="264" r:id="rId21"/>
    <p:sldId id="265" r:id="rId22"/>
    <p:sldId id="266" r:id="rId23"/>
    <p:sldId id="284" r:id="rId24"/>
    <p:sldId id="286" r:id="rId25"/>
    <p:sldId id="285"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0F8471B-A615-4A6E-8878-4AD10114742E}" type="datetimeFigureOut">
              <a:rPr lang="en-ID" smtClean="0"/>
              <a:t>02/02/2021</a:t>
            </a:fld>
            <a:endParaRPr lang="en-ID"/>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AB95D19-ABD9-4C6B-9584-B072E08E73F6}" type="slidenum">
              <a:rPr lang="en-ID" smtClean="0"/>
              <a:t>‹#›</a:t>
            </a:fld>
            <a:endParaRPr lang="en-ID"/>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471B-A615-4A6E-8878-4AD10114742E}"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114613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471B-A615-4A6E-8878-4AD10114742E}"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291362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8471B-A615-4A6E-8878-4AD10114742E}"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253737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F8471B-A615-4A6E-8878-4AD10114742E}" type="datetimeFigureOut">
              <a:rPr lang="en-ID" smtClean="0"/>
              <a:t>02/02/2021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AB95D19-ABD9-4C6B-9584-B072E08E73F6}" type="slidenum">
              <a:rPr lang="en-ID" smtClean="0"/>
              <a:t>‹#›</a:t>
            </a:fld>
            <a:endParaRPr lang="en-ID"/>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96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F8471B-A615-4A6E-8878-4AD10114742E}" type="datetimeFigureOut">
              <a:rPr lang="en-ID" smtClean="0"/>
              <a:t>02/02/2021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150040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8471B-A615-4A6E-8878-4AD10114742E}" type="datetimeFigureOut">
              <a:rPr lang="en-ID" smtClean="0"/>
              <a:t>02/02/2021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296986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F8471B-A615-4A6E-8878-4AD10114742E}" type="datetimeFigureOut">
              <a:rPr lang="en-ID" smtClean="0"/>
              <a:t>02/02/2021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383545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8471B-A615-4A6E-8878-4AD10114742E}" type="datetimeFigureOut">
              <a:rPr lang="en-ID" smtClean="0"/>
              <a:t>02/02/2021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104699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F8471B-A615-4A6E-8878-4AD10114742E}" type="datetimeFigureOut">
              <a:rPr lang="en-ID" smtClean="0"/>
              <a:t>02/02/2021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408694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F8471B-A615-4A6E-8878-4AD10114742E}" type="datetimeFigureOut">
              <a:rPr lang="en-ID" smtClean="0"/>
              <a:t>02/02/2021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AB95D19-ABD9-4C6B-9584-B072E08E73F6}" type="slidenum">
              <a:rPr lang="en-ID" smtClean="0"/>
              <a:t>‹#›</a:t>
            </a:fld>
            <a:endParaRPr lang="en-ID"/>
          </a:p>
        </p:txBody>
      </p:sp>
    </p:spTree>
    <p:extLst>
      <p:ext uri="{BB962C8B-B14F-4D97-AF65-F5344CB8AC3E}">
        <p14:creationId xmlns:p14="http://schemas.microsoft.com/office/powerpoint/2010/main" val="415961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0F8471B-A615-4A6E-8878-4AD10114742E}" type="datetimeFigureOut">
              <a:rPr lang="en-ID" smtClean="0"/>
              <a:t>02/02/2021</a:t>
            </a:fld>
            <a:endParaRPr lang="en-ID"/>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D"/>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AB95D19-ABD9-4C6B-9584-B072E08E73F6}" type="slidenum">
              <a:rPr lang="en-ID" smtClean="0"/>
              <a:t>‹#›</a:t>
            </a:fld>
            <a:endParaRPr lang="en-ID"/>
          </a:p>
        </p:txBody>
      </p:sp>
    </p:spTree>
    <p:extLst>
      <p:ext uri="{BB962C8B-B14F-4D97-AF65-F5344CB8AC3E}">
        <p14:creationId xmlns:p14="http://schemas.microsoft.com/office/powerpoint/2010/main" val="23269774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012B-17BA-408F-BDCE-2D22BB9E99F8}"/>
              </a:ext>
            </a:extLst>
          </p:cNvPr>
          <p:cNvSpPr>
            <a:spLocks noGrp="1"/>
          </p:cNvSpPr>
          <p:nvPr>
            <p:ph type="title"/>
          </p:nvPr>
        </p:nvSpPr>
        <p:spPr>
          <a:xfrm>
            <a:off x="505692" y="221674"/>
            <a:ext cx="10515600" cy="681037"/>
          </a:xfrm>
        </p:spPr>
        <p:txBody>
          <a:bodyPr>
            <a:normAutofit/>
          </a:bodyPr>
          <a:lstStyle/>
          <a:p>
            <a:r>
              <a:rPr lang="en-US" sz="3600" b="1" dirty="0">
                <a:latin typeface="Times New Roman" panose="02020603050405020304" pitchFamily="18" charset="0"/>
                <a:cs typeface="Times New Roman" panose="02020603050405020304" pitchFamily="18" charset="0"/>
              </a:rPr>
              <a:t>Power Delay Profile </a:t>
            </a:r>
            <a:r>
              <a:rPr lang="en-US" sz="3600" b="1" dirty="0" err="1">
                <a:latin typeface="Times New Roman" panose="02020603050405020304" pitchFamily="18" charset="0"/>
                <a:cs typeface="Times New Roman" panose="02020603050405020304" pitchFamily="18" charset="0"/>
              </a:rPr>
              <a:t>Kanal</a:t>
            </a:r>
            <a:r>
              <a:rPr lang="en-US" sz="3600" b="1">
                <a:latin typeface="Times New Roman" panose="02020603050405020304" pitchFamily="18" charset="0"/>
                <a:cs typeface="Times New Roman" panose="02020603050405020304" pitchFamily="18" charset="0"/>
              </a:rPr>
              <a:t> Rayleigh</a:t>
            </a:r>
            <a:endParaRPr lang="en-ID" sz="3600" b="1">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79B39-B5EE-4F01-8E17-F4E7D52B588D}"/>
                  </a:ext>
                </a:extLst>
              </p:cNvPr>
              <p:cNvSpPr>
                <a:spLocks noGrp="1"/>
              </p:cNvSpPr>
              <p:nvPr>
                <p:ph idx="1"/>
              </p:nvPr>
            </p:nvSpPr>
            <p:spPr>
              <a:xfrm>
                <a:off x="5372965" y="1232622"/>
                <a:ext cx="6546274" cy="5281757"/>
              </a:xfrm>
            </p:spPr>
            <p:txBody>
              <a:bodyPr>
                <a:noAutofit/>
              </a:bodyPr>
              <a:lstStyle/>
              <a:p>
                <a:r>
                  <a:rPr lang="en-US" sz="2000">
                    <a:solidFill>
                      <a:schemeClr val="tx1"/>
                    </a:solidFill>
                    <a:latin typeface="Times New Roman" panose="02020603050405020304" pitchFamily="18" charset="0"/>
                    <a:cs typeface="Times New Roman" panose="02020603050405020304" pitchFamily="18" charset="0"/>
                  </a:rPr>
                  <a:t>Coherence time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𝑐</m:t>
                        </m:r>
                      </m:sub>
                    </m:sSub>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𝑚𝑠</m:t>
                    </m:r>
                  </m:oMath>
                </a14:m>
                <a:endParaRPr lang="en-US" sz="2000" b="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Coherence bandwidth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𝐵</m:t>
                        </m:r>
                      </m:e>
                      <m:sub>
                        <m:r>
                          <a:rPr lang="en-US" sz="2000" b="0" i="1" smtClean="0">
                            <a:solidFill>
                              <a:schemeClr val="tx1"/>
                            </a:solidFill>
                            <a:latin typeface="Cambria Math" panose="02040503050406030204" pitchFamily="18" charset="0"/>
                          </a:rPr>
                          <m:t>𝑐</m:t>
                        </m:r>
                      </m:sub>
                    </m:sSub>
                    <m:r>
                      <a:rPr lang="en-US" sz="2000" b="0" i="1" smtClean="0">
                        <a:solidFill>
                          <a:schemeClr val="tx1"/>
                        </a:solidFill>
                        <a:latin typeface="Cambria Math" panose="02040503050406030204" pitchFamily="18" charset="0"/>
                      </a:rPr>
                      <m:t>)=210</m:t>
                    </m:r>
                    <m:r>
                      <a:rPr lang="en-US" sz="2000" b="0" i="1" smtClean="0">
                        <a:solidFill>
                          <a:schemeClr val="tx1"/>
                        </a:solidFill>
                        <a:latin typeface="Cambria Math" panose="02040503050406030204" pitchFamily="18" charset="0"/>
                      </a:rPr>
                      <m:t>𝑘𝐻𝑧</m:t>
                    </m:r>
                  </m:oMath>
                </a14:m>
                <a:endParaRPr lang="en-US" sz="2000" b="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Bandwidth kanal </a:t>
                </a:r>
                <a:r>
                  <a:rPr lang="en-US" sz="2000" i="1">
                    <a:solidFill>
                      <a:schemeClr val="tx1"/>
                    </a:solidFill>
                    <a:latin typeface="Times New Roman" panose="02020603050405020304" pitchFamily="18" charset="0"/>
                    <a:cs typeface="Times New Roman" panose="02020603050405020304" pitchFamily="18" charset="0"/>
                  </a:rPr>
                  <a:t>(B) = </a:t>
                </a:r>
                <a:r>
                  <a:rPr lang="en-US" sz="2000">
                    <a:solidFill>
                      <a:schemeClr val="tx1"/>
                    </a:solidFill>
                    <a:latin typeface="Times New Roman" panose="02020603050405020304" pitchFamily="18" charset="0"/>
                    <a:cs typeface="Times New Roman" panose="02020603050405020304" pitchFamily="18" charset="0"/>
                  </a:rPr>
                  <a:t>5MHz</a:t>
                </a:r>
                <a:endParaRPr lang="en-US" sz="2000" b="0" i="1">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Delay spread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𝑑</m:t>
                        </m:r>
                      </m:sub>
                    </m:sSub>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m:t>
                    </m:r>
                    <m:f>
                      <m:fPr>
                        <m:ctrlPr>
                          <a:rPr lang="en-ID" sz="2000" i="1" smtClean="0">
                            <a:solidFill>
                              <a:schemeClr val="tx1"/>
                            </a:solidFill>
                            <a:effectLst/>
                            <a:latin typeface="Cambria Math" panose="02040503050406030204" pitchFamily="18" charset="0"/>
                            <a:ea typeface="Times New Roman" panose="02020603050405020304" pitchFamily="18" charset="0"/>
                          </a:rPr>
                        </m:ctrlPr>
                      </m:fPr>
                      <m:num>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sSub>
                          <m:sSubPr>
                            <m:ctrlPr>
                              <a:rPr lang="en-ID" sz="2000" i="1">
                                <a:solidFill>
                                  <a:schemeClr val="tx1"/>
                                </a:solidFill>
                                <a:effectLst/>
                                <a:latin typeface="Cambria Math" panose="02040503050406030204" pitchFamily="18" charset="0"/>
                                <a:ea typeface="Times New Roman" panose="02020603050405020304" pitchFamily="18" charset="0"/>
                              </a:rPr>
                            </m:ctrlPr>
                          </m:sSubPr>
                          <m:e>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𝐵</m:t>
                            </m:r>
                          </m:e>
                          <m:sub>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𝑐</m:t>
                            </m:r>
                          </m:sub>
                        </m:sSub>
                      </m:den>
                    </m:f>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ID" sz="2000" i="1">
                            <a:solidFill>
                              <a:schemeClr val="tx1"/>
                            </a:solidFill>
                            <a:effectLst/>
                            <a:latin typeface="Cambria Math" panose="02040503050406030204" pitchFamily="18" charset="0"/>
                            <a:ea typeface="Times New Roman" panose="02020603050405020304" pitchFamily="18" charset="0"/>
                          </a:rPr>
                        </m:ctrlPr>
                      </m:fPr>
                      <m:num>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210</m:t>
                        </m:r>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𝑘𝐻𝑧</m:t>
                        </m:r>
                      </m:den>
                    </m:f>
                    <m:r>
                      <a:rPr lang="en-US" sz="2000" b="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4,7</m:t>
                    </m:r>
                    <m: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 µ</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s</m:t>
                    </m:r>
                  </m:oMath>
                </a14:m>
                <a:endParaRPr lang="en-ID" sz="2000">
                  <a:solidFill>
                    <a:schemeClr val="tx1"/>
                  </a:solidFill>
                  <a:latin typeface="Times New Roman" panose="02020603050405020304" pitchFamily="18" charset="0"/>
                  <a:cs typeface="Times New Roman" panose="02020603050405020304" pitchFamily="18" charset="0"/>
                </a:endParaRPr>
              </a:p>
              <a:p>
                <a:r>
                  <a:rPr lang="id-ID"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Jumlah total tap delay line</a:t>
                </a:r>
                <a:r>
                  <a:rPr lang="en-ID"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id-ID" sz="20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𝐿</m:t>
                      </m:r>
                      <m:r>
                        <a:rPr lang="id-ID" sz="20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ID" sz="2000" i="1">
                              <a:solidFill>
                                <a:schemeClr val="tx1"/>
                              </a:solidFill>
                              <a:effectLst/>
                              <a:latin typeface="Cambria Math" panose="02040503050406030204" pitchFamily="18" charset="0"/>
                            </a:rPr>
                          </m:ctrlPr>
                        </m:dPr>
                        <m:e>
                          <m:sSub>
                            <m:sSubPr>
                              <m:ctrlPr>
                                <a:rPr lang="en-ID" sz="2000" i="1">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𝑇</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𝑚</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𝐵</m:t>
                          </m:r>
                        </m:e>
                      </m:d>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+1 </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taps</m:t>
                      </m:r>
                      <m:r>
                        <a:rPr lang="id-ID" sz="2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D" sz="2000" b="1" i="1">
                              <a:solidFill>
                                <a:schemeClr val="tx1"/>
                              </a:solidFill>
                              <a:effectLst/>
                              <a:latin typeface="Cambria Math" panose="02040503050406030204" pitchFamily="18" charset="0"/>
                              <a:ea typeface="Times New Roman" panose="02020603050405020304" pitchFamily="18" charset="0"/>
                            </a:rPr>
                          </m:ctrlPr>
                        </m:dPr>
                        <m:e>
                          <m:r>
                            <a:rPr lang="en-US" sz="2000" b="0" i="0" smtClean="0">
                              <a:solidFill>
                                <a:schemeClr val="tx1"/>
                              </a:solidFill>
                              <a:effectLst/>
                              <a:latin typeface="Cambria Math" panose="02040503050406030204" pitchFamily="18" charset="0"/>
                              <a:ea typeface="Times New Roman" panose="02020603050405020304" pitchFamily="18" charset="0"/>
                            </a:rPr>
                            <m:t>4,7</m:t>
                          </m:r>
                          <m: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 µ</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s</m:t>
                          </m:r>
                          <m: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×5 </m:t>
                          </m:r>
                          <m:r>
                            <m:rPr>
                              <m:sty m:val="p"/>
                            </m:rPr>
                            <a:rPr lang="id-ID" sz="2000">
                              <a:solidFill>
                                <a:schemeClr val="tx1"/>
                              </a:solidFill>
                              <a:effectLst/>
                              <a:latin typeface="Cambria Math" panose="02040503050406030204" pitchFamily="18" charset="0"/>
                              <a:ea typeface="Calibri" panose="020F0502020204030204" pitchFamily="34" charset="0"/>
                              <a:cs typeface="Arial" panose="020B0604020202020204" pitchFamily="34" charset="0"/>
                            </a:rPr>
                            <m:t>MHz</m:t>
                          </m:r>
                        </m:e>
                      </m:d>
                      <m:r>
                        <a:rPr lang="id-ID" sz="2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1 </m:t>
                      </m:r>
                      <m:r>
                        <m:rPr>
                          <m:sty m:val="p"/>
                        </m:rPr>
                        <a:rPr lang="id-ID" sz="20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tap</m:t>
                      </m:r>
                      <m:r>
                        <a:rPr lang="id-ID" sz="20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=22 </m:t>
                      </m:r>
                      <m:r>
                        <m:rPr>
                          <m:sty m:val="p"/>
                        </m:rPr>
                        <a:rPr lang="id-ID" sz="20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tap</m:t>
                      </m:r>
                    </m:oMath>
                  </m:oMathPara>
                </a14:m>
                <a:endParaRPr lang="en-ID" sz="200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Periode sampling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𝑠</m:t>
                        </m:r>
                      </m:sub>
                    </m:sSub>
                    <m:r>
                      <a:rPr lang="en-US" sz="2000" b="0" i="1" smtClean="0">
                        <a:solidFill>
                          <a:schemeClr val="tx1"/>
                        </a:solidFill>
                        <a:latin typeface="Cambria Math" panose="02040503050406030204" pitchFamily="18" charset="0"/>
                      </a:rPr>
                      <m:t>)=10</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smtClean="0">
                            <a:solidFill>
                              <a:schemeClr val="tx1"/>
                            </a:solidFill>
                            <a:latin typeface="Cambria Math" panose="02040503050406030204" pitchFamily="18" charset="0"/>
                          </a:rPr>
                          <m:t>𝑑</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𝐿</m:t>
                    </m:r>
                  </m:oMath>
                </a14:m>
                <a:r>
                  <a:rPr lang="en-ID" sz="2000">
                    <a:solidFill>
                      <a:schemeClr val="tx1"/>
                    </a:solidFill>
                    <a:latin typeface="Times New Roman" panose="02020603050405020304" pitchFamily="18" charset="0"/>
                    <a:cs typeface="Times New Roman" panose="02020603050405020304" pitchFamily="18" charset="0"/>
                  </a:rPr>
                  <a:t> = 2.16 </a:t>
                </a:r>
                <a14:m>
                  <m:oMath xmlns:m="http://schemas.openxmlformats.org/officeDocument/2006/math">
                    <m:r>
                      <a:rPr lang="id-ID" sz="2000">
                        <a:solidFill>
                          <a:schemeClr val="tx1"/>
                        </a:solidFill>
                        <a:latin typeface="Cambria Math" panose="02040503050406030204" pitchFamily="18" charset="0"/>
                        <a:ea typeface="Calibri" panose="020F0502020204030204" pitchFamily="34" charset="0"/>
                        <a:cs typeface="Arial" panose="020B0604020202020204" pitchFamily="34" charset="0"/>
                      </a:rPr>
                      <m:t>µ</m:t>
                    </m:r>
                    <m:r>
                      <m:rPr>
                        <m:sty m:val="p"/>
                      </m:rPr>
                      <a:rPr lang="id-ID" sz="2000">
                        <a:solidFill>
                          <a:schemeClr val="tx1"/>
                        </a:solidFill>
                        <a:latin typeface="Cambria Math" panose="02040503050406030204" pitchFamily="18" charset="0"/>
                        <a:ea typeface="Calibri" panose="020F0502020204030204" pitchFamily="34" charset="0"/>
                        <a:cs typeface="Arial" panose="020B0604020202020204" pitchFamily="34" charset="0"/>
                      </a:rPr>
                      <m:t>s</m:t>
                    </m:r>
                  </m:oMath>
                </a14:m>
                <a:endParaRPr lang="en-ID" sz="200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Agar total daya adalah 1, maka power pada tap pertama </a:t>
                </a:r>
                <a14:m>
                  <m:oMath xmlns:m="http://schemas.openxmlformats.org/officeDocument/2006/math">
                    <m:r>
                      <a:rPr lang="en-US" sz="2000" b="0" i="0" smtClean="0">
                        <a:solidFill>
                          <a:schemeClr val="tx1"/>
                        </a:solidFill>
                        <a:latin typeface="Cambria Math" panose="02040503050406030204" pitchFamily="18" charset="0"/>
                      </a:rPr>
                      <m:t>(</m:t>
                    </m:r>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rPr>
                          <m:t>0</m:t>
                        </m:r>
                      </m:sub>
                      <m:sup>
                        <m:r>
                          <a:rPr lang="en-US" sz="2000" b="0" i="1" smtClean="0">
                            <a:solidFill>
                              <a:schemeClr val="tx1"/>
                            </a:solidFill>
                            <a:latin typeface="Cambria Math" panose="02040503050406030204" pitchFamily="18" charset="0"/>
                          </a:rPr>
                          <m:t>2 </m:t>
                        </m:r>
                      </m:sup>
                    </m:sSubSup>
                    <m:r>
                      <a:rPr lang="en-US" sz="2000" b="0" i="1" smtClean="0">
                        <a:solidFill>
                          <a:schemeClr val="tx1"/>
                        </a:solidFill>
                        <a:latin typeface="Cambria Math" panose="02040503050406030204" pitchFamily="18" charset="0"/>
                      </a:rPr>
                      <m:t>)</m:t>
                    </m:r>
                  </m:oMath>
                </a14:m>
                <a:r>
                  <a:rPr lang="en-ID" sz="2000">
                    <a:solidFill>
                      <a:schemeClr val="tx1"/>
                    </a:solidFill>
                    <a:latin typeface="Times New Roman" panose="02020603050405020304" pitchFamily="18" charset="0"/>
                    <a:cs typeface="Times New Roman" panose="02020603050405020304" pitchFamily="18" charset="0"/>
                  </a:rPr>
                  <a:t> ditentukan sebagai:</a:t>
                </a:r>
              </a:p>
              <a:p>
                <a:pPr marL="0" indent="0">
                  <a:buNone/>
                </a:pPr>
                <a14:m>
                  <m:oMathPara xmlns:m="http://schemas.openxmlformats.org/officeDocument/2006/math">
                    <m:oMathParaPr>
                      <m:jc m:val="centerGroup"/>
                    </m:oMathParaPr>
                    <m:oMath xmlns:m="http://schemas.openxmlformats.org/officeDocument/2006/math">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rPr>
                            <m:t>0</m:t>
                          </m:r>
                        </m:sub>
                        <m:sup>
                          <m:r>
                            <a:rPr lang="en-US" sz="2000" b="0" i="1" smtClean="0">
                              <a:solidFill>
                                <a:schemeClr val="tx1"/>
                              </a:solidFill>
                              <a:latin typeface="Cambria Math" panose="02040503050406030204" pitchFamily="18" charset="0"/>
                            </a:rPr>
                            <m:t>2 </m:t>
                          </m:r>
                        </m:sup>
                      </m:sSub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𝑒</m:t>
                              </m:r>
                            </m:e>
                            <m:sup>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𝑠</m:t>
                                  </m:r>
                                </m:sub>
                              </m:sSub>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𝑑</m:t>
                                  </m:r>
                                </m:sub>
                              </m:sSub>
                            </m:sup>
                          </m:sSup>
                        </m:num>
                        <m:den>
                          <m:r>
                            <a:rPr lang="en-US" sz="2000" b="0" i="1" smtClean="0">
                              <a:solidFill>
                                <a:schemeClr val="tx1"/>
                              </a:solidFill>
                              <a:latin typeface="Cambria Math" panose="02040503050406030204" pitchFamily="18" charset="0"/>
                            </a:rPr>
                            <m:t>1−</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𝑒</m:t>
                              </m:r>
                            </m:e>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+1)</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𝑠</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𝑑</m:t>
                                  </m:r>
                                </m:sub>
                              </m:sSub>
                            </m:sup>
                          </m:sSup>
                        </m:den>
                      </m:f>
                    </m:oMath>
                  </m:oMathPara>
                </a14:m>
                <a:endParaRPr lang="en-ID" sz="2000">
                  <a:solidFill>
                    <a:schemeClr val="tx1"/>
                  </a:solidFill>
                  <a:latin typeface="Times New Roman" panose="02020603050405020304" pitchFamily="18" charset="0"/>
                  <a:cs typeface="Times New Roman" panose="02020603050405020304" pitchFamily="18" charset="0"/>
                </a:endParaRPr>
              </a:p>
              <a:p>
                <a:r>
                  <a:rPr lang="en-ID" sz="2000">
                    <a:solidFill>
                      <a:schemeClr val="tx1"/>
                    </a:solidFill>
                    <a:latin typeface="Times New Roman" panose="02020603050405020304" pitchFamily="18" charset="0"/>
                    <a:cs typeface="Times New Roman" panose="02020603050405020304" pitchFamily="18" charset="0"/>
                  </a:rPr>
                  <a:t>power pada tiap tap </a:t>
                </a:r>
                <a14:m>
                  <m:oMath xmlns:m="http://schemas.openxmlformats.org/officeDocument/2006/math">
                    <m:d>
                      <m:dPr>
                        <m:ctrlPr>
                          <a:rPr lang="en-US" sz="2000" b="0" i="1" smtClean="0">
                            <a:solidFill>
                              <a:schemeClr val="tx1"/>
                            </a:solidFill>
                            <a:latin typeface="Cambria Math" panose="02040503050406030204" pitchFamily="18" charset="0"/>
                          </a:rPr>
                        </m:ctrlPr>
                      </m:dPr>
                      <m:e>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ea typeface="Cambria Math" panose="02040503050406030204" pitchFamily="18" charset="0"/>
                              </a:rPr>
                              <m:t>𝑙</m:t>
                            </m:r>
                          </m:sub>
                          <m:sup>
                            <m:r>
                              <a:rPr lang="en-US" sz="2000" b="0" i="1" smtClean="0">
                                <a:solidFill>
                                  <a:schemeClr val="tx1"/>
                                </a:solidFill>
                                <a:latin typeface="Cambria Math" panose="02040503050406030204" pitchFamily="18" charset="0"/>
                              </a:rPr>
                              <m:t>2 </m:t>
                            </m:r>
                          </m:sup>
                        </m:sSubSup>
                      </m:e>
                    </m:d>
                  </m:oMath>
                </a14:m>
                <a:r>
                  <a:rPr lang="en-ID" sz="2000">
                    <a:solidFill>
                      <a:schemeClr val="tx1"/>
                    </a:solidFill>
                    <a:latin typeface="Times New Roman" panose="02020603050405020304" pitchFamily="18" charset="0"/>
                    <a:cs typeface="Times New Roman" panose="02020603050405020304" pitchFamily="18" charset="0"/>
                  </a:rPr>
                  <a:t> adalah</a:t>
                </a:r>
              </a:p>
              <a:p>
                <a:pPr marL="0" indent="0">
                  <a:buNone/>
                </a:pPr>
                <a:r>
                  <a:rPr lang="en-ID" sz="200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i="1" smtClean="0">
                            <a:solidFill>
                              <a:schemeClr val="tx1"/>
                            </a:solidFill>
                            <a:latin typeface="Cambria Math" panose="02040503050406030204" pitchFamily="18" charset="0"/>
                          </a:rPr>
                        </m:ctrlPr>
                      </m:sSubSupPr>
                      <m:e>
                        <m:r>
                          <a:rPr lang="en-ID" sz="2000" i="1" smtClean="0">
                            <a:solidFill>
                              <a:schemeClr val="tx1"/>
                            </a:solidFill>
                            <a:latin typeface="Cambria Math" panose="02040503050406030204" pitchFamily="18" charset="0"/>
                            <a:ea typeface="Cambria Math" panose="02040503050406030204" pitchFamily="18" charset="0"/>
                          </a:rPr>
                          <m:t>𝜎</m:t>
                        </m:r>
                      </m:e>
                      <m:sub>
                        <m:r>
                          <a:rPr lang="en-US" sz="2000" b="0" i="1" smtClean="0">
                            <a:solidFill>
                              <a:schemeClr val="tx1"/>
                            </a:solidFill>
                            <a:latin typeface="Cambria Math" panose="02040503050406030204" pitchFamily="18" charset="0"/>
                            <a:ea typeface="Cambria Math" panose="02040503050406030204" pitchFamily="18" charset="0"/>
                          </a:rPr>
                          <m:t>𝑙</m:t>
                        </m:r>
                      </m:sub>
                      <m:sup>
                        <m:r>
                          <a:rPr lang="en-US" sz="2000" b="0" i="1" smtClean="0">
                            <a:solidFill>
                              <a:schemeClr val="tx1"/>
                            </a:solidFill>
                            <a:latin typeface="Cambria Math" panose="02040503050406030204" pitchFamily="18" charset="0"/>
                          </a:rPr>
                          <m:t>2 </m:t>
                        </m:r>
                      </m:sup>
                    </m:sSubSup>
                  </m:oMath>
                </a14:m>
                <a:r>
                  <a:rPr lang="en-ID" sz="200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i="1">
                            <a:solidFill>
                              <a:schemeClr val="tx1"/>
                            </a:solidFill>
                            <a:latin typeface="Cambria Math" panose="02040503050406030204" pitchFamily="18" charset="0"/>
                          </a:rPr>
                        </m:ctrlPr>
                      </m:sSubSupPr>
                      <m:e>
                        <m:r>
                          <a:rPr lang="en-ID" sz="2000" i="1">
                            <a:solidFill>
                              <a:schemeClr val="tx1"/>
                            </a:solidFill>
                            <a:latin typeface="Cambria Math" panose="02040503050406030204" pitchFamily="18" charset="0"/>
                            <a:ea typeface="Cambria Math" panose="02040503050406030204" pitchFamily="18" charset="0"/>
                          </a:rPr>
                          <m:t>𝜎</m:t>
                        </m:r>
                      </m:e>
                      <m:sub>
                        <m:r>
                          <a:rPr lang="en-US" sz="2000" i="1">
                            <a:solidFill>
                              <a:schemeClr val="tx1"/>
                            </a:solidFill>
                            <a:latin typeface="Cambria Math" panose="02040503050406030204" pitchFamily="18" charset="0"/>
                          </a:rPr>
                          <m:t>0</m:t>
                        </m:r>
                      </m:sub>
                      <m:sup>
                        <m:r>
                          <a:rPr lang="en-US" sz="2000" i="1">
                            <a:solidFill>
                              <a:schemeClr val="tx1"/>
                            </a:solidFill>
                            <a:latin typeface="Cambria Math" panose="02040503050406030204" pitchFamily="18" charset="0"/>
                          </a:rPr>
                          <m:t>2 </m:t>
                        </m:r>
                      </m:sup>
                    </m:sSubSup>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𝑠</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𝑇</m:t>
                            </m:r>
                          </m:e>
                          <m:sub>
                            <m:r>
                              <a:rPr lang="en-US" sz="2000" i="1">
                                <a:solidFill>
                                  <a:schemeClr val="tx1"/>
                                </a:solidFill>
                                <a:latin typeface="Cambria Math" panose="02040503050406030204" pitchFamily="18" charset="0"/>
                              </a:rPr>
                              <m:t>𝑑</m:t>
                            </m:r>
                          </m:sub>
                        </m:sSub>
                      </m:sup>
                    </m:sSup>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=0, 2, 3, . . .</m:t>
                    </m:r>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−1</m:t>
                    </m:r>
                  </m:oMath>
                </a14:m>
                <a:endParaRPr lang="en-ID" sz="200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279B39-B5EE-4F01-8E17-F4E7D52B588D}"/>
                  </a:ext>
                </a:extLst>
              </p:cNvPr>
              <p:cNvSpPr>
                <a:spLocks noGrp="1" noRot="1" noChangeAspect="1" noMove="1" noResize="1" noEditPoints="1" noAdjustHandles="1" noChangeArrowheads="1" noChangeShapeType="1" noTextEdit="1"/>
              </p:cNvSpPr>
              <p:nvPr>
                <p:ph idx="1"/>
              </p:nvPr>
            </p:nvSpPr>
            <p:spPr>
              <a:xfrm>
                <a:off x="5372965" y="1232622"/>
                <a:ext cx="6546274" cy="5281757"/>
              </a:xfrm>
              <a:blipFill>
                <a:blip r:embed="rId2"/>
                <a:stretch>
                  <a:fillRect t="-1153" b="-2307"/>
                </a:stretch>
              </a:blipFill>
            </p:spPr>
            <p:txBody>
              <a:bodyPr/>
              <a:lstStyle/>
              <a:p>
                <a:r>
                  <a:rPr lang="en-ID">
                    <a:noFill/>
                  </a:rPr>
                  <a:t> </a:t>
                </a:r>
              </a:p>
            </p:txBody>
          </p:sp>
        </mc:Fallback>
      </mc:AlternateContent>
      <p:pic>
        <p:nvPicPr>
          <p:cNvPr id="6" name="Picture 5">
            <a:extLst>
              <a:ext uri="{FF2B5EF4-FFF2-40B4-BE49-F238E27FC236}">
                <a16:creationId xmlns:a16="http://schemas.microsoft.com/office/drawing/2014/main" id="{D4E7E95F-DEA7-4BA6-A6C7-EC7380D33946}"/>
              </a:ext>
            </a:extLst>
          </p:cNvPr>
          <p:cNvPicPr>
            <a:picLocks noChangeAspect="1"/>
          </p:cNvPicPr>
          <p:nvPr/>
        </p:nvPicPr>
        <p:blipFill rotWithShape="1">
          <a:blip r:embed="rId3"/>
          <a:srcRect l="4692" t="4253" r="6973" b="4040"/>
          <a:stretch/>
        </p:blipFill>
        <p:spPr>
          <a:xfrm>
            <a:off x="505692" y="1715040"/>
            <a:ext cx="4973782" cy="3785214"/>
          </a:xfrm>
          <a:prstGeom prst="rect">
            <a:avLst/>
          </a:prstGeom>
        </p:spPr>
      </p:pic>
    </p:spTree>
    <p:extLst>
      <p:ext uri="{BB962C8B-B14F-4D97-AF65-F5344CB8AC3E}">
        <p14:creationId xmlns:p14="http://schemas.microsoft.com/office/powerpoint/2010/main" val="201436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5D1C15-FBE4-4D01-AEBB-D339F28061E0}"/>
                  </a:ext>
                </a:extLst>
              </p:cNvPr>
              <p:cNvSpPr txBox="1"/>
              <p:nvPr/>
            </p:nvSpPr>
            <p:spPr>
              <a:xfrm>
                <a:off x="3048000" y="817260"/>
                <a:ext cx="6511636" cy="4475777"/>
              </a:xfrm>
              <a:prstGeom prst="rect">
                <a:avLst/>
              </a:prstGeom>
              <a:noFill/>
              <a:ln w="28575">
                <a:solidFill>
                  <a:schemeClr val="tx1"/>
                </a:solidFill>
              </a:ln>
            </p:spPr>
            <p:txBody>
              <a:bodyPr wrap="square">
                <a:spAutoFit/>
              </a:bodyPr>
              <a:lstStyle/>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ALGORITMA 7 (ESTIMASI KANAL PADA BTS)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Masukan: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𝐔𝐑</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𝐋𝐎𝐒</m:t>
                        </m:r>
                      </m:sub>
                    </m:sSub>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𝐑</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estimasi kanal</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acc>
                      <m:accPr>
                        <m:chr m:val="̂"/>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acc>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error estimasi kanal</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MSE</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Membangkitkan noise AWGN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e>
                    </m:rad>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𝐱</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𝐰</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Mengalikan sinyal pilot dengan unitary matriks  </a:t>
                </a:r>
                <a14:m>
                  <m:oMath xmlns:m="http://schemas.openxmlformats.org/officeDocument/2006/math">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4: Estimasi kanal dengan MMSE  </a:t>
                </a:r>
                <a14:m>
                  <m:oMath xmlns:m="http://schemas.openxmlformats.org/officeDocument/2006/math">
                    <m:acc>
                      <m:accPr>
                        <m:chr m:val="̂"/>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acc>
                    <m:r>
                      <a:rPr lang="id-ID"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fPr>
                      <m:num>
                        <m:rad>
                          <m:radPr>
                            <m:degHide m:val="on"/>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e>
                        </m:rad>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num>
                      <m:den>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𝑢𝑙</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den>
                    </m:f>
                    <m:d>
                      <m:dPr>
                        <m:begChr m:val="["/>
                        <m:endChr m:val="]"/>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𝐲</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5: Menghitung error estimasi kanal </a:t>
                </a:r>
                <a14:m>
                  <m:oMath xmlns:m="http://schemas.openxmlformats.org/officeDocument/2006/math">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acc>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6: Menghitung MSE estimasi kanal </a:t>
                </a:r>
                <a14:m>
                  <m:oMath xmlns:m="http://schemas.openxmlformats.org/officeDocument/2006/math">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MSE</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m:t>
                    </m:r>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e>
                            </m:d>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85D1C15-FBE4-4D01-AEBB-D339F28061E0}"/>
                  </a:ext>
                </a:extLst>
              </p:cNvPr>
              <p:cNvSpPr txBox="1">
                <a:spLocks noRot="1" noChangeAspect="1" noMove="1" noResize="1" noEditPoints="1" noAdjustHandles="1" noChangeArrowheads="1" noChangeShapeType="1" noTextEdit="1"/>
              </p:cNvSpPr>
              <p:nvPr/>
            </p:nvSpPr>
            <p:spPr>
              <a:xfrm>
                <a:off x="3048000" y="817260"/>
                <a:ext cx="6511636" cy="4475777"/>
              </a:xfrm>
              <a:prstGeom prst="rect">
                <a:avLst/>
              </a:prstGeom>
              <a:blipFill>
                <a:blip r:embed="rId2"/>
                <a:stretch>
                  <a:fillRect l="-746" t="-406"/>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371754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65B2AD-D18F-4AC2-94D8-ECCB2029ED3E}"/>
              </a:ext>
            </a:extLst>
          </p:cNvPr>
          <p:cNvPicPr/>
          <p:nvPr/>
        </p:nvPicPr>
        <p:blipFill>
          <a:blip r:embed="rId2"/>
          <a:stretch>
            <a:fillRect/>
          </a:stretch>
        </p:blipFill>
        <p:spPr>
          <a:xfrm>
            <a:off x="2346549" y="312230"/>
            <a:ext cx="6173996" cy="3116770"/>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20EFFF8-418E-4E7C-944E-DF6415FA4924}"/>
                  </a:ext>
                </a:extLst>
              </p:cNvPr>
              <p:cNvSpPr txBox="1">
                <a:spLocks/>
              </p:cNvSpPr>
              <p:nvPr/>
            </p:nvSpPr>
            <p:spPr>
              <a:xfrm>
                <a:off x="1614054" y="3347427"/>
                <a:ext cx="7834746" cy="3406661"/>
              </a:xfrm>
              <a:prstGeom prst="rect">
                <a:avLst/>
              </a:prstGeom>
              <a:ln>
                <a:solidFill>
                  <a:schemeClr val="accent1">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2000">
                    <a:cs typeface="Times New Roman" panose="02020603050405020304" pitchFamily="18" charset="0"/>
                  </a:rPr>
                  <a:t>Matriks sinyal yang ditransmisikan </a:t>
                </a:r>
                <a14:m>
                  <m:oMath xmlns:m="http://schemas.openxmlformats.org/officeDocument/2006/math">
                    <m:r>
                      <a:rPr lang="id-ID" sz="2000" b="1"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𝐗</m:t>
                    </m:r>
                    <m:r>
                      <a:rPr lang="id-ID" sz="2000" b="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𝑻</m:t>
                        </m:r>
                      </m:sup>
                    </m:sSup>
                  </m:oMath>
                </a14:m>
                <a:endParaRPr lang="en-US" sz="2000" b="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2000"/>
                  <a:t>Sinyal yang diterima semua user kanal Rayleigh:</a:t>
                </a:r>
              </a:p>
              <a:p>
                <a:pPr marL="0" indent="0" algn="just">
                  <a:lnSpc>
                    <a:spcPct val="100000"/>
                  </a:lnSpc>
                  <a:spcBef>
                    <a:spcPts val="0"/>
                  </a:spcBef>
                  <a:buNone/>
                </a:pPr>
                <a14:m>
                  <m:oMathPara xmlns:m="http://schemas.openxmlformats.org/officeDocument/2006/math">
                    <m:oMathParaPr>
                      <m:jc m:val="centerGroup"/>
                    </m:oMathParaPr>
                    <m:oMath xmlns:m="http://schemas.openxmlformats.org/officeDocument/2006/math">
                      <m:r>
                        <a:rPr lang="id-ID" sz="2000" b="1" i="1" smtClean="0">
                          <a:latin typeface="Cambria Math" panose="02040503050406030204" pitchFamily="18" charset="0"/>
                        </a:rPr>
                        <m:t>𝐘</m:t>
                      </m:r>
                      <m:d>
                        <m:dPr>
                          <m:ctrlPr>
                            <a:rPr lang="en-ID" sz="2000" b="1" i="1">
                              <a:latin typeface="Cambria Math" panose="02040503050406030204" pitchFamily="18" charset="0"/>
                            </a:rPr>
                          </m:ctrlPr>
                        </m:dPr>
                        <m:e>
                          <m:r>
                            <a:rPr lang="id-ID" sz="2000" i="1">
                              <a:latin typeface="Cambria Math" panose="02040503050406030204" pitchFamily="18" charset="0"/>
                            </a:rPr>
                            <m:t>𝑛</m:t>
                          </m:r>
                        </m:e>
                      </m:d>
                      <m:r>
                        <a:rPr lang="id-ID" sz="2000" i="1">
                          <a:latin typeface="Cambria Math" panose="02040503050406030204" pitchFamily="18" charset="0"/>
                        </a:rPr>
                        <m:t>=</m:t>
                      </m:r>
                      <m:nary>
                        <m:naryPr>
                          <m:chr m:val="∑"/>
                          <m:limLoc m:val="undOvr"/>
                          <m:ctrlPr>
                            <a:rPr lang="en-ID" sz="2000" i="1">
                              <a:latin typeface="Cambria Math" panose="02040503050406030204" pitchFamily="18" charset="0"/>
                            </a:rPr>
                          </m:ctrlPr>
                        </m:naryPr>
                        <m:sub>
                          <m:r>
                            <a:rPr lang="id-ID" sz="2000" i="1">
                              <a:latin typeface="Cambria Math" panose="02040503050406030204" pitchFamily="18" charset="0"/>
                            </a:rPr>
                            <m:t>𝑙</m:t>
                          </m:r>
                          <m:r>
                            <a:rPr lang="id-ID" sz="2000" i="1">
                              <a:latin typeface="Cambria Math" panose="02040503050406030204" pitchFamily="18" charset="0"/>
                            </a:rPr>
                            <m:t>=0</m:t>
                          </m:r>
                        </m:sub>
                        <m:sup>
                          <m:r>
                            <a:rPr lang="id-ID" sz="2000" i="1">
                              <a:latin typeface="Cambria Math" panose="02040503050406030204" pitchFamily="18" charset="0"/>
                            </a:rPr>
                            <m:t>𝐿</m:t>
                          </m:r>
                          <m:r>
                            <a:rPr lang="id-ID" sz="2000" i="1">
                              <a:latin typeface="Cambria Math" panose="02040503050406030204" pitchFamily="18" charset="0"/>
                            </a:rPr>
                            <m:t>−1</m:t>
                          </m:r>
                        </m:sup>
                        <m:e>
                          <m:sSub>
                            <m:sSubPr>
                              <m:ctrlPr>
                                <a:rPr lang="en-ID" sz="2000" i="1">
                                  <a:latin typeface="Cambria Math" panose="02040503050406030204" pitchFamily="18" charset="0"/>
                                </a:rPr>
                              </m:ctrlPr>
                            </m:sSubPr>
                            <m:e>
                              <m:r>
                                <a:rPr lang="id-ID" sz="2000" b="1" i="1">
                                  <a:latin typeface="Cambria Math" panose="02040503050406030204" pitchFamily="18" charset="0"/>
                                </a:rPr>
                                <m:t>𝐇</m:t>
                              </m:r>
                            </m:e>
                            <m:sub>
                              <m:sSub>
                                <m:sSubPr>
                                  <m:ctrlPr>
                                    <a:rPr lang="en-ID" sz="2000" i="1">
                                      <a:latin typeface="Cambria Math" panose="02040503050406030204" pitchFamily="18" charset="0"/>
                                    </a:rPr>
                                  </m:ctrlPr>
                                </m:sSubPr>
                                <m:e>
                                  <m:r>
                                    <m:rPr>
                                      <m:sty m:val="p"/>
                                    </m:rPr>
                                    <a:rPr lang="id-ID" sz="2000">
                                      <a:latin typeface="Cambria Math" panose="02040503050406030204" pitchFamily="18" charset="0"/>
                                    </a:rPr>
                                    <m:t>R</m:t>
                                  </m:r>
                                </m:e>
                                <m:sub>
                                  <m:r>
                                    <a:rPr lang="id-ID" sz="2000" i="1">
                                      <a:latin typeface="Cambria Math" panose="02040503050406030204" pitchFamily="18" charset="0"/>
                                    </a:rPr>
                                    <m:t>𝑙</m:t>
                                  </m:r>
                                </m:sub>
                              </m:sSub>
                            </m:sub>
                          </m:sSub>
                          <m:r>
                            <a:rPr lang="id-ID" sz="2000" b="1" i="1">
                              <a:latin typeface="Cambria Math" panose="02040503050406030204" pitchFamily="18" charset="0"/>
                            </a:rPr>
                            <m:t>𝐗</m:t>
                          </m:r>
                          <m:d>
                            <m:dPr>
                              <m:ctrlPr>
                                <a:rPr lang="en-ID" sz="2000" i="1">
                                  <a:latin typeface="Cambria Math" panose="02040503050406030204" pitchFamily="18" charset="0"/>
                                </a:rPr>
                              </m:ctrlPr>
                            </m:dPr>
                            <m:e>
                              <m:r>
                                <a:rPr lang="id-ID" sz="2000" i="1">
                                  <a:latin typeface="Cambria Math" panose="02040503050406030204" pitchFamily="18" charset="0"/>
                                </a:rPr>
                                <m:t>𝑛</m:t>
                              </m:r>
                              <m:r>
                                <a:rPr lang="id-ID" sz="2000" i="1">
                                  <a:latin typeface="Cambria Math" panose="02040503050406030204" pitchFamily="18" charset="0"/>
                                </a:rPr>
                                <m:t>−</m:t>
                              </m:r>
                              <m:r>
                                <a:rPr lang="id-ID" sz="2000" i="1">
                                  <a:latin typeface="Cambria Math" panose="02040503050406030204" pitchFamily="18" charset="0"/>
                                </a:rPr>
                                <m:t>𝑙</m:t>
                              </m:r>
                            </m:e>
                          </m:d>
                          <m:r>
                            <a:rPr lang="id-ID" sz="2000" i="1">
                              <a:latin typeface="Cambria Math" panose="02040503050406030204" pitchFamily="18" charset="0"/>
                            </a:rPr>
                            <m:t>+</m:t>
                          </m:r>
                        </m:e>
                      </m:nary>
                      <m:r>
                        <a:rPr lang="id-ID" sz="2000" b="1" i="1">
                          <a:latin typeface="Cambria Math" panose="02040503050406030204" pitchFamily="18" charset="0"/>
                        </a:rPr>
                        <m:t>𝐰</m:t>
                      </m:r>
                      <m:d>
                        <m:dPr>
                          <m:ctrlPr>
                            <a:rPr lang="en-ID" sz="2000" i="1">
                              <a:latin typeface="Cambria Math" panose="02040503050406030204" pitchFamily="18" charset="0"/>
                            </a:rPr>
                          </m:ctrlPr>
                        </m:dPr>
                        <m:e>
                          <m:r>
                            <m:rPr>
                              <m:sty m:val="p"/>
                            </m:rPr>
                            <a:rPr lang="id-ID" sz="2000">
                              <a:latin typeface="Cambria Math" panose="02040503050406030204" pitchFamily="18" charset="0"/>
                            </a:rPr>
                            <m:t>n</m:t>
                          </m:r>
                        </m:e>
                      </m:d>
                      <m:r>
                        <a:rPr lang="id-ID" sz="2000" i="1">
                          <a:latin typeface="Cambria Math" panose="02040503050406030204" pitchFamily="18" charset="0"/>
                        </a:rPr>
                        <m:t>,      </m:t>
                      </m:r>
                      <m:r>
                        <m:rPr>
                          <m:sty m:val="p"/>
                        </m:rPr>
                        <a:rPr lang="id-ID" sz="2000">
                          <a:latin typeface="Cambria Math" panose="02040503050406030204" pitchFamily="18" charset="0"/>
                        </a:rPr>
                        <m:t>dimana</m:t>
                      </m:r>
                      <m:r>
                        <a:rPr lang="id-ID" sz="2000">
                          <a:latin typeface="Cambria Math" panose="02040503050406030204" pitchFamily="18" charset="0"/>
                        </a:rPr>
                        <m:t> </m:t>
                      </m:r>
                      <m:r>
                        <a:rPr lang="id-ID" sz="2000" b="1" i="1">
                          <a:latin typeface="Cambria Math" panose="02040503050406030204" pitchFamily="18" charset="0"/>
                        </a:rPr>
                        <m:t>𝐘</m:t>
                      </m:r>
                      <m:r>
                        <a:rPr lang="id-ID" sz="2000" b="1">
                          <a:latin typeface="Cambria Math" panose="02040503050406030204" pitchFamily="18" charset="0"/>
                        </a:rPr>
                        <m:t>=</m:t>
                      </m:r>
                      <m:d>
                        <m:dPr>
                          <m:ctrlPr>
                            <a:rPr lang="id-ID" sz="2000" b="1" i="1">
                              <a:latin typeface="Cambria Math" panose="02040503050406030204" pitchFamily="18" charset="0"/>
                            </a:rPr>
                          </m:ctrlPr>
                        </m:dPr>
                        <m:e>
                          <m:sSub>
                            <m:sSubPr>
                              <m:ctrlPr>
                                <a:rPr lang="en-ID" sz="2000" b="1" i="1">
                                  <a:latin typeface="Cambria Math" panose="02040503050406030204" pitchFamily="18" charset="0"/>
                                </a:rPr>
                              </m:ctrlPr>
                            </m:sSubPr>
                            <m:e>
                              <m:r>
                                <a:rPr lang="id-ID" sz="2000" b="1" i="1">
                                  <a:latin typeface="Cambria Math" panose="02040503050406030204" pitchFamily="18" charset="0"/>
                                </a:rPr>
                                <m:t>𝒚</m:t>
                              </m:r>
                            </m:e>
                            <m:sub>
                              <m:r>
                                <a:rPr lang="id-ID" sz="2000" i="1">
                                  <a:latin typeface="Cambria Math" panose="02040503050406030204" pitchFamily="18" charset="0"/>
                                </a:rPr>
                                <m:t>1</m:t>
                              </m:r>
                            </m:sub>
                          </m:sSub>
                          <m:r>
                            <a:rPr lang="id-ID" sz="2000" b="1" i="1">
                              <a:latin typeface="Cambria Math" panose="02040503050406030204" pitchFamily="18" charset="0"/>
                            </a:rPr>
                            <m:t> </m:t>
                          </m:r>
                          <m:sSub>
                            <m:sSubPr>
                              <m:ctrlPr>
                                <a:rPr lang="en-ID" sz="2000" i="1">
                                  <a:latin typeface="Cambria Math" panose="02040503050406030204" pitchFamily="18" charset="0"/>
                                </a:rPr>
                              </m:ctrlPr>
                            </m:sSubPr>
                            <m:e>
                              <m:r>
                                <a:rPr lang="id-ID" sz="2000" b="1" i="1">
                                  <a:latin typeface="Cambria Math" panose="02040503050406030204" pitchFamily="18" charset="0"/>
                                </a:rPr>
                                <m:t>𝒚</m:t>
                              </m:r>
                            </m:e>
                            <m:sub>
                              <m:r>
                                <a:rPr lang="id-ID" sz="2000" i="1">
                                  <a:latin typeface="Cambria Math" panose="02040503050406030204" pitchFamily="18" charset="0"/>
                                </a:rPr>
                                <m:t>2</m:t>
                              </m:r>
                            </m:sub>
                          </m:sSub>
                          <m:r>
                            <a:rPr lang="id-ID" sz="2000" b="1" i="1">
                              <a:latin typeface="Cambria Math" panose="02040503050406030204" pitchFamily="18" charset="0"/>
                            </a:rPr>
                            <m:t> …</m:t>
                          </m:r>
                          <m:sSub>
                            <m:sSubPr>
                              <m:ctrlPr>
                                <a:rPr lang="en-ID" sz="2000" b="1" i="1">
                                  <a:latin typeface="Cambria Math" panose="02040503050406030204" pitchFamily="18" charset="0"/>
                                </a:rPr>
                              </m:ctrlPr>
                            </m:sSubPr>
                            <m:e>
                              <m:r>
                                <a:rPr lang="id-ID" sz="2000" b="1" i="1">
                                  <a:latin typeface="Cambria Math" panose="02040503050406030204" pitchFamily="18" charset="0"/>
                                </a:rPr>
                                <m:t>𝒚</m:t>
                              </m:r>
                            </m:e>
                            <m:sub>
                              <m:r>
                                <a:rPr lang="id-ID" sz="2000" i="1">
                                  <a:latin typeface="Cambria Math" panose="02040503050406030204" pitchFamily="18" charset="0"/>
                                </a:rPr>
                                <m:t>𝐾</m:t>
                              </m:r>
                            </m:sub>
                          </m:sSub>
                        </m:e>
                      </m:d>
                    </m:oMath>
                  </m:oMathPara>
                </a14:m>
                <a:endParaRPr lang="en-US" sz="2000" b="1"/>
              </a:p>
              <a:p>
                <a:pPr>
                  <a:lnSpc>
                    <a:spcPct val="150000"/>
                  </a:lnSpc>
                  <a:spcBef>
                    <a:spcPts val="0"/>
                  </a:spcBef>
                </a:pPr>
                <a:r>
                  <a:rPr lang="en-US" sz="2000"/>
                  <a:t>Sinyal yang diterima semua user kanal UR-LOS:</a:t>
                </a:r>
              </a:p>
              <a:p>
                <a:pPr marL="0"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𝐘</m:t>
                      </m:r>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𝐔𝐑</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𝐋𝐎𝐒</m:t>
                          </m:r>
                        </m:sub>
                      </m:sSub>
                      <m:r>
                        <a:rPr lang="id-ID" sz="2000" b="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𝐗</m:t>
                      </m:r>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𝐰</m:t>
                      </m:r>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dimana</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𝐘</m:t>
                      </m:r>
                      <m:r>
                        <a:rPr lang="id-ID" sz="2000" b="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𝐾</m:t>
                              </m:r>
                            </m:sub>
                          </m:sSub>
                        </m:e>
                      </m:d>
                    </m:oMath>
                  </m:oMathPara>
                </a14:m>
                <a:endParaRPr lang="en-US" sz="2000" b="1"/>
              </a:p>
              <a:p>
                <a:pPr algn="just">
                  <a:lnSpc>
                    <a:spcPct val="100000"/>
                  </a:lnSpc>
                  <a:spcBef>
                    <a:spcPts val="0"/>
                  </a:spcBef>
                </a:pPr>
                <a:r>
                  <a:rPr lang="en-US" sz="2000"/>
                  <a:t>Sinyal yang diterima masing-masing user</a:t>
                </a:r>
                <a14:m>
                  <m:oMath xmlns:m="http://schemas.openxmlformats.org/officeDocument/2006/math">
                    <m:r>
                      <a:rPr lang="id-ID" sz="2000" b="1">
                        <a:latin typeface="Cambria Math" panose="02040503050406030204" pitchFamily="18" charset="0"/>
                      </a:rPr>
                      <m:t> </m:t>
                    </m:r>
                    <m:sSub>
                      <m:sSubPr>
                        <m:ctrlPr>
                          <a:rPr lang="en-ID" sz="2000" i="1">
                            <a:latin typeface="Cambria Math" panose="02040503050406030204" pitchFamily="18" charset="0"/>
                          </a:rPr>
                        </m:ctrlPr>
                      </m:sSubPr>
                      <m:e>
                        <m:r>
                          <a:rPr lang="id-ID" sz="2000" b="1" i="1">
                            <a:latin typeface="Cambria Math" panose="02040503050406030204" pitchFamily="18" charset="0"/>
                          </a:rPr>
                          <m:t>𝒚</m:t>
                        </m:r>
                      </m:e>
                      <m:sub>
                        <m:r>
                          <a:rPr lang="en-US" sz="2000" b="0" i="1" smtClean="0">
                            <a:latin typeface="Cambria Math" panose="02040503050406030204" pitchFamily="18" charset="0"/>
                          </a:rPr>
                          <m:t>𝑘</m:t>
                        </m:r>
                      </m:sub>
                    </m:sSub>
                    <m:r>
                      <a:rPr lang="id-ID" sz="2000" i="1">
                        <a:latin typeface="Cambria Math" panose="02040503050406030204" pitchFamily="18" charset="0"/>
                      </a:rPr>
                      <m:t>∈ </m:t>
                    </m:r>
                    <m:sSup>
                      <m:sSupPr>
                        <m:ctrlPr>
                          <a:rPr lang="en-ID" sz="2000" i="1">
                            <a:latin typeface="Cambria Math" panose="02040503050406030204" pitchFamily="18" charset="0"/>
                          </a:rPr>
                        </m:ctrlPr>
                      </m:sSupPr>
                      <m:e>
                        <m:r>
                          <a:rPr lang="id-ID" sz="2000" i="1">
                            <a:latin typeface="Cambria Math" panose="02040503050406030204" pitchFamily="18" charset="0"/>
                          </a:rPr>
                          <m:t>𝐶</m:t>
                        </m:r>
                      </m:e>
                      <m:sup>
                        <m:r>
                          <a:rPr lang="id-ID" sz="2000" i="1">
                            <a:latin typeface="Cambria Math" panose="02040503050406030204" pitchFamily="18" charset="0"/>
                          </a:rPr>
                          <m:t>(</m:t>
                        </m:r>
                        <m:r>
                          <a:rPr lang="en-US" sz="2000" b="0" i="1" smtClean="0">
                            <a:latin typeface="Cambria Math" panose="02040503050406030204" pitchFamily="18" charset="0"/>
                          </a:rPr>
                          <m:t>1</m:t>
                        </m:r>
                        <m:r>
                          <a:rPr lang="id-ID" sz="2000" i="1">
                            <a:latin typeface="Cambria Math" panose="02040503050406030204" pitchFamily="18" charset="0"/>
                          </a:rPr>
                          <m:t>×</m:t>
                        </m:r>
                        <m:d>
                          <m:dPr>
                            <m:ctrlPr>
                              <a:rPr lang="en-ID" sz="2000" i="1">
                                <a:latin typeface="Cambria Math" panose="02040503050406030204" pitchFamily="18" charset="0"/>
                              </a:rPr>
                            </m:ctrlPr>
                          </m:dPr>
                          <m:e>
                            <m:r>
                              <a:rPr lang="id-ID" sz="2000" i="1">
                                <a:latin typeface="Cambria Math" panose="02040503050406030204" pitchFamily="18" charset="0"/>
                              </a:rPr>
                              <m:t>𝑁𝐹𝐹𝑇</m:t>
                            </m:r>
                            <m:r>
                              <a:rPr lang="id-ID" sz="2000" i="1">
                                <a:latin typeface="Cambria Math" panose="02040503050406030204" pitchFamily="18" charset="0"/>
                              </a:rPr>
                              <m:t>+</m:t>
                            </m:r>
                            <m:r>
                              <a:rPr lang="id-ID" sz="2000" i="1">
                                <a:latin typeface="Cambria Math" panose="02040503050406030204" pitchFamily="18" charset="0"/>
                              </a:rPr>
                              <m:t>𝐶𝑃</m:t>
                            </m:r>
                          </m:e>
                        </m:d>
                        <m:r>
                          <a:rPr lang="id-ID" sz="2000" i="1">
                            <a:latin typeface="Cambria Math" panose="02040503050406030204" pitchFamily="18" charset="0"/>
                          </a:rPr>
                          <m:t>)</m:t>
                        </m:r>
                      </m:sup>
                    </m:sSup>
                  </m:oMath>
                </a14:m>
                <a:endParaRPr lang="en-ID" sz="2000"/>
              </a:p>
              <a:p>
                <a:pPr marL="0"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r>
                        <a:rPr lang="id-ID" sz="2000" b="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0" indent="0">
                  <a:lnSpc>
                    <a:spcPct val="150000"/>
                  </a:lnSpc>
                  <a:spcBef>
                    <a:spcPts val="0"/>
                  </a:spcBef>
                  <a:buNone/>
                </a:pPr>
                <a:endParaRPr lang="en-US" sz="2000"/>
              </a:p>
            </p:txBody>
          </p:sp>
        </mc:Choice>
        <mc:Fallback xmlns="">
          <p:sp>
            <p:nvSpPr>
              <p:cNvPr id="7" name="Content Placeholder 2">
                <a:extLst>
                  <a:ext uri="{FF2B5EF4-FFF2-40B4-BE49-F238E27FC236}">
                    <a16:creationId xmlns:a16="http://schemas.microsoft.com/office/drawing/2014/main" id="{220EFFF8-418E-4E7C-944E-DF6415FA4924}"/>
                  </a:ext>
                </a:extLst>
              </p:cNvPr>
              <p:cNvSpPr txBox="1">
                <a:spLocks noRot="1" noChangeAspect="1" noMove="1" noResize="1" noEditPoints="1" noAdjustHandles="1" noChangeArrowheads="1" noChangeShapeType="1" noTextEdit="1"/>
              </p:cNvSpPr>
              <p:nvPr/>
            </p:nvSpPr>
            <p:spPr>
              <a:xfrm>
                <a:off x="1614054" y="3347427"/>
                <a:ext cx="7834746" cy="3406661"/>
              </a:xfrm>
              <a:prstGeom prst="rect">
                <a:avLst/>
              </a:prstGeom>
              <a:blipFill>
                <a:blip r:embed="rId3"/>
                <a:stretch>
                  <a:fillRect l="-622"/>
                </a:stretch>
              </a:blipFill>
              <a:ln>
                <a:solidFill>
                  <a:schemeClr val="accent1">
                    <a:lumMod val="75000"/>
                  </a:schemeClr>
                </a:solidFill>
              </a:ln>
            </p:spPr>
            <p:txBody>
              <a:bodyPr/>
              <a:lstStyle/>
              <a:p>
                <a:r>
                  <a:rPr lang="en-ID">
                    <a:noFill/>
                  </a:rPr>
                  <a:t> </a:t>
                </a:r>
              </a:p>
            </p:txBody>
          </p:sp>
        </mc:Fallback>
      </mc:AlternateContent>
      <p:sp>
        <p:nvSpPr>
          <p:cNvPr id="8" name="Rectangle 7">
            <a:extLst>
              <a:ext uri="{FF2B5EF4-FFF2-40B4-BE49-F238E27FC236}">
                <a16:creationId xmlns:a16="http://schemas.microsoft.com/office/drawing/2014/main" id="{36DCE13F-E1C1-499E-898A-181BA8D15CFF}"/>
              </a:ext>
            </a:extLst>
          </p:cNvPr>
          <p:cNvSpPr/>
          <p:nvPr/>
        </p:nvSpPr>
        <p:spPr>
          <a:xfrm>
            <a:off x="274481" y="103912"/>
            <a:ext cx="4559774" cy="646331"/>
          </a:xfrm>
          <a:prstGeom prst="rect">
            <a:avLst/>
          </a:prstGeom>
          <a:noFill/>
        </p:spPr>
        <p:txBody>
          <a:bodyPr wrap="none" lIns="91440" tIns="45720" rIns="91440" bIns="45720">
            <a:spAutoFit/>
          </a:bodyPr>
          <a:lstStyle/>
          <a:p>
            <a:pPr algn="ctr"/>
            <a:r>
              <a:rPr lang="en-US" sz="3600">
                <a:ln w="0"/>
                <a:solidFill>
                  <a:schemeClr val="accent1"/>
                </a:solidFill>
                <a:effectLst>
                  <a:outerShdw blurRad="38100" dist="25400" dir="5400000" algn="ctr" rotWithShape="0">
                    <a:srgbClr val="6E747A">
                      <a:alpha val="43000"/>
                    </a:srgbClr>
                  </a:outerShdw>
                </a:effectLst>
              </a:rPr>
              <a:t>Blok Diagram </a:t>
            </a:r>
            <a:r>
              <a:rPr lang="en-US" sz="3600" b="0" cap="none" spc="0">
                <a:ln w="0"/>
                <a:solidFill>
                  <a:schemeClr val="accent1"/>
                </a:solidFill>
                <a:effectLst>
                  <a:outerShdw blurRad="38100" dist="25400" dir="5400000" algn="ctr" rotWithShape="0">
                    <a:srgbClr val="6E747A">
                      <a:alpha val="43000"/>
                    </a:srgbClr>
                  </a:outerShdw>
                </a:effectLst>
              </a:rPr>
              <a:t>Penerima</a:t>
            </a:r>
          </a:p>
        </p:txBody>
      </p:sp>
    </p:spTree>
    <p:extLst>
      <p:ext uri="{BB962C8B-B14F-4D97-AF65-F5344CB8AC3E}">
        <p14:creationId xmlns:p14="http://schemas.microsoft.com/office/powerpoint/2010/main" val="2330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A871D6-1F86-48D4-BC37-5A1DDE54C5C1}"/>
                  </a:ext>
                </a:extLst>
              </p:cNvPr>
              <p:cNvSpPr txBox="1"/>
              <p:nvPr/>
            </p:nvSpPr>
            <p:spPr>
              <a:xfrm>
                <a:off x="1316181" y="1511168"/>
                <a:ext cx="9559637" cy="3330912"/>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8 (DEMODULASI OFDM)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𝒌</m:t>
                        </m:r>
                      </m:sub>
                    </m:sSub>
                  </m:oMath>
                </a14:m>
                <a:r>
                  <a:rPr lang="en-US"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 nCP</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Keluaran: Sinyal demodulasi OFDM pada tiap user </a:t>
                </a:r>
                <a14:m>
                  <m:oMath xmlns:m="http://schemas.openxmlformats.org/officeDocument/2006/math">
                    <m:r>
                      <a:rPr lang="id-ID" sz="20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263525" indent="-263525" algn="just">
                  <a:spcAft>
                    <a:spcPts val="800"/>
                  </a:spcAft>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Konversi sinyal yang diterima pada masing-masing user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dari serial ke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paralel</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Hilangkan komponen cyclic prefix sejumlah </a:t>
                </a:r>
                <a:r>
                  <a:rPr lang="id-ID"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nCP</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pada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Konversi sinyal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dari domain waktu ke domain frekuensi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FFT</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𝒌</m:t>
                        </m:r>
                      </m:sub>
                    </m:sSub>
                    <m:r>
                      <a:rPr lang="id-ID" sz="2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A9A871D6-1F86-48D4-BC37-5A1DDE54C5C1}"/>
                  </a:ext>
                </a:extLst>
              </p:cNvPr>
              <p:cNvSpPr txBox="1">
                <a:spLocks noRot="1" noChangeAspect="1" noMove="1" noResize="1" noEditPoints="1" noAdjustHandles="1" noChangeArrowheads="1" noChangeShapeType="1" noTextEdit="1"/>
              </p:cNvSpPr>
              <p:nvPr/>
            </p:nvSpPr>
            <p:spPr>
              <a:xfrm>
                <a:off x="1316181" y="1511168"/>
                <a:ext cx="9559637" cy="3330912"/>
              </a:xfrm>
              <a:prstGeom prst="rect">
                <a:avLst/>
              </a:prstGeom>
              <a:blipFill>
                <a:blip r:embed="rId2"/>
                <a:stretch>
                  <a:fillRect l="-572" t="-726" b="-1815"/>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36114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4E0465-D425-4593-B39D-02B58B4039B0}"/>
                  </a:ext>
                </a:extLst>
              </p:cNvPr>
              <p:cNvSpPr txBox="1"/>
              <p:nvPr/>
            </p:nvSpPr>
            <p:spPr>
              <a:xfrm>
                <a:off x="942110" y="1448518"/>
                <a:ext cx="10695708" cy="3741281"/>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9 (DEMODULASI 4-QAM)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oMath>
                </a14:m>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Simbol_4QAM = [-1 1; 1 1; 1 -1; -1 -1]</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Keluaran: Deretan bit biner masing-masing user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Pisahkan komponen real dan imajiner dari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id-ID"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Ambil tanda (±) dari komponen real dan imajiner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Ubah ke bentuk decimal dengan mencocokkan tanda (±) dengan referensi pemetaan simbol 4-QAM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Ubah dari desimal menjadi bit biner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414E0465-D425-4593-B39D-02B58B4039B0}"/>
                  </a:ext>
                </a:extLst>
              </p:cNvPr>
              <p:cNvSpPr txBox="1">
                <a:spLocks noRot="1" noChangeAspect="1" noMove="1" noResize="1" noEditPoints="1" noAdjustHandles="1" noChangeArrowheads="1" noChangeShapeType="1" noTextEdit="1"/>
              </p:cNvSpPr>
              <p:nvPr/>
            </p:nvSpPr>
            <p:spPr>
              <a:xfrm>
                <a:off x="942110" y="1448518"/>
                <a:ext cx="10695708" cy="3741281"/>
              </a:xfrm>
              <a:prstGeom prst="rect">
                <a:avLst/>
              </a:prstGeom>
              <a:blipFill>
                <a:blip r:embed="rId2"/>
                <a:stretch>
                  <a:fillRect l="-512" t="-647" b="-1618"/>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58138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24AD6F-573F-4F27-A4D8-C5802AFF53ED}"/>
                  </a:ext>
                </a:extLst>
              </p:cNvPr>
              <p:cNvSpPr txBox="1"/>
              <p:nvPr/>
            </p:nvSpPr>
            <p:spPr>
              <a:xfrm>
                <a:off x="2701635" y="1295761"/>
                <a:ext cx="7051965" cy="3858942"/>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10 (BIT ERROR RATE)</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𝒕</m:t>
                        </m:r>
                      </m:sub>
                    </m:sSub>
                  </m:oMath>
                </a14:m>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nBit</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SNRdB</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Keluaran: </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BER</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Proses</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Hitung selisih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dan </a:t>
                </a:r>
                <a14:m>
                  <m:oMath xmlns:m="http://schemas.openxmlformats.org/officeDocument/2006/math">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𝒕</m:t>
                        </m:r>
                      </m:sub>
                    </m:sSub>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yang bukan nol</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bagi hasil selisih tersebut dengan jumlah bit yang ditransmisikan.</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14:m>
                  <m:oMathPara xmlns:m="http://schemas.openxmlformats.org/officeDocument/2006/math">
                    <m:oMathParaPr>
                      <m:jc m:val="centerGroup"/>
                    </m:oMathParaPr>
                    <m:oMath xmlns:m="http://schemas.openxmlformats.org/officeDocument/2006/math">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BER</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nonzero</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𝒓</m:t>
                              </m:r>
                            </m:sub>
                          </m:s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𝒕</m:t>
                              </m:r>
                            </m:sub>
                          </m:sSub>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𝑛𝐵𝑖𝑡</m:t>
                          </m:r>
                        </m:den>
                      </m:f>
                    </m:oMath>
                  </m:oMathPara>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FB24AD6F-573F-4F27-A4D8-C5802AFF53ED}"/>
                  </a:ext>
                </a:extLst>
              </p:cNvPr>
              <p:cNvSpPr txBox="1">
                <a:spLocks noRot="1" noChangeAspect="1" noMove="1" noResize="1" noEditPoints="1" noAdjustHandles="1" noChangeArrowheads="1" noChangeShapeType="1" noTextEdit="1"/>
              </p:cNvSpPr>
              <p:nvPr/>
            </p:nvSpPr>
            <p:spPr>
              <a:xfrm>
                <a:off x="2701635" y="1295761"/>
                <a:ext cx="7051965" cy="3858942"/>
              </a:xfrm>
              <a:prstGeom prst="rect">
                <a:avLst/>
              </a:prstGeom>
              <a:blipFill>
                <a:blip r:embed="rId2"/>
                <a:stretch>
                  <a:fillRect l="-688" t="-627" r="-688" b="-1411"/>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270402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652398-1935-4D3A-A595-7A24822707A4}"/>
                  </a:ext>
                </a:extLst>
              </p:cNvPr>
              <p:cNvSpPr txBox="1"/>
              <p:nvPr/>
            </p:nvSpPr>
            <p:spPr>
              <a:xfrm>
                <a:off x="1995054" y="1088551"/>
                <a:ext cx="8659091" cy="4680897"/>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11 (Efisiensi Spektrum)</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r>
                  <a:rPr lang="id-ID"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 </a:t>
                </a:r>
                <a14:m>
                  <m:oMath xmlns:m="http://schemas.openxmlformats.org/officeDocument/2006/math">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𝐧</m:t>
                        </m:r>
                      </m:sub>
                    </m:sSub>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MRT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ZF</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MMSE</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SINR</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Hitung daya sinyal masing-masing user </a:t>
                </a:r>
                <a14:m>
                  <m:oMath xmlns:m="http://schemas.openxmlformats.org/officeDocument/2006/math">
                    <m:d>
                      <m:d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S</m:t>
                        </m:r>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e>
                    </m:d>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Hitung Interferensi antar user </a:t>
                </a:r>
                <a14:m>
                  <m:oMath xmlns:m="http://schemas.openxmlformats.org/officeDocument/2006/math">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I</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eqArr>
                              <m:eqArr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e>
                            </m:eqArr>
                          </m:sub>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sup>
                          <m:e>
                            <m:sSub>
                              <m:sSub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id-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acc>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𝑣</m:t>
                                </m:r>
                              </m:sub>
                            </m:sSub>
                          </m:e>
                        </m:nary>
                      </m:e>
                    </m:d>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Tentukan daya noise AWGN (N)</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Hitung SINR tiap user </a:t>
                </a:r>
                <a14:m>
                  <m:oMath xmlns:m="http://schemas.openxmlformats.org/officeDocument/2006/math">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SINR</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D"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S</m:t>
                        </m:r>
                      </m:num>
                      <m:den>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I</m:t>
                        </m:r>
                        <m: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m:t>
                        </m:r>
                        <m:r>
                          <m:rPr>
                            <m:sty m:val="p"/>
                          </m:rPr>
                          <a:rPr lang="id-ID"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den>
                    </m:f>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Hitung efisiensi spektrum total,  </a:t>
                </a:r>
                <a14:m>
                  <m:oMath xmlns:m="http://schemas.openxmlformats.org/officeDocument/2006/math">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ES</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 </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id-ID" sz="2000">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SINR</m:t>
                        </m:r>
                      </m:e>
                    </m:d>
                  </m:oMath>
                </a14:m>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Selesai</a:t>
                </a:r>
                <a:endParaRPr lang="en-ID" sz="20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6652398-1935-4D3A-A595-7A24822707A4}"/>
                  </a:ext>
                </a:extLst>
              </p:cNvPr>
              <p:cNvSpPr txBox="1">
                <a:spLocks noRot="1" noChangeAspect="1" noMove="1" noResize="1" noEditPoints="1" noAdjustHandles="1" noChangeArrowheads="1" noChangeShapeType="1" noTextEdit="1"/>
              </p:cNvSpPr>
              <p:nvPr/>
            </p:nvSpPr>
            <p:spPr>
              <a:xfrm>
                <a:off x="1995054" y="1088551"/>
                <a:ext cx="8659091" cy="4680897"/>
              </a:xfrm>
              <a:prstGeom prst="rect">
                <a:avLst/>
              </a:prstGeom>
              <a:blipFill>
                <a:blip r:embed="rId2"/>
                <a:stretch>
                  <a:fillRect l="-561" t="-518" b="-1166"/>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3883181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AA-91F9-4AFC-95FB-E20CA014E45D}"/>
              </a:ext>
            </a:extLst>
          </p:cNvPr>
          <p:cNvSpPr>
            <a:spLocks noGrp="1"/>
          </p:cNvSpPr>
          <p:nvPr>
            <p:ph type="title"/>
          </p:nvPr>
        </p:nvSpPr>
        <p:spPr>
          <a:xfrm>
            <a:off x="159327" y="154626"/>
            <a:ext cx="10515600" cy="618548"/>
          </a:xfrm>
        </p:spPr>
        <p:txBody>
          <a:bodyPr>
            <a:normAutofit fontScale="90000"/>
          </a:bodyPr>
          <a:lstStyle/>
          <a:p>
            <a:r>
              <a:rPr lang="en-US" dirty="0"/>
              <a:t>Bit Error Rate </a:t>
            </a:r>
            <a:r>
              <a:rPr lang="en-US" dirty="0" err="1"/>
              <a:t>Kanal</a:t>
            </a:r>
            <a:r>
              <a:rPr lang="en-US"/>
              <a:t> Rayleigh</a:t>
            </a:r>
            <a:endParaRPr lang="en-ID"/>
          </a:p>
        </p:txBody>
      </p:sp>
      <p:pic>
        <p:nvPicPr>
          <p:cNvPr id="4" name="Content Placeholder 3">
            <a:extLst>
              <a:ext uri="{FF2B5EF4-FFF2-40B4-BE49-F238E27FC236}">
                <a16:creationId xmlns:a16="http://schemas.microsoft.com/office/drawing/2014/main" id="{2FF97F23-0010-4886-8223-D3E076B6FE8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301" t="5845" r="5917" b="10072"/>
          <a:stretch/>
        </p:blipFill>
        <p:spPr bwMode="auto">
          <a:xfrm>
            <a:off x="0" y="1808785"/>
            <a:ext cx="5840524" cy="4684089"/>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8AEFBA1-E135-47E4-AF98-27869ED11744}"/>
              </a:ext>
            </a:extLst>
          </p:cNvPr>
          <p:cNvPicPr/>
          <p:nvPr/>
        </p:nvPicPr>
        <p:blipFill rotWithShape="1">
          <a:blip r:embed="rId3">
            <a:extLst>
              <a:ext uri="{28A0092B-C50C-407E-A947-70E740481C1C}">
                <a14:useLocalDpi xmlns:a14="http://schemas.microsoft.com/office/drawing/2010/main" val="0"/>
              </a:ext>
            </a:extLst>
          </a:blip>
          <a:srcRect l="4102" t="5387" r="6587"/>
          <a:stretch/>
        </p:blipFill>
        <p:spPr bwMode="auto">
          <a:xfrm>
            <a:off x="5689427" y="1808785"/>
            <a:ext cx="6242108" cy="4841397"/>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83A26F04-EB1E-44B9-88D2-ACA2BA2299F2}"/>
              </a:ext>
            </a:extLst>
          </p:cNvPr>
          <p:cNvSpPr/>
          <p:nvPr/>
        </p:nvSpPr>
        <p:spPr>
          <a:xfrm>
            <a:off x="1902725" y="1328311"/>
            <a:ext cx="2430729"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Tanpa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D2AFB6A7-DD6D-4319-BB57-902DDCB8432B}"/>
              </a:ext>
            </a:extLst>
          </p:cNvPr>
          <p:cNvSpPr/>
          <p:nvPr/>
        </p:nvSpPr>
        <p:spPr>
          <a:xfrm>
            <a:off x="7754801" y="1328310"/>
            <a:ext cx="2638223"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Dengan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CAD315A7-CECB-4960-8275-24AFBA210067}"/>
              </a:ext>
            </a:extLst>
          </p:cNvPr>
          <p:cNvSpPr txBox="1"/>
          <p:nvPr/>
        </p:nvSpPr>
        <p:spPr>
          <a:xfrm>
            <a:off x="311729" y="597972"/>
            <a:ext cx="4873001" cy="646331"/>
          </a:xfrm>
          <a:prstGeom prst="rect">
            <a:avLst/>
          </a:prstGeom>
          <a:noFill/>
        </p:spPr>
        <p:txBody>
          <a:bodyPr wrap="none" rtlCol="0">
            <a:spAutoFit/>
          </a:bodyPr>
          <a:lstStyle/>
          <a:p>
            <a:r>
              <a:rPr lang="en-US" b="1"/>
              <a:t>SISO: </a:t>
            </a:r>
            <a:r>
              <a:rPr lang="en-US"/>
              <a:t>M = K = 1</a:t>
            </a:r>
          </a:p>
          <a:p>
            <a:r>
              <a:rPr lang="en-US" b="1"/>
              <a:t>MU-Massive MIMO: </a:t>
            </a:r>
            <a:r>
              <a:rPr lang="en-US"/>
              <a:t>M = 100 antenna, K = 10 user</a:t>
            </a:r>
            <a:endParaRPr lang="en-ID"/>
          </a:p>
        </p:txBody>
      </p:sp>
    </p:spTree>
    <p:extLst>
      <p:ext uri="{BB962C8B-B14F-4D97-AF65-F5344CB8AC3E}">
        <p14:creationId xmlns:p14="http://schemas.microsoft.com/office/powerpoint/2010/main" val="1997430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E4C7-73D9-4412-94F7-B71B9EAEBCF5}"/>
              </a:ext>
            </a:extLst>
          </p:cNvPr>
          <p:cNvSpPr>
            <a:spLocks noGrp="1"/>
          </p:cNvSpPr>
          <p:nvPr>
            <p:ph type="title"/>
          </p:nvPr>
        </p:nvSpPr>
        <p:spPr>
          <a:xfrm>
            <a:off x="507930" y="429771"/>
            <a:ext cx="10515600" cy="461666"/>
          </a:xfrm>
        </p:spPr>
        <p:txBody>
          <a:bodyPr>
            <a:normAutofit fontScale="90000"/>
          </a:bodyPr>
          <a:lstStyle/>
          <a:p>
            <a:r>
              <a:rPr lang="en-US"/>
              <a:t>Bit Error Rate Kanal UR-LOS</a:t>
            </a:r>
            <a:endParaRPr lang="en-ID"/>
          </a:p>
        </p:txBody>
      </p:sp>
      <p:pic>
        <p:nvPicPr>
          <p:cNvPr id="4" name="Picture 3">
            <a:extLst>
              <a:ext uri="{FF2B5EF4-FFF2-40B4-BE49-F238E27FC236}">
                <a16:creationId xmlns:a16="http://schemas.microsoft.com/office/drawing/2014/main" id="{B1F3991A-F3CC-4E86-9BB4-6DC305DD81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88967" y="1849264"/>
            <a:ext cx="6184378" cy="4640700"/>
          </a:xfrm>
          <a:prstGeom prst="rect">
            <a:avLst/>
          </a:prstGeom>
          <a:noFill/>
          <a:ln>
            <a:noFill/>
          </a:ln>
        </p:spPr>
      </p:pic>
      <p:pic>
        <p:nvPicPr>
          <p:cNvPr id="5" name="Picture 4">
            <a:extLst>
              <a:ext uri="{FF2B5EF4-FFF2-40B4-BE49-F238E27FC236}">
                <a16:creationId xmlns:a16="http://schemas.microsoft.com/office/drawing/2014/main" id="{124C0EA8-4B2D-416E-B171-806E5533423E}"/>
              </a:ext>
            </a:extLst>
          </p:cNvPr>
          <p:cNvPicPr/>
          <p:nvPr/>
        </p:nvPicPr>
        <p:blipFill rotWithShape="1">
          <a:blip r:embed="rId3">
            <a:extLst>
              <a:ext uri="{28A0092B-C50C-407E-A947-70E740481C1C}">
                <a14:useLocalDpi xmlns:a14="http://schemas.microsoft.com/office/drawing/2010/main" val="0"/>
              </a:ext>
            </a:extLst>
          </a:blip>
          <a:srcRect l="2174" t="4642" r="5879"/>
          <a:stretch/>
        </p:blipFill>
        <p:spPr bwMode="auto">
          <a:xfrm>
            <a:off x="100897" y="2069786"/>
            <a:ext cx="5588070" cy="4343718"/>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F59A988-CC3D-4CF1-AA93-CD52AFC580C0}"/>
              </a:ext>
            </a:extLst>
          </p:cNvPr>
          <p:cNvSpPr/>
          <p:nvPr/>
        </p:nvSpPr>
        <p:spPr>
          <a:xfrm>
            <a:off x="1888870" y="1690688"/>
            <a:ext cx="2430729"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Tanpa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EF163046-4EF7-4E0A-9858-8F4180D878D0}"/>
              </a:ext>
            </a:extLst>
          </p:cNvPr>
          <p:cNvSpPr/>
          <p:nvPr/>
        </p:nvSpPr>
        <p:spPr>
          <a:xfrm>
            <a:off x="7872403" y="1618431"/>
            <a:ext cx="2638223" cy="461665"/>
          </a:xfrm>
          <a:prstGeom prst="rect">
            <a:avLst/>
          </a:prstGeom>
          <a:noFill/>
        </p:spPr>
        <p:txBody>
          <a:bodyPr wrap="none" lIns="91440" tIns="45720" rIns="91440" bIns="45720">
            <a:spAutoFit/>
          </a:bodyPr>
          <a:lstStyle/>
          <a:p>
            <a:pPr algn="ctr"/>
            <a:r>
              <a:rPr lang="en-US" sz="2400">
                <a:ln w="0"/>
                <a:solidFill>
                  <a:schemeClr val="accent1"/>
                </a:solidFill>
                <a:effectLst>
                  <a:outerShdw blurRad="38100" dist="25400" dir="5400000" algn="ctr" rotWithShape="0">
                    <a:srgbClr val="6E747A">
                      <a:alpha val="43000"/>
                    </a:srgbClr>
                  </a:outerShdw>
                </a:effectLst>
              </a:rPr>
              <a:t>Dengan faktor skala</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9" name="TextBox 8">
            <a:extLst>
              <a:ext uri="{FF2B5EF4-FFF2-40B4-BE49-F238E27FC236}">
                <a16:creationId xmlns:a16="http://schemas.microsoft.com/office/drawing/2014/main" id="{3AEC3A6F-B794-49DC-A6F4-505DBC27CA01}"/>
              </a:ext>
            </a:extLst>
          </p:cNvPr>
          <p:cNvSpPr txBox="1"/>
          <p:nvPr/>
        </p:nvSpPr>
        <p:spPr>
          <a:xfrm>
            <a:off x="507930" y="967897"/>
            <a:ext cx="4873001" cy="646331"/>
          </a:xfrm>
          <a:prstGeom prst="rect">
            <a:avLst/>
          </a:prstGeom>
          <a:noFill/>
        </p:spPr>
        <p:txBody>
          <a:bodyPr wrap="none" rtlCol="0">
            <a:spAutoFit/>
          </a:bodyPr>
          <a:lstStyle/>
          <a:p>
            <a:r>
              <a:rPr lang="en-US" b="1"/>
              <a:t>SISO: </a:t>
            </a:r>
            <a:r>
              <a:rPr lang="en-US"/>
              <a:t>M = K = 1</a:t>
            </a:r>
          </a:p>
          <a:p>
            <a:r>
              <a:rPr lang="en-US" b="1"/>
              <a:t>MU-Massive MIMO: </a:t>
            </a:r>
            <a:r>
              <a:rPr lang="en-US"/>
              <a:t>M = 100 antenna, K = 10 user</a:t>
            </a:r>
            <a:endParaRPr lang="en-ID"/>
          </a:p>
        </p:txBody>
      </p:sp>
    </p:spTree>
    <p:extLst>
      <p:ext uri="{BB962C8B-B14F-4D97-AF65-F5344CB8AC3E}">
        <p14:creationId xmlns:p14="http://schemas.microsoft.com/office/powerpoint/2010/main" val="343803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238F-9772-4249-A50C-EF5D16116402}"/>
              </a:ext>
            </a:extLst>
          </p:cNvPr>
          <p:cNvSpPr>
            <a:spLocks noGrp="1"/>
          </p:cNvSpPr>
          <p:nvPr>
            <p:ph type="title"/>
          </p:nvPr>
        </p:nvSpPr>
        <p:spPr>
          <a:xfrm>
            <a:off x="713509" y="174152"/>
            <a:ext cx="10515600" cy="1002397"/>
          </a:xfrm>
        </p:spPr>
        <p:txBody>
          <a:bodyPr/>
          <a:lstStyle/>
          <a:p>
            <a:r>
              <a:rPr lang="en-US"/>
              <a:t>Efisiensi Spektrum SISO dan Masive MIMO</a:t>
            </a:r>
            <a:endParaRPr lang="en-ID"/>
          </a:p>
        </p:txBody>
      </p:sp>
      <p:pic>
        <p:nvPicPr>
          <p:cNvPr id="4" name="Picture 3">
            <a:extLst>
              <a:ext uri="{FF2B5EF4-FFF2-40B4-BE49-F238E27FC236}">
                <a16:creationId xmlns:a16="http://schemas.microsoft.com/office/drawing/2014/main" id="{2BA82CB2-5A09-4A9A-B9FC-4C03886E7B51}"/>
              </a:ext>
            </a:extLst>
          </p:cNvPr>
          <p:cNvPicPr/>
          <p:nvPr/>
        </p:nvPicPr>
        <p:blipFill rotWithShape="1">
          <a:blip r:embed="rId2">
            <a:extLst>
              <a:ext uri="{28A0092B-C50C-407E-A947-70E740481C1C}">
                <a14:useLocalDpi xmlns:a14="http://schemas.microsoft.com/office/drawing/2010/main" val="0"/>
              </a:ext>
            </a:extLst>
          </a:blip>
          <a:srcRect l="5081" t="4478" r="6867"/>
          <a:stretch/>
        </p:blipFill>
        <p:spPr bwMode="auto">
          <a:xfrm>
            <a:off x="96982" y="2119745"/>
            <a:ext cx="5195454" cy="4128655"/>
          </a:xfrm>
          <a:prstGeom prst="rect">
            <a:avLst/>
          </a:prstGeom>
          <a:noFill/>
          <a:ln>
            <a:noFill/>
          </a:ln>
        </p:spPr>
      </p:pic>
      <p:pic>
        <p:nvPicPr>
          <p:cNvPr id="5" name="Picture 4">
            <a:extLst>
              <a:ext uri="{FF2B5EF4-FFF2-40B4-BE49-F238E27FC236}">
                <a16:creationId xmlns:a16="http://schemas.microsoft.com/office/drawing/2014/main" id="{8F1A06D7-C071-4C59-992A-1555FE823F4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75352" y="1949544"/>
            <a:ext cx="5653757" cy="4298856"/>
          </a:xfrm>
          <a:prstGeom prst="rect">
            <a:avLst/>
          </a:prstGeom>
          <a:noFill/>
          <a:ln>
            <a:noFill/>
          </a:ln>
        </p:spPr>
      </p:pic>
      <p:sp>
        <p:nvSpPr>
          <p:cNvPr id="6" name="TextBox 5">
            <a:extLst>
              <a:ext uri="{FF2B5EF4-FFF2-40B4-BE49-F238E27FC236}">
                <a16:creationId xmlns:a16="http://schemas.microsoft.com/office/drawing/2014/main" id="{1C440374-0762-4278-A6EE-A54045AF855D}"/>
              </a:ext>
            </a:extLst>
          </p:cNvPr>
          <p:cNvSpPr txBox="1"/>
          <p:nvPr/>
        </p:nvSpPr>
        <p:spPr>
          <a:xfrm>
            <a:off x="484161" y="1367522"/>
            <a:ext cx="4996881" cy="923330"/>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SISO: </a:t>
            </a:r>
            <a:r>
              <a:rPr lang="en-US">
                <a:latin typeface="Times New Roman" panose="02020603050405020304" pitchFamily="18" charset="0"/>
                <a:cs typeface="Times New Roman" panose="02020603050405020304" pitchFamily="18" charset="0"/>
              </a:rPr>
              <a:t>M = K = 1</a:t>
            </a:r>
          </a:p>
          <a:p>
            <a:r>
              <a:rPr lang="en-US" b="1">
                <a:latin typeface="Times New Roman" panose="02020603050405020304" pitchFamily="18" charset="0"/>
                <a:cs typeface="Times New Roman" panose="02020603050405020304" pitchFamily="18" charset="0"/>
              </a:rPr>
              <a:t>MU-Massive MIMO: </a:t>
            </a:r>
            <a:r>
              <a:rPr lang="en-US">
                <a:latin typeface="Times New Roman" panose="02020603050405020304" pitchFamily="18" charset="0"/>
                <a:cs typeface="Times New Roman" panose="02020603050405020304" pitchFamily="18" charset="0"/>
              </a:rPr>
              <a:t>M = 100 antenna, K = 1 user</a:t>
            </a:r>
            <a:endParaRPr lang="en-ID" b="1">
              <a:latin typeface="Times New Roman" panose="02020603050405020304" pitchFamily="18" charset="0"/>
              <a:cs typeface="Times New Roman" panose="02020603050405020304" pitchFamily="18" charset="0"/>
            </a:endParaRPr>
          </a:p>
          <a:p>
            <a:r>
              <a:rPr lang="en-ID" b="1">
                <a:latin typeface="Times New Roman" panose="02020603050405020304" pitchFamily="18" charset="0"/>
                <a:cs typeface="Times New Roman" panose="02020603050405020304" pitchFamily="18" charset="0"/>
              </a:rPr>
              <a:t>SNR = </a:t>
            </a:r>
            <a:r>
              <a:rPr lang="en-ID">
                <a:latin typeface="Times New Roman" panose="02020603050405020304" pitchFamily="18" charset="0"/>
                <a:cs typeface="Times New Roman" panose="02020603050405020304" pitchFamily="18" charset="0"/>
              </a:rPr>
              <a:t>10 dB</a:t>
            </a: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3C84722-DA67-49A5-A62C-6AE775007A55}"/>
              </a:ext>
            </a:extLst>
          </p:cNvPr>
          <p:cNvSpPr txBox="1"/>
          <p:nvPr/>
        </p:nvSpPr>
        <p:spPr>
          <a:xfrm>
            <a:off x="6122212" y="1367522"/>
            <a:ext cx="5420074" cy="646331"/>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MU-Massive MIMO: </a:t>
            </a:r>
            <a:r>
              <a:rPr lang="en-US">
                <a:latin typeface="Times New Roman" panose="02020603050405020304" pitchFamily="18" charset="0"/>
                <a:cs typeface="Times New Roman" panose="02020603050405020304" pitchFamily="18" charset="0"/>
              </a:rPr>
              <a:t>M = 50-300 antenna, K = 30 user</a:t>
            </a:r>
            <a:endParaRPr lang="en-ID" b="1">
              <a:latin typeface="Times New Roman" panose="02020603050405020304" pitchFamily="18" charset="0"/>
              <a:cs typeface="Times New Roman" panose="02020603050405020304" pitchFamily="18" charset="0"/>
            </a:endParaRPr>
          </a:p>
          <a:p>
            <a:r>
              <a:rPr lang="en-ID" b="1">
                <a:latin typeface="Times New Roman" panose="02020603050405020304" pitchFamily="18" charset="0"/>
                <a:cs typeface="Times New Roman" panose="02020603050405020304" pitchFamily="18" charset="0"/>
              </a:rPr>
              <a:t>SNR = </a:t>
            </a:r>
            <a:r>
              <a:rPr lang="en-ID">
                <a:latin typeface="Times New Roman" panose="02020603050405020304" pitchFamily="18" charset="0"/>
                <a:cs typeface="Times New Roman" panose="02020603050405020304" pitchFamily="18" charset="0"/>
              </a:rPr>
              <a:t>10 dB</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419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3B56BF-E048-4412-AF96-E7CEF4A9A1C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Sup>
                        <m:sSubSupPr>
                          <m:ctrlPr>
                            <a:rPr lang="en-ID" sz="2400" i="1" smtClean="0">
                              <a:solidFill>
                                <a:schemeClr val="tx1"/>
                              </a:solidFill>
                              <a:effectLst/>
                              <a:latin typeface="Cambria Math" panose="02040503050406030204" pitchFamily="18" charset="0"/>
                              <a:ea typeface="Times New Roman" panose="02020603050405020304" pitchFamily="18" charset="0"/>
                            </a:rPr>
                          </m:ctrlPr>
                        </m:sSubSupPr>
                        <m:e>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𝐀</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𝑀𝑀𝑆𝐸</m:t>
                              </m:r>
                            </m:sub>
                          </m:sSub>
                          <m: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sSup>
                        <m:sSupPr>
                          <m:ctrlPr>
                            <a:rPr lang="en-ID" sz="2400" i="1">
                              <a:solidFill>
                                <a:schemeClr val="tx1"/>
                              </a:solidFill>
                              <a:effectLst/>
                              <a:latin typeface="Cambria Math" panose="02040503050406030204" pitchFamily="18" charset="0"/>
                              <a:ea typeface="Times New Roman" panose="02020603050405020304" pitchFamily="18" charset="0"/>
                            </a:rPr>
                          </m:ctrlPr>
                        </m:sSupPr>
                        <m:e>
                          <m:d>
                            <m:dPr>
                              <m:ctrlPr>
                                <a:rPr lang="en-ID" sz="2400" i="1">
                                  <a:solidFill>
                                    <a:schemeClr val="tx1"/>
                                  </a:solidFill>
                                  <a:effectLst/>
                                  <a:latin typeface="Cambria Math" panose="02040503050406030204" pitchFamily="18" charset="0"/>
                                  <a:ea typeface="Times New Roman" panose="02020603050405020304" pitchFamily="18" charset="0"/>
                                </a:rPr>
                              </m:ctrlPr>
                            </m:dPr>
                            <m:e>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Sub>
                              <m:sSubSup>
                                <m:sSubSupPr>
                                  <m:ctrlPr>
                                    <a:rPr lang="en-ID" sz="2400" i="1">
                                      <a:solidFill>
                                        <a:schemeClr val="tx1"/>
                                      </a:solidFill>
                                      <a:effectLst/>
                                      <a:latin typeface="Cambria Math" panose="02040503050406030204" pitchFamily="18" charset="0"/>
                                      <a:ea typeface="Times New Roman" panose="02020603050405020304" pitchFamily="18" charset="0"/>
                                    </a:rPr>
                                  </m:ctrlPr>
                                </m:sSubSup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ID" sz="2400" i="1">
                                      <a:solidFill>
                                        <a:schemeClr val="tx1"/>
                                      </a:solidFill>
                                      <a:effectLst/>
                                      <a:latin typeface="Cambria Math" panose="02040503050406030204" pitchFamily="18" charset="0"/>
                                      <a:ea typeface="Times New Roman" panose="02020603050405020304" pitchFamily="18" charset="0"/>
                                    </a:rPr>
                                  </m:ctrlPr>
                                </m:fPr>
                                <m:num>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𝑑</m:t>
                                      </m:r>
                                    </m:sub>
                                  </m:sSub>
                                </m:den>
                              </m:f>
                              <m:sSub>
                                <m:sSubPr>
                                  <m:ctrlPr>
                                    <a:rPr lang="en-ID" sz="2400" i="1">
                                      <a:solidFill>
                                        <a:schemeClr val="tx1"/>
                                      </a:solidFill>
                                      <a:effectLst/>
                                      <a:latin typeface="Cambria Math" panose="02040503050406030204" pitchFamily="18" charset="0"/>
                                      <a:ea typeface="Times New Roman" panose="02020603050405020304" pitchFamily="18" charset="0"/>
                                    </a:rPr>
                                  </m:ctrlPr>
                                </m:sSubPr>
                                <m:e>
                                  <m:r>
                                    <a:rPr lang="id-ID" sz="2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𝐈</m:t>
                                  </m:r>
                                </m:e>
                                <m:sub>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𝐾</m:t>
                                  </m:r>
                                </m:sub>
                              </m:sSub>
                            </m:e>
                          </m:d>
                        </m:e>
                        <m:sup>
                          <m:r>
                            <a:rPr lang="id-ID" sz="2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sup>
                      </m:sSup>
                    </m:oMath>
                  </m:oMathPara>
                </a14:m>
                <a:endParaRPr lang="en-US" sz="3200">
                  <a:solidFill>
                    <a:schemeClr val="tx1"/>
                  </a:solidFill>
                </a:endParaRPr>
              </a:p>
              <a:p>
                <a:endParaRPr lang="en-ID"/>
              </a:p>
            </p:txBody>
          </p:sp>
        </mc:Choice>
        <mc:Fallback xmlns="">
          <p:sp>
            <p:nvSpPr>
              <p:cNvPr id="3" name="Content Placeholder 2">
                <a:extLst>
                  <a:ext uri="{FF2B5EF4-FFF2-40B4-BE49-F238E27FC236}">
                    <a16:creationId xmlns:a16="http://schemas.microsoft.com/office/drawing/2014/main" id="{403B56BF-E048-4412-AF96-E7CEF4A9A1C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D">
                    <a:noFill/>
                  </a:rPr>
                  <a:t> </a:t>
                </a:r>
              </a:p>
            </p:txBody>
          </p:sp>
        </mc:Fallback>
      </mc:AlternateContent>
      <p:sp>
        <p:nvSpPr>
          <p:cNvPr id="4" name="Left Brace 3">
            <a:extLst>
              <a:ext uri="{FF2B5EF4-FFF2-40B4-BE49-F238E27FC236}">
                <a16:creationId xmlns:a16="http://schemas.microsoft.com/office/drawing/2014/main" id="{26851593-57D7-4B7D-A4F5-A9E31598529A}"/>
              </a:ext>
            </a:extLst>
          </p:cNvPr>
          <p:cNvSpPr/>
          <p:nvPr/>
        </p:nvSpPr>
        <p:spPr>
          <a:xfrm rot="16200000">
            <a:off x="6853236" y="2072514"/>
            <a:ext cx="295055" cy="1842657"/>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5" name="TextBox 4">
            <a:extLst>
              <a:ext uri="{FF2B5EF4-FFF2-40B4-BE49-F238E27FC236}">
                <a16:creationId xmlns:a16="http://schemas.microsoft.com/office/drawing/2014/main" id="{C270FA3C-0205-4ED4-AD0A-08338AA5A77A}"/>
              </a:ext>
            </a:extLst>
          </p:cNvPr>
          <p:cNvSpPr txBox="1"/>
          <p:nvPr/>
        </p:nvSpPr>
        <p:spPr>
          <a:xfrm>
            <a:off x="385366" y="3141370"/>
            <a:ext cx="11421268" cy="646331"/>
          </a:xfrm>
          <a:prstGeom prst="rect">
            <a:avLst/>
          </a:prstGeom>
          <a:noFill/>
        </p:spPr>
        <p:txBody>
          <a:bodyPr wrap="none" rtlCol="0">
            <a:spAutoFit/>
          </a:bodyPr>
          <a:lstStyle/>
          <a:p>
            <a:r>
              <a:rPr lang="en-US"/>
              <a:t>Hasil inverse akan semakin besar jika </a:t>
            </a:r>
            <a:r>
              <a:rPr lang="en-US" i="1"/>
              <a:t>K</a:t>
            </a:r>
            <a:r>
              <a:rPr lang="en-US"/>
              <a:t> semakin banyak, sehingga magnitude dari matriks precoding akan semakin kecil. </a:t>
            </a:r>
          </a:p>
          <a:p>
            <a:r>
              <a:rPr lang="en-US"/>
              <a:t>Ketika </a:t>
            </a:r>
            <a:r>
              <a:rPr lang="en-US" i="1"/>
              <a:t>K </a:t>
            </a:r>
            <a:r>
              <a:rPr lang="en-US"/>
              <a:t>semakin banyak, efisiensi spektrum tiap user akan mengalami penuruan </a:t>
            </a:r>
            <a:endParaRPr lang="en-ID"/>
          </a:p>
        </p:txBody>
      </p:sp>
    </p:spTree>
    <p:extLst>
      <p:ext uri="{BB962C8B-B14F-4D97-AF65-F5344CB8AC3E}">
        <p14:creationId xmlns:p14="http://schemas.microsoft.com/office/powerpoint/2010/main" val="278939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9B0EE5-0162-4AE6-8D24-6E6C54B0D5C5}"/>
              </a:ext>
            </a:extLst>
          </p:cNvPr>
          <p:cNvSpPr/>
          <p:nvPr/>
        </p:nvSpPr>
        <p:spPr>
          <a:xfrm>
            <a:off x="3396983" y="401781"/>
            <a:ext cx="4733027" cy="646331"/>
          </a:xfrm>
          <a:prstGeom prst="rect">
            <a:avLst/>
          </a:prstGeom>
          <a:noFill/>
        </p:spPr>
        <p:txBody>
          <a:bodyPr wrap="none" lIns="91440" tIns="45720" rIns="91440" bIns="45720">
            <a:spAutoFit/>
          </a:bodyPr>
          <a:lstStyle/>
          <a:p>
            <a:pPr algn="ctr"/>
            <a:r>
              <a:rPr lang="en-US" sz="3600">
                <a:ln w="0"/>
                <a:solidFill>
                  <a:schemeClr val="accent1"/>
                </a:solidFill>
                <a:effectLst>
                  <a:outerShdw blurRad="38100" dist="25400" dir="5400000" algn="ctr" rotWithShape="0">
                    <a:srgbClr val="6E747A">
                      <a:alpha val="43000"/>
                    </a:srgbClr>
                  </a:outerShdw>
                </a:effectLst>
              </a:rPr>
              <a:t>Daya Tapped-Delay Line</a:t>
            </a:r>
            <a:endParaRPr lang="en-US" sz="3600" b="0" cap="none" spc="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30C89C5D-BFCB-42AF-B74F-E39A05BB7798}"/>
              </a:ext>
            </a:extLst>
          </p:cNvPr>
          <p:cNvPicPr>
            <a:picLocks noChangeAspect="1"/>
          </p:cNvPicPr>
          <p:nvPr/>
        </p:nvPicPr>
        <p:blipFill>
          <a:blip r:embed="rId2"/>
          <a:stretch>
            <a:fillRect/>
          </a:stretch>
        </p:blipFill>
        <p:spPr>
          <a:xfrm>
            <a:off x="3334621" y="1171575"/>
            <a:ext cx="4857750" cy="4514850"/>
          </a:xfrm>
          <a:prstGeom prst="rect">
            <a:avLst/>
          </a:prstGeom>
        </p:spPr>
      </p:pic>
    </p:spTree>
    <p:extLst>
      <p:ext uri="{BB962C8B-B14F-4D97-AF65-F5344CB8AC3E}">
        <p14:creationId xmlns:p14="http://schemas.microsoft.com/office/powerpoint/2010/main" val="21922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8719-101B-44B9-9DAB-B4646382F8B0}"/>
              </a:ext>
            </a:extLst>
          </p:cNvPr>
          <p:cNvSpPr>
            <a:spLocks noGrp="1"/>
          </p:cNvSpPr>
          <p:nvPr>
            <p:ph type="title"/>
          </p:nvPr>
        </p:nvSpPr>
        <p:spPr>
          <a:xfrm>
            <a:off x="393982" y="5297342"/>
            <a:ext cx="10515600" cy="1325563"/>
          </a:xfrm>
        </p:spPr>
        <p:txBody>
          <a:bodyPr>
            <a:normAutofit/>
          </a:bodyPr>
          <a:lstStyle/>
          <a:p>
            <a:r>
              <a:rPr lang="en-US" sz="1800"/>
              <a:t>Massive MU-MIMO Downlink TDD Systems with Linear Precoding and Downlink Pilots</a:t>
            </a:r>
            <a:br>
              <a:rPr lang="en-US" sz="1800"/>
            </a:br>
            <a:r>
              <a:rPr lang="en-ID" sz="1400" i="0">
                <a:solidFill>
                  <a:srgbClr val="000000"/>
                </a:solidFill>
                <a:effectLst/>
                <a:latin typeface="Times-Roman~c"/>
              </a:rPr>
              <a:t>Hien Quoc Ngo, Erik G. Larsson, and Thomas L. Marzetta</a:t>
            </a:r>
            <a:br>
              <a:rPr lang="en-ID" sz="1800"/>
            </a:br>
            <a:endParaRPr lang="en-ID" sz="1800"/>
          </a:p>
        </p:txBody>
      </p:sp>
      <p:pic>
        <p:nvPicPr>
          <p:cNvPr id="5" name="Content Placeholder 4">
            <a:extLst>
              <a:ext uri="{FF2B5EF4-FFF2-40B4-BE49-F238E27FC236}">
                <a16:creationId xmlns:a16="http://schemas.microsoft.com/office/drawing/2014/main" id="{57CAFE09-75E1-429D-88AB-4595F4B69AE8}"/>
              </a:ext>
            </a:extLst>
          </p:cNvPr>
          <p:cNvPicPr>
            <a:picLocks noGrp="1" noChangeAspect="1"/>
          </p:cNvPicPr>
          <p:nvPr>
            <p:ph idx="1"/>
          </p:nvPr>
        </p:nvPicPr>
        <p:blipFill>
          <a:blip r:embed="rId2"/>
          <a:stretch>
            <a:fillRect/>
          </a:stretch>
        </p:blipFill>
        <p:spPr>
          <a:xfrm>
            <a:off x="513054" y="409250"/>
            <a:ext cx="10694836" cy="4491831"/>
          </a:xfrm>
        </p:spPr>
      </p:pic>
    </p:spTree>
    <p:extLst>
      <p:ext uri="{BB962C8B-B14F-4D97-AF65-F5344CB8AC3E}">
        <p14:creationId xmlns:p14="http://schemas.microsoft.com/office/powerpoint/2010/main" val="283538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EA2A-8E51-42D9-BAFE-AB638663B77A}"/>
              </a:ext>
            </a:extLst>
          </p:cNvPr>
          <p:cNvSpPr>
            <a:spLocks noGrp="1"/>
          </p:cNvSpPr>
          <p:nvPr>
            <p:ph type="title"/>
          </p:nvPr>
        </p:nvSpPr>
        <p:spPr/>
        <p:txBody>
          <a:bodyPr>
            <a:normAutofit/>
          </a:bodyPr>
          <a:lstStyle/>
          <a:p>
            <a:pPr algn="ctr"/>
            <a:r>
              <a:rPr lang="en-US" sz="3200">
                <a:latin typeface="Times New Roman" panose="02020603050405020304" pitchFamily="18" charset="0"/>
                <a:cs typeface="Times New Roman" panose="02020603050405020304" pitchFamily="18" charset="0"/>
              </a:rPr>
              <a:t>Efisiensi spektrum pada SNR rendah (SNR = 0dB)</a:t>
            </a:r>
            <a:endParaRPr lang="en-ID" sz="3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447214-B491-4A2F-BA4E-AAE3B83D15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35805" y="1537275"/>
            <a:ext cx="6631103" cy="4976402"/>
          </a:xfrm>
          <a:prstGeom prst="rect">
            <a:avLst/>
          </a:prstGeom>
          <a:noFill/>
          <a:ln>
            <a:noFill/>
          </a:ln>
        </p:spPr>
      </p:pic>
    </p:spTree>
    <p:extLst>
      <p:ext uri="{BB962C8B-B14F-4D97-AF65-F5344CB8AC3E}">
        <p14:creationId xmlns:p14="http://schemas.microsoft.com/office/powerpoint/2010/main" val="68142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9BBA-8B75-40EE-A44A-8BAD5D194A01}"/>
              </a:ext>
            </a:extLst>
          </p:cNvPr>
          <p:cNvSpPr>
            <a:spLocks noGrp="1"/>
          </p:cNvSpPr>
          <p:nvPr>
            <p:ph type="title"/>
          </p:nvPr>
        </p:nvSpPr>
        <p:spPr>
          <a:xfrm>
            <a:off x="1158240" y="334327"/>
            <a:ext cx="9875520" cy="1356360"/>
          </a:xfrm>
        </p:spPr>
        <p:txBody>
          <a:bodyPr>
            <a:normAutofit/>
          </a:bodyPr>
          <a:lstStyle/>
          <a:p>
            <a:pPr algn="ctr"/>
            <a:r>
              <a:rPr lang="en-US" sz="3200">
                <a:latin typeface="Times New Roman" panose="02020603050405020304" pitchFamily="18" charset="0"/>
                <a:cs typeface="Times New Roman" panose="02020603050405020304" pitchFamily="18" charset="0"/>
              </a:rPr>
              <a:t>Perbandingan Efisiensi Spektrum Kanal Rayleigh dan UR-LOS (SNR = 10dB)</a:t>
            </a:r>
            <a:endParaRPr lang="en-ID" sz="320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6FB4A41-612A-4C82-B583-FC9F011E381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977" t="4438" r="6218"/>
          <a:stretch/>
        </p:blipFill>
        <p:spPr bwMode="auto">
          <a:xfrm>
            <a:off x="2728277" y="1690687"/>
            <a:ext cx="6249475" cy="49297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3964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0F0A-63FD-4AF1-9B34-D5DE707F7CBF}"/>
              </a:ext>
            </a:extLst>
          </p:cNvPr>
          <p:cNvSpPr>
            <a:spLocks noGrp="1"/>
          </p:cNvSpPr>
          <p:nvPr>
            <p:ph type="title"/>
          </p:nvPr>
        </p:nvSpPr>
        <p:spPr/>
        <p:txBody>
          <a:bodyPr/>
          <a:lstStyle/>
          <a:p>
            <a:r>
              <a:rPr lang="en-US"/>
              <a:t>Eigenvalue		</a:t>
            </a:r>
            <a:endParaRPr lang="en-ID"/>
          </a:p>
        </p:txBody>
      </p:sp>
      <p:sp>
        <p:nvSpPr>
          <p:cNvPr id="3" name="Content Placeholder 2">
            <a:extLst>
              <a:ext uri="{FF2B5EF4-FFF2-40B4-BE49-F238E27FC236}">
                <a16:creationId xmlns:a16="http://schemas.microsoft.com/office/drawing/2014/main" id="{F1C9D02E-2F93-4C6F-B256-96DA4B2749E7}"/>
              </a:ext>
            </a:extLst>
          </p:cNvPr>
          <p:cNvSpPr>
            <a:spLocks noGrp="1"/>
          </p:cNvSpPr>
          <p:nvPr>
            <p:ph idx="1"/>
          </p:nvPr>
        </p:nvSpPr>
        <p:spPr/>
        <p:txBody>
          <a:bodyPr/>
          <a:lstStyle/>
          <a:p>
            <a:r>
              <a:rPr lang="en-US"/>
              <a:t>Eigenvalue digunakan jika kita ingin mengetahui keterikatan antara isi dari sebuah matriks.</a:t>
            </a:r>
          </a:p>
          <a:p>
            <a:r>
              <a:rPr lang="en-US"/>
              <a:t>Eigenvalue lebih efektif digunakan untuk komputasi matriks berskala besar, dimaa ukuran matriks ini dapat direduksi dan diambil bagian pentingnya saja (eigenvalue).</a:t>
            </a:r>
          </a:p>
        </p:txBody>
      </p:sp>
    </p:spTree>
    <p:extLst>
      <p:ext uri="{BB962C8B-B14F-4D97-AF65-F5344CB8AC3E}">
        <p14:creationId xmlns:p14="http://schemas.microsoft.com/office/powerpoint/2010/main" val="20440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B6F25A-6589-435B-B58C-2E671386808F}"/>
                  </a:ext>
                </a:extLst>
              </p:cNvPr>
              <p:cNvSpPr>
                <a:spLocks noGrp="1"/>
              </p:cNvSpPr>
              <p:nvPr>
                <p:ph idx="1"/>
              </p:nvPr>
            </p:nvSpPr>
            <p:spPr>
              <a:xfrm>
                <a:off x="1143000" y="619432"/>
                <a:ext cx="9872871" cy="5476568"/>
              </a:xfrm>
            </p:spPr>
            <p:txBody>
              <a:bodyPr/>
              <a:lstStyle/>
              <a:p>
                <a:r>
                  <a:rPr lang="en-US" sz="2800" b="1"/>
                  <a:t>Sistem Massive MIMO dapat meningkatkan kapasistas sistem karena:</a:t>
                </a:r>
                <a:br>
                  <a:rPr lang="en-US" sz="2800" b="1"/>
                </a:br>
                <a:endParaRPr lang="en-US" sz="2800" b="1"/>
              </a:p>
              <a:p>
                <a:r>
                  <a:rPr lang="en-US"/>
                  <a:t>1. Memanfaatkan array gain</a:t>
                </a:r>
              </a:p>
              <a:p>
                <a:pPr marL="265113" indent="0">
                  <a:buNone/>
                </a:pPr>
                <a:r>
                  <a:rPr lang="en-US"/>
                  <a:t>Sejumlah </a:t>
                </a:r>
                <a:r>
                  <a:rPr lang="en-US" i="1"/>
                  <a:t>M </a:t>
                </a:r>
                <a:r>
                  <a:rPr lang="en-US"/>
                  <a:t>antenna BTS mempunyai kanal yang berbeda untuk user. Karena total transmit power tetap, power sinyal per antenna BTS akan berkurang 1/M dan amplitude sinyal akan berkurang </a:t>
                </a:r>
                <a14:m>
                  <m:oMath xmlns:m="http://schemas.openxmlformats.org/officeDocument/2006/math">
                    <m:r>
                      <a:rPr lang="en-US" b="0" i="1" smtClean="0">
                        <a:latin typeface="Cambria Math" panose="02040503050406030204" pitchFamily="18" charset="0"/>
                      </a:rPr>
                      <m:t>1/</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𝑀</m:t>
                        </m:r>
                      </m:e>
                    </m:rad>
                  </m:oMath>
                </a14:m>
                <a:r>
                  <a:rPr lang="en-US"/>
                  <a:t>. Dengan menggunakan precoding, yang membuat komponen sinyal yang ditransmisikan mengalami penjumlahan secara koheren pada user, maka amplituo sinyal akan naik menjadi </a:t>
                </a:r>
                <a14:m>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𝑀</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r>
                      <a:rPr lang="en-US" b="0" i="1" smtClean="0">
                        <a:latin typeface="Cambria Math" panose="02040503050406030204" pitchFamily="18" charset="0"/>
                      </a:rPr>
                      <m:t>=</m:t>
                    </m:r>
                  </m:oMath>
                </a14:m>
                <a:r>
                  <a:rPr lang="en-US"/>
                  <a: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oMath>
                </a14:m>
                <a:r>
                  <a:rPr lang="en-US"/>
                  <a:t>. Dan daya sinyal naik menjadi </a:t>
                </a:r>
                <a:r>
                  <a:rPr lang="en-US" i="1"/>
                  <a:t>M.</a:t>
                </a:r>
                <a:endParaRPr lang="en-US"/>
              </a:p>
              <a:p>
                <a:r>
                  <a:rPr lang="en-US"/>
                  <a:t>2. Terdapat kondisi favorable propagation, dimana pada kondisi ini masing-masing veektor kanal untuk tiap user mendekati orthogonal, sehingga user dapat berkomunikasi dengan BTS dengan baik, gangguan dari user lain bisa sangat kecil.</a:t>
                </a:r>
              </a:p>
              <a:p>
                <a:endParaRPr lang="en-ID"/>
              </a:p>
            </p:txBody>
          </p:sp>
        </mc:Choice>
        <mc:Fallback xmlns="">
          <p:sp>
            <p:nvSpPr>
              <p:cNvPr id="3" name="Content Placeholder 2">
                <a:extLst>
                  <a:ext uri="{FF2B5EF4-FFF2-40B4-BE49-F238E27FC236}">
                    <a16:creationId xmlns:a16="http://schemas.microsoft.com/office/drawing/2014/main" id="{DDB6F25A-6589-435B-B58C-2E671386808F}"/>
                  </a:ext>
                </a:extLst>
              </p:cNvPr>
              <p:cNvSpPr>
                <a:spLocks noGrp="1" noRot="1" noChangeAspect="1" noMove="1" noResize="1" noEditPoints="1" noAdjustHandles="1" noChangeArrowheads="1" noChangeShapeType="1" noTextEdit="1"/>
              </p:cNvSpPr>
              <p:nvPr>
                <p:ph idx="1"/>
              </p:nvPr>
            </p:nvSpPr>
            <p:spPr>
              <a:xfrm>
                <a:off x="1143000" y="619432"/>
                <a:ext cx="9872871" cy="5476568"/>
              </a:xfrm>
              <a:blipFill>
                <a:blip r:embed="rId2"/>
                <a:stretch>
                  <a:fillRect l="-432" t="-2004" r="-679"/>
                </a:stretch>
              </a:blipFill>
            </p:spPr>
            <p:txBody>
              <a:bodyPr/>
              <a:lstStyle/>
              <a:p>
                <a:r>
                  <a:rPr lang="en-ID">
                    <a:noFill/>
                  </a:rPr>
                  <a:t> </a:t>
                </a:r>
              </a:p>
            </p:txBody>
          </p:sp>
        </mc:Fallback>
      </mc:AlternateContent>
    </p:spTree>
    <p:extLst>
      <p:ext uri="{BB962C8B-B14F-4D97-AF65-F5344CB8AC3E}">
        <p14:creationId xmlns:p14="http://schemas.microsoft.com/office/powerpoint/2010/main" val="1003546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4FC7-2F9A-46CB-8E68-6218B9C9D542}"/>
              </a:ext>
            </a:extLst>
          </p:cNvPr>
          <p:cNvSpPr>
            <a:spLocks noGrp="1"/>
          </p:cNvSpPr>
          <p:nvPr>
            <p:ph type="title"/>
          </p:nvPr>
        </p:nvSpPr>
        <p:spPr/>
        <p:txBody>
          <a:bodyPr/>
          <a:lstStyle/>
          <a:p>
            <a:pPr algn="ctr"/>
            <a:r>
              <a:rPr lang="en-US"/>
              <a:t>Kenapa digunakan kanal Rayleigh dan UR-LOS</a:t>
            </a:r>
            <a:endParaRPr lang="en-ID"/>
          </a:p>
        </p:txBody>
      </p:sp>
      <p:sp>
        <p:nvSpPr>
          <p:cNvPr id="3" name="Content Placeholder 2">
            <a:extLst>
              <a:ext uri="{FF2B5EF4-FFF2-40B4-BE49-F238E27FC236}">
                <a16:creationId xmlns:a16="http://schemas.microsoft.com/office/drawing/2014/main" id="{8940A796-B4EA-4BE8-9E42-9691EB5007CB}"/>
              </a:ext>
            </a:extLst>
          </p:cNvPr>
          <p:cNvSpPr>
            <a:spLocks noGrp="1"/>
          </p:cNvSpPr>
          <p:nvPr>
            <p:ph idx="1"/>
          </p:nvPr>
        </p:nvSpPr>
        <p:spPr/>
        <p:txBody>
          <a:bodyPr/>
          <a:lstStyle/>
          <a:p>
            <a:r>
              <a:rPr lang="en-US"/>
              <a:t>Karena kedua kanal ini memiliki karakteristik fisik yang sangat berbeda.</a:t>
            </a:r>
          </a:p>
          <a:p>
            <a:r>
              <a:rPr lang="en-US"/>
              <a:t>Kanal Rayleigh penuh dengan penghambur, sedangkan UR-LOS tidak ada penghambur sama sekali. Secara praktikal, kita menginginkan model kanal yang mencakup dua kondisi di atas. Sehinga kita dapat memperkirakan bahwa di semua kondisi propagasi lingkungan mengalami favorable propagation.</a:t>
            </a:r>
          </a:p>
          <a:p>
            <a:r>
              <a:rPr lang="en-US"/>
              <a:t> Dan beberapa penelitian telah membuktikan bahwa sistem Massive MIMO dapat mencapai favorable propagation pada kedua kedua karakteristik kanal ini.</a:t>
            </a:r>
            <a:endParaRPr lang="en-ID"/>
          </a:p>
        </p:txBody>
      </p:sp>
      <p:pic>
        <p:nvPicPr>
          <p:cNvPr id="5" name="Picture 4">
            <a:extLst>
              <a:ext uri="{FF2B5EF4-FFF2-40B4-BE49-F238E27FC236}">
                <a16:creationId xmlns:a16="http://schemas.microsoft.com/office/drawing/2014/main" id="{D316267C-F31E-426D-9E43-4A572F301F2D}"/>
              </a:ext>
            </a:extLst>
          </p:cNvPr>
          <p:cNvPicPr>
            <a:picLocks noChangeAspect="1"/>
          </p:cNvPicPr>
          <p:nvPr/>
        </p:nvPicPr>
        <p:blipFill>
          <a:blip r:embed="rId2"/>
          <a:stretch>
            <a:fillRect/>
          </a:stretch>
        </p:blipFill>
        <p:spPr>
          <a:xfrm>
            <a:off x="2535495" y="4731620"/>
            <a:ext cx="6046052" cy="1216896"/>
          </a:xfrm>
          <a:prstGeom prst="rect">
            <a:avLst/>
          </a:prstGeom>
        </p:spPr>
      </p:pic>
    </p:spTree>
    <p:extLst>
      <p:ext uri="{BB962C8B-B14F-4D97-AF65-F5344CB8AC3E}">
        <p14:creationId xmlns:p14="http://schemas.microsoft.com/office/powerpoint/2010/main" val="305151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F6A0-96CF-4F46-A453-DA87803FF67C}"/>
              </a:ext>
            </a:extLst>
          </p:cNvPr>
          <p:cNvSpPr>
            <a:spLocks noGrp="1"/>
          </p:cNvSpPr>
          <p:nvPr>
            <p:ph type="title"/>
          </p:nvPr>
        </p:nvSpPr>
        <p:spPr>
          <a:xfrm>
            <a:off x="1143000" y="609600"/>
            <a:ext cx="9875520" cy="1108364"/>
          </a:xfrm>
        </p:spPr>
        <p:txBody>
          <a:bodyPr>
            <a:normAutofit fontScale="90000"/>
          </a:bodyPr>
          <a:lstStyle/>
          <a:p>
            <a:pPr algn="ctr"/>
            <a:r>
              <a:rPr lang="en-US"/>
              <a:t>Perbedaan Efisiensi Spektrum Dan Kapasitas</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71E716-0B24-4007-8553-CE69FBCE1E04}"/>
                  </a:ext>
                </a:extLst>
              </p:cNvPr>
              <p:cNvSpPr>
                <a:spLocks noGrp="1"/>
              </p:cNvSpPr>
              <p:nvPr>
                <p:ph idx="1"/>
              </p:nvPr>
            </p:nvSpPr>
            <p:spPr/>
            <p:txBody>
              <a:bodyPr>
                <a:normAutofit/>
              </a:bodyPr>
              <a:lstStyle/>
              <a:p>
                <a14:m>
                  <m:oMath xmlns:m="http://schemas.openxmlformats.org/officeDocument/2006/math">
                    <m:r>
                      <m:rPr>
                        <m:sty m:val="p"/>
                      </m:rPr>
                      <a:rPr lang="id-ID" sz="2400" smtClean="0">
                        <a:effectLst/>
                        <a:latin typeface="Cambria Math" panose="02040503050406030204" pitchFamily="18" charset="0"/>
                        <a:ea typeface="Times New Roman" panose="02020603050405020304" pitchFamily="18" charset="0"/>
                        <a:cs typeface="Arial" panose="020B0604020202020204" pitchFamily="34" charset="0"/>
                      </a:rPr>
                      <m:t>ES</m:t>
                    </m:r>
                    <m:r>
                      <a:rPr lang="id-ID" sz="2400" i="1">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n-ID" sz="2800" i="1">
                            <a:effectLst/>
                            <a:latin typeface="Cambria Math" panose="02040503050406030204" pitchFamily="18" charset="0"/>
                            <a:ea typeface="Times New Roman" panose="02020603050405020304" pitchFamily="18" charset="0"/>
                          </a:rPr>
                        </m:ctrlPr>
                      </m:sSubPr>
                      <m:e>
                        <m:r>
                          <m:rPr>
                            <m:sty m:val="p"/>
                          </m:rPr>
                          <a:rPr lang="id-ID" sz="2400">
                            <a:effectLst/>
                            <a:latin typeface="Cambria Math" panose="02040503050406030204" pitchFamily="18" charset="0"/>
                            <a:ea typeface="Times New Roman" panose="02020603050405020304" pitchFamily="18" charset="0"/>
                            <a:cs typeface="Arial" panose="020B0604020202020204" pitchFamily="34" charset="0"/>
                          </a:rPr>
                          <m:t>log</m:t>
                        </m:r>
                      </m:e>
                      <m:sub>
                        <m:r>
                          <a:rPr lang="id-ID" sz="2400">
                            <a:effectLst/>
                            <a:latin typeface="Cambria Math" panose="02040503050406030204" pitchFamily="18" charset="0"/>
                            <a:ea typeface="Times New Roman" panose="02020603050405020304" pitchFamily="18" charset="0"/>
                            <a:cs typeface="Arial" panose="020B0604020202020204" pitchFamily="34" charset="0"/>
                          </a:rPr>
                          <m:t>2</m:t>
                        </m:r>
                      </m:sub>
                    </m:sSub>
                    <m:d>
                      <m:dPr>
                        <m:ctrlPr>
                          <a:rPr lang="en-ID" sz="2800" i="1">
                            <a:effectLst/>
                            <a:latin typeface="Cambria Math" panose="02040503050406030204" pitchFamily="18" charset="0"/>
                            <a:ea typeface="Times New Roman" panose="02020603050405020304" pitchFamily="18" charset="0"/>
                          </a:rPr>
                        </m:ctrlPr>
                      </m:dPr>
                      <m:e>
                        <m:r>
                          <a:rPr lang="id-ID" sz="2400" i="1">
                            <a:effectLst/>
                            <a:latin typeface="Cambria Math" panose="02040503050406030204" pitchFamily="18" charset="0"/>
                            <a:ea typeface="Times New Roman" panose="02020603050405020304" pitchFamily="18" charset="0"/>
                            <a:cs typeface="Arial" panose="020B0604020202020204" pitchFamily="34" charset="0"/>
                          </a:rPr>
                          <m:t>1+</m:t>
                        </m:r>
                        <m:sSubSup>
                          <m:sSubSupPr>
                            <m:ctrlPr>
                              <a:rPr lang="en-ID" sz="2800" i="1">
                                <a:effectLst/>
                                <a:latin typeface="Cambria Math" panose="02040503050406030204" pitchFamily="18" charset="0"/>
                                <a:ea typeface="Times New Roman" panose="02020603050405020304" pitchFamily="18" charset="0"/>
                              </a:rPr>
                            </m:ctrlPr>
                          </m:sSubSupPr>
                          <m:e>
                            <m:r>
                              <a:rPr lang="id-ID" sz="2400" i="1">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id-ID" sz="2400">
                                <a:effectLst/>
                                <a:latin typeface="Cambria Math" panose="02040503050406030204" pitchFamily="18" charset="0"/>
                                <a:ea typeface="Times New Roman" panose="02020603050405020304" pitchFamily="18" charset="0"/>
                                <a:cs typeface="Arial" panose="020B0604020202020204" pitchFamily="34" charset="0"/>
                              </a:rPr>
                              <m:t>SINR</m:t>
                            </m:r>
                          </m:e>
                          <m:sub>
                            <m:r>
                              <a:rPr lang="id-ID" sz="2400" i="1">
                                <a:effectLst/>
                                <a:latin typeface="Cambria Math" panose="02040503050406030204" pitchFamily="18" charset="0"/>
                                <a:ea typeface="Times New Roman" panose="02020603050405020304" pitchFamily="18" charset="0"/>
                                <a:cs typeface="Arial" panose="020B0604020202020204" pitchFamily="34" charset="0"/>
                              </a:rPr>
                              <m:t>𝑘</m:t>
                            </m:r>
                            <m:r>
                              <a:rPr lang="id-ID" sz="2400" i="1">
                                <a:effectLst/>
                                <a:latin typeface="Cambria Math" panose="02040503050406030204" pitchFamily="18" charset="0"/>
                                <a:ea typeface="Times New Roman" panose="02020603050405020304" pitchFamily="18" charset="0"/>
                                <a:cs typeface="Arial" panose="020B0604020202020204" pitchFamily="34" charset="0"/>
                              </a:rPr>
                              <m:t>,</m:t>
                            </m:r>
                            <m:r>
                              <a:rPr lang="id-ID" sz="2400" i="1">
                                <a:effectLst/>
                                <a:latin typeface="Cambria Math" panose="02040503050406030204" pitchFamily="18" charset="0"/>
                                <a:ea typeface="Times New Roman" panose="02020603050405020304" pitchFamily="18" charset="0"/>
                                <a:cs typeface="Arial" panose="020B0604020202020204" pitchFamily="34" charset="0"/>
                              </a:rPr>
                              <m:t>𝑛</m:t>
                            </m:r>
                          </m:sub>
                          <m:sup>
                            <m:r>
                              <a:rPr lang="id-ID" sz="2400" i="1">
                                <a:effectLst/>
                                <a:latin typeface="Cambria Math" panose="02040503050406030204" pitchFamily="18" charset="0"/>
                                <a:ea typeface="Times New Roman" panose="02020603050405020304" pitchFamily="18" charset="0"/>
                                <a:cs typeface="Arial" panose="020B0604020202020204" pitchFamily="34" charset="0"/>
                              </a:rPr>
                              <m:t>𝐴</m:t>
                            </m:r>
                          </m:sup>
                        </m:sSubSup>
                      </m:e>
                    </m:d>
                  </m:oMath>
                </a14:m>
                <a:endParaRPr lang="en-ID" sz="2800"/>
              </a:p>
              <a:p>
                <a14:m>
                  <m:oMath xmlns:m="http://schemas.openxmlformats.org/officeDocument/2006/math">
                    <m:r>
                      <m:rPr>
                        <m:sty m:val="p"/>
                      </m:rPr>
                      <a:rPr lang="en-US" sz="2400">
                        <a:latin typeface="Cambria Math" panose="02040503050406030204" pitchFamily="18" charset="0"/>
                        <a:ea typeface="Times New Roman" panose="02020603050405020304" pitchFamily="18" charset="0"/>
                        <a:cs typeface="Arial" panose="020B0604020202020204" pitchFamily="34" charset="0"/>
                      </a:rPr>
                      <m:t>C</m:t>
                    </m:r>
                    <m:r>
                      <a:rPr lang="id-ID" sz="2400" i="1">
                        <a:effectLst/>
                        <a:latin typeface="Cambria Math" panose="02040503050406030204" pitchFamily="18" charset="0"/>
                        <a:ea typeface="Times New Roman" panose="02020603050405020304" pitchFamily="18" charset="0"/>
                        <a:cs typeface="Arial" panose="020B0604020202020204" pitchFamily="34" charset="0"/>
                      </a:rPr>
                      <m:t>=</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𝐵</m:t>
                    </m:r>
                    <m:sSub>
                      <m:sSubPr>
                        <m:ctrlPr>
                          <a:rPr lang="en-ID" sz="2800" i="1">
                            <a:effectLst/>
                            <a:latin typeface="Cambria Math" panose="02040503050406030204" pitchFamily="18" charset="0"/>
                            <a:ea typeface="Times New Roman" panose="02020603050405020304" pitchFamily="18" charset="0"/>
                          </a:rPr>
                        </m:ctrlPr>
                      </m:sSubPr>
                      <m:e>
                        <m:r>
                          <m:rPr>
                            <m:sty m:val="p"/>
                          </m:rPr>
                          <a:rPr lang="id-ID" sz="2400">
                            <a:effectLst/>
                            <a:latin typeface="Cambria Math" panose="02040503050406030204" pitchFamily="18" charset="0"/>
                            <a:ea typeface="Times New Roman" panose="02020603050405020304" pitchFamily="18" charset="0"/>
                            <a:cs typeface="Arial" panose="020B0604020202020204" pitchFamily="34" charset="0"/>
                          </a:rPr>
                          <m:t>log</m:t>
                        </m:r>
                      </m:e>
                      <m:sub>
                        <m:r>
                          <a:rPr lang="id-ID" sz="2400">
                            <a:effectLst/>
                            <a:latin typeface="Cambria Math" panose="02040503050406030204" pitchFamily="18" charset="0"/>
                            <a:ea typeface="Times New Roman" panose="02020603050405020304" pitchFamily="18" charset="0"/>
                            <a:cs typeface="Arial" panose="020B0604020202020204" pitchFamily="34" charset="0"/>
                          </a:rPr>
                          <m:t>2</m:t>
                        </m:r>
                      </m:sub>
                    </m:sSub>
                    <m:d>
                      <m:dPr>
                        <m:ctrlPr>
                          <a:rPr lang="en-ID" sz="2800" i="1">
                            <a:effectLst/>
                            <a:latin typeface="Cambria Math" panose="02040503050406030204" pitchFamily="18" charset="0"/>
                            <a:ea typeface="Times New Roman" panose="02020603050405020304" pitchFamily="18" charset="0"/>
                          </a:rPr>
                        </m:ctrlPr>
                      </m:dPr>
                      <m:e>
                        <m:r>
                          <a:rPr lang="id-ID" sz="2400" i="1">
                            <a:effectLst/>
                            <a:latin typeface="Cambria Math" panose="02040503050406030204" pitchFamily="18" charset="0"/>
                            <a:ea typeface="Times New Roman" panose="02020603050405020304" pitchFamily="18" charset="0"/>
                            <a:cs typeface="Arial" panose="020B0604020202020204" pitchFamily="34" charset="0"/>
                          </a:rPr>
                          <m:t>1+</m:t>
                        </m:r>
                        <m:sSubSup>
                          <m:sSubSupPr>
                            <m:ctrlPr>
                              <a:rPr lang="en-ID" sz="2800" i="1">
                                <a:effectLst/>
                                <a:latin typeface="Cambria Math" panose="02040503050406030204" pitchFamily="18" charset="0"/>
                                <a:ea typeface="Times New Roman" panose="02020603050405020304" pitchFamily="18" charset="0"/>
                              </a:rPr>
                            </m:ctrlPr>
                          </m:sSubSupPr>
                          <m:e>
                            <m:r>
                              <a:rPr lang="id-ID" sz="2400" i="1">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id-ID" sz="2400">
                                <a:effectLst/>
                                <a:latin typeface="Cambria Math" panose="02040503050406030204" pitchFamily="18" charset="0"/>
                                <a:ea typeface="Times New Roman" panose="02020603050405020304" pitchFamily="18" charset="0"/>
                                <a:cs typeface="Arial" panose="020B0604020202020204" pitchFamily="34" charset="0"/>
                              </a:rPr>
                              <m:t>SINR</m:t>
                            </m:r>
                          </m:e>
                          <m:sub>
                            <m:r>
                              <a:rPr lang="id-ID" sz="2400" i="1">
                                <a:effectLst/>
                                <a:latin typeface="Cambria Math" panose="02040503050406030204" pitchFamily="18" charset="0"/>
                                <a:ea typeface="Times New Roman" panose="02020603050405020304" pitchFamily="18" charset="0"/>
                                <a:cs typeface="Arial" panose="020B0604020202020204" pitchFamily="34" charset="0"/>
                              </a:rPr>
                              <m:t>𝑘</m:t>
                            </m:r>
                            <m:r>
                              <a:rPr lang="id-ID" sz="2400" i="1">
                                <a:effectLst/>
                                <a:latin typeface="Cambria Math" panose="02040503050406030204" pitchFamily="18" charset="0"/>
                                <a:ea typeface="Times New Roman" panose="02020603050405020304" pitchFamily="18" charset="0"/>
                                <a:cs typeface="Arial" panose="020B0604020202020204" pitchFamily="34" charset="0"/>
                              </a:rPr>
                              <m:t>,</m:t>
                            </m:r>
                            <m:r>
                              <a:rPr lang="id-ID" sz="2400" i="1">
                                <a:effectLst/>
                                <a:latin typeface="Cambria Math" panose="02040503050406030204" pitchFamily="18" charset="0"/>
                                <a:ea typeface="Times New Roman" panose="02020603050405020304" pitchFamily="18" charset="0"/>
                                <a:cs typeface="Arial" panose="020B0604020202020204" pitchFamily="34" charset="0"/>
                              </a:rPr>
                              <m:t>𝑛</m:t>
                            </m:r>
                          </m:sub>
                          <m:sup>
                            <m:r>
                              <a:rPr lang="id-ID" sz="2400" i="1">
                                <a:effectLst/>
                                <a:latin typeface="Cambria Math" panose="02040503050406030204" pitchFamily="18" charset="0"/>
                                <a:ea typeface="Times New Roman" panose="02020603050405020304" pitchFamily="18" charset="0"/>
                                <a:cs typeface="Arial" panose="020B0604020202020204" pitchFamily="34" charset="0"/>
                              </a:rPr>
                              <m:t>𝐴</m:t>
                            </m:r>
                          </m:sup>
                        </m:sSubSup>
                      </m:e>
                    </m:d>
                  </m:oMath>
                </a14:m>
                <a:endParaRPr lang="en-ID" sz="2800"/>
              </a:p>
            </p:txBody>
          </p:sp>
        </mc:Choice>
        <mc:Fallback xmlns="">
          <p:sp>
            <p:nvSpPr>
              <p:cNvPr id="3" name="Content Placeholder 2">
                <a:extLst>
                  <a:ext uri="{FF2B5EF4-FFF2-40B4-BE49-F238E27FC236}">
                    <a16:creationId xmlns:a16="http://schemas.microsoft.com/office/drawing/2014/main" id="{2771E716-0B24-4007-8553-CE69FBCE1E0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41382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E5F3-6F9F-4FE0-B014-2921F4C5CD32}"/>
              </a:ext>
            </a:extLst>
          </p:cNvPr>
          <p:cNvSpPr>
            <a:spLocks noGrp="1"/>
          </p:cNvSpPr>
          <p:nvPr>
            <p:ph type="title"/>
          </p:nvPr>
        </p:nvSpPr>
        <p:spPr/>
        <p:txBody>
          <a:bodyPr/>
          <a:lstStyle/>
          <a:p>
            <a:pPr algn="ctr"/>
            <a:r>
              <a:rPr lang="en-US"/>
              <a:t>ILUSTRASI PEMETAAN SIMBOL KE TIAP SUBCARRIER</a:t>
            </a:r>
            <a:endParaRPr lang="en-ID"/>
          </a:p>
        </p:txBody>
      </p:sp>
      <p:pic>
        <p:nvPicPr>
          <p:cNvPr id="4" name="Picture 3">
            <a:extLst>
              <a:ext uri="{FF2B5EF4-FFF2-40B4-BE49-F238E27FC236}">
                <a16:creationId xmlns:a16="http://schemas.microsoft.com/office/drawing/2014/main" id="{60FE4A54-FFFD-407C-8243-43D08F2EFF31}"/>
              </a:ext>
            </a:extLst>
          </p:cNvPr>
          <p:cNvPicPr/>
          <p:nvPr/>
        </p:nvPicPr>
        <p:blipFill>
          <a:blip r:embed="rId2"/>
          <a:stretch>
            <a:fillRect/>
          </a:stretch>
        </p:blipFill>
        <p:spPr>
          <a:xfrm>
            <a:off x="1054475" y="2139523"/>
            <a:ext cx="7347146" cy="2578953"/>
          </a:xfrm>
          <a:prstGeom prst="rect">
            <a:avLst/>
          </a:prstGeom>
        </p:spPr>
      </p:pic>
      <p:sp>
        <p:nvSpPr>
          <p:cNvPr id="5" name="Content Placeholder 2">
            <a:extLst>
              <a:ext uri="{FF2B5EF4-FFF2-40B4-BE49-F238E27FC236}">
                <a16:creationId xmlns:a16="http://schemas.microsoft.com/office/drawing/2014/main" id="{E33901D1-9789-4FD3-ACC4-A29718C72508}"/>
              </a:ext>
            </a:extLst>
          </p:cNvPr>
          <p:cNvSpPr>
            <a:spLocks noGrp="1"/>
          </p:cNvSpPr>
          <p:nvPr>
            <p:ph idx="1"/>
          </p:nvPr>
        </p:nvSpPr>
        <p:spPr>
          <a:xfrm>
            <a:off x="1054475" y="4987636"/>
            <a:ext cx="11029615" cy="845460"/>
          </a:xfrm>
        </p:spPr>
        <p:txBody>
          <a:bodyPr>
            <a:noAutofit/>
          </a:bodyPr>
          <a:lstStyle/>
          <a:p>
            <a:r>
              <a:rPr lang="en-US" sz="2200"/>
              <a:t>Masing-masing subcarrier membawa simbol dari semua user</a:t>
            </a:r>
          </a:p>
          <a:p>
            <a:pPr marL="304800" lvl="1" indent="-304800"/>
            <a:r>
              <a:rPr lang="en-US" sz="2200"/>
              <a:t>Jumlah symbol pada tiap subcarrier sama dengan jumlah user</a:t>
            </a:r>
            <a:endParaRPr lang="en-US" sz="2200" dirty="0"/>
          </a:p>
        </p:txBody>
      </p:sp>
    </p:spTree>
    <p:extLst>
      <p:ext uri="{BB962C8B-B14F-4D97-AF65-F5344CB8AC3E}">
        <p14:creationId xmlns:p14="http://schemas.microsoft.com/office/powerpoint/2010/main" val="44234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69735E-4221-410E-9DF4-739C9F4BDA8E}"/>
              </a:ext>
            </a:extLst>
          </p:cNvPr>
          <p:cNvPicPr>
            <a:picLocks noGrp="1"/>
          </p:cNvPicPr>
          <p:nvPr>
            <p:ph idx="1"/>
          </p:nvPr>
        </p:nvPicPr>
        <p:blipFill>
          <a:blip r:embed="rId2"/>
          <a:stretch>
            <a:fillRect/>
          </a:stretch>
        </p:blipFill>
        <p:spPr>
          <a:xfrm>
            <a:off x="1614054" y="534082"/>
            <a:ext cx="8305800" cy="3485294"/>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2211EC3-ACAB-4FB0-8484-DCF01977E885}"/>
                  </a:ext>
                </a:extLst>
              </p:cNvPr>
              <p:cNvSpPr txBox="1">
                <a:spLocks/>
              </p:cNvSpPr>
              <p:nvPr/>
            </p:nvSpPr>
            <p:spPr>
              <a:xfrm>
                <a:off x="173181" y="4019376"/>
                <a:ext cx="8014855" cy="2838623"/>
              </a:xfrm>
              <a:prstGeom prst="rect">
                <a:avLst/>
              </a:prstGeom>
              <a:ln>
                <a:solidFill>
                  <a:schemeClr val="accent1">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ID" sz="2000">
                    <a:latin typeface="Times New Roman" panose="02020603050405020304" pitchFamily="18" charset="0"/>
                    <a:cs typeface="Times New Roman" panose="02020603050405020304" pitchFamily="18" charset="0"/>
                  </a:rPr>
                  <a:t>Data pada tiap subcarrier: </a:t>
                </a:r>
                <a14:m>
                  <m:oMath xmlns:m="http://schemas.openxmlformats.org/officeDocument/2006/math">
                    <m:sSub>
                      <m:sSubPr>
                        <m:ctrlPr>
                          <a:rPr lang="en-ID" sz="2000" b="1"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𝒒</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Sub>
                    <m:r>
                      <a:rPr lang="id-ID" sz="2000" b="1" i="1">
                        <a:solidFill>
                          <a:srgbClr val="4D5156"/>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effectLst/>
                            <a:latin typeface="Cambria Math" panose="02040503050406030204" pitchFamily="18" charset="0"/>
                            <a:cs typeface="Times New Roman" panose="02020603050405020304" pitchFamily="18" charset="0"/>
                          </a:rPr>
                        </m:ctrlPr>
                      </m:sSupPr>
                      <m:e>
                        <m:r>
                          <a:rPr lang="id-ID" sz="2000" i="1">
                            <a:effectLst/>
                            <a:latin typeface="Cambria Math" panose="02040503050406030204" pitchFamily="18" charset="0"/>
                            <a:ea typeface="Calibri" panose="020F0502020204030204" pitchFamily="34" charset="0"/>
                            <a:cs typeface="Times New Roman" panose="02020603050405020304" pitchFamily="18" charset="0"/>
                          </a:rPr>
                          <m:t> </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id-ID" sz="2000" i="1">
                            <a:effectLst/>
                            <a:latin typeface="Cambria Math" panose="02040503050406030204" pitchFamily="18" charset="0"/>
                            <a:ea typeface="Calibri" panose="020F0502020204030204" pitchFamily="34" charset="0"/>
                            <a:cs typeface="Times New Roman" panose="02020603050405020304" pitchFamily="18" charset="0"/>
                          </a:rPr>
                          <m:t>𝑀</m:t>
                        </m:r>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sup>
                    </m:sSup>
                  </m:oMath>
                </a14:m>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pPr>
                <a:r>
                  <a:rPr lang="en-ID" sz="2000">
                    <a:latin typeface="Times New Roman" panose="02020603050405020304" pitchFamily="18" charset="0"/>
                    <a:cs typeface="Times New Roman" panose="02020603050405020304" pitchFamily="18" charset="0"/>
                  </a:rPr>
                  <a:t>Respon kanal domain waktu:  </a:t>
                </a:r>
                <a14:m>
                  <m:oMath xmlns:m="http://schemas.openxmlformats.org/officeDocument/2006/math">
                    <m:sSub>
                      <m:sSubPr>
                        <m:ctrlPr>
                          <a:rPr lang="en-ID" sz="2000" b="1"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𝐇</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𝑹𝒍</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effectLst/>
                            <a:latin typeface="Cambria Math" panose="02040503050406030204" pitchFamily="18" charset="0"/>
                            <a:cs typeface="Times New Roman" panose="02020603050405020304" pitchFamily="18" charset="0"/>
                          </a:rPr>
                        </m:ctrlPr>
                      </m:sSupPr>
                      <m:e>
                        <m:r>
                          <a:rPr lang="id-ID" sz="2000" i="1">
                            <a:effectLst/>
                            <a:latin typeface="Cambria Math" panose="02040503050406030204" pitchFamily="18" charset="0"/>
                            <a:ea typeface="Calibri" panose="020F0502020204030204" pitchFamily="34" charset="0"/>
                            <a:cs typeface="Times New Roman" panose="02020603050405020304" pitchFamily="18" charset="0"/>
                          </a:rPr>
                          <m:t>ℂ</m:t>
                        </m:r>
                      </m:e>
                      <m:sup>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𝑀</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𝑙</m:t>
                    </m:r>
                    <m:r>
                      <a:rPr lang="id-ID" sz="2000" i="1" smtClean="0">
                        <a:effectLst/>
                        <a:latin typeface="Cambria Math" panose="02040503050406030204" pitchFamily="18" charset="0"/>
                        <a:ea typeface="Times New Roman" panose="02020603050405020304" pitchFamily="18" charset="0"/>
                        <a:cs typeface="Times New Roman" panose="02020603050405020304" pitchFamily="18" charset="0"/>
                      </a:rPr>
                      <m:t>=0, 1, . . . , </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𝐿</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D" sz="2000">
                  <a:latin typeface="Times New Roman" panose="02020603050405020304" pitchFamily="18" charset="0"/>
                  <a:cs typeface="Times New Roman" panose="02020603050405020304" pitchFamily="18" charset="0"/>
                </a:endParaRPr>
              </a:p>
              <a:p>
                <a:pPr>
                  <a:lnSpc>
                    <a:spcPct val="100000"/>
                  </a:lnSpc>
                  <a:spcBef>
                    <a:spcPts val="0"/>
                  </a:spcBef>
                </a:pPr>
                <a:r>
                  <a:rPr lang="en-ID" sz="2000">
                    <a:latin typeface="Times New Roman" panose="02020603050405020304" pitchFamily="18" charset="0"/>
                    <a:cs typeface="Times New Roman" panose="02020603050405020304" pitchFamily="18" charset="0"/>
                  </a:rPr>
                  <a:t>Respon kanal domain frekuensi : </a:t>
                </a:r>
                <a14:m>
                  <m:oMath xmlns:m="http://schemas.openxmlformats.org/officeDocument/2006/math">
                    <m:sSub>
                      <m:sSubPr>
                        <m:ctrlPr>
                          <a:rPr lang="en-ID"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latin typeface="Cambria Math" panose="02040503050406030204" pitchFamily="18" charset="0"/>
                            <a:cs typeface="Times New Roman" panose="02020603050405020304" pitchFamily="18" charset="0"/>
                          </a:rPr>
                        </m:ctrlPr>
                      </m:sSupPr>
                      <m:e>
                        <m:r>
                          <a:rPr lang="id-ID" sz="2000" i="1">
                            <a:latin typeface="Cambria Math" panose="02040503050406030204" pitchFamily="18" charset="0"/>
                            <a:ea typeface="Calibri" panose="020F0502020204030204" pitchFamily="34" charset="0"/>
                            <a:cs typeface="Times New Roman" panose="02020603050405020304" pitchFamily="18" charset="0"/>
                          </a:rPr>
                          <m:t>ℂ</m:t>
                        </m:r>
                      </m:e>
                      <m:sup>
                        <m:r>
                          <a:rPr lang="id-ID" sz="2000" i="1">
                            <a:latin typeface="Cambria Math" panose="02040503050406030204" pitchFamily="18" charset="0"/>
                            <a:ea typeface="Calibri" panose="020F0502020204030204" pitchFamily="34" charset="0"/>
                            <a:cs typeface="Times New Roman" panose="02020603050405020304" pitchFamily="18" charset="0"/>
                          </a:rPr>
                          <m:t>𝐾</m:t>
                        </m:r>
                        <m:r>
                          <a:rPr lang="id-ID" sz="2000" i="1">
                            <a:latin typeface="Cambria Math" panose="02040503050406030204" pitchFamily="18" charset="0"/>
                            <a:ea typeface="Calibri" panose="020F0502020204030204" pitchFamily="34" charset="0"/>
                            <a:cs typeface="Times New Roman" panose="02020603050405020304" pitchFamily="18" charset="0"/>
                          </a:rPr>
                          <m:t>×</m:t>
                        </m:r>
                        <m:r>
                          <a:rPr lang="id-ID" sz="2000" i="1">
                            <a:latin typeface="Cambria Math" panose="02040503050406030204" pitchFamily="18" charset="0"/>
                            <a:ea typeface="Calibri" panose="020F0502020204030204" pitchFamily="34" charset="0"/>
                            <a:cs typeface="Times New Roman" panose="02020603050405020304" pitchFamily="18" charset="0"/>
                          </a:rPr>
                          <m:t>𝑀</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sup>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𝒍</m:t>
                            </m:r>
                          </m:sub>
                        </m:sSub>
                      </m:e>
                    </m:nary>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exp</m:t>
                    </m:r>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𝑗𝑛</m:t>
                        </m:r>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den>
                        </m:f>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e>
                    </m:d>
                  </m:oMath>
                </a14:m>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ts val="0"/>
                  </a:spcBef>
                </a:pPr>
                <a:r>
                  <a:rPr lang="en-US" sz="2000">
                    <a:latin typeface="Times New Roman" panose="02020603050405020304" pitchFamily="18" charset="0"/>
                    <a:cs typeface="Times New Roman" panose="02020603050405020304" pitchFamily="18" charset="0"/>
                  </a:rPr>
                  <a:t>Precoding tiap subcarrier: </a:t>
                </a:r>
                <a14:m>
                  <m:oMath xmlns:m="http://schemas.openxmlformats.org/officeDocument/2006/math">
                    <m:sSub>
                      <m:sSubPr>
                        <m:ctrlPr>
                          <a:rPr lang="en-ID" sz="2000"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e>
                        </m:d>
                      </m:sup>
                    </m:sSup>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endParaRPr lang="en-US" sz="2000">
                  <a:latin typeface="Times New Roman" panose="02020603050405020304" pitchFamily="18" charset="0"/>
                  <a:cs typeface="Times New Roman" panose="02020603050405020304" pitchFamily="18" charset="0"/>
                </a:endParaRPr>
              </a:p>
              <a:p>
                <a:pPr>
                  <a:lnSpc>
                    <a:spcPct val="100000"/>
                  </a:lnSpc>
                  <a:spcBef>
                    <a:spcPts val="0"/>
                  </a:spcBef>
                </a:pPr>
                <a:r>
                  <a:rPr lang="en-US" sz="2000">
                    <a:latin typeface="Times New Roman" panose="02020603050405020304" pitchFamily="18" charset="0"/>
                    <a:cs typeface="Times New Roman" panose="02020603050405020304" pitchFamily="18" charset="0"/>
                  </a:rPr>
                  <a:t>Faktor skala: </a:t>
                </a:r>
                <a14:m>
                  <m:oMath xmlns:m="http://schemas.openxmlformats.org/officeDocument/2006/math">
                    <m:r>
                      <a:rPr lang="id-ID"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d-ID" sz="2000" b="1" i="1">
                                <a:solidFill>
                                  <a:srgbClr val="000000"/>
                                </a:solidFill>
                                <a:effectLst/>
                                <a:latin typeface="Cambria Math" panose="02040503050406030204" pitchFamily="18" charset="0"/>
                                <a:ea typeface="Calibri" panose="020F0502020204030204" pitchFamily="34" charset="0"/>
                              </a:rPr>
                              <m:t>𝔼</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tr</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den>
                        </m:f>
                      </m:e>
                    </m:rad>
                  </m:oMath>
                </a14:m>
                <a:endParaRPr lang="en-US" sz="2000">
                  <a:latin typeface="Times New Roman" panose="02020603050405020304" pitchFamily="18" charset="0"/>
                  <a:cs typeface="Times New Roman" panose="02020603050405020304" pitchFamily="18" charset="0"/>
                </a:endParaRPr>
              </a:p>
              <a:p>
                <a:pPr>
                  <a:lnSpc>
                    <a:spcPct val="100000"/>
                  </a:lnSpc>
                  <a:spcBef>
                    <a:spcPts val="0"/>
                  </a:spcBef>
                </a:pPr>
                <a:r>
                  <a:rPr lang="en-US" sz="2000">
                    <a:latin typeface="Times New Roman" panose="02020603050405020304" pitchFamily="18" charset="0"/>
                    <a:cs typeface="Times New Roman" panose="02020603050405020304" pitchFamily="18" charset="0"/>
                  </a:rPr>
                  <a:t>Precoded vector:</a:t>
                </a:r>
                <a14:m>
                  <m:oMath xmlns:m="http://schemas.openxmlformats.org/officeDocument/2006/math">
                    <m:sSub>
                      <m:sSubPr>
                        <m:ctrlPr>
                          <a:rPr lang="en-ID" sz="2000" b="1" i="1">
                            <a:latin typeface="Cambria Math" panose="02040503050406030204" pitchFamily="18" charset="0"/>
                          </a:rPr>
                        </m:ctrlPr>
                      </m:sSubPr>
                      <m:e>
                        <m:r>
                          <a:rPr lang="en-US" sz="2000" b="1" i="1" smtClean="0">
                            <a:latin typeface="Cambria Math" panose="02040503050406030204" pitchFamily="18" charset="0"/>
                          </a:rPr>
                          <m:t> </m:t>
                        </m:r>
                        <m:r>
                          <a:rPr lang="id-ID" sz="2000" b="1" i="1">
                            <a:latin typeface="Cambria Math" panose="02040503050406030204" pitchFamily="18" charset="0"/>
                          </a:rPr>
                          <m:t>𝒄</m:t>
                        </m:r>
                      </m:e>
                      <m:sub>
                        <m:r>
                          <a:rPr lang="id-ID" sz="2000" b="1" i="1">
                            <a:latin typeface="Cambria Math" panose="02040503050406030204" pitchFamily="18" charset="0"/>
                          </a:rPr>
                          <m:t>𝒏</m:t>
                        </m:r>
                      </m:sub>
                    </m:sSub>
                    <m:r>
                      <a:rPr lang="id-ID" sz="2000" b="1" i="1">
                        <a:latin typeface="Cambria Math" panose="02040503050406030204" pitchFamily="18" charset="0"/>
                      </a:rPr>
                      <m:t>∈</m:t>
                    </m:r>
                    <m:sSup>
                      <m:sSupPr>
                        <m:ctrlPr>
                          <a:rPr lang="en-ID" sz="2000" i="1">
                            <a:latin typeface="Cambria Math" panose="02040503050406030204" pitchFamily="18" charset="0"/>
                          </a:rPr>
                        </m:ctrlPr>
                      </m:sSupPr>
                      <m:e>
                        <m:r>
                          <a:rPr lang="id-ID" sz="2000" i="1">
                            <a:latin typeface="Cambria Math" panose="02040503050406030204" pitchFamily="18" charset="0"/>
                          </a:rPr>
                          <m:t>𝐶</m:t>
                        </m:r>
                      </m:e>
                      <m:sup>
                        <m:d>
                          <m:dPr>
                            <m:ctrlPr>
                              <a:rPr lang="id-ID" sz="2000" i="1">
                                <a:latin typeface="Cambria Math" panose="02040503050406030204" pitchFamily="18" charset="0"/>
                              </a:rPr>
                            </m:ctrlPr>
                          </m:dPr>
                          <m:e>
                            <m:r>
                              <a:rPr lang="id-ID" sz="2000" i="1">
                                <a:latin typeface="Cambria Math" panose="02040503050406030204" pitchFamily="18" charset="0"/>
                              </a:rPr>
                              <m:t>𝑀</m:t>
                            </m:r>
                            <m:r>
                              <a:rPr lang="id-ID" sz="2000" i="1">
                                <a:latin typeface="Cambria Math" panose="02040503050406030204" pitchFamily="18" charset="0"/>
                              </a:rPr>
                              <m:t>×1</m:t>
                            </m:r>
                          </m:e>
                        </m:d>
                      </m:sup>
                    </m:sSup>
                  </m:oMath>
                </a14:m>
                <a:endParaRPr lang="en-US" sz="200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02211EC3-ACAB-4FB0-8484-DCF01977E885}"/>
                  </a:ext>
                </a:extLst>
              </p:cNvPr>
              <p:cNvSpPr txBox="1">
                <a:spLocks noRot="1" noChangeAspect="1" noMove="1" noResize="1" noEditPoints="1" noAdjustHandles="1" noChangeArrowheads="1" noChangeShapeType="1" noTextEdit="1"/>
              </p:cNvSpPr>
              <p:nvPr/>
            </p:nvSpPr>
            <p:spPr>
              <a:xfrm>
                <a:off x="173181" y="4019376"/>
                <a:ext cx="8014855" cy="2838623"/>
              </a:xfrm>
              <a:prstGeom prst="rect">
                <a:avLst/>
              </a:prstGeom>
              <a:blipFill>
                <a:blip r:embed="rId3"/>
                <a:stretch>
                  <a:fillRect l="-607" t="-855"/>
                </a:stretch>
              </a:blipFill>
              <a:ln>
                <a:solidFill>
                  <a:schemeClr val="accent1">
                    <a:lumMod val="75000"/>
                  </a:schemeClr>
                </a:solidFill>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28197E06-3E7B-4B59-9A5C-1EE4494002A1}"/>
                  </a:ext>
                </a:extLst>
              </p:cNvPr>
              <p:cNvSpPr txBox="1">
                <a:spLocks/>
              </p:cNvSpPr>
              <p:nvPr/>
            </p:nvSpPr>
            <p:spPr>
              <a:xfrm>
                <a:off x="8188036" y="4019376"/>
                <a:ext cx="3830783" cy="2838624"/>
              </a:xfrm>
              <a:prstGeom prst="rect">
                <a:avLst/>
              </a:prstGeom>
              <a:ln>
                <a:solidFill>
                  <a:schemeClr val="accent1">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Output reordering : </a:t>
                </a:r>
                <a14:m>
                  <m:oMath xmlns:m="http://schemas.openxmlformats.org/officeDocument/2006/math">
                    <m:sSub>
                      <m:sSubPr>
                        <m:ctrlPr>
                          <a:rPr lang="en-ID" sz="2000" b="1" i="1" smtClean="0">
                            <a:effectLst/>
                            <a:latin typeface="Cambria Math" panose="02040503050406030204" pitchFamily="18" charset="0"/>
                            <a:cs typeface="Times New Roman" panose="02020603050405020304" pitchFamily="18" charset="0"/>
                          </a:rPr>
                        </m:ctrlPr>
                      </m:sSub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Sinyal yang ditransmisikan </a:t>
                </a:r>
              </a:p>
              <a:p>
                <a:pPr marL="0" indent="0" algn="ctr">
                  <a:buNone/>
                </a:pPr>
                <a14:m>
                  <m:oMathPara xmlns:m="http://schemas.openxmlformats.org/officeDocument/2006/math">
                    <m:oMathParaPr>
                      <m:jc m:val="centerGroup"/>
                    </m:oMathParaPr>
                    <m:oMath xmlns:m="http://schemas.openxmlformats.org/officeDocument/2006/math">
                      <m:sSub>
                        <m:sSubPr>
                          <m:ctrlPr>
                            <a:rPr lang="en-ID"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𝐶𝑃</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9" name="Content Placeholder 2">
                <a:extLst>
                  <a:ext uri="{FF2B5EF4-FFF2-40B4-BE49-F238E27FC236}">
                    <a16:creationId xmlns:a16="http://schemas.microsoft.com/office/drawing/2014/main" id="{28197E06-3E7B-4B59-9A5C-1EE4494002A1}"/>
                  </a:ext>
                </a:extLst>
              </p:cNvPr>
              <p:cNvSpPr txBox="1">
                <a:spLocks noRot="1" noChangeAspect="1" noMove="1" noResize="1" noEditPoints="1" noAdjustHandles="1" noChangeArrowheads="1" noChangeShapeType="1" noTextEdit="1"/>
              </p:cNvSpPr>
              <p:nvPr/>
            </p:nvSpPr>
            <p:spPr>
              <a:xfrm>
                <a:off x="8188036" y="4019376"/>
                <a:ext cx="3830783" cy="2838624"/>
              </a:xfrm>
              <a:prstGeom prst="rect">
                <a:avLst/>
              </a:prstGeom>
              <a:blipFill>
                <a:blip r:embed="rId4"/>
                <a:stretch>
                  <a:fillRect l="-1268" t="-1496"/>
                </a:stretch>
              </a:blipFill>
              <a:ln>
                <a:solidFill>
                  <a:schemeClr val="accent1">
                    <a:lumMod val="75000"/>
                  </a:schemeClr>
                </a:solidFill>
              </a:ln>
            </p:spPr>
            <p:txBody>
              <a:bodyPr/>
              <a:lstStyle/>
              <a:p>
                <a:r>
                  <a:rPr lang="en-ID">
                    <a:noFill/>
                  </a:rPr>
                  <a:t> </a:t>
                </a:r>
              </a:p>
            </p:txBody>
          </p:sp>
        </mc:Fallback>
      </mc:AlternateContent>
      <p:sp>
        <p:nvSpPr>
          <p:cNvPr id="10" name="Rectangle 9">
            <a:extLst>
              <a:ext uri="{FF2B5EF4-FFF2-40B4-BE49-F238E27FC236}">
                <a16:creationId xmlns:a16="http://schemas.microsoft.com/office/drawing/2014/main" id="{45904083-E997-422B-AA9B-3A0005A5CD23}"/>
              </a:ext>
            </a:extLst>
          </p:cNvPr>
          <p:cNvSpPr/>
          <p:nvPr/>
        </p:nvSpPr>
        <p:spPr>
          <a:xfrm>
            <a:off x="173181" y="210916"/>
            <a:ext cx="4637681" cy="646331"/>
          </a:xfrm>
          <a:prstGeom prst="rect">
            <a:avLst/>
          </a:prstGeom>
          <a:noFill/>
        </p:spPr>
        <p:txBody>
          <a:bodyPr wrap="none" lIns="91440" tIns="45720" rIns="91440" bIns="45720">
            <a:spAutoFit/>
          </a:bodyPr>
          <a:lstStyle/>
          <a:p>
            <a:pPr algn="ctr"/>
            <a:r>
              <a:rPr lang="en-US" sz="3600">
                <a:ln w="0"/>
                <a:solidFill>
                  <a:schemeClr val="accent1"/>
                </a:solidFill>
                <a:effectLst>
                  <a:outerShdw blurRad="38100" dist="25400" dir="5400000" algn="ctr" rotWithShape="0">
                    <a:srgbClr val="6E747A">
                      <a:alpha val="43000"/>
                    </a:srgbClr>
                  </a:outerShdw>
                </a:effectLst>
              </a:rPr>
              <a:t>Blok Diagram </a:t>
            </a:r>
            <a:r>
              <a:rPr lang="en-US" sz="3600" b="0" cap="none" spc="0">
                <a:ln w="0"/>
                <a:solidFill>
                  <a:schemeClr val="accent1"/>
                </a:solidFill>
                <a:effectLst>
                  <a:outerShdw blurRad="38100" dist="25400" dir="5400000" algn="ctr" rotWithShape="0">
                    <a:srgbClr val="6E747A">
                      <a:alpha val="43000"/>
                    </a:srgbClr>
                  </a:outerShdw>
                </a:effectLst>
              </a:rPr>
              <a:t>Pemancar</a:t>
            </a:r>
          </a:p>
        </p:txBody>
      </p:sp>
    </p:spTree>
    <p:extLst>
      <p:ext uri="{BB962C8B-B14F-4D97-AF65-F5344CB8AC3E}">
        <p14:creationId xmlns:p14="http://schemas.microsoft.com/office/powerpoint/2010/main" val="38353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B8237D-E589-4FA3-B44D-70E7D39B6DE0}"/>
                  </a:ext>
                </a:extLst>
              </p:cNvPr>
              <p:cNvSpPr txBox="1"/>
              <p:nvPr/>
            </p:nvSpPr>
            <p:spPr>
              <a:xfrm>
                <a:off x="2299855" y="453473"/>
                <a:ext cx="8077200" cy="5951053"/>
              </a:xfrm>
              <a:prstGeom prst="rect">
                <a:avLst/>
              </a:prstGeom>
              <a:noFill/>
              <a:ln w="28575">
                <a:solidFill>
                  <a:schemeClr val="accent1">
                    <a:lumMod val="75000"/>
                  </a:schemeClr>
                </a:solidFill>
              </a:ln>
            </p:spPr>
            <p:txBody>
              <a:bodyPr wrap="square">
                <a:spAutoFit/>
              </a:bodyPr>
              <a:lstStyle/>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ALGORTIMA 2 (Precoded Vector)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Masukan: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𝒍</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𝑹𝒍</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𝑼𝑹</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𝑳𝑶𝑺</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K</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precoded vector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Konversi matriks kanal domain waktu ke domain frekuensi sebanyak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subcarrier. </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sup>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𝒍</m:t>
                              </m:r>
                            </m:sub>
                          </m:sSub>
                        </m:e>
                      </m:nary>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exp</m:t>
                      </m:r>
                      <m:d>
                        <m:d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𝑗𝑛</m:t>
                          </m:r>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den>
                          </m:f>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e>
                      </m:d>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 1, . . . , </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for</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n ≤ N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Matriks precoding MRT: </a:t>
                </a:r>
                <a14:m>
                  <m:oMath xmlns:m="http://schemas.openxmlformats.org/officeDocument/2006/math">
                    <m:sSubSup>
                      <m:sSubSup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up>
                        <m:r>
                          <a:rPr lang="id-ID" sz="2000" b="1" i="1">
                            <a:effectLst/>
                            <a:latin typeface="Cambria Math" panose="02040503050406030204" pitchFamily="18" charset="0"/>
                            <a:ea typeface="Calibri" panose="020F0502020204030204" pitchFamily="34" charset="0"/>
                            <a:cs typeface="Times New Roman" panose="02020603050405020304" pitchFamily="18" charset="0"/>
                          </a:rPr>
                          <m:t>𝐌𝐑𝐓</m:t>
                        </m:r>
                      </m:sup>
                    </m:sSubSup>
                    <m:r>
                      <a:rPr lang="id-ID" sz="2000" b="1"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b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4: 	Matriks precoding ZF:</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up>
                        <m:r>
                          <a:rPr lang="id-ID" sz="2000" b="1" i="1">
                            <a:effectLst/>
                            <a:latin typeface="Cambria Math" panose="02040503050406030204" pitchFamily="18" charset="0"/>
                            <a:ea typeface="Calibri" panose="020F0502020204030204" pitchFamily="34" charset="0"/>
                            <a:cs typeface="Times New Roman" panose="02020603050405020304" pitchFamily="18" charset="0"/>
                          </a:rPr>
                          <m:t>𝐙𝐅</m:t>
                        </m:r>
                      </m:sup>
                    </m:sSubSup>
                    <m:r>
                      <a:rPr lang="id-ID" sz="20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bSup>
                        <m:d>
                          <m:d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bSup>
                          </m:e>
                        </m:d>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𝟏</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5: 	Matriks precoding MMSE: </a:t>
                </a:r>
                <a14:m>
                  <m:oMath xmlns:m="http://schemas.openxmlformats.org/officeDocument/2006/math">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sSubSup>
                          <m:sSubSupPr>
                            <m:ctrlPr>
                              <a:rPr lang="en-ID" sz="20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b="1" i="1">
                                <a:effectLst/>
                                <a:latin typeface="Cambria Math" panose="02040503050406030204" pitchFamily="18" charset="0"/>
                                <a:ea typeface="Calibri" panose="020F0502020204030204" pitchFamily="34" charset="0"/>
                                <a:cs typeface="Times New Roman" panose="02020603050405020304" pitchFamily="18" charset="0"/>
                              </a:rPr>
                              <m:t>𝐀</m:t>
                            </m:r>
                          </m:e>
                          <m:sub>
                            <m:r>
                              <a:rPr lang="id-ID" sz="2000" b="1" i="1">
                                <a:effectLst/>
                                <a:latin typeface="Cambria Math" panose="02040503050406030204" pitchFamily="18" charset="0"/>
                                <a:ea typeface="Calibri" panose="020F0502020204030204" pitchFamily="34" charset="0"/>
                                <a:cs typeface="Times New Roman" panose="02020603050405020304" pitchFamily="18" charset="0"/>
                              </a:rPr>
                              <m:t>𝒏</m:t>
                            </m:r>
                          </m:sub>
                          <m:sup>
                            <m:r>
                              <a:rPr lang="id-ID" sz="2000" b="1" i="1">
                                <a:effectLst/>
                                <a:latin typeface="Cambria Math" panose="02040503050406030204" pitchFamily="18" charset="0"/>
                                <a:ea typeface="Calibri" panose="020F0502020204030204" pitchFamily="34" charset="0"/>
                                <a:cs typeface="Times New Roman" panose="02020603050405020304" pitchFamily="18" charset="0"/>
                              </a:rPr>
                              <m:t>𝐌𝐌𝐒𝐄</m:t>
                            </m:r>
                          </m:sup>
                        </m:sSub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sup>
                    </m:sSubSup>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sSubSup>
                              <m:sSub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sup>
                            </m:sSub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𝑲</m:t>
                                </m:r>
                              </m:num>
                              <m:den>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den>
                            </m:f>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𝐈</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𝑲</m:t>
                                </m:r>
                              </m:sub>
                            </m:sSub>
                          </m:e>
                        </m:d>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𝟏</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6:	Factor skala </a:t>
                </a:r>
                <a14:m>
                  <m:oMath xmlns:m="http://schemas.openxmlformats.org/officeDocument/2006/math">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d-ID" sz="16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𝔼</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000">
                                <a:effectLst/>
                                <a:latin typeface="Cambria Math" panose="02040503050406030204" pitchFamily="18" charset="0"/>
                                <a:ea typeface="Times New Roman" panose="02020603050405020304" pitchFamily="18" charset="0"/>
                                <a:cs typeface="Times New Roman" panose="02020603050405020304" pitchFamily="18" charset="0"/>
                              </a:rPr>
                              <m:t>tr</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a:effectLst/>
                                <a:latin typeface="Cambria Math" panose="02040503050406030204" pitchFamily="18" charset="0"/>
                                <a:ea typeface="Times New Roman" panose="02020603050405020304" pitchFamily="18" charset="0"/>
                                <a:cs typeface="Times New Roman" panose="02020603050405020304" pitchFamily="18" charset="0"/>
                              </a:rPr>
                              <m:t>))</m:t>
                            </m:r>
                          </m:den>
                        </m:f>
                      </m:e>
                    </m:ra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7: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8: 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9: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𝐀</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𝐪</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FB8237D-E589-4FA3-B44D-70E7D39B6DE0}"/>
                  </a:ext>
                </a:extLst>
              </p:cNvPr>
              <p:cNvSpPr txBox="1">
                <a:spLocks noRot="1" noChangeAspect="1" noMove="1" noResize="1" noEditPoints="1" noAdjustHandles="1" noChangeArrowheads="1" noChangeShapeType="1" noTextEdit="1"/>
              </p:cNvSpPr>
              <p:nvPr/>
            </p:nvSpPr>
            <p:spPr>
              <a:xfrm>
                <a:off x="2299855" y="453473"/>
                <a:ext cx="8077200" cy="5951053"/>
              </a:xfrm>
              <a:prstGeom prst="rect">
                <a:avLst/>
              </a:prstGeom>
              <a:blipFill>
                <a:blip r:embed="rId2"/>
                <a:stretch>
                  <a:fillRect l="-602" t="-305" r="-602" b="-509"/>
                </a:stretch>
              </a:blipFill>
              <a:ln w="28575">
                <a:solidFill>
                  <a:schemeClr val="accent1">
                    <a:lumMod val="75000"/>
                  </a:schemeClr>
                </a:solidFill>
              </a:ln>
            </p:spPr>
            <p:txBody>
              <a:bodyPr/>
              <a:lstStyle/>
              <a:p>
                <a:r>
                  <a:rPr lang="en-ID">
                    <a:noFill/>
                  </a:rPr>
                  <a:t> </a:t>
                </a:r>
              </a:p>
            </p:txBody>
          </p:sp>
        </mc:Fallback>
      </mc:AlternateContent>
    </p:spTree>
    <p:extLst>
      <p:ext uri="{BB962C8B-B14F-4D97-AF65-F5344CB8AC3E}">
        <p14:creationId xmlns:p14="http://schemas.microsoft.com/office/powerpoint/2010/main" val="417759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41BA-9C44-4EBE-A20E-6E9852DE1934}"/>
              </a:ext>
            </a:extLst>
          </p:cNvPr>
          <p:cNvSpPr>
            <a:spLocks noGrp="1"/>
          </p:cNvSpPr>
          <p:nvPr>
            <p:ph type="title"/>
          </p:nvPr>
        </p:nvSpPr>
        <p:spPr>
          <a:xfrm>
            <a:off x="630382" y="219363"/>
            <a:ext cx="10515600" cy="923348"/>
          </a:xfrm>
        </p:spPr>
        <p:txBody>
          <a:bodyPr/>
          <a:lstStyle/>
          <a:p>
            <a:r>
              <a:rPr lang="en-US"/>
              <a:t>Faktor Skala Precoding</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F26AE1-F2FD-4B61-8B8A-EBEBA1BD7D28}"/>
                  </a:ext>
                </a:extLst>
              </p:cNvPr>
              <p:cNvSpPr>
                <a:spLocks noGrp="1"/>
              </p:cNvSpPr>
              <p:nvPr>
                <p:ph idx="1"/>
              </p:nvPr>
            </p:nvSpPr>
            <p:spPr>
              <a:xfrm>
                <a:off x="630382" y="1253331"/>
                <a:ext cx="10515600" cy="4351338"/>
              </a:xfrm>
            </p:spPr>
            <p:txBody>
              <a:bodyPr>
                <a:normAutofit/>
              </a:bodyPr>
              <a:lstStyle/>
              <a:p>
                <a:r>
                  <a:rPr lang="en-US" sz="2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Faktor skala precoding: </a:t>
                </a:r>
                <a14:m>
                  <m:oMath xmlns:m="http://schemas.openxmlformats.org/officeDocument/2006/math">
                    <m:r>
                      <a:rPr lang="id-ID" sz="22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id-ID" sz="2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d-ID" sz="2200" b="1" i="1">
                                <a:solidFill>
                                  <a:schemeClr val="tx1"/>
                                </a:solidFill>
                                <a:effectLst/>
                                <a:latin typeface="Cambria Math" panose="02040503050406030204" pitchFamily="18" charset="0"/>
                                <a:ea typeface="Calibri" panose="020F0502020204030204" pitchFamily="34" charset="0"/>
                              </a:rPr>
                              <m:t>𝔼</m:t>
                            </m:r>
                            <m: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tr</m:t>
                            </m:r>
                            <m: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id-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𝐀</m:t>
                            </m:r>
                            <m:sSup>
                              <m:sSupPr>
                                <m:ctrlPr>
                                  <a:rPr lang="en-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𝐀</m:t>
                                </m:r>
                              </m:e>
                              <m:sup>
                                <m:r>
                                  <a:rPr lang="id-ID" sz="22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𝐇</m:t>
                                </m:r>
                              </m:sup>
                            </m:sSup>
                            <m:r>
                              <a:rPr lang="id-ID" sz="2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id-ID" sz="22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en>
                        </m:f>
                      </m:e>
                    </m:rad>
                  </m:oMath>
                </a14:m>
                <a:endParaRPr lang="en-ID" sz="2200">
                  <a:solidFill>
                    <a:schemeClr val="tx1"/>
                  </a:solidFill>
                  <a:latin typeface="Times New Roman" panose="02020603050405020304" pitchFamily="18" charset="0"/>
                  <a:cs typeface="Times New Roman" panose="02020603050405020304" pitchFamily="18" charset="0"/>
                </a:endParaRPr>
              </a:p>
              <a:p>
                <a:r>
                  <a:rPr lang="en-ID" sz="2200">
                    <a:solidFill>
                      <a:schemeClr val="tx1"/>
                    </a:solidFill>
                    <a:latin typeface="Times New Roman" panose="02020603050405020304" pitchFamily="18" charset="0"/>
                    <a:cs typeface="Times New Roman" panose="02020603050405020304" pitchFamily="18" charset="0"/>
                  </a:rPr>
                  <a:t>Digunakan untuk memenuhi alokasi daya transmisi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id-ID" sz="22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id-ID" sz="2200" b="1" i="1">
                        <a:solidFill>
                          <a:schemeClr val="tx1"/>
                        </a:solidFill>
                        <a:effectLst/>
                        <a:latin typeface="Cambria Math" panose="02040503050406030204" pitchFamily="18" charset="0"/>
                        <a:ea typeface="Calibri" panose="020F0502020204030204" pitchFamily="34" charset="0"/>
                      </a:rPr>
                      <m:t>=</m:t>
                    </m:r>
                    <m:r>
                      <a:rPr lang="id-ID" sz="2200" b="0" i="1">
                        <a:solidFill>
                          <a:schemeClr val="tx1"/>
                        </a:solidFill>
                        <a:effectLst/>
                        <a:latin typeface="Cambria Math" panose="02040503050406030204" pitchFamily="18" charset="0"/>
                        <a:ea typeface="Calibri" panose="020F0502020204030204" pitchFamily="34" charset="0"/>
                      </a:rPr>
                      <m:t>1</m:t>
                    </m:r>
                  </m:oMath>
                </a14:m>
                <a:r>
                  <a:rPr lang="en-ID" sz="2200">
                    <a:solidFill>
                      <a:schemeClr val="tx1"/>
                    </a:solidFill>
                    <a:latin typeface="Times New Roman" panose="02020603050405020304" pitchFamily="18" charset="0"/>
                    <a:cs typeface="Times New Roman" panose="02020603050405020304" pitchFamily="18" charset="0"/>
                  </a:rPr>
                  <a:t>, sehingga total transmit power BTS akan konstan, terlepas dari jumlah antenna yang digunakan. </a:t>
                </a:r>
              </a:p>
              <a:p>
                <a:r>
                  <a:rPr lang="en-ID" sz="2200">
                    <a:solidFill>
                      <a:schemeClr val="tx1"/>
                    </a:solidFill>
                    <a:latin typeface="Times New Roman" panose="02020603050405020304" pitchFamily="18" charset="0"/>
                    <a:cs typeface="Times New Roman" panose="02020603050405020304" pitchFamily="18" charset="0"/>
                  </a:rPr>
                  <a:t>Data sebelum dikalikan precoding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smtClean="0">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en-US" sz="2200" b="1" i="1" smtClean="0">
                                    <a:solidFill>
                                      <a:schemeClr val="tx1"/>
                                    </a:solidFill>
                                    <a:effectLst/>
                                    <a:latin typeface="Cambria Math" panose="02040503050406030204" pitchFamily="18" charset="0"/>
                                    <a:cs typeface="Times New Roman" panose="02020603050405020304" pitchFamily="18" charset="0"/>
                                  </a:rPr>
                                  <m:t>𝒔</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id-ID" sz="2200" b="1" i="1">
                        <a:solidFill>
                          <a:schemeClr val="tx1"/>
                        </a:solidFill>
                        <a:effectLst/>
                        <a:latin typeface="Cambria Math" panose="02040503050406030204" pitchFamily="18" charset="0"/>
                        <a:ea typeface="Calibri" panose="020F0502020204030204" pitchFamily="34" charset="0"/>
                      </a:rPr>
                      <m:t>=</m:t>
                    </m:r>
                    <m:r>
                      <a:rPr lang="id-ID" sz="2200" b="0" i="1">
                        <a:solidFill>
                          <a:schemeClr val="tx1"/>
                        </a:solidFill>
                        <a:effectLst/>
                        <a:latin typeface="Cambria Math" panose="02040503050406030204" pitchFamily="18" charset="0"/>
                        <a:ea typeface="Calibri" panose="020F0502020204030204" pitchFamily="34" charset="0"/>
                      </a:rPr>
                      <m:t>1</m:t>
                    </m:r>
                  </m:oMath>
                </a14:m>
                <a:endParaRPr lang="en-ID" sz="2200">
                  <a:solidFill>
                    <a:schemeClr val="tx1"/>
                  </a:solidFill>
                  <a:latin typeface="Times New Roman" panose="02020603050405020304" pitchFamily="18" charset="0"/>
                  <a:cs typeface="Times New Roman" panose="02020603050405020304" pitchFamily="18" charset="0"/>
                </a:endParaRPr>
              </a:p>
              <a:p>
                <a:r>
                  <a:rPr lang="en-ID" sz="2200">
                    <a:solidFill>
                      <a:schemeClr val="tx1"/>
                    </a:solidFill>
                    <a:latin typeface="Times New Roman" panose="02020603050405020304" pitchFamily="18" charset="0"/>
                    <a:cs typeface="Times New Roman" panose="02020603050405020304" pitchFamily="18" charset="0"/>
                  </a:rPr>
                  <a:t>Data setelah precoding sebelum dikalikan factor skala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id-ID" sz="22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en-US" sz="2200" b="1" i="1" smtClean="0">
                        <a:solidFill>
                          <a:schemeClr val="tx1"/>
                        </a:solidFill>
                        <a:effectLst/>
                        <a:latin typeface="Cambria Math" panose="02040503050406030204" pitchFamily="18" charset="0"/>
                        <a:ea typeface="Calibri" panose="020F0502020204030204" pitchFamily="34" charset="0"/>
                      </a:rPr>
                      <m:t>= </m:t>
                    </m:r>
                  </m:oMath>
                </a14:m>
                <a:r>
                  <a:rPr lang="en-ID" sz="2200">
                    <a:solidFill>
                      <a:schemeClr val="tx1"/>
                    </a:solidFill>
                    <a:latin typeface="Times New Roman" panose="02020603050405020304" pitchFamily="18" charset="0"/>
                    <a:cs typeface="Times New Roman" panose="02020603050405020304" pitchFamily="18" charset="0"/>
                  </a:rPr>
                  <a:t>0.3295</a:t>
                </a:r>
              </a:p>
              <a:p>
                <a:r>
                  <a:rPr lang="en-ID" sz="2200">
                    <a:solidFill>
                      <a:schemeClr val="tx1"/>
                    </a:solidFill>
                    <a:latin typeface="Times New Roman" panose="02020603050405020304" pitchFamily="18" charset="0"/>
                    <a:cs typeface="Times New Roman" panose="02020603050405020304" pitchFamily="18" charset="0"/>
                  </a:rPr>
                  <a:t>Data setelah precoding dan dikalikan precoded vector </a:t>
                </a:r>
                <a14:m>
                  <m:oMath xmlns:m="http://schemas.openxmlformats.org/officeDocument/2006/math">
                    <m:r>
                      <a:rPr lang="id-ID" sz="2200" b="1" i="1" smtClean="0">
                        <a:solidFill>
                          <a:schemeClr val="tx1"/>
                        </a:solidFill>
                        <a:effectLst/>
                        <a:latin typeface="Cambria Math" panose="02040503050406030204" pitchFamily="18" charset="0"/>
                        <a:ea typeface="Calibri" panose="020F0502020204030204" pitchFamily="34" charset="0"/>
                      </a:rPr>
                      <m:t>𝔼</m:t>
                    </m:r>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sSup>
                          <m:sSupPr>
                            <m:ctrlPr>
                              <a:rPr lang="en-ID" sz="2200" b="1" i="1">
                                <a:solidFill>
                                  <a:schemeClr val="tx1"/>
                                </a:solidFill>
                                <a:effectLst/>
                                <a:latin typeface="Cambria Math" panose="02040503050406030204" pitchFamily="18" charset="0"/>
                                <a:cs typeface="Times New Roman" panose="02020603050405020304" pitchFamily="18" charset="0"/>
                              </a:rPr>
                            </m:ctrlPr>
                          </m:sSupPr>
                          <m:e>
                            <m:d>
                              <m:dPr>
                                <m:begChr m:val="‖"/>
                                <m:endChr m:val="‖"/>
                                <m:ctrlPr>
                                  <a:rPr lang="en-ID" sz="2200" b="1" i="1">
                                    <a:solidFill>
                                      <a:schemeClr val="tx1"/>
                                    </a:solidFill>
                                    <a:effectLst/>
                                    <a:latin typeface="Cambria Math" panose="02040503050406030204" pitchFamily="18" charset="0"/>
                                    <a:cs typeface="Times New Roman" panose="02020603050405020304" pitchFamily="18" charset="0"/>
                                  </a:rPr>
                                </m:ctrlPr>
                              </m:dPr>
                              <m:e>
                                <m:r>
                                  <a:rPr lang="id-ID" sz="22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e>
                            </m:d>
                          </m:e>
                          <m:sup>
                            <m:r>
                              <a:rPr lang="id-ID" sz="2200" b="1" i="1">
                                <a:solidFill>
                                  <a:schemeClr val="tx1"/>
                                </a:solidFill>
                                <a:effectLst/>
                                <a:latin typeface="Cambria Math" panose="02040503050406030204" pitchFamily="18" charset="0"/>
                                <a:ea typeface="Calibri" panose="020F0502020204030204" pitchFamily="34" charset="0"/>
                              </a:rPr>
                              <m:t>𝟐</m:t>
                            </m:r>
                          </m:sup>
                        </m:sSup>
                      </m:e>
                    </m:d>
                    <m:r>
                      <a:rPr lang="id-ID" sz="2200" b="1" i="1">
                        <a:solidFill>
                          <a:schemeClr val="tx1"/>
                        </a:solidFill>
                        <a:effectLst/>
                        <a:latin typeface="Cambria Math" panose="02040503050406030204" pitchFamily="18" charset="0"/>
                        <a:ea typeface="Calibri" panose="020F0502020204030204" pitchFamily="34" charset="0"/>
                      </a:rPr>
                      <m:t>=</m:t>
                    </m:r>
                    <m:r>
                      <a:rPr lang="en-US" sz="2200" b="0" i="1" smtClean="0">
                        <a:solidFill>
                          <a:schemeClr val="tx1"/>
                        </a:solidFill>
                        <a:effectLst/>
                        <a:latin typeface="Cambria Math" panose="02040503050406030204" pitchFamily="18" charset="0"/>
                        <a:ea typeface="Calibri" panose="020F0502020204030204" pitchFamily="34" charset="0"/>
                      </a:rPr>
                      <m:t>0.99</m:t>
                    </m:r>
                  </m:oMath>
                </a14:m>
                <a:endParaRPr lang="en-ID" sz="2200">
                  <a:solidFill>
                    <a:schemeClr val="tx1"/>
                  </a:solidFill>
                  <a:latin typeface="Times New Roman" panose="02020603050405020304" pitchFamily="18" charset="0"/>
                  <a:cs typeface="Times New Roman" panose="02020603050405020304" pitchFamily="18" charset="0"/>
                </a:endParaRPr>
              </a:p>
              <a:p>
                <a:endParaRPr lang="en-ID" sz="220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5F26AE1-F2FD-4B61-8B8A-EBEBA1BD7D28}"/>
                  </a:ext>
                </a:extLst>
              </p:cNvPr>
              <p:cNvSpPr>
                <a:spLocks noGrp="1" noRot="1" noChangeAspect="1" noMove="1" noResize="1" noEditPoints="1" noAdjustHandles="1" noChangeArrowheads="1" noChangeShapeType="1" noTextEdit="1"/>
              </p:cNvSpPr>
              <p:nvPr>
                <p:ph idx="1"/>
              </p:nvPr>
            </p:nvSpPr>
            <p:spPr>
              <a:xfrm>
                <a:off x="630382" y="1253331"/>
                <a:ext cx="10515600" cy="4351338"/>
              </a:xfrm>
              <a:blipFill>
                <a:blip r:embed="rId2"/>
                <a:stretch>
                  <a:fillRect r="-348"/>
                </a:stretch>
              </a:blipFill>
            </p:spPr>
            <p:txBody>
              <a:bodyPr/>
              <a:lstStyle/>
              <a:p>
                <a:r>
                  <a:rPr lang="en-ID">
                    <a:noFill/>
                  </a:rPr>
                  <a:t> </a:t>
                </a:r>
              </a:p>
            </p:txBody>
          </p:sp>
        </mc:Fallback>
      </mc:AlternateContent>
    </p:spTree>
    <p:extLst>
      <p:ext uri="{BB962C8B-B14F-4D97-AF65-F5344CB8AC3E}">
        <p14:creationId xmlns:p14="http://schemas.microsoft.com/office/powerpoint/2010/main" val="280254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1DC128-3BEE-4AA9-B50C-7393185B62A8}"/>
                  </a:ext>
                </a:extLst>
              </p:cNvPr>
              <p:cNvSpPr txBox="1"/>
              <p:nvPr/>
            </p:nvSpPr>
            <p:spPr>
              <a:xfrm>
                <a:off x="526474" y="841817"/>
                <a:ext cx="11236036" cy="4558812"/>
              </a:xfrm>
              <a:prstGeom prst="rect">
                <a:avLst/>
              </a:prstGeom>
              <a:noFill/>
              <a:ln w="28575">
                <a:solidFill>
                  <a:schemeClr val="bg2">
                    <a:lumMod val="50000"/>
                  </a:schemeClr>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ALGORITMA 3 (MODULASI OFDM)</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nCP</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sinyal OFDM domain waktu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For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m</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M</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Konversi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dari serial ke paralel, menghasilkan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𝒎𝒑</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Lakukan proses IFFT sebanyak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 point,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 IFFT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𝒎𝒑</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450215" indent="-450215"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Salin sejumlah </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nCP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dari bagian belakang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ke bagian depan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menghasilkan sinyal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Return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3B1DC128-3BEE-4AA9-B50C-7393185B62A8}"/>
                  </a:ext>
                </a:extLst>
              </p:cNvPr>
              <p:cNvSpPr txBox="1">
                <a:spLocks noRot="1" noChangeAspect="1" noMove="1" noResize="1" noEditPoints="1" noAdjustHandles="1" noChangeArrowheads="1" noChangeShapeType="1" noTextEdit="1"/>
              </p:cNvSpPr>
              <p:nvPr/>
            </p:nvSpPr>
            <p:spPr>
              <a:xfrm>
                <a:off x="526474" y="841817"/>
                <a:ext cx="11236036" cy="4558812"/>
              </a:xfrm>
              <a:prstGeom prst="rect">
                <a:avLst/>
              </a:prstGeom>
              <a:blipFill>
                <a:blip r:embed="rId2"/>
                <a:stretch>
                  <a:fillRect l="-433" t="-398" b="-1062"/>
                </a:stretch>
              </a:blipFill>
              <a:ln w="28575">
                <a:solidFill>
                  <a:schemeClr val="bg2">
                    <a:lumMod val="50000"/>
                  </a:schemeClr>
                </a:solidFill>
              </a:ln>
            </p:spPr>
            <p:txBody>
              <a:bodyPr/>
              <a:lstStyle/>
              <a:p>
                <a:r>
                  <a:rPr lang="en-ID">
                    <a:noFill/>
                  </a:rPr>
                  <a:t> </a:t>
                </a:r>
              </a:p>
            </p:txBody>
          </p:sp>
        </mc:Fallback>
      </mc:AlternateContent>
    </p:spTree>
    <p:extLst>
      <p:ext uri="{BB962C8B-B14F-4D97-AF65-F5344CB8AC3E}">
        <p14:creationId xmlns:p14="http://schemas.microsoft.com/office/powerpoint/2010/main" val="254484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3838E6-2473-47AA-A2F9-75B32B3BEBF5}"/>
                  </a:ext>
                </a:extLst>
              </p:cNvPr>
              <p:cNvSpPr txBox="1"/>
              <p:nvPr/>
            </p:nvSpPr>
            <p:spPr>
              <a:xfrm>
                <a:off x="1870364" y="1035876"/>
                <a:ext cx="8451272" cy="4786247"/>
              </a:xfrm>
              <a:prstGeom prst="rect">
                <a:avLst/>
              </a:prstGeom>
              <a:noFill/>
              <a:ln w="28575">
                <a:solidFill>
                  <a:schemeClr val="tx1"/>
                </a:solidFill>
              </a:ln>
            </p:spPr>
            <p:txBody>
              <a:bodyPr wrap="square">
                <a:spAutoFit/>
              </a:bodyPr>
              <a:lstStyle/>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ALGORITMA 4 (PEMBANGKITKAN KANAL RAYLEIGH)</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 </a:t>
                </a:r>
                <a:r>
                  <a:rPr lang="id-ID"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K, L</a:t>
                </a:r>
                <a:r>
                  <a:rPr lang="en-US" sz="20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Keluaran: </a:t>
                </a:r>
                <a:r>
                  <a:rPr lang="id-ID"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Matriks kanal Rayleigh pada tiap delay line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Calibri" panose="020F0502020204030204" pitchFamily="34" charset="0"/>
                    <a:cs typeface="Times New Roman" panose="02020603050405020304" pitchFamily="18" charset="0"/>
                  </a:rPr>
                  <a:t>1: Tentukan amplitudo </a:t>
                </a:r>
                <a:r>
                  <a:rPr lang="en-US" sz="2000">
                    <a:effectLst/>
                    <a:latin typeface="Times New Roman" panose="02020603050405020304" pitchFamily="18" charset="0"/>
                    <a:ea typeface="Calibri" panose="020F0502020204030204" pitchFamily="34" charset="0"/>
                    <a:cs typeface="Times New Roman" panose="02020603050405020304" pitchFamily="18" charset="0"/>
                  </a:rPr>
                  <a:t>delay tap pertama </a:t>
                </a:r>
                <a14:m>
                  <m:oMath xmlns:m="http://schemas.openxmlformats.org/officeDocument/2006/math">
                    <m:sSubSup>
                      <m:sSub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2 </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sub>
                            </m:sSub>
                          </m:sup>
                        </m:sSup>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sub>
                            </m:sSub>
                          </m:sup>
                        </m:sSup>
                      </m:den>
                    </m:f>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 For</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3: 	Tentukan ampiludo masing-masing delay tap </a:t>
                </a:r>
                <a14:m>
                  <m:oMath xmlns:m="http://schemas.openxmlformats.org/officeDocument/2006/math">
                    <m:sSubSup>
                      <m:sSub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2 </m:t>
                        </m:r>
                      </m:sup>
                    </m:sSubSup>
                  </m:oMath>
                </a14:m>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2 </m:t>
                        </m:r>
                      </m:sup>
                    </m:sSubSup>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𝑙𝑇</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4</a:t>
                </a:r>
                <a:r>
                  <a:rPr lang="id-ID" sz="2000">
                    <a:effectLst/>
                    <a:latin typeface="Times New Roman" panose="02020603050405020304" pitchFamily="18" charset="0"/>
                    <a:ea typeface="Calibri" panose="020F0502020204030204" pitchFamily="34"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Bangkitkan kanal Rayleigh pada masing-masing delay line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5</a:t>
                </a:r>
                <a:r>
                  <a:rPr lang="id-ID" sz="2000">
                    <a:effectLst/>
                    <a:latin typeface="Times New Roman" panose="02020603050405020304" pitchFamily="18" charset="0"/>
                    <a:ea typeface="Calibri" panose="020F0502020204030204" pitchFamily="34" charset="0"/>
                    <a:cs typeface="Times New Roman" panose="02020603050405020304" pitchFamily="18" charset="0"/>
                  </a:rPr>
                  <a:t>: 	Kalikan amplitude tap delay line dengan matriks kanal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sub>
                    </m:sSub>
                  </m:oMath>
                </a14:m>
                <a:r>
                  <a:rPr lang="id-ID" sz="20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2 </m:t>
                        </m:r>
                      </m:sup>
                    </m:sSubSup>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6</a:t>
                </a:r>
                <a:r>
                  <a:rPr lang="id-ID" sz="2000">
                    <a:effectLst/>
                    <a:latin typeface="Times New Roman" panose="02020603050405020304" pitchFamily="18" charset="0"/>
                    <a:ea typeface="Calibri" panose="020F0502020204030204" pitchFamily="34" charset="0"/>
                    <a:cs typeface="Times New Roman" panose="02020603050405020304" pitchFamily="18" charset="0"/>
                  </a:rPr>
                  <a:t>:</a:t>
                </a:r>
                <a:r>
                  <a:rPr lang="id-ID" sz="2000" b="1">
                    <a:effectLst/>
                    <a:latin typeface="Times New Roman" panose="02020603050405020304" pitchFamily="18" charset="0"/>
                    <a:ea typeface="Calibri" panose="020F0502020204030204" pitchFamily="34" charset="0"/>
                    <a:cs typeface="Times New Roman" panose="02020603050405020304" pitchFamily="18" charset="0"/>
                  </a:rPr>
                  <a:t> 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7</a:t>
                </a:r>
                <a:r>
                  <a:rPr lang="id-ID" sz="2000">
                    <a:effectLst/>
                    <a:latin typeface="Times New Roman" panose="02020603050405020304" pitchFamily="18" charset="0"/>
                    <a:ea typeface="Calibri" panose="020F0502020204030204" pitchFamily="34" charset="0"/>
                    <a:cs typeface="Times New Roman" panose="02020603050405020304" pitchFamily="18" charset="0"/>
                  </a:rPr>
                  <a:t> : </a:t>
                </a:r>
                <a:r>
                  <a:rPr lang="id-ID" sz="2000" b="1">
                    <a:effectLst/>
                    <a:latin typeface="Times New Roman" panose="02020603050405020304" pitchFamily="18" charset="0"/>
                    <a:ea typeface="Calibri" panose="020F0502020204030204" pitchFamily="34"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53838E6-2473-47AA-A2F9-75B32B3BEBF5}"/>
                  </a:ext>
                </a:extLst>
              </p:cNvPr>
              <p:cNvSpPr txBox="1">
                <a:spLocks noRot="1" noChangeAspect="1" noMove="1" noResize="1" noEditPoints="1" noAdjustHandles="1" noChangeArrowheads="1" noChangeShapeType="1" noTextEdit="1"/>
              </p:cNvSpPr>
              <p:nvPr/>
            </p:nvSpPr>
            <p:spPr>
              <a:xfrm>
                <a:off x="1870364" y="1035876"/>
                <a:ext cx="8451272" cy="4786247"/>
              </a:xfrm>
              <a:prstGeom prst="rect">
                <a:avLst/>
              </a:prstGeom>
              <a:blipFill>
                <a:blip r:embed="rId2"/>
                <a:stretch>
                  <a:fillRect l="-647" t="-506" b="-1013"/>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193304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F76D6A-3627-42BA-8309-E99440912056}"/>
                  </a:ext>
                </a:extLst>
              </p:cNvPr>
              <p:cNvSpPr txBox="1"/>
              <p:nvPr/>
            </p:nvSpPr>
            <p:spPr>
              <a:xfrm>
                <a:off x="1565564" y="631984"/>
                <a:ext cx="9462653" cy="5167633"/>
              </a:xfrm>
              <a:prstGeom prst="rect">
                <a:avLst/>
              </a:prstGeom>
              <a:noFill/>
              <a:ln w="28575">
                <a:solidFill>
                  <a:schemeClr val="tx1"/>
                </a:solidFill>
              </a:ln>
            </p:spPr>
            <p:txBody>
              <a:bodyPr wrap="square">
                <a:spAutoFit/>
              </a:bodyPr>
              <a:lstStyle/>
              <a:p>
                <a:pPr>
                  <a:spcAft>
                    <a:spcPts val="800"/>
                  </a:spcAft>
                </a:pPr>
                <a:r>
                  <a:rPr lang="id-ID" sz="2000" b="1">
                    <a:effectLst/>
                    <a:latin typeface="Times New Roman" panose="02020603050405020304" pitchFamily="18" charset="0"/>
                    <a:ea typeface="Calibri" panose="020F0502020204030204" pitchFamily="34" charset="0"/>
                    <a:cs typeface="Times New Roman" panose="02020603050405020304" pitchFamily="18" charset="0"/>
                  </a:rPr>
                  <a:t>ALGORTIMA 5 (PEMBANGKITAN KANAL UR-LOS)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effectLst/>
                    <a:latin typeface="Times New Roman" panose="02020603050405020304" pitchFamily="18" charset="0"/>
                    <a:ea typeface="Calibri" panose="020F0502020204030204" pitchFamily="34" charset="0"/>
                    <a:cs typeface="Times New Roman" panose="02020603050405020304" pitchFamily="18" charset="0"/>
                  </a:rPr>
                  <a:t>Masukan: </a:t>
                </a:r>
                <a:r>
                  <a:rPr lang="id-ID" sz="2000" i="1">
                    <a:effectLst/>
                    <a:latin typeface="Times New Roman" panose="02020603050405020304" pitchFamily="18" charset="0"/>
                    <a:ea typeface="Calibri" panose="020F0502020204030204" pitchFamily="34" charset="0"/>
                    <a:cs typeface="Times New Roman" panose="02020603050405020304" pitchFamily="18" charset="0"/>
                  </a:rPr>
                  <a:t>K, M</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Keluaran: Respon kanal UR-LOS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𝑈𝑅</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𝐿𝑂𝑆</m:t>
                        </m:r>
                      </m:sub>
                    </m:sSub>
                  </m:oMath>
                </a14:m>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Proses 1: Menentukan sudut masing-masing user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 ≤ K</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Tentukan sudut masing-masing user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id-ID" sz="2000">
                            <a:effectLst/>
                            <a:latin typeface="Cambria Math" panose="02040503050406030204" pitchFamily="18" charset="0"/>
                            <a:ea typeface="Calibri" panose="020F0502020204030204" pitchFamily="34" charset="0"/>
                            <a:cs typeface="Times New Roman" panose="02020603050405020304" pitchFamily="18" charset="0"/>
                          </a:rPr>
                          <m:t>sin</m:t>
                        </m:r>
                      </m:e>
                      <m:sup>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a:effectLst/>
                            <a:latin typeface="Cambria Math" panose="02040503050406030204" pitchFamily="18" charset="0"/>
                            <a:ea typeface="Calibri" panose="020F0502020204030204" pitchFamily="34" charset="0"/>
                            <a:cs typeface="Times New Roman" panose="02020603050405020304" pitchFamily="18" charset="0"/>
                          </a:rPr>
                          <m:t>1+</m:t>
                        </m:r>
                        <m:f>
                          <m:f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id-ID" sz="2000" i="1">
                                <a:effectLst/>
                                <a:latin typeface="Cambria Math" panose="02040503050406030204" pitchFamily="18" charset="0"/>
                                <a:ea typeface="Calibri" panose="020F0502020204030204" pitchFamily="34" charset="0"/>
                                <a:cs typeface="Times New Roman" panose="02020603050405020304" pitchFamily="18" charset="0"/>
                              </a:rPr>
                              <m:t>2</m:t>
                            </m:r>
                            <m:r>
                              <a:rPr lang="id-ID" sz="2000" i="1">
                                <a:effectLst/>
                                <a:latin typeface="Cambria Math" panose="02040503050406030204" pitchFamily="18" charset="0"/>
                                <a:ea typeface="Calibri" panose="020F0502020204030204" pitchFamily="34" charset="0"/>
                                <a:cs typeface="Times New Roman" panose="02020603050405020304" pitchFamily="18" charset="0"/>
                              </a:rPr>
                              <m:t>𝑘</m:t>
                            </m:r>
                            <m:r>
                              <a:rPr lang="id-ID"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den>
                        </m:f>
                      </m:e>
                    </m:d>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a:t>
                </a: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Proses 2: Membangkitkan kanal UR-LOS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 ≤ K</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for</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 M</a:t>
                </a: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marL="450215" indent="-450215">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4: 	Bangkitkan kanal UR-LOS  </a:t>
                </a:r>
                <a14:m>
                  <m:oMath xmlns:m="http://schemas.openxmlformats.org/officeDocument/2006/math">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𝑈𝑅</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𝐿𝑂𝑆</m:t>
                        </m:r>
                      </m:sub>
                    </m:sSub>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𝛽</m:t>
                        </m:r>
                      </m:e>
                    </m:rad>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𝑗𝑑𝐻𝑠𝑖𝑛</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p>
                            </m:s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𝑗𝑑𝐻</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p>
                            </m:sSup>
                          </m:e>
                        </m:d>
                      </m:e>
                      <m:sup>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 for</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spcAft>
                    <a:spcPts val="800"/>
                  </a:spcAft>
                </a:pPr>
                <a:r>
                  <a:rPr lang="id-ID"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AF76D6A-3627-42BA-8309-E99440912056}"/>
                  </a:ext>
                </a:extLst>
              </p:cNvPr>
              <p:cNvSpPr txBox="1">
                <a:spLocks noRot="1" noChangeAspect="1" noMove="1" noResize="1" noEditPoints="1" noAdjustHandles="1" noChangeArrowheads="1" noChangeShapeType="1" noTextEdit="1"/>
              </p:cNvSpPr>
              <p:nvPr/>
            </p:nvSpPr>
            <p:spPr>
              <a:xfrm>
                <a:off x="1565564" y="631984"/>
                <a:ext cx="9462653" cy="5167633"/>
              </a:xfrm>
              <a:prstGeom prst="rect">
                <a:avLst/>
              </a:prstGeom>
              <a:blipFill>
                <a:blip r:embed="rId2"/>
                <a:stretch>
                  <a:fillRect l="-578" t="-469" b="-939"/>
                </a:stretch>
              </a:blipFill>
              <a:ln w="28575">
                <a:solidFill>
                  <a:schemeClr val="tx1"/>
                </a:solidFill>
              </a:ln>
            </p:spPr>
            <p:txBody>
              <a:bodyPr/>
              <a:lstStyle/>
              <a:p>
                <a:r>
                  <a:rPr lang="en-ID">
                    <a:noFill/>
                  </a:rPr>
                  <a:t> </a:t>
                </a:r>
              </a:p>
            </p:txBody>
          </p:sp>
        </mc:Fallback>
      </mc:AlternateContent>
    </p:spTree>
    <p:extLst>
      <p:ext uri="{BB962C8B-B14F-4D97-AF65-F5344CB8AC3E}">
        <p14:creationId xmlns:p14="http://schemas.microsoft.com/office/powerpoint/2010/main" val="63192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CF9C9E-4A65-443C-96BA-1CD8549733DE}"/>
                  </a:ext>
                </a:extLst>
              </p:cNvPr>
              <p:cNvSpPr txBox="1"/>
              <p:nvPr/>
            </p:nvSpPr>
            <p:spPr>
              <a:xfrm>
                <a:off x="1898072" y="985602"/>
                <a:ext cx="8395855" cy="3415422"/>
              </a:xfrm>
              <a:prstGeom prst="rect">
                <a:avLst/>
              </a:prstGeom>
              <a:noFill/>
              <a:ln w="28575">
                <a:solidFill>
                  <a:schemeClr val="bg2">
                    <a:lumMod val="50000"/>
                  </a:schemeClr>
                </a:solidFill>
              </a:ln>
            </p:spPr>
            <p:txBody>
              <a:bodyPr wrap="square">
                <a:spAutoFit/>
              </a:bodyPr>
              <a:lstStyle/>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ALGORITMA 6 (PEMBANGKITAN PILOT)</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Masukan: </a:t>
                </a:r>
                <a14:m>
                  <m:oMath xmlns:m="http://schemas.openxmlformats.org/officeDocument/2006/math">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Keluaran: sinyal pilot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Proses:</a:t>
                </a:r>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1: Bangkitkan bilangan kompleks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2: Jadikan </a:t>
                </a:r>
                <a:r>
                  <a:rPr lang="id-ID" sz="2000" b="1" i="1">
                    <a:effectLst/>
                    <a:latin typeface="Times New Roman" panose="02020603050405020304" pitchFamily="18" charset="0"/>
                    <a:ea typeface="Times New Roman" panose="02020603050405020304" pitchFamily="18" charset="0"/>
                    <a:cs typeface="Times New Roman" panose="02020603050405020304" pitchFamily="18" charset="0"/>
                  </a:rPr>
                  <a:t>c</a:t>
                </a:r>
                <a:r>
                  <a:rPr lang="id-ID" sz="2000" i="1">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menjadi unitary matriks orthogonal </a:t>
                </a:r>
                <a14:m>
                  <m:oMath xmlns:m="http://schemas.openxmlformats.org/officeDocument/2006/math">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a:effectLst/>
                    <a:latin typeface="Times New Roman" panose="02020603050405020304" pitchFamily="18" charset="0"/>
                    <a:ea typeface="Times New Roman" panose="02020603050405020304" pitchFamily="18" charset="0"/>
                    <a:cs typeface="Times New Roman" panose="02020603050405020304" pitchFamily="18" charset="0"/>
                  </a:rPr>
                  <a:t>3: Membentuk sinyal pilot </a:t>
                </a:r>
                <a14:m>
                  <m:oMath xmlns:m="http://schemas.openxmlformats.org/officeDocument/2006/math">
                    <m:sSub>
                      <m:sSub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𝐶</m:t>
                        </m:r>
                      </m:e>
                      <m:sup>
                        <m:sSub>
                          <m:sSubPr>
                            <m:ctrlPr>
                              <a:rPr lang="en-ID"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𝐾</m:t>
                            </m:r>
                            <m:r>
                              <a:rPr lang="id-ID" sz="2000" i="1">
                                <a:effectLst/>
                                <a:latin typeface="Cambria Math" panose="02040503050406030204" pitchFamily="18" charset="0"/>
                                <a:ea typeface="Calibri" panose="020F0502020204030204" pitchFamily="34" charset="0"/>
                                <a:cs typeface="Times New Roman" panose="02020603050405020304" pitchFamily="18" charset="0"/>
                              </a:rPr>
                              <m:t>×</m:t>
                            </m:r>
                            <m:r>
                              <a:rPr lang="id-ID" sz="2000" i="1">
                                <a:effectLst/>
                                <a:latin typeface="Cambria Math" panose="02040503050406030204" pitchFamily="18" charset="0"/>
                                <a:ea typeface="Calibri" panose="020F0502020204030204" pitchFamily="34" charset="0"/>
                                <a:cs typeface="Times New Roman" panose="02020603050405020304" pitchFamily="18" charset="0"/>
                              </a:rPr>
                              <m:t>𝜏</m:t>
                            </m:r>
                          </m:e>
                          <m:sub>
                            <m:r>
                              <a:rPr lang="id-ID"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id-ID"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id-ID" sz="2000" b="1">
                        <a:effectLst/>
                        <a:latin typeface="Cambria Math" panose="02040503050406030204" pitchFamily="18" charset="0"/>
                        <a:ea typeface="Times New Roman" panose="02020603050405020304" pitchFamily="18" charset="0"/>
                        <a:cs typeface="Times New Roman" panose="02020603050405020304" pitchFamily="18" charset="0"/>
                      </a:rPr>
                      <m:t>=</m:t>
                    </m:r>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ID"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id-ID"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e>
                    </m:rad>
                    <m:sSup>
                      <m:sSupPr>
                        <m:ctrlPr>
                          <a:rPr lang="en-ID"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𝚽</m:t>
                        </m:r>
                      </m:e>
                      <m:sup>
                        <m:r>
                          <a:rPr lang="id-ID" sz="2000" b="1" i="1">
                            <a:effectLst/>
                            <a:latin typeface="Cambria Math" panose="02040503050406030204" pitchFamily="18" charset="0"/>
                            <a:ea typeface="Times New Roman" panose="02020603050405020304" pitchFamily="18" charset="0"/>
                            <a:cs typeface="Times New Roman" panose="02020603050405020304" pitchFamily="18" charset="0"/>
                          </a:rPr>
                          <m:t>𝐇</m:t>
                        </m:r>
                      </m:sup>
                    </m:sSup>
                  </m:oMath>
                </a14:m>
                <a:endParaRPr lang="en-ID" sz="2000">
                  <a:effectLst/>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id-ID" sz="2000" b="1">
                    <a:effectLst/>
                    <a:latin typeface="Times New Roman" panose="02020603050405020304" pitchFamily="18" charset="0"/>
                    <a:ea typeface="Times New Roman" panose="02020603050405020304" pitchFamily="18" charset="0"/>
                    <a:cs typeface="Times New Roman" panose="02020603050405020304" pitchFamily="18" charset="0"/>
                  </a:rPr>
                  <a:t>Selesai</a:t>
                </a:r>
                <a:endParaRPr lang="en-ID" sz="200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9CF9C9E-4A65-443C-96BA-1CD8549733DE}"/>
                  </a:ext>
                </a:extLst>
              </p:cNvPr>
              <p:cNvSpPr txBox="1">
                <a:spLocks noRot="1" noChangeAspect="1" noMove="1" noResize="1" noEditPoints="1" noAdjustHandles="1" noChangeArrowheads="1" noChangeShapeType="1" noTextEdit="1"/>
              </p:cNvSpPr>
              <p:nvPr/>
            </p:nvSpPr>
            <p:spPr>
              <a:xfrm>
                <a:off x="1898072" y="985602"/>
                <a:ext cx="8395855" cy="3415422"/>
              </a:xfrm>
              <a:prstGeom prst="rect">
                <a:avLst/>
              </a:prstGeom>
              <a:blipFill>
                <a:blip r:embed="rId2"/>
                <a:stretch>
                  <a:fillRect l="-578" t="-708" b="-1770"/>
                </a:stretch>
              </a:blipFill>
              <a:ln w="28575">
                <a:solidFill>
                  <a:schemeClr val="bg2">
                    <a:lumMod val="50000"/>
                  </a:schemeClr>
                </a:solidFill>
              </a:ln>
            </p:spPr>
            <p:txBody>
              <a:bodyPr/>
              <a:lstStyle/>
              <a:p>
                <a:r>
                  <a:rPr lang="en-ID">
                    <a:noFill/>
                  </a:rPr>
                  <a:t> </a:t>
                </a:r>
              </a:p>
            </p:txBody>
          </p:sp>
        </mc:Fallback>
      </mc:AlternateContent>
    </p:spTree>
    <p:extLst>
      <p:ext uri="{BB962C8B-B14F-4D97-AF65-F5344CB8AC3E}">
        <p14:creationId xmlns:p14="http://schemas.microsoft.com/office/powerpoint/2010/main" val="3129567602"/>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Cambria"/>
        <a:ea typeface=""/>
        <a:cs typeface=""/>
      </a:majorFont>
      <a:minorFont>
        <a:latin typeface="Cambria"/>
        <a:ea typeface=""/>
        <a:cs typeface=""/>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2778</TotalTime>
  <Words>1592</Words>
  <Application>Microsoft Office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Cambria</vt:lpstr>
      <vt:lpstr>Cambria Math</vt:lpstr>
      <vt:lpstr>Corbel</vt:lpstr>
      <vt:lpstr>Times New Roman</vt:lpstr>
      <vt:lpstr>Times-Roman~c</vt:lpstr>
      <vt:lpstr>Basis</vt:lpstr>
      <vt:lpstr>Power Delay Profile Kanal Rayleigh</vt:lpstr>
      <vt:lpstr>PowerPoint Presentation</vt:lpstr>
      <vt:lpstr>PowerPoint Presentation</vt:lpstr>
      <vt:lpstr>PowerPoint Presentation</vt:lpstr>
      <vt:lpstr>Faktor Skala Precoding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Bit Error Rate Kanal Rayleigh</vt:lpstr>
      <vt:lpstr>Bit Error Rate Kanal UR-LOS</vt:lpstr>
      <vt:lpstr>Efisiensi Spektrum SISO dan Masive MIMO</vt:lpstr>
      <vt:lpstr>PowerPoint Presentation</vt:lpstr>
      <vt:lpstr>Massive MU-MIMO Downlink TDD Systems with Linear Precoding and Downlink Pilots Hien Quoc Ngo, Erik G. Larsson, and Thomas L. Marzetta </vt:lpstr>
      <vt:lpstr>Efisiensi spektrum pada SNR rendah (SNR = 0dB)</vt:lpstr>
      <vt:lpstr>Perbandingan Efisiensi Spektrum Kanal Rayleigh dan UR-LOS (SNR = 10dB)</vt:lpstr>
      <vt:lpstr>Eigenvalue  </vt:lpstr>
      <vt:lpstr>PowerPoint Presentation</vt:lpstr>
      <vt:lpstr>Kenapa digunakan kanal Rayleigh dan UR-LOS</vt:lpstr>
      <vt:lpstr>Perbedaan Efisiensi Spektrum Dan Kapasitas</vt:lpstr>
      <vt:lpstr>ILUSTRASI PEMETAAN SIMBOL KE TIAP SUBCARRIER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ika aini</dc:creator>
  <cp:lastModifiedBy>ika aini</cp:lastModifiedBy>
  <cp:revision>71</cp:revision>
  <dcterms:created xsi:type="dcterms:W3CDTF">2021-01-22T01:41:13Z</dcterms:created>
  <dcterms:modified xsi:type="dcterms:W3CDTF">2021-02-02T08:11:29Z</dcterms:modified>
</cp:coreProperties>
</file>