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6" r:id="rId12"/>
    <p:sldId id="277" r:id="rId13"/>
    <p:sldId id="271" r:id="rId14"/>
    <p:sldId id="272" r:id="rId15"/>
    <p:sldId id="273" r:id="rId16"/>
    <p:sldId id="274" r:id="rId17"/>
    <p:sldId id="278" r:id="rId18"/>
    <p:sldId id="279" r:id="rId19"/>
    <p:sldId id="280" r:id="rId20"/>
    <p:sldId id="282" r:id="rId21"/>
    <p:sldId id="284" r:id="rId22"/>
    <p:sldId id="283" r:id="rId23"/>
    <p:sldId id="270" r:id="rId24"/>
    <p:sldId id="285" r:id="rId25"/>
    <p:sldId id="288" r:id="rId26"/>
    <p:sldId id="286" r:id="rId27"/>
    <p:sldId id="293" r:id="rId28"/>
    <p:sldId id="287" r:id="rId29"/>
    <p:sldId id="289" r:id="rId30"/>
    <p:sldId id="290" r:id="rId31"/>
    <p:sldId id="291" r:id="rId32"/>
    <p:sldId id="29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5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19EC-F1F5-4B91-9E64-1E5867D4D9F6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287-703B-4DDF-A773-07C862374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1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19EC-F1F5-4B91-9E64-1E5867D4D9F6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287-703B-4DDF-A773-07C862374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7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19EC-F1F5-4B91-9E64-1E5867D4D9F6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287-703B-4DDF-A773-07C862374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7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19EC-F1F5-4B91-9E64-1E5867D4D9F6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287-703B-4DDF-A773-07C862374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0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19EC-F1F5-4B91-9E64-1E5867D4D9F6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287-703B-4DDF-A773-07C862374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1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19EC-F1F5-4B91-9E64-1E5867D4D9F6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287-703B-4DDF-A773-07C862374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1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19EC-F1F5-4B91-9E64-1E5867D4D9F6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287-703B-4DDF-A773-07C862374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5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19EC-F1F5-4B91-9E64-1E5867D4D9F6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287-703B-4DDF-A773-07C862374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8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19EC-F1F5-4B91-9E64-1E5867D4D9F6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287-703B-4DDF-A773-07C862374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9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19EC-F1F5-4B91-9E64-1E5867D4D9F6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287-703B-4DDF-A773-07C862374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5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19EC-F1F5-4B91-9E64-1E5867D4D9F6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287-703B-4DDF-A773-07C862374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6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C19EC-F1F5-4B91-9E64-1E5867D4D9F6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0287-703B-4DDF-A773-07C862374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user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2082804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7"/>
          <a:stretch/>
        </p:blipFill>
        <p:spPr bwMode="auto">
          <a:xfrm>
            <a:off x="152400" y="2881744"/>
            <a:ext cx="6663683" cy="146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94763" y="3429000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81446" y="3700046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4763" y="3962400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91168" y="1786235"/>
            <a:ext cx="4530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Dimana</a:t>
            </a:r>
            <a:r>
              <a:rPr lang="en-US" dirty="0"/>
              <a:t> </a:t>
            </a:r>
          </a:p>
          <a:p>
            <a:r>
              <a:rPr lang="en-US" dirty="0" err="1"/>
              <a:t>Jumlah</a:t>
            </a:r>
            <a:r>
              <a:rPr lang="en-US" dirty="0"/>
              <a:t> user ( </a:t>
            </a:r>
            <a:r>
              <a:rPr lang="en-US" i="1" dirty="0"/>
              <a:t>K </a:t>
            </a:r>
            <a:r>
              <a:rPr lang="en-US" dirty="0"/>
              <a:t>) = 3</a:t>
            </a:r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user = 5 </a:t>
            </a:r>
            <a:r>
              <a:rPr lang="en-US" dirty="0" err="1"/>
              <a:t>simbol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5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C/B =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user </a:t>
            </a:r>
            <a:r>
              <a:rPr lang="en-US" dirty="0" err="1"/>
              <a:t>dapat</a:t>
            </a:r>
            <a:r>
              <a:rPr lang="en-US" dirty="0"/>
              <a:t> data rate </a:t>
            </a:r>
            <a:r>
              <a:rPr lang="en-US" dirty="0" err="1"/>
              <a:t>sama</a:t>
            </a:r>
            <a:endParaRPr lang="en-US" dirty="0"/>
          </a:p>
          <a:p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/>
              <a:t>:</a:t>
            </a:r>
            <a:br>
              <a:rPr lang="en-US"/>
            </a:br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07CE425-C0C7-4E44-9391-A57C50A5B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91" y="3845914"/>
            <a:ext cx="47434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118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1DB191-B7A7-4A93-B17B-5A2FB9231E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66" r="75831" b="8725"/>
          <a:stretch/>
        </p:blipFill>
        <p:spPr>
          <a:xfrm>
            <a:off x="457200" y="1219201"/>
            <a:ext cx="1524000" cy="2895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3CFCDB-9823-4D57-BE29-02F226E232AB}"/>
                  </a:ext>
                </a:extLst>
              </p:cNvPr>
              <p:cNvSpPr txBox="1"/>
              <p:nvPr/>
            </p:nvSpPr>
            <p:spPr>
              <a:xfrm>
                <a:off x="5614677" y="710063"/>
                <a:ext cx="3248645" cy="1285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z-Cyrl-AZ" b="0" i="1" smtClean="0">
                              <a:latin typeface="Cambria Math" panose="02040503050406030204" pitchFamily="18" charset="0"/>
                            </a:rPr>
                            <m:t>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𝑠𝑖𝑛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−1)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𝑠𝑖𝑛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3CFCDB-9823-4D57-BE29-02F226E23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677" y="710063"/>
                <a:ext cx="3248645" cy="12850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4BCC575-0645-4DD9-8E1C-6C3999F7BF4E}"/>
              </a:ext>
            </a:extLst>
          </p:cNvPr>
          <p:cNvSpPr txBox="1"/>
          <p:nvPr/>
        </p:nvSpPr>
        <p:spPr>
          <a:xfrm>
            <a:off x="7382253" y="2060121"/>
            <a:ext cx="132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Array Factor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95293A-C5F1-410B-BB1C-77FFC56659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946" r="30719" b="85906"/>
          <a:stretch/>
        </p:blipFill>
        <p:spPr>
          <a:xfrm>
            <a:off x="5167401" y="1561442"/>
            <a:ext cx="1219200" cy="600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B6A924-3981-40C5-A0A2-FF03C21E2773}"/>
              </a:ext>
            </a:extLst>
          </p:cNvPr>
          <p:cNvSpPr txBox="1"/>
          <p:nvPr/>
        </p:nvSpPr>
        <p:spPr>
          <a:xfrm>
            <a:off x="5176780" y="2244787"/>
            <a:ext cx="115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03736B-E19D-44FF-A84B-A2DAAB258444}"/>
              </a:ext>
            </a:extLst>
          </p:cNvPr>
          <p:cNvCxnSpPr/>
          <p:nvPr/>
        </p:nvCxnSpPr>
        <p:spPr>
          <a:xfrm>
            <a:off x="1981200" y="2971800"/>
            <a:ext cx="11430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DAB545-04F2-461A-8BEF-EEA9F914255C}"/>
              </a:ext>
            </a:extLst>
          </p:cNvPr>
          <p:cNvCxnSpPr>
            <a:cxnSpLocks/>
          </p:cNvCxnSpPr>
          <p:nvPr/>
        </p:nvCxnSpPr>
        <p:spPr>
          <a:xfrm flipV="1">
            <a:off x="1905000" y="1625975"/>
            <a:ext cx="3657600" cy="134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E4CA80-0428-4980-B825-4DF03CC944A1}"/>
                  </a:ext>
                </a:extLst>
              </p:cNvPr>
              <p:cNvSpPr txBox="1"/>
              <p:nvPr/>
            </p:nvSpPr>
            <p:spPr>
              <a:xfrm>
                <a:off x="2667000" y="2667000"/>
                <a:ext cx="291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E4CA80-0428-4980-B825-4DF03CC94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667000"/>
                <a:ext cx="291682" cy="276999"/>
              </a:xfrm>
              <a:prstGeom prst="rect">
                <a:avLst/>
              </a:prstGeom>
              <a:blipFill>
                <a:blip r:embed="rId5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36F81DAB-401D-4274-AEF4-BBE70BCE87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946" r="30719" b="85906"/>
          <a:stretch/>
        </p:blipFill>
        <p:spPr>
          <a:xfrm>
            <a:off x="5235655" y="2921728"/>
            <a:ext cx="1219200" cy="6000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8AEBB7D-15D4-4002-AEBC-58104F801B57}"/>
              </a:ext>
            </a:extLst>
          </p:cNvPr>
          <p:cNvSpPr txBox="1"/>
          <p:nvPr/>
        </p:nvSpPr>
        <p:spPr>
          <a:xfrm>
            <a:off x="5259093" y="3540689"/>
            <a:ext cx="116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2DACDC-DBE0-4F1C-93C5-FEFEB2034CCB}"/>
              </a:ext>
            </a:extLst>
          </p:cNvPr>
          <p:cNvSpPr txBox="1"/>
          <p:nvPr/>
        </p:nvSpPr>
        <p:spPr>
          <a:xfrm>
            <a:off x="3118338" y="1120589"/>
            <a:ext cx="116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1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31D4C3B-BA3A-433D-B5ED-AA93B7B25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46" r="30719" b="85906"/>
          <a:stretch/>
        </p:blipFill>
        <p:spPr>
          <a:xfrm>
            <a:off x="3124200" y="475897"/>
            <a:ext cx="1219200" cy="600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6A7BFD-7853-4CF7-94E7-11E18A23680B}"/>
                  </a:ext>
                </a:extLst>
              </p:cNvPr>
              <p:cNvSpPr/>
              <p:nvPr/>
            </p:nvSpPr>
            <p:spPr>
              <a:xfrm>
                <a:off x="2224095" y="4867628"/>
                <a:ext cx="3618811" cy="1507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Ф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  <m:sup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  <m:sup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  <m:sup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6A7BFD-7853-4CF7-94E7-11E18A236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095" y="4867628"/>
                <a:ext cx="3618811" cy="1507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354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D1BD48-D4D8-4CEB-9837-EB858FF276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15" y="1315566"/>
            <a:ext cx="239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8D6146-7A00-4350-862A-D57F902B951B}"/>
              </a:ext>
            </a:extLst>
          </p:cNvPr>
          <p:cNvSpPr/>
          <p:nvPr/>
        </p:nvSpPr>
        <p:spPr>
          <a:xfrm>
            <a:off x="725410" y="2585259"/>
            <a:ext cx="2459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Transmitted signal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70E8B1-1992-4228-A3FC-5A1491A220BF}"/>
              </a:ext>
            </a:extLst>
          </p:cNvPr>
          <p:cNvSpPr/>
          <p:nvPr/>
        </p:nvSpPr>
        <p:spPr>
          <a:xfrm>
            <a:off x="665013" y="742265"/>
            <a:ext cx="392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Zero Forcing Precoding Matrix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D211B-B010-41E8-99D8-4CAC496F9A5C}"/>
              </a:ext>
            </a:extLst>
          </p:cNvPr>
          <p:cNvSpPr/>
          <p:nvPr/>
        </p:nvSpPr>
        <p:spPr>
          <a:xfrm>
            <a:off x="712515" y="1798822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And Z is normalized channel estimated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419C763-D22A-469F-9E4A-9125FBCC6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05" y="3046059"/>
            <a:ext cx="16097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8ADC09-B2EA-4B39-B32F-160E86E1F016}"/>
                  </a:ext>
                </a:extLst>
              </p:cNvPr>
              <p:cNvSpPr txBox="1"/>
              <p:nvPr/>
            </p:nvSpPr>
            <p:spPr>
              <a:xfrm>
                <a:off x="738305" y="4465626"/>
                <a:ext cx="2467470" cy="370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8ADC09-B2EA-4B39-B32F-160E86E1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05" y="4465626"/>
                <a:ext cx="2467470" cy="370743"/>
              </a:xfrm>
              <a:prstGeom prst="rect">
                <a:avLst/>
              </a:prstGeom>
              <a:blipFill>
                <a:blip r:embed="rId4"/>
                <a:stretch>
                  <a:fillRect l="-2469" r="-49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5D022A5-7F70-487E-9961-B80E989C70D6}"/>
              </a:ext>
            </a:extLst>
          </p:cNvPr>
          <p:cNvSpPr txBox="1"/>
          <p:nvPr/>
        </p:nvSpPr>
        <p:spPr>
          <a:xfrm>
            <a:off x="667140" y="3901565"/>
            <a:ext cx="3886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Sinyal</a:t>
            </a:r>
            <a:r>
              <a:rPr lang="en-US" sz="2400" dirty="0"/>
              <a:t> yang </a:t>
            </a:r>
            <a:r>
              <a:rPr lang="en-US" sz="2400" dirty="0" err="1"/>
              <a:t>diterima</a:t>
            </a:r>
            <a:r>
              <a:rPr lang="en-US" sz="2400" dirty="0"/>
              <a:t> user </a:t>
            </a:r>
            <a:r>
              <a:rPr lang="en-US" sz="2400" dirty="0" err="1"/>
              <a:t>ke</a:t>
            </a:r>
            <a:r>
              <a:rPr lang="en-US" sz="2400" dirty="0"/>
              <a:t>-</a:t>
            </a:r>
            <a:r>
              <a:rPr lang="en-US" sz="2400" i="1" dirty="0"/>
              <a:t>k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6BC4B-93CD-4DE4-8E97-A2E4A656986B}"/>
              </a:ext>
            </a:extLst>
          </p:cNvPr>
          <p:cNvSpPr txBox="1"/>
          <p:nvPr/>
        </p:nvSpPr>
        <p:spPr>
          <a:xfrm>
            <a:off x="653290" y="5211232"/>
            <a:ext cx="3556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Matrix </a:t>
            </a:r>
            <a:r>
              <a:rPr lang="en-US" sz="2400" dirty="0" err="1"/>
              <a:t>sinyal</a:t>
            </a:r>
            <a:r>
              <a:rPr lang="en-US" sz="2400" dirty="0"/>
              <a:t> yang </a:t>
            </a:r>
            <a:r>
              <a:rPr lang="en-US" sz="2400" dirty="0" err="1"/>
              <a:t>diterima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6BDBBA-036C-4440-9034-66B831125509}"/>
                  </a:ext>
                </a:extLst>
              </p:cNvPr>
              <p:cNvSpPr txBox="1"/>
              <p:nvPr/>
            </p:nvSpPr>
            <p:spPr>
              <a:xfrm>
                <a:off x="758234" y="5785930"/>
                <a:ext cx="2071721" cy="370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sub>
                          </m:sSub>
                        </m:e>
                      </m:ra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6BDBBA-036C-4440-9034-66B831125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34" y="5785930"/>
                <a:ext cx="2071721" cy="370743"/>
              </a:xfrm>
              <a:prstGeom prst="rect">
                <a:avLst/>
              </a:prstGeom>
              <a:blipFill>
                <a:blip r:embed="rId5"/>
                <a:stretch>
                  <a:fillRect l="-3235" r="-176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995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Ouput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756735" cy="396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0170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E557-E7D2-48B9-94B7-9CDEE4E8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Hybrid </a:t>
            </a:r>
            <a:r>
              <a:rPr lang="en-US"/>
              <a:t>Array Beamforming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A1999-B2E5-41FE-8715-B1B864E02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77963"/>
          </a:xfrm>
        </p:spPr>
        <p:txBody>
          <a:bodyPr>
            <a:normAutofit/>
          </a:bodyPr>
          <a:lstStyle/>
          <a:p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i="1" dirty="0"/>
              <a:t>M-</a:t>
            </a:r>
            <a:r>
              <a:rPr lang="en-US" sz="2000" dirty="0"/>
              <a:t>subarray,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masing-masing</a:t>
            </a:r>
            <a:r>
              <a:rPr lang="en-US" sz="2000" dirty="0"/>
              <a:t> subarray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i="1" dirty="0"/>
              <a:t>N </a:t>
            </a:r>
            <a:r>
              <a:rPr lang="en-US" sz="2000" dirty="0"/>
              <a:t>antenna. (N&gt;&gt;M)</a:t>
            </a:r>
          </a:p>
          <a:p>
            <a:r>
              <a:rPr lang="en-US" sz="2000" dirty="0" err="1"/>
              <a:t>Untuk</a:t>
            </a:r>
            <a:r>
              <a:rPr lang="en-US" sz="2000" dirty="0"/>
              <a:t> digital beamforming </a:t>
            </a:r>
            <a:r>
              <a:rPr lang="en-US" sz="2000" dirty="0" err="1"/>
              <a:t>menggunakan</a:t>
            </a:r>
            <a:r>
              <a:rPr lang="en-US" sz="2000" dirty="0"/>
              <a:t> zero forcing linier precoding.</a:t>
            </a:r>
          </a:p>
          <a:p>
            <a:r>
              <a:rPr lang="en-US" sz="2000" dirty="0" err="1"/>
              <a:t>Sedangkan</a:t>
            </a:r>
            <a:r>
              <a:rPr lang="en-US" sz="2000" dirty="0"/>
              <a:t> analog beamforming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bobot</a:t>
            </a:r>
            <a:r>
              <a:rPr lang="en-US" sz="2000" dirty="0"/>
              <a:t> magnitude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fase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90A7B-D740-4B6C-AA89-A058B44DF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4504"/>
            <a:ext cx="5908891" cy="355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89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018DFD-1B3C-42AF-AA6B-0FA54F564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" y="152400"/>
                <a:ext cx="8724900" cy="6477000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/>
                  <a:t>Jumlah user = K, </a:t>
                </a:r>
                <a:r>
                  <a:rPr lang="en-US" sz="2200" dirty="0" err="1"/>
                  <a:t>Jumlah</a:t>
                </a:r>
                <a:r>
                  <a:rPr lang="en-US" sz="2200" dirty="0"/>
                  <a:t> subarray = M, </a:t>
                </a:r>
                <a:r>
                  <a:rPr lang="en-US" sz="2200" dirty="0" err="1"/>
                  <a:t>jumlah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elemen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tiap</a:t>
                </a:r>
                <a:r>
                  <a:rPr lang="en-US" sz="2200" dirty="0"/>
                  <a:t> subarray = N</a:t>
                </a:r>
              </a:p>
              <a:p>
                <a:r>
                  <a:rPr lang="en-US" sz="2200" dirty="0" err="1"/>
                  <a:t>Asumsi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bahwa</a:t>
                </a:r>
                <a:r>
                  <a:rPr lang="en-US" sz="2200" dirty="0"/>
                  <a:t> </a:t>
                </a:r>
                <a:r>
                  <a:rPr lang="en-US" sz="2200" i="1" dirty="0"/>
                  <a:t>K </a:t>
                </a:r>
                <a:r>
                  <a:rPr lang="en-US" sz="2200" dirty="0"/>
                  <a:t>≤ </a:t>
                </a:r>
                <a:r>
                  <a:rPr lang="en-US" sz="2200" i="1" dirty="0"/>
                  <a:t>M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posisi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masing-masing</a:t>
                </a:r>
                <a:r>
                  <a:rPr lang="en-US" sz="2200" dirty="0"/>
                  <a:t> user </a:t>
                </a:r>
                <a:r>
                  <a:rPr lang="en-US" sz="2200" dirty="0" err="1"/>
                  <a:t>adalah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200" dirty="0"/>
              </a:p>
              <a:p>
                <a:r>
                  <a:rPr lang="en-US" sz="2200" dirty="0" err="1"/>
                  <a:t>Maka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sinyal</a:t>
                </a:r>
                <a:r>
                  <a:rPr lang="en-US" sz="2200" dirty="0"/>
                  <a:t> yang </a:t>
                </a:r>
                <a:r>
                  <a:rPr lang="en-US" sz="2200" dirty="0" err="1"/>
                  <a:t>diterima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adalah</a:t>
                </a:r>
                <a:r>
                  <a:rPr lang="en-US" sz="2200" dirty="0"/>
                  <a:t>:</a:t>
                </a:r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 err="1"/>
                  <a:t>Ket</a:t>
                </a:r>
                <a:r>
                  <a:rPr lang="en-US" sz="2200" dirty="0"/>
                  <a:t>:</a:t>
                </a:r>
              </a:p>
              <a:p>
                <a:pPr lvl="1"/>
                <a:r>
                  <a:rPr lang="en-US" sz="2200" b="1" dirty="0"/>
                  <a:t>y  </a:t>
                </a:r>
                <a:r>
                  <a:rPr lang="en-US" sz="2200" dirty="0" err="1"/>
                  <a:t>adalah</a:t>
                </a:r>
                <a:r>
                  <a:rPr lang="en-US" sz="2200" dirty="0"/>
                  <a:t> M X 1  vector</a:t>
                </a:r>
              </a:p>
              <a:p>
                <a:pPr lvl="1"/>
                <a:r>
                  <a:rPr lang="en-US" sz="2200" b="1" dirty="0"/>
                  <a:t>x </a:t>
                </a:r>
                <a:r>
                  <a:rPr lang="en-US" sz="2200" dirty="0" err="1"/>
                  <a:t>adalah</a:t>
                </a:r>
                <a:r>
                  <a:rPr lang="en-US" sz="2200" dirty="0"/>
                  <a:t> K X 1  vector </a:t>
                </a:r>
                <a:r>
                  <a:rPr lang="en-US" sz="2200" dirty="0" err="1"/>
                  <a:t>sinyal</a:t>
                </a:r>
                <a:r>
                  <a:rPr lang="en-US" sz="2200" dirty="0"/>
                  <a:t> yang </a:t>
                </a:r>
                <a:r>
                  <a:rPr lang="en-US" sz="2200" dirty="0" err="1"/>
                  <a:t>ditransmisikan</a:t>
                </a:r>
                <a:endParaRPr lang="en-US" sz="2200" dirty="0"/>
              </a:p>
              <a:p>
                <a:pPr lvl="1"/>
                <a:r>
                  <a:rPr lang="en-US" sz="2200" b="1" dirty="0"/>
                  <a:t>z </a:t>
                </a:r>
                <a:r>
                  <a:rPr lang="en-US" sz="2200" dirty="0" err="1"/>
                  <a:t>adalah</a:t>
                </a:r>
                <a:r>
                  <a:rPr lang="en-US" sz="2200" dirty="0"/>
                  <a:t> M X 1  </a:t>
                </a:r>
                <a:r>
                  <a:rPr lang="en-US" sz="2200" dirty="0" err="1"/>
                  <a:t>noie</a:t>
                </a:r>
                <a:r>
                  <a:rPr lang="en-US" sz="2200" dirty="0"/>
                  <a:t> vector</a:t>
                </a:r>
              </a:p>
              <a:p>
                <a:pPr lvl="1"/>
                <a:r>
                  <a:rPr lang="en-US" sz="2200" b="1" dirty="0"/>
                  <a:t>A </a:t>
                </a:r>
                <a:r>
                  <a:rPr lang="en-US" sz="2200" dirty="0" err="1"/>
                  <a:t>adalah</a:t>
                </a:r>
                <a:r>
                  <a:rPr lang="en-US" sz="2200" dirty="0"/>
                  <a:t> M X NM phase shift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200" b="1" dirty="0"/>
                  <a:t>  </a:t>
                </a:r>
                <a:r>
                  <a:rPr lang="en-US" sz="2200" dirty="0" err="1"/>
                  <a:t>adalah</a:t>
                </a:r>
                <a:r>
                  <a:rPr lang="en-US" sz="2200" dirty="0"/>
                  <a:t> phase shifting vector </a:t>
                </a:r>
                <a:r>
                  <a:rPr lang="en-US" sz="2200" dirty="0" err="1"/>
                  <a:t>pada</a:t>
                </a:r>
                <a:r>
                  <a:rPr lang="en-US" sz="2200" dirty="0"/>
                  <a:t> subarray </a:t>
                </a:r>
                <a:r>
                  <a:rPr lang="en-US" sz="2200" dirty="0" err="1"/>
                  <a:t>ke</a:t>
                </a:r>
                <a:r>
                  <a:rPr lang="en-US" sz="2200" dirty="0"/>
                  <a:t>-</a:t>
                </a:r>
                <a:r>
                  <a:rPr lang="en-US" sz="2200" i="1" dirty="0"/>
                  <a:t>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2200" b="1" dirty="0"/>
                  <a:t> </a:t>
                </a:r>
                <a:r>
                  <a:rPr lang="en-US" sz="2200" dirty="0" err="1"/>
                  <a:t>adalah</a:t>
                </a:r>
                <a:r>
                  <a:rPr lang="en-US" sz="2200" dirty="0"/>
                  <a:t> </a:t>
                </a:r>
                <a:r>
                  <a:rPr lang="en-US" sz="2200" i="1" dirty="0"/>
                  <a:t>N x K </a:t>
                </a:r>
                <a:r>
                  <a:rPr lang="en-US" sz="2200" dirty="0"/>
                  <a:t>pattern matrix </a:t>
                </a:r>
                <a:r>
                  <a:rPr lang="en-US" sz="2200" dirty="0" err="1"/>
                  <a:t>untuk</a:t>
                </a:r>
                <a:r>
                  <a:rPr lang="en-US" sz="2200" dirty="0"/>
                  <a:t> subarray </a:t>
                </a:r>
                <a:r>
                  <a:rPr lang="en-US" sz="2200" dirty="0" err="1"/>
                  <a:t>ke</a:t>
                </a:r>
                <a:r>
                  <a:rPr lang="en-US" sz="2200" dirty="0"/>
                  <a:t>-</a:t>
                </a:r>
                <a:r>
                  <a:rPr lang="en-US" sz="2200" i="1" dirty="0"/>
                  <a:t>m</a:t>
                </a:r>
                <a:endParaRPr lang="en-US" sz="2200" b="1" dirty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2200" b="1" dirty="0"/>
              </a:p>
              <a:p>
                <a:pPr marL="457200" lvl="1" indent="0">
                  <a:buNone/>
                </a:pPr>
                <a:endParaRPr lang="en-US" sz="2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018DFD-1B3C-42AF-AA6B-0FA54F564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52400"/>
                <a:ext cx="8724900" cy="6477000"/>
              </a:xfrm>
              <a:blipFill>
                <a:blip r:embed="rId2"/>
                <a:stretch>
                  <a:fillRect l="-768"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0971FFD-3469-4F54-8907-458DB3284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746044"/>
            <a:ext cx="2476500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781951-92F1-4037-B5B2-521AFBEF8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394" y="5320887"/>
            <a:ext cx="2295525" cy="12055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821B7A-A91D-45DF-91ED-57A15D669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5663600"/>
            <a:ext cx="2743199" cy="52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02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5F80-E750-4985-B413-05E77E10F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/>
              <a:t>Fundamentals wireless communication </a:t>
            </a:r>
            <a:r>
              <a:rPr lang="en-US" sz="2200" dirty="0" err="1"/>
              <a:t>ch</a:t>
            </a:r>
            <a:r>
              <a:rPr lang="en-US" sz="2200" dirty="0"/>
              <a:t> 7 </a:t>
            </a:r>
            <a:r>
              <a:rPr lang="en-US" sz="2200" dirty="0" err="1"/>
              <a:t>davidze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01FD4-A677-484A-8BEC-F31D93151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227137"/>
            <a:ext cx="36290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75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9B79-6B98-4053-B2AB-B81B78E0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5C8F-71A4-46ED-921A-52CD7A0A2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kanal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slow-flat fading,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OFDM? Karena OFDM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freq</a:t>
            </a:r>
            <a:r>
              <a:rPr lang="en-US" dirty="0"/>
              <a:t> selective fading</a:t>
            </a:r>
          </a:p>
          <a:p>
            <a:r>
              <a:rPr lang="en-US" dirty="0"/>
              <a:t>Bandwidth subcarrier OFDM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/>
              <a:t>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7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0D4B4C-1C43-4ECF-AE72-5ED3D9F49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905000"/>
            <a:ext cx="8432094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41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7A9364-36FA-4F8A-B86D-29F4028C6614}"/>
              </a:ext>
            </a:extLst>
          </p:cNvPr>
          <p:cNvPicPr/>
          <p:nvPr/>
        </p:nvPicPr>
        <p:blipFill rotWithShape="1">
          <a:blip r:embed="rId2"/>
          <a:srcRect l="1919"/>
          <a:stretch/>
        </p:blipFill>
        <p:spPr bwMode="auto">
          <a:xfrm>
            <a:off x="0" y="441662"/>
            <a:ext cx="9144000" cy="59746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B49F9F-B31F-4249-BF5F-F12BD4CA294D}"/>
              </a:ext>
            </a:extLst>
          </p:cNvPr>
          <p:cNvSpPr txBox="1"/>
          <p:nvPr/>
        </p:nvSpPr>
        <p:spPr>
          <a:xfrm>
            <a:off x="7315200" y="26670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Analisa Spectral Efficiency </a:t>
            </a:r>
            <a:r>
              <a:rPr lang="en-US" dirty="0" err="1"/>
              <a:t>dari</a:t>
            </a:r>
            <a:r>
              <a:rPr lang="en-US" dirty="0"/>
              <a:t> Massive MIMO</a:t>
            </a:r>
          </a:p>
        </p:txBody>
      </p:sp>
    </p:spTree>
    <p:extLst>
      <p:ext uri="{BB962C8B-B14F-4D97-AF65-F5344CB8AC3E}">
        <p14:creationId xmlns:p14="http://schemas.microsoft.com/office/powerpoint/2010/main" val="177924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Forcing </a:t>
            </a:r>
            <a:r>
              <a:rPr lang="en-US" dirty="0" err="1"/>
              <a:t>Precoding</a:t>
            </a:r>
            <a:r>
              <a:rPr lang="en-US" dirty="0"/>
              <a:t> Matrix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2459504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And Z is an </a:t>
            </a:r>
            <a:r>
              <a:rPr lang="en-US" i="1" dirty="0"/>
              <a:t>M × K</a:t>
            </a:r>
            <a:r>
              <a:rPr lang="en-US" dirty="0"/>
              <a:t> matrix whose entries are </a:t>
            </a:r>
            <a:r>
              <a:rPr lang="en-US" dirty="0" err="1"/>
              <a:t>i.i.d</a:t>
            </a:r>
            <a:r>
              <a:rPr lang="en-US" dirty="0"/>
              <a:t>. CN(0,1).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239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41394" y="2844225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Z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47202" y="2819025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1834285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Dimana</a:t>
            </a:r>
            <a:r>
              <a:rPr lang="en-US" sz="2400" dirty="0"/>
              <a:t> M = 10, K =3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76600"/>
            <a:ext cx="4165934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" y="3276600"/>
            <a:ext cx="4245429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44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F93F-9784-4B36-9E23-C46C9A05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01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</a:t>
            </a:r>
            <a:r>
              <a:rPr lang="en-US" dirty="0" err="1"/>
              <a:t>Sistem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BFE985-A673-401F-9074-EA3EC69074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82381"/>
            <a:ext cx="4531199" cy="40345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AA78A7-CF21-4B77-AF3B-F940AAFBC283}"/>
              </a:ext>
            </a:extLst>
          </p:cNvPr>
          <p:cNvSpPr txBox="1"/>
          <p:nvPr/>
        </p:nvSpPr>
        <p:spPr>
          <a:xfrm>
            <a:off x="4460401" y="1441101"/>
            <a:ext cx="45311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S</a:t>
            </a:r>
            <a:r>
              <a:rPr lang="id-ID" sz="2400" i="1" dirty="0"/>
              <a:t>ingle cell</a:t>
            </a:r>
            <a:r>
              <a:rPr lang="id-ID" sz="2400" dirty="0"/>
              <a:t> </a:t>
            </a:r>
            <a:r>
              <a:rPr lang="en-US" sz="2400" dirty="0" err="1"/>
              <a:t>transmisi</a:t>
            </a:r>
            <a:r>
              <a:rPr lang="en-US" sz="2400" dirty="0"/>
              <a:t> downlink </a:t>
            </a:r>
            <a:r>
              <a:rPr lang="id-ID" sz="2400" dirty="0"/>
              <a:t>yang terdiri dari satu BTS dan beberapa user</a:t>
            </a:r>
            <a:r>
              <a:rPr lang="en-US" sz="2400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interferensi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cell lain</a:t>
            </a:r>
            <a:r>
              <a:rPr lang="id-ID" sz="2400" dirty="0"/>
              <a:t>.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/>
              <a:t>jumlah antenna di BTS yang jauh lebih banyak daripada jumlah user yang dilayani.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user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antena</a:t>
            </a:r>
            <a:r>
              <a:rPr lang="en-US" sz="2400" dirty="0"/>
              <a:t> </a:t>
            </a:r>
            <a:r>
              <a:rPr lang="en-US" sz="2400" dirty="0" err="1"/>
              <a:t>tunggal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Estimasi</a:t>
            </a:r>
            <a:r>
              <a:rPr lang="en-US" sz="2400" dirty="0"/>
              <a:t> CSI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coherence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C3351E-7557-4805-BAE9-D24CBBBF574B}"/>
              </a:ext>
            </a:extLst>
          </p:cNvPr>
          <p:cNvCxnSpPr/>
          <p:nvPr/>
        </p:nvCxnSpPr>
        <p:spPr>
          <a:xfrm>
            <a:off x="990600" y="3446060"/>
            <a:ext cx="297180" cy="6908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139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6A3D-F0CB-485C-B201-C2AF3C09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system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83A33-7DC7-4182-BA90-19A5AC97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Menggunakan</a:t>
            </a:r>
            <a:r>
              <a:rPr lang="en-US" dirty="0"/>
              <a:t> mode TDD</a:t>
            </a:r>
          </a:p>
          <a:p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kanal</a:t>
            </a:r>
            <a:r>
              <a:rPr lang="en-US" dirty="0"/>
              <a:t> pada mode TDD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resiprokal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kanal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interval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(coherence interval)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berubah</a:t>
            </a:r>
            <a:endParaRPr lang="en-US" dirty="0"/>
          </a:p>
          <a:p>
            <a:r>
              <a:rPr lang="en-US" dirty="0" err="1"/>
              <a:t>Estimasi</a:t>
            </a:r>
            <a:r>
              <a:rPr lang="en-US" dirty="0"/>
              <a:t> CSI yang </a:t>
            </a:r>
            <a:r>
              <a:rPr lang="en-US" dirty="0" err="1"/>
              <a:t>diperoleh</a:t>
            </a:r>
            <a:r>
              <a:rPr lang="en-US" dirty="0"/>
              <a:t> di </a:t>
            </a:r>
            <a:r>
              <a:rPr lang="en-US" dirty="0" err="1"/>
              <a:t>sisi</a:t>
            </a:r>
            <a:r>
              <a:rPr lang="en-US" dirty="0"/>
              <a:t> BTS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precoding</a:t>
            </a:r>
          </a:p>
          <a:p>
            <a:r>
              <a:rPr lang="en-US" dirty="0"/>
              <a:t>BTS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CSI </a:t>
            </a:r>
            <a:r>
              <a:rPr lang="en-US" dirty="0" err="1"/>
              <a:t>kepada</a:t>
            </a:r>
            <a:r>
              <a:rPr lang="en-US" dirty="0"/>
              <a:t> user, </a:t>
            </a:r>
            <a:r>
              <a:rPr lang="en-US" dirty="0" err="1"/>
              <a:t>kemudian</a:t>
            </a:r>
            <a:r>
              <a:rPr lang="en-US" dirty="0"/>
              <a:t> user </a:t>
            </a:r>
            <a:r>
              <a:rPr lang="en-US" dirty="0" err="1"/>
              <a:t>menggunakan</a:t>
            </a:r>
            <a:r>
              <a:rPr lang="en-US" dirty="0"/>
              <a:t> CSI </a:t>
            </a:r>
            <a:r>
              <a:rPr lang="en-US" dirty="0" err="1"/>
              <a:t>untuk</a:t>
            </a:r>
            <a:r>
              <a:rPr lang="en-US" dirty="0"/>
              <a:t> proses decoding.</a:t>
            </a:r>
          </a:p>
          <a:p>
            <a:pPr marL="285750" indent="-285750"/>
            <a:r>
              <a:rPr lang="en-US" dirty="0"/>
              <a:t>Model </a:t>
            </a:r>
            <a:r>
              <a:rPr lang="en-US" dirty="0" err="1"/>
              <a:t>kanal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Rayleigh dan Line Of Sight (LOS) pada </a:t>
            </a:r>
            <a:r>
              <a:rPr lang="en-US" dirty="0" err="1"/>
              <a:t>satu</a:t>
            </a:r>
            <a:r>
              <a:rPr lang="en-US" dirty="0"/>
              <a:t> interval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(coherence interval).</a:t>
            </a:r>
          </a:p>
          <a:p>
            <a:pPr marL="285750" indent="-285750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kanal</a:t>
            </a:r>
            <a:r>
              <a:rPr lang="en-US" dirty="0"/>
              <a:t> Line of Sight (LOS)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user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oleh BTS.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57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FE2A-A1F5-4331-A1D9-79CBE621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Sinyal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2B1D5C-EDBE-42CD-98AF-22CD9F57DAE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587" y="1676400"/>
            <a:ext cx="8378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39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1" t="49576" r="24453" b="-2170"/>
          <a:stretch/>
        </p:blipFill>
        <p:spPr bwMode="auto">
          <a:xfrm>
            <a:off x="1828800" y="990600"/>
            <a:ext cx="4952545" cy="1001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4" y="2877107"/>
            <a:ext cx="3604855" cy="72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3598078"/>
            <a:ext cx="546735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653AF8-824E-4348-B0D8-9FBA767175CA}"/>
              </a:ext>
            </a:extLst>
          </p:cNvPr>
          <p:cNvSpPr txBox="1"/>
          <p:nvPr/>
        </p:nvSpPr>
        <p:spPr>
          <a:xfrm>
            <a:off x="4114800" y="296828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56BCE5-40E0-4309-8DE3-9B2703A171D5}"/>
              </a:ext>
            </a:extLst>
          </p:cNvPr>
          <p:cNvSpPr/>
          <p:nvPr/>
        </p:nvSpPr>
        <p:spPr>
          <a:xfrm>
            <a:off x="1358688" y="262022"/>
            <a:ext cx="58927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Spectral Efficiency </a:t>
            </a:r>
            <a:r>
              <a:rPr lang="en-US" sz="3600" dirty="0" err="1"/>
              <a:t>Secara</a:t>
            </a:r>
            <a:r>
              <a:rPr lang="en-US" sz="3600" dirty="0"/>
              <a:t> </a:t>
            </a:r>
            <a:r>
              <a:rPr lang="en-US" sz="3600" dirty="0" err="1"/>
              <a:t>teori</a:t>
            </a:r>
            <a:endParaRPr lang="en-US" sz="3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234533-7AE7-4BAB-8482-4C12AF0354DE}"/>
              </a:ext>
            </a:extLst>
          </p:cNvPr>
          <p:cNvSpPr/>
          <p:nvPr/>
        </p:nvSpPr>
        <p:spPr>
          <a:xfrm>
            <a:off x="2667000" y="5257800"/>
            <a:ext cx="2162859" cy="9636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CC8963-EA8C-4190-BB89-9DD538717056}"/>
              </a:ext>
            </a:extLst>
          </p:cNvPr>
          <p:cNvSpPr txBox="1"/>
          <p:nvPr/>
        </p:nvSpPr>
        <p:spPr>
          <a:xfrm>
            <a:off x="1600200" y="24522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Dimana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02212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7446-7A3D-4308-995B-086878167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</a:t>
            </a:r>
            <a:r>
              <a:rPr lang="en-US" dirty="0" err="1"/>
              <a:t>Sistem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56ED05B-5CE4-4C7D-8344-4EBD1D3CA1F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40439759"/>
                  </p:ext>
                </p:extLst>
              </p:nvPr>
            </p:nvGraphicFramePr>
            <p:xfrm>
              <a:off x="446314" y="1752600"/>
              <a:ext cx="8229600" cy="36576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6106886">
                      <a:extLst>
                        <a:ext uri="{9D8B030D-6E8A-4147-A177-3AD203B41FA5}">
                          <a16:colId xmlns:a16="http://schemas.microsoft.com/office/drawing/2014/main" val="2593320925"/>
                        </a:ext>
                      </a:extLst>
                    </a:gridCol>
                    <a:gridCol w="2122714">
                      <a:extLst>
                        <a:ext uri="{9D8B030D-6E8A-4147-A177-3AD203B41FA5}">
                          <a16:colId xmlns:a16="http://schemas.microsoft.com/office/drawing/2014/main" val="3041298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31636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Jumlah</a:t>
                          </a:r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user (</a:t>
                          </a:r>
                          <a:r>
                            <a:rPr lang="en-US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0997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SNR downlink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𝑑𝑙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93109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Large-scale fading coefficient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560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Power control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/ 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2715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Frekuensi</a:t>
                          </a:r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</a:t>
                          </a:r>
                          <a:r>
                            <a:rPr lang="en-US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 GHz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0352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Coherence Bandwidth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 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8476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Kecepatan</a:t>
                          </a:r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mobilitas</a:t>
                          </a:r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user area dense urban (</a:t>
                          </a:r>
                          <a:r>
                            <a:rPr lang="en-US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142 km/h</a:t>
                          </a:r>
                          <a:r>
                            <a:rPr lang="en-US" sz="240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4813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56ED05B-5CE4-4C7D-8344-4EBD1D3CA1F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40439759"/>
                  </p:ext>
                </p:extLst>
              </p:nvPr>
            </p:nvGraphicFramePr>
            <p:xfrm>
              <a:off x="446314" y="1752600"/>
              <a:ext cx="8229600" cy="36576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6106886">
                      <a:extLst>
                        <a:ext uri="{9D8B030D-6E8A-4147-A177-3AD203B41FA5}">
                          <a16:colId xmlns:a16="http://schemas.microsoft.com/office/drawing/2014/main" val="2593320925"/>
                        </a:ext>
                      </a:extLst>
                    </a:gridCol>
                    <a:gridCol w="2122714">
                      <a:extLst>
                        <a:ext uri="{9D8B030D-6E8A-4147-A177-3AD203B41FA5}">
                          <a16:colId xmlns:a16="http://schemas.microsoft.com/office/drawing/2014/main" val="3041298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316361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Jumlah</a:t>
                          </a:r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user (</a:t>
                          </a:r>
                          <a:r>
                            <a:rPr lang="en-US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09975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" t="-209333" r="-35095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93109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" t="-305263" r="-35095" b="-4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56004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" t="-410667" r="-35095" b="-3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/ 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27155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Frekuensi</a:t>
                          </a:r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</a:t>
                          </a:r>
                          <a:r>
                            <a:rPr lang="en-US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 GHz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03528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" t="-610667" r="-35095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 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84762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Kecepatan</a:t>
                          </a:r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mobilitas</a:t>
                          </a:r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user area dense urban (</a:t>
                          </a:r>
                          <a:r>
                            <a:rPr lang="en-US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142 km/h</a:t>
                          </a:r>
                          <a:r>
                            <a:rPr lang="en-US" sz="240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4813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33463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D2BD-2211-4ECA-997F-535DC358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Seketika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User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595885-C0F7-40EE-B978-69FE9F5C7F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Zero forcing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𝑖𝑛𝑠𝑡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(1+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𝑑𝑙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Maximum Ratio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𝑖𝑛𝑠𝑡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400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l-G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595885-C0F7-40EE-B978-69FE9F5C7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730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55D0-33EA-44D2-AC49-38B3AAC9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Kapasitas</a:t>
            </a:r>
            <a:r>
              <a:rPr lang="en-US" dirty="0"/>
              <a:t> Total </a:t>
            </a:r>
            <a:r>
              <a:rPr lang="en-US" dirty="0" err="1"/>
              <a:t>Seketika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C2EAE-D307-4A05-9B0F-D36E18752D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Zero forcing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𝑖𝑛𝑠𝑡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𝑍𝐹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𝑑𝑙</m:t>
                          </m:r>
                        </m:sup>
                      </m:sSubSup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𝑝𝑒𝑟𝑓𝑒𝑐𝑡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𝐶𝑆𝐼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(1+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Maximum Ratio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𝑖𝑛𝑠𝑡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𝑀𝑅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𝑑𝑙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𝑝𝑒𝑟𝑓𝑒𝑐𝑡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𝐶𝑆𝐼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400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23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sz="2400" i="1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l-G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C2EAE-D307-4A05-9B0F-D36E18752D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807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0A5D-5312-4C78-8C02-F13B801D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Efficiency </a:t>
            </a:r>
            <a:r>
              <a:rPr lang="en-US" dirty="0" err="1"/>
              <a:t>Tiap</a:t>
            </a:r>
            <a:r>
              <a:rPr lang="en-US" dirty="0"/>
              <a:t> User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445C7-653A-42E5-ACE1-871A5460B4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Spectral </a:t>
                </a:r>
                <a:r>
                  <a:rPr lang="en-US" sz="2400" dirty="0" err="1"/>
                  <a:t>Efficienc</a:t>
                </a:r>
                <a:r>
                  <a:rPr lang="en-US" sz="2400" dirty="0"/>
                  <a:t> total: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𝑛𝑒𝑡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𝑖𝑛𝑠𝑡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Zero Forcing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𝑛𝑒𝑡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(1+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𝑑𝑙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Maximum Ratio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𝑛𝑒𝑡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400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l-G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445C7-653A-42E5-ACE1-871A5460B4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965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0A5D-5312-4C78-8C02-F13B801D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Efficiency 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445C7-653A-42E5-ACE1-871A5460B4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Spectral </a:t>
                </a:r>
                <a:r>
                  <a:rPr lang="en-US" sz="2400" dirty="0" err="1"/>
                  <a:t>Efficienc</a:t>
                </a:r>
                <a:r>
                  <a:rPr lang="en-US" sz="2400" dirty="0"/>
                  <a:t> total: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𝑛𝑒𝑡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𝑖𝑛𝑠𝑡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Zero Forcing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𝑛𝑒𝑡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(1+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Maximum Ratio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𝑛𝑒𝑡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400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23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sz="2400" i="1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l-G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445C7-653A-42E5-ACE1-871A5460B4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201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CD5E9D-A4DC-4691-A824-8E143C5A9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19" y="304800"/>
            <a:ext cx="8318162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1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Control Coefficient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22479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1602570"/>
            <a:ext cx="295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Dari </a:t>
            </a:r>
            <a:r>
              <a:rPr lang="en-US" dirty="0" err="1"/>
              <a:t>tabel</a:t>
            </a:r>
            <a:r>
              <a:rPr lang="en-US" dirty="0"/>
              <a:t> 5.4 </a:t>
            </a:r>
            <a:r>
              <a:rPr lang="en-US" dirty="0" err="1"/>
              <a:t>untuk</a:t>
            </a:r>
            <a:r>
              <a:rPr lang="en-US" dirty="0"/>
              <a:t> downlink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65909" y="3886200"/>
                <a:ext cx="3023264" cy="484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…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= 0.33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09" y="3886200"/>
                <a:ext cx="3023264" cy="484876"/>
              </a:xfrm>
              <a:prstGeom prst="rect">
                <a:avLst/>
              </a:prstGeom>
              <a:blipFill rotWithShape="1">
                <a:blip r:embed="rId3"/>
                <a:stretch>
                  <a:fillRect r="-806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91" y="5181600"/>
            <a:ext cx="368808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34691" y="4756666"/>
            <a:ext cx="343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Maka</a:t>
            </a:r>
            <a:r>
              <a:rPr lang="en-US" dirty="0"/>
              <a:t> Power Control Coefficient = </a:t>
            </a:r>
          </a:p>
        </p:txBody>
      </p:sp>
    </p:spTree>
    <p:extLst>
      <p:ext uri="{BB962C8B-B14F-4D97-AF65-F5344CB8AC3E}">
        <p14:creationId xmlns:p14="http://schemas.microsoft.com/office/powerpoint/2010/main" val="3501805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3032D5-AAD4-4184-A752-30B91E4AD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105" y="267381"/>
            <a:ext cx="8417790" cy="632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10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390AFE-A898-49EF-9393-A57314F40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152400"/>
            <a:ext cx="8362463" cy="628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57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72DE50-D127-4F44-94EC-8BD367BA5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198" y="381000"/>
            <a:ext cx="8419603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7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Transmitted Signal (x)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16097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9545" y="1936590"/>
                <a:ext cx="5989140" cy="948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𝜼</m:t>
                        </m:r>
                      </m:sub>
                    </m:sSub>
                  </m:oMath>
                </a14:m>
                <a:r>
                  <a:rPr lang="en-US" dirty="0"/>
                  <a:t> = Diagonal matrix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komponen</a:t>
                </a:r>
                <a:r>
                  <a:rPr lang="en-US" dirty="0"/>
                  <a:t> </a:t>
                </a:r>
                <a:r>
                  <a:rPr lang="en-US" dirty="0" err="1"/>
                  <a:t>diagonalnya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𝜂</a:t>
                </a:r>
              </a:p>
              <a:p>
                <a:r>
                  <a:rPr lang="en-US" b="1" dirty="0">
                    <a:latin typeface="Cambria Math"/>
                    <a:ea typeface="Cambria Math"/>
                  </a:rPr>
                  <a:t>A = </a:t>
                </a:r>
                <a:r>
                  <a:rPr lang="en-US" dirty="0">
                    <a:latin typeface="Cambria Math"/>
                    <a:ea typeface="Cambria Math"/>
                  </a:rPr>
                  <a:t>zero forcing </a:t>
                </a:r>
                <a:r>
                  <a:rPr lang="en-US" dirty="0" err="1">
                    <a:latin typeface="Cambria Math"/>
                    <a:ea typeface="Cambria Math"/>
                  </a:rPr>
                  <a:t>precoding</a:t>
                </a:r>
                <a:r>
                  <a:rPr lang="en-US" dirty="0">
                    <a:latin typeface="Cambria Math"/>
                    <a:ea typeface="Cambria Math"/>
                  </a:rPr>
                  <a:t> matrix</a:t>
                </a:r>
              </a:p>
              <a:p>
                <a:r>
                  <a:rPr lang="en-US" b="1" dirty="0">
                    <a:latin typeface="Cambria Math"/>
                    <a:ea typeface="Cambria Math"/>
                  </a:rPr>
                  <a:t>Q = </a:t>
                </a:r>
                <a:r>
                  <a:rPr lang="en-US" dirty="0">
                    <a:latin typeface="Cambria Math"/>
                    <a:ea typeface="Cambria Math"/>
                  </a:rPr>
                  <a:t>matrix QAM symbol </a:t>
                </a:r>
                <a:r>
                  <a:rPr lang="en-US" dirty="0" err="1">
                    <a:latin typeface="Cambria Math"/>
                    <a:ea typeface="Cambria Math"/>
                  </a:rPr>
                  <a:t>untuk</a:t>
                </a:r>
                <a:r>
                  <a:rPr lang="en-US" dirty="0">
                    <a:latin typeface="Cambria Math"/>
                    <a:ea typeface="Cambria Math"/>
                  </a:rPr>
                  <a:t> </a:t>
                </a:r>
                <a:r>
                  <a:rPr lang="en-US" dirty="0" err="1">
                    <a:latin typeface="Cambria Math"/>
                    <a:ea typeface="Cambria Math"/>
                  </a:rPr>
                  <a:t>semua</a:t>
                </a:r>
                <a:r>
                  <a:rPr lang="en-US" dirty="0">
                    <a:latin typeface="Cambria Math"/>
                    <a:ea typeface="Cambria Math"/>
                  </a:rPr>
                  <a:t> user</a:t>
                </a:r>
                <a:endParaRPr 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45" y="1936590"/>
                <a:ext cx="5989140" cy="948016"/>
              </a:xfrm>
              <a:prstGeom prst="rect">
                <a:avLst/>
              </a:prstGeom>
              <a:blipFill rotWithShape="1">
                <a:blip r:embed="rId3"/>
                <a:stretch>
                  <a:fillRect l="-814" t="-3871" r="-305" b="-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5" y="3276600"/>
            <a:ext cx="3672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22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Transmitted Signal (x)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72644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18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Perhitungan</a:t>
            </a:r>
            <a:r>
              <a:rPr lang="en-US" dirty="0"/>
              <a:t> Manual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229600" cy="548640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Cambria" pitchFamily="18" charset="0"/>
                  </a:rPr>
                  <a:t>M = 3, k= 2, symbol length(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" pitchFamily="18" charset="0"/>
                  </a:rPr>
                  <a:t>) = 3</a:t>
                </a:r>
              </a:p>
              <a:p>
                <a:r>
                  <a:rPr lang="en-US" sz="2000" dirty="0">
                    <a:latin typeface="Cambria" pitchFamily="18" charset="0"/>
                  </a:rPr>
                  <a:t>Median SNR uplink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𝑢𝑙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" pitchFamily="18" charset="0"/>
                  </a:rPr>
                  <a:t>) = 128dB</a:t>
                </a:r>
              </a:p>
              <a:p>
                <a:r>
                  <a:rPr lang="en-US" sz="2000" dirty="0" err="1">
                    <a:latin typeface="Cambria" pitchFamily="18" charset="0"/>
                  </a:rPr>
                  <a:t>Matriks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000" b="1" i="1">
                        <a:latin typeface="Cambria Math"/>
                      </a:rPr>
                      <m:t>𝚽</m:t>
                    </m:r>
                  </m:oMath>
                </a14:m>
                <a:r>
                  <a:rPr lang="en-US" sz="2000" dirty="0">
                    <a:latin typeface="Cambria" pitchFamily="18" charset="0"/>
                  </a:rPr>
                  <a:t> :</a:t>
                </a:r>
              </a:p>
              <a:p>
                <a:pPr marL="800100" lvl="2" indent="0">
                  <a:buNone/>
                </a:pPr>
                <a:r>
                  <a:rPr lang="nn-NO" sz="1800" dirty="0">
                    <a:latin typeface="Cambria" pitchFamily="18" charset="0"/>
                  </a:rPr>
                  <a:t> -0.16 - j0.59   0.54 + j0.07</a:t>
                </a:r>
              </a:p>
              <a:p>
                <a:pPr marL="800100" lvl="2" indent="0">
                  <a:buNone/>
                </a:pPr>
                <a:r>
                  <a:rPr lang="nn-NO" sz="1800" dirty="0">
                    <a:latin typeface="Cambria" pitchFamily="18" charset="0"/>
                  </a:rPr>
                  <a:t> -0.47 - j0.24   0.09 - j0.22</a:t>
                </a:r>
              </a:p>
              <a:p>
                <a:pPr marL="800100" lvl="2" indent="0">
                  <a:buNone/>
                </a:pPr>
                <a:r>
                  <a:rPr lang="nn-NO" sz="1800" dirty="0">
                    <a:latin typeface="Cambria" pitchFamily="18" charset="0"/>
                  </a:rPr>
                  <a:t> -0.20 - j0.54  -0.79 + j0.05</a:t>
                </a:r>
                <a:endParaRPr lang="nn-NO" sz="1200" dirty="0">
                  <a:latin typeface="Cambria" pitchFamily="18" charset="0"/>
                </a:endParaRPr>
              </a:p>
              <a:p>
                <a:r>
                  <a:rPr lang="nn-NO" sz="2000" dirty="0">
                    <a:latin typeface="Cambria" pitchFamily="18" charset="0"/>
                  </a:rPr>
                  <a:t>Maka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000" b="1" i="0">
                            <a:latin typeface="Cambria Math"/>
                          </a:rPr>
                          <m:t>𝚽</m:t>
                        </m:r>
                      </m:e>
                      <m:sup>
                        <m:r>
                          <a:rPr lang="en-US" sz="2000" b="1" i="0">
                            <a:latin typeface="Cambria Math"/>
                          </a:rPr>
                          <m:t>𝐇</m:t>
                        </m:r>
                      </m:sup>
                    </m:sSup>
                  </m:oMath>
                </a14:m>
                <a:r>
                  <a:rPr lang="en-US" sz="2000" b="1" dirty="0">
                    <a:latin typeface="Cambria" pitchFamily="18" charset="0"/>
                  </a:rPr>
                  <a:t>  :</a:t>
                </a:r>
              </a:p>
              <a:p>
                <a:pPr marL="800100" lvl="2" indent="0">
                  <a:buNone/>
                </a:pPr>
                <a:r>
                  <a:rPr lang="nn-NO" sz="1800" dirty="0">
                    <a:latin typeface="Cambria" pitchFamily="18" charset="0"/>
                  </a:rPr>
                  <a:t>-0.16 + j0.59  -0.47 + j0.24  -0.20 + j0.54</a:t>
                </a:r>
              </a:p>
              <a:p>
                <a:pPr marL="800100" lvl="2" indent="0">
                  <a:buNone/>
                </a:pPr>
                <a:r>
                  <a:rPr lang="nn-NO" sz="1800" dirty="0">
                    <a:latin typeface="Cambria" pitchFamily="18" charset="0"/>
                  </a:rPr>
                  <a:t> 0.54  - j0.07   0.09 + 0.22   -0.79- j0.05</a:t>
                </a:r>
              </a:p>
              <a:p>
                <a:r>
                  <a:rPr lang="nn-NO" sz="2000" dirty="0">
                    <a:latin typeface="Cambria" pitchFamily="18" charset="0"/>
                  </a:rPr>
                  <a:t>Sehingga pilot yang ditransmisikan: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ambria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𝑿𝒑</m:t>
                    </m:r>
                    <m:r>
                      <a:rPr lang="en-US" sz="2000" b="1" i="1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000" b="1" i="1">
                            <a:latin typeface="Cambria Math"/>
                          </a:rPr>
                          <m:t>𝜱</m:t>
                        </m:r>
                      </m:e>
                      <m:sup>
                        <m:r>
                          <a:rPr lang="en-US" sz="2000" b="1" i="1">
                            <a:latin typeface="Cambria Math"/>
                          </a:rPr>
                          <m:t>𝑯</m:t>
                        </m:r>
                      </m:sup>
                    </m:sSup>
                  </m:oMath>
                </a14:m>
                <a:endParaRPr lang="en-US" sz="2000" b="1" i="1" dirty="0">
                  <a:latin typeface="Cambria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latin typeface="Cambria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𝑿𝒑</m:t>
                    </m:r>
                    <m:r>
                      <a:rPr lang="en-US" sz="2000" b="1" i="1" smtClean="0">
                        <a:latin typeface="Cambria Math"/>
                      </a:rPr>
                      <m:t>= </m:t>
                    </m:r>
                  </m:oMath>
                </a14:m>
                <a:endParaRPr lang="en-US" sz="2000" b="1" dirty="0">
                  <a:latin typeface="Cambria" pitchFamily="18" charset="0"/>
                </a:endParaRPr>
              </a:p>
              <a:p>
                <a:pPr marL="800100" lvl="2" indent="0">
                  <a:buNone/>
                </a:pPr>
                <a:r>
                  <a:rPr lang="nn-NO" sz="1800" dirty="0">
                    <a:latin typeface="Cambria" pitchFamily="18" charset="0"/>
                  </a:rPr>
                  <a:t>-0.29 + j1.02  -0.82 + j0.41  -0.35 + j0.94</a:t>
                </a:r>
              </a:p>
              <a:p>
                <a:pPr marL="800100" lvl="2" indent="0">
                  <a:buNone/>
                </a:pPr>
                <a:r>
                  <a:rPr lang="nn-NO" sz="1800" dirty="0">
                    <a:latin typeface="Cambria" pitchFamily="18" charset="0"/>
                  </a:rPr>
                  <a:t> 0.95 - j0.13   0.17 + j0.39  -1.37 - j0.10</a:t>
                </a:r>
                <a:endParaRPr lang="en-US" sz="18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229600" cy="5486400"/>
              </a:xfrm>
              <a:blipFill rotWithShape="1">
                <a:blip r:embed="rId2"/>
                <a:stretch>
                  <a:fillRect l="-667" t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84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Pembangkitan</a:t>
            </a:r>
            <a:r>
              <a:rPr lang="en-US" dirty="0"/>
              <a:t> </a:t>
            </a:r>
            <a:r>
              <a:rPr lang="en-US" dirty="0" err="1"/>
              <a:t>Kanal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447800"/>
            <a:ext cx="5524500" cy="469402"/>
          </a:xfrm>
          <a:prstGeom prst="rect">
            <a:avLst/>
          </a:prstGeom>
          <a:noFill/>
          <a:ln>
            <a:noFill/>
          </a:ln>
          <a:effectLst/>
          <a:ex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78873" y="2057400"/>
                <a:ext cx="7543800" cy="677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:r>
                  <a:rPr lang="en-US" dirty="0"/>
                  <a:t>effect of small scale fading, </a:t>
                </a:r>
                <a:r>
                  <a:rPr lang="en-US" dirty="0" err="1"/>
                  <a:t>terdistribusi</a:t>
                </a:r>
                <a:r>
                  <a:rPr lang="en-US" dirty="0"/>
                  <a:t> </a:t>
                </a:r>
                <a:r>
                  <a:rPr lang="en-US" dirty="0" err="1"/>
                  <a:t>rayleigh</a:t>
                </a:r>
                <a:r>
                  <a:rPr lang="en-US" dirty="0"/>
                  <a:t>, </a:t>
                </a:r>
                <a:r>
                  <a:rPr lang="en-US" dirty="0" err="1"/>
                  <a:t>dimana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/>
                          <m:t>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random </a:t>
                </a:r>
                <a:r>
                  <a:rPr lang="en-US" dirty="0" err="1"/>
                  <a:t>variabel</a:t>
                </a:r>
                <a:r>
                  <a:rPr lang="en-US" dirty="0"/>
                  <a:t> CN(0,1)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73" y="2057400"/>
                <a:ext cx="7543800" cy="677108"/>
              </a:xfrm>
              <a:prstGeom prst="rect">
                <a:avLst/>
              </a:prstGeom>
              <a:blipFill rotWithShape="1">
                <a:blip r:embed="rId3"/>
                <a:stretch>
                  <a:fillRect l="-646" t="-4505" b="-12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78873" y="289559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n-NO" dirty="0"/>
              <a:t> Matriks kanal </a:t>
            </a:r>
          </a:p>
          <a:p>
            <a:r>
              <a:rPr lang="nn-NO" b="1" dirty="0"/>
              <a:t> G</a:t>
            </a:r>
            <a:r>
              <a:rPr lang="nn-NO" dirty="0"/>
              <a:t> = </a:t>
            </a:r>
          </a:p>
          <a:p>
            <a:r>
              <a:rPr lang="nn-NO" dirty="0"/>
              <a:t> 0.46 + j0.47   0.77 + j0.72</a:t>
            </a:r>
          </a:p>
          <a:p>
            <a:r>
              <a:rPr lang="nn-NO" dirty="0"/>
              <a:t> 0.42+ j0.03   0.32 +j 0.47</a:t>
            </a:r>
          </a:p>
          <a:p>
            <a:r>
              <a:rPr lang="nn-NO" dirty="0"/>
              <a:t> 0.46 + j0.17   0.78 + j0.15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953000"/>
            <a:ext cx="2286001" cy="418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8873" y="4583668"/>
            <a:ext cx="383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Pilot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BTS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671946" y="5376924"/>
            <a:ext cx="3626427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n-NO" sz="1600" b="1" dirty="0"/>
              <a:t>Wp  = </a:t>
            </a:r>
          </a:p>
          <a:p>
            <a:r>
              <a:rPr lang="nn-NO" sz="1600" dirty="0"/>
              <a:t>0.34 + j0.28   0.73 + j0.68   0.26 + j0.64</a:t>
            </a:r>
          </a:p>
          <a:p>
            <a:r>
              <a:rPr lang="nn-NO" sz="1600" dirty="0"/>
              <a:t>0.60 + j0.09   0.24 + j0.54   0.76 + j0.64</a:t>
            </a:r>
          </a:p>
          <a:p>
            <a:r>
              <a:rPr lang="nn-NO" sz="1600" dirty="0"/>
              <a:t>0.19 + j0.57   0.91 + j0.42   0.18 + j0.67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48200" y="5379294"/>
            <a:ext cx="4343400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n-NO" sz="1600" b="1" dirty="0"/>
              <a:t>Yp =</a:t>
            </a:r>
          </a:p>
          <a:p>
            <a:r>
              <a:rPr lang="nn-NO" sz="1600" dirty="0"/>
              <a:t>2.70 + j10.72  -7.54 + 3.35    -17.73 -  j 8.35</a:t>
            </a:r>
          </a:p>
          <a:p>
            <a:r>
              <a:rPr lang="nn-NO" sz="1600" dirty="0"/>
              <a:t>2.96 + j9.51    -5.37 + j4.58   -5.76    -  j2.66</a:t>
            </a:r>
          </a:p>
          <a:p>
            <a:r>
              <a:rPr lang="nn-NO" sz="1600" dirty="0"/>
              <a:t>5.30 + j5.82    -3.36 + j4.79    -15.52 + j1.64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16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4572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err="1">
                    <a:latin typeface="Cambria" pitchFamily="18" charset="0"/>
                  </a:rPr>
                  <a:t>Asumsi</a:t>
                </a:r>
                <a:r>
                  <a:rPr lang="en-US" sz="2000" dirty="0">
                    <a:latin typeface="Cambria" pitchFamily="18" charset="0"/>
                  </a:rPr>
                  <a:t> BTS </a:t>
                </a:r>
                <a:r>
                  <a:rPr lang="en-US" sz="2000" dirty="0" err="1">
                    <a:latin typeface="Cambria" pitchFamily="18" charset="0"/>
                  </a:rPr>
                  <a:t>mengetahui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matrikx</a:t>
                </a:r>
                <a:r>
                  <a:rPr lang="en-US" sz="2000" dirty="0">
                    <a:latin typeface="Cambria" pitchFamily="18" charset="0"/>
                  </a:rPr>
                  <a:t> pilot </a:t>
                </a:r>
                <a14:m>
                  <m:oMath xmlns:m="http://schemas.openxmlformats.org/officeDocument/2006/math">
                    <m:r>
                      <a:rPr lang="el-GR" sz="2000" b="1" i="1" smtClean="0">
                        <a:latin typeface="Cambria Math"/>
                      </a:rPr>
                      <m:t>𝚽</m:t>
                    </m:r>
                  </m:oMath>
                </a14:m>
                <a:r>
                  <a:rPr lang="en-US" sz="2000" dirty="0">
                    <a:latin typeface="Cambria" pitchFamily="18" charset="0"/>
                  </a:rPr>
                  <a:t>, </a:t>
                </a:r>
                <a:r>
                  <a:rPr lang="en-US" sz="2000" dirty="0" err="1">
                    <a:latin typeface="Cambria" pitchFamily="18" charset="0"/>
                  </a:rPr>
                  <a:t>maka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despreading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sinyal</a:t>
                </a:r>
                <a:r>
                  <a:rPr lang="en-US" sz="2000" dirty="0">
                    <a:latin typeface="Cambria" pitchFamily="18" charset="0"/>
                  </a:rPr>
                  <a:t> yang </a:t>
                </a:r>
                <a:r>
                  <a:rPr lang="en-US" sz="2000" dirty="0" err="1">
                    <a:latin typeface="Cambria" pitchFamily="18" charset="0"/>
                  </a:rPr>
                  <a:t>diterima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oleh</a:t>
                </a:r>
                <a:r>
                  <a:rPr lang="en-US" sz="2000" dirty="0">
                    <a:latin typeface="Cambria" pitchFamily="18" charset="0"/>
                  </a:rPr>
                  <a:t> BTS </a:t>
                </a:r>
                <a:r>
                  <a:rPr lang="en-US" sz="2000" dirty="0" err="1">
                    <a:latin typeface="Cambria" pitchFamily="18" charset="0"/>
                  </a:rPr>
                  <a:t>dengan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cara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mengkorelasikan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sinyal</a:t>
                </a:r>
                <a:r>
                  <a:rPr lang="en-US" sz="2000" dirty="0">
                    <a:latin typeface="Cambria" pitchFamily="18" charset="0"/>
                  </a:rPr>
                  <a:t> yang </a:t>
                </a:r>
                <a:r>
                  <a:rPr lang="en-US" sz="2000" dirty="0" err="1">
                    <a:latin typeface="Cambria" pitchFamily="18" charset="0"/>
                  </a:rPr>
                  <a:t>diterima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dengan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tiap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i="1" dirty="0">
                    <a:latin typeface="Cambria" pitchFamily="18" charset="0"/>
                  </a:rPr>
                  <a:t>K-</a:t>
                </a:r>
                <a:r>
                  <a:rPr lang="en-US" sz="2000" dirty="0">
                    <a:latin typeface="Cambria" pitchFamily="18" charset="0"/>
                  </a:rPr>
                  <a:t>pilot sequence. Proses </a:t>
                </a:r>
                <a:r>
                  <a:rPr lang="en-US" sz="2000" dirty="0" err="1">
                    <a:latin typeface="Cambria" pitchFamily="18" charset="0"/>
                  </a:rPr>
                  <a:t>ini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ekivalen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dengan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melakukan</a:t>
                </a:r>
                <a:r>
                  <a:rPr lang="en-US" sz="2000" dirty="0">
                    <a:latin typeface="Cambria" pitchFamily="18" charset="0"/>
                  </a:rPr>
                  <a:t> right-multiplying </a:t>
                </a:r>
                <a:r>
                  <a:rPr lang="en-US" sz="2000" dirty="0" err="1">
                    <a:latin typeface="Cambria" pitchFamily="18" charset="0"/>
                  </a:rPr>
                  <a:t>matriks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sinyal</a:t>
                </a:r>
                <a:r>
                  <a:rPr lang="en-US" sz="2000" dirty="0">
                    <a:latin typeface="Cambria" pitchFamily="18" charset="0"/>
                  </a:rPr>
                  <a:t> yang </a:t>
                </a:r>
                <a:r>
                  <a:rPr lang="en-US" sz="2000" dirty="0" err="1">
                    <a:latin typeface="Cambria" pitchFamily="18" charset="0"/>
                  </a:rPr>
                  <a:t>diterima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dengan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matriks</a:t>
                </a:r>
                <a:r>
                  <a:rPr lang="en-US" sz="2000" dirty="0">
                    <a:latin typeface="Cambria" pitchFamily="18" charset="0"/>
                  </a:rPr>
                  <a:t> pilot .</a:t>
                </a:r>
              </a:p>
              <a:p>
                <a:endParaRPr lang="en-US" sz="2000" dirty="0">
                  <a:latin typeface="Cambria" pitchFamily="18" charset="0"/>
                </a:endParaRPr>
              </a:p>
              <a:p>
                <a:endParaRPr lang="en-US" sz="2000" dirty="0">
                  <a:latin typeface="Cambria" pitchFamily="18" charset="0"/>
                </a:endParaRPr>
              </a:p>
              <a:p>
                <a:endParaRPr lang="en-US" sz="2000" dirty="0">
                  <a:latin typeface="Cambria" pitchFamily="18" charset="0"/>
                </a:endParaRPr>
              </a:p>
              <a:p>
                <a:endParaRPr lang="en-US" sz="20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457200"/>
                <a:ext cx="8229600" cy="4525963"/>
              </a:xfrm>
              <a:blipFill rotWithShape="1">
                <a:blip r:embed="rId2"/>
                <a:stretch>
                  <a:fillRect l="-66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01741"/>
            <a:ext cx="1371600" cy="5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2514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dirty="0">
                <a:latin typeface="Cambria" pitchFamily="18" charset="0"/>
              </a:rPr>
              <a:t>9.28 + j8.20       15.23 +j13.73</a:t>
            </a:r>
          </a:p>
          <a:p>
            <a:r>
              <a:rPr lang="nn-NO" dirty="0">
                <a:latin typeface="Cambria" pitchFamily="18" charset="0"/>
              </a:rPr>
              <a:t>8.48 -  j0.54       6.15 + j8.90</a:t>
            </a:r>
          </a:p>
          <a:p>
            <a:r>
              <a:rPr lang="nn-NO" dirty="0">
                <a:latin typeface="Cambria" pitchFamily="18" charset="0"/>
              </a:rPr>
              <a:t>9.34 + j2.57       15.43 + j2.62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46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Mengapa</a:t>
            </a:r>
            <a:r>
              <a:rPr lang="en-US" sz="2800" dirty="0"/>
              <a:t> </a:t>
            </a:r>
            <a:r>
              <a:rPr lang="en-US" sz="2800" dirty="0" err="1"/>
              <a:t>precoding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kanal</a:t>
            </a:r>
            <a:r>
              <a:rPr lang="en-US" sz="2800" dirty="0"/>
              <a:t> </a:t>
            </a:r>
            <a:r>
              <a:rPr lang="en-US" sz="2800" dirty="0" err="1"/>
              <a:t>estimasi</a:t>
            </a:r>
            <a:r>
              <a:rPr lang="en-US" sz="28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Cambria" pitchFamily="18" charset="0"/>
              </a:rPr>
              <a:t>Teknik</a:t>
            </a:r>
            <a:r>
              <a:rPr lang="en-US" sz="2000" dirty="0">
                <a:latin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</a:rPr>
              <a:t>Procoding</a:t>
            </a:r>
            <a:r>
              <a:rPr lang="en-US" sz="2000" dirty="0">
                <a:latin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</a:rPr>
              <a:t>digunakan</a:t>
            </a:r>
            <a:r>
              <a:rPr lang="en-US" sz="2000" dirty="0">
                <a:latin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</a:rPr>
              <a:t>untuk</a:t>
            </a:r>
            <a:r>
              <a:rPr lang="en-US" sz="2000" dirty="0">
                <a:latin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</a:rPr>
              <a:t>menekan</a:t>
            </a:r>
            <a:r>
              <a:rPr lang="en-US" sz="2000" dirty="0">
                <a:latin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</a:rPr>
              <a:t>efek</a:t>
            </a:r>
            <a:r>
              <a:rPr lang="en-US" sz="2000" dirty="0">
                <a:latin typeface="Cambria" pitchFamily="18" charset="0"/>
              </a:rPr>
              <a:t> Multiple Access Interference </a:t>
            </a:r>
            <a:r>
              <a:rPr lang="en-US" sz="2000" dirty="0" err="1">
                <a:latin typeface="Cambria" pitchFamily="18" charset="0"/>
              </a:rPr>
              <a:t>akibat</a:t>
            </a:r>
            <a:r>
              <a:rPr lang="en-US" sz="2000" dirty="0">
                <a:latin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</a:rPr>
              <a:t>dari</a:t>
            </a:r>
            <a:r>
              <a:rPr lang="en-US" sz="2000" dirty="0">
                <a:latin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</a:rPr>
              <a:t>tranmisi</a:t>
            </a:r>
            <a:r>
              <a:rPr lang="en-US" sz="2000" dirty="0">
                <a:latin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</a:rPr>
              <a:t>simultan</a:t>
            </a:r>
            <a:r>
              <a:rPr lang="en-US" sz="2000" dirty="0">
                <a:latin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</a:rPr>
              <a:t>ke</a:t>
            </a:r>
            <a:r>
              <a:rPr lang="en-US" sz="2000" dirty="0">
                <a:latin typeface="Cambria" pitchFamily="18" charset="0"/>
              </a:rPr>
              <a:t> multi user. </a:t>
            </a:r>
          </a:p>
          <a:p>
            <a:r>
              <a:rPr lang="en-US" sz="2000" dirty="0">
                <a:latin typeface="Cambria" pitchFamily="18" charset="0"/>
              </a:rPr>
              <a:t>Dari </a:t>
            </a:r>
            <a:r>
              <a:rPr lang="en-US" sz="2000" dirty="0" err="1">
                <a:latin typeface="Cambria" pitchFamily="18" charset="0"/>
              </a:rPr>
              <a:t>Buku</a:t>
            </a:r>
            <a:r>
              <a:rPr lang="en-US" sz="2000" dirty="0">
                <a:latin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</a:rPr>
              <a:t>Proakis</a:t>
            </a:r>
            <a:r>
              <a:rPr lang="en-US" sz="2000" dirty="0">
                <a:latin typeface="Cambria" pitchFamily="18" charset="0"/>
              </a:rPr>
              <a:t>. Linier </a:t>
            </a:r>
            <a:r>
              <a:rPr lang="en-US" sz="2000" dirty="0" err="1">
                <a:latin typeface="Cambria" pitchFamily="18" charset="0"/>
              </a:rPr>
              <a:t>Precoding</a:t>
            </a:r>
            <a:r>
              <a:rPr lang="en-US" sz="2000" dirty="0">
                <a:latin typeface="Cambria" pitchFamily="18" charset="0"/>
              </a:rPr>
              <a:t> Matrix </a:t>
            </a:r>
          </a:p>
          <a:p>
            <a:endParaRPr lang="en-US" sz="2000" dirty="0">
              <a:latin typeface="Cambria" pitchFamily="18" charset="0"/>
            </a:endParaRPr>
          </a:p>
          <a:p>
            <a:endParaRPr lang="en-US" sz="2000" dirty="0">
              <a:latin typeface="Cambria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" pitchFamily="18" charset="0"/>
            </a:endParaRPr>
          </a:p>
          <a:p>
            <a:r>
              <a:rPr lang="en-US" sz="2000" dirty="0">
                <a:latin typeface="Cambria" pitchFamily="18" charset="0"/>
              </a:rPr>
              <a:t>Zero Forcing </a:t>
            </a:r>
            <a:r>
              <a:rPr lang="en-US" sz="2000" dirty="0" err="1">
                <a:latin typeface="Cambria" pitchFamily="18" charset="0"/>
              </a:rPr>
              <a:t>Precoding</a:t>
            </a:r>
            <a:r>
              <a:rPr lang="en-US" sz="2000" dirty="0">
                <a:latin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</a:rPr>
              <a:t>Matriks</a:t>
            </a:r>
            <a:r>
              <a:rPr lang="en-US" sz="2000" dirty="0">
                <a:latin typeface="Cambria" pitchFamily="18" charset="0"/>
              </a:rPr>
              <a:t> (</a:t>
            </a:r>
            <a:r>
              <a:rPr lang="en-US" sz="2000" i="1" dirty="0">
                <a:latin typeface="Cambria" pitchFamily="18" charset="0"/>
              </a:rPr>
              <a:t>A</a:t>
            </a:r>
            <a:r>
              <a:rPr lang="en-US" sz="2000" dirty="0">
                <a:latin typeface="Cambria" pitchFamily="18" charset="0"/>
              </a:rPr>
              <a:t>) :</a:t>
            </a:r>
          </a:p>
          <a:p>
            <a:pPr marL="0" indent="0">
              <a:buNone/>
            </a:pPr>
            <a:endParaRPr lang="en-US" sz="2000" dirty="0">
              <a:latin typeface="Cambria" pitchFamily="18" charset="0"/>
            </a:endParaRPr>
          </a:p>
          <a:p>
            <a:endParaRPr lang="en-US" sz="2000" dirty="0">
              <a:latin typeface="Cambria" pitchFamily="18" charset="0"/>
            </a:endParaRPr>
          </a:p>
          <a:p>
            <a:r>
              <a:rPr lang="en-US" sz="2000" dirty="0" err="1">
                <a:latin typeface="Cambria" pitchFamily="18" charset="0"/>
              </a:rPr>
              <a:t>dimana</a:t>
            </a:r>
            <a:r>
              <a:rPr lang="en-US" sz="2000" dirty="0">
                <a:latin typeface="Cambria" pitchFamily="18" charset="0"/>
              </a:rPr>
              <a:t>  </a:t>
            </a:r>
            <a:r>
              <a:rPr lang="en-US" sz="2000" i="1" dirty="0">
                <a:latin typeface="Cambria" pitchFamily="18" charset="0"/>
              </a:rPr>
              <a:t>Z </a:t>
            </a:r>
            <a:r>
              <a:rPr lang="en-US" sz="2000" dirty="0" err="1">
                <a:latin typeface="Cambria" pitchFamily="18" charset="0"/>
              </a:rPr>
              <a:t>merupakan</a:t>
            </a:r>
            <a:r>
              <a:rPr lang="en-US" sz="2000" dirty="0">
                <a:latin typeface="Cambria" pitchFamily="18" charset="0"/>
              </a:rPr>
              <a:t> normalized channel estimate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6" y="4200525"/>
            <a:ext cx="25050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6" y="2743200"/>
            <a:ext cx="15716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03431"/>
            <a:ext cx="18954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02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2454</TotalTime>
  <Words>985</Words>
  <Application>Microsoft Office PowerPoint</Application>
  <PresentationFormat>On-screen Show (4:3)</PresentationFormat>
  <Paragraphs>165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</vt:lpstr>
      <vt:lpstr>Cambria Math</vt:lpstr>
      <vt:lpstr>Times New Roman</vt:lpstr>
      <vt:lpstr>Office Theme</vt:lpstr>
      <vt:lpstr>Data untuk tiap user</vt:lpstr>
      <vt:lpstr>Zero Forcing Precoding Matrix</vt:lpstr>
      <vt:lpstr>Power Control Coefficient</vt:lpstr>
      <vt:lpstr>Transmitted Signal (x)</vt:lpstr>
      <vt:lpstr>Transmitted Signal (x)</vt:lpstr>
      <vt:lpstr>Perhitungan Manual </vt:lpstr>
      <vt:lpstr>Pembangkitan Kanal</vt:lpstr>
      <vt:lpstr>PowerPoint Presentation</vt:lpstr>
      <vt:lpstr>Mengapa precoding menggunakan kanal estimasi?</vt:lpstr>
      <vt:lpstr>PowerPoint Presentation</vt:lpstr>
      <vt:lpstr>PowerPoint Presentation</vt:lpstr>
      <vt:lpstr>PowerPoint Presentation</vt:lpstr>
      <vt:lpstr>Ouput</vt:lpstr>
      <vt:lpstr>Hybrid Array Beamforming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Sistem</vt:lpstr>
      <vt:lpstr>Model system (cont..)</vt:lpstr>
      <vt:lpstr>Skema Transmisi Sinyal</vt:lpstr>
      <vt:lpstr>PowerPoint Presentation</vt:lpstr>
      <vt:lpstr>Parameter Sistem</vt:lpstr>
      <vt:lpstr>Kapasitas Seketika Tiap User</vt:lpstr>
      <vt:lpstr>Kapasitas Total Seketika</vt:lpstr>
      <vt:lpstr>Spectral Efficiency Tiap User</vt:lpstr>
      <vt:lpstr>Spectral Efficiency Total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ikaaini</dc:creator>
  <cp:lastModifiedBy>ikaaini</cp:lastModifiedBy>
  <cp:revision>85</cp:revision>
  <dcterms:created xsi:type="dcterms:W3CDTF">2018-04-11T00:32:50Z</dcterms:created>
  <dcterms:modified xsi:type="dcterms:W3CDTF">2018-05-09T10:19:15Z</dcterms:modified>
</cp:coreProperties>
</file>